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74" r:id="rId18"/>
    <p:sldId id="257" r:id="rId19"/>
    <p:sldId id="258" r:id="rId20"/>
    <p:sldId id="259" r:id="rId21"/>
    <p:sldId id="260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C1CFBA-2F58-4EFA-DD85-C1A41A00C15C}" v="20" dt="2024-05-17T00:54:42.5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hirul Alim Tri Bawono" userId="S::sahirul@365.uns.ac.id::399ef2be-d143-4282-976b-301f0be2c91e" providerId="AD" clId="Web-{CDC1CFBA-2F58-4EFA-DD85-C1A41A00C15C}"/>
    <pc:docChg chg="addSld modSld">
      <pc:chgData name="Sahirul Alim Tri Bawono" userId="S::sahirul@365.uns.ac.id::399ef2be-d143-4282-976b-301f0be2c91e" providerId="AD" clId="Web-{CDC1CFBA-2F58-4EFA-DD85-C1A41A00C15C}" dt="2024-05-17T00:54:42.538" v="18" actId="20577"/>
      <pc:docMkLst>
        <pc:docMk/>
      </pc:docMkLst>
      <pc:sldChg chg="modSp">
        <pc:chgData name="Sahirul Alim Tri Bawono" userId="S::sahirul@365.uns.ac.id::399ef2be-d143-4282-976b-301f0be2c91e" providerId="AD" clId="Web-{CDC1CFBA-2F58-4EFA-DD85-C1A41A00C15C}" dt="2024-05-17T00:53:35.223" v="7" actId="20577"/>
        <pc:sldMkLst>
          <pc:docMk/>
          <pc:sldMk cId="3837864449" sldId="256"/>
        </pc:sldMkLst>
        <pc:spChg chg="mod">
          <ac:chgData name="Sahirul Alim Tri Bawono" userId="S::sahirul@365.uns.ac.id::399ef2be-d143-4282-976b-301f0be2c91e" providerId="AD" clId="Web-{CDC1CFBA-2F58-4EFA-DD85-C1A41A00C15C}" dt="2024-05-17T00:53:35.223" v="7" actId="20577"/>
          <ac:spMkLst>
            <pc:docMk/>
            <pc:sldMk cId="3837864449" sldId="256"/>
            <ac:spMk id="2" creationId="{1EE15230-07D0-4127-0A94-20AAAAC013FD}"/>
          </ac:spMkLst>
        </pc:spChg>
      </pc:sldChg>
      <pc:sldChg chg="modSp new">
        <pc:chgData name="Sahirul Alim Tri Bawono" userId="S::sahirul@365.uns.ac.id::399ef2be-d143-4282-976b-301f0be2c91e" providerId="AD" clId="Web-{CDC1CFBA-2F58-4EFA-DD85-C1A41A00C15C}" dt="2024-05-17T00:54:42.538" v="18" actId="20577"/>
        <pc:sldMkLst>
          <pc:docMk/>
          <pc:sldMk cId="388740596" sldId="278"/>
        </pc:sldMkLst>
        <pc:spChg chg="mod">
          <ac:chgData name="Sahirul Alim Tri Bawono" userId="S::sahirul@365.uns.ac.id::399ef2be-d143-4282-976b-301f0be2c91e" providerId="AD" clId="Web-{CDC1CFBA-2F58-4EFA-DD85-C1A41A00C15C}" dt="2024-05-17T00:53:56.177" v="10" actId="20577"/>
          <ac:spMkLst>
            <pc:docMk/>
            <pc:sldMk cId="388740596" sldId="278"/>
            <ac:spMk id="2" creationId="{59D61D26-B825-7BCC-5FF6-207F0CF77405}"/>
          </ac:spMkLst>
        </pc:spChg>
        <pc:spChg chg="mod">
          <ac:chgData name="Sahirul Alim Tri Bawono" userId="S::sahirul@365.uns.ac.id::399ef2be-d143-4282-976b-301f0be2c91e" providerId="AD" clId="Web-{CDC1CFBA-2F58-4EFA-DD85-C1A41A00C15C}" dt="2024-05-17T00:54:42.538" v="18" actId="20577"/>
          <ac:spMkLst>
            <pc:docMk/>
            <pc:sldMk cId="388740596" sldId="278"/>
            <ac:spMk id="3" creationId="{4F832445-69C9-63BF-ADF8-872C8EA439F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04328-5758-2E2F-E93A-6EE7993F00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714828-B8E0-268B-1E25-382B80B31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E12EC-B81F-7FF0-AA2B-18AF0130C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D8A2-D5D5-0847-BB51-C47FE2664D60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A081A-587F-3ECB-290D-F2A07CE14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32C29-7477-B7A7-13DC-717E97AC4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C771-4077-664A-B4EC-D067D32B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1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FF59D-3780-7E0B-5B25-D4BAA60A9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C6A272-DFCC-A5D1-B26B-1B8119AD83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35C43-F7FF-0D85-C120-61184A2F8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D8A2-D5D5-0847-BB51-C47FE2664D60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04D53-1C93-6C27-C6E4-CD3EFEEB7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580CF-F1E8-8266-0EE7-5E41F3FAC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C771-4077-664A-B4EC-D067D32B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6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BA5EED-F10A-5423-DEC8-47AC9335BE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B9795B-98CE-5054-ACEE-4E348F614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A8DCE-10A6-9423-C9A6-AA8797002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D8A2-D5D5-0847-BB51-C47FE2664D60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FD22E-1FDB-838D-7C02-31C32671D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65F6F-D63E-C534-D4DA-277E74249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C771-4077-664A-B4EC-D067D32B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85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FA612-0EC8-D973-1898-1B54EF04E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2A554-A554-D6B3-0833-66F22EF3D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52B75-58EF-EE01-39BC-F193BDB25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D8A2-D5D5-0847-BB51-C47FE2664D60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64DBE-4209-F22A-FF24-79678AC9A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67E19-66D5-18C3-90DB-8AAF4CAF4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C771-4077-664A-B4EC-D067D32B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1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5B0A9-6497-F082-8521-3B90FC5F9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A7A16-EF66-47D6-6AE9-619133425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4783B-C2D3-FF05-3E8B-B7E5C9755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D8A2-D5D5-0847-BB51-C47FE2664D60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64DAB-57C0-6258-BF48-B005C06B3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64BD7-8101-17C7-5DB7-689D93DA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C771-4077-664A-B4EC-D067D32B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6E02-61DE-C837-F5B6-7ABB7DB82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C394A-2D7D-1B03-6B9B-6A154645CD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D561F3-8E70-7C74-AD84-693B07A2D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35E46-1B7F-8EDA-E863-3AF8D1385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D8A2-D5D5-0847-BB51-C47FE2664D60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FDC50B-BBA0-CB32-33FA-F84E183F1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0FC150-8F0A-E41F-95E6-C5F7E7B2D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C771-4077-664A-B4EC-D067D32B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90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FDC3F-8E48-43A1-BB8B-A4CF09D07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EF07C1-38CD-9CB0-FDDA-B4BDE44C0F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82B747-EBA1-7D8C-047F-7B8D8179F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51BDF3-3C68-6FA6-6871-FE87EE6E5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576FE3-77C5-23A1-E491-845CC6CDD3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F987F5-3161-6FB6-7812-053F803DB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D8A2-D5D5-0847-BB51-C47FE2664D60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1A26E0-7AFA-E50B-CC1D-F306EBC01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454C1F-1323-2630-576F-A2967AE31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C771-4077-664A-B4EC-D067D32B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7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48E9C-C682-B11A-CF0F-007C4B927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27F1D3-BACE-C655-175F-FE82DF1D5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D8A2-D5D5-0847-BB51-C47FE2664D60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E802B3-1C18-15CF-8589-4C6B80E98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00C96B-1570-349A-5F08-C17DEBF1D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C771-4077-664A-B4EC-D067D32B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02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933298-8FB3-F521-7E32-48126286A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D8A2-D5D5-0847-BB51-C47FE2664D60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FFA999-C086-6177-6A5E-67231D267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E45EF7-79B1-BCBA-E970-200F16B33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C771-4077-664A-B4EC-D067D32B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84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20C9E-022A-22C1-0875-1A2A440E8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8802C-B549-C06F-2BFF-F9992DD1F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EDD742-D487-5D35-0575-872C84F90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64EDD-9E0B-A80C-87F1-A4B408D7C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D8A2-D5D5-0847-BB51-C47FE2664D60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4DF131-D4A3-2D2A-44E0-4BA4A019C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0064CE-2D42-DFE7-CF3F-D10F1FBA5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C771-4077-664A-B4EC-D067D32B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06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91EA2-18CC-D599-5202-7C9724FCE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5A009-C8B7-8BE0-630F-EBC155FCC8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8094DC-3C2F-F514-4D64-B1CFCBFCD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F5EA4-C047-1D0C-7DA4-9F4A2E2D2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D8A2-D5D5-0847-BB51-C47FE2664D60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BD9A1B-4E7D-6DFB-28E2-5B55D9D26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BB52B4-D249-719E-C344-584B39972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C771-4077-664A-B4EC-D067D32B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5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21A3AB-2F20-78AF-9779-F051C8F6B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68B846-2CAE-FA3A-8FD1-8BD9809AD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D9BB5-B843-E2C4-4958-695C83BCC0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E1D8A2-D5D5-0847-BB51-C47FE2664D60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2AA8A-5401-887A-2BC3-E7D5AD2A87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6E2BE-7F71-7D88-BFB2-309A3F3F20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A9C771-4077-664A-B4EC-D067D32B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5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15230-07D0-4127-0A94-20AAAAC013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err="1"/>
              <a:t>Sahirul</a:t>
            </a:r>
            <a:r>
              <a:rPr lang="en-ID" dirty="0"/>
              <a:t> Alim Tri </a:t>
            </a:r>
            <a:r>
              <a:rPr lang="en-ID" dirty="0" err="1"/>
              <a:t>Bawono</a:t>
            </a:r>
            <a:endParaRPr lang="en-US" dirty="0" err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6BBF42-5FF7-1FB3-0818-3A6C859C19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/>
              <a:t>BPMN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864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F04F6-FB49-9F7A-EC7B-3E7F19589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Assosiate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E4196-618D-B8F4-13A0-E401F0172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Asosiasi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(Association)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digunakan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untuk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asosiasi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data,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informasi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artefak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dengan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aliran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benda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.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EF5C9E-0AFA-0733-DEBE-E083EF033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9152" y="3122990"/>
            <a:ext cx="441007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9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EA509-B2B2-AC0A-5E28-1D4B10D50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Task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57A07-E05A-367B-D4E8-79FCB849C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Manual Task</a:t>
            </a:r>
          </a:p>
          <a:p>
            <a:r>
              <a:rPr lang="en-ID" dirty="0"/>
              <a:t>User Task</a:t>
            </a:r>
          </a:p>
          <a:p>
            <a:r>
              <a:rPr lang="en-ID" dirty="0"/>
              <a:t>Send Task</a:t>
            </a:r>
          </a:p>
          <a:p>
            <a:r>
              <a:rPr lang="en-ID" dirty="0"/>
              <a:t>Receive Task</a:t>
            </a:r>
          </a:p>
          <a:p>
            <a:r>
              <a:rPr lang="en-ID" dirty="0"/>
              <a:t>Service Task</a:t>
            </a:r>
          </a:p>
          <a:p>
            <a:r>
              <a:rPr lang="en-ID" dirty="0"/>
              <a:t>Script Task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736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ED6EC-DB38-C819-5CDD-8B1BE83E2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Manual task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DD4EF-398A-46F2-C33F-625FF2E00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Task yang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digunakan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untuk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mendefinisikan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task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diluar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business process engine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dilakukan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langsung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secara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fisik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oleh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user.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Contohnya</a:t>
            </a:r>
            <a:endParaRPr lang="en-ID" b="0" i="0" dirty="0">
              <a:solidFill>
                <a:srgbClr val="242424"/>
              </a:solidFill>
              <a:effectLst/>
              <a:latin typeface="source-serif-pro"/>
            </a:endParaRPr>
          </a:p>
          <a:p>
            <a:pPr lvl="2"/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Mencetak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Dokumen</a:t>
            </a:r>
            <a:endParaRPr lang="en-ID" b="0" i="0" dirty="0">
              <a:solidFill>
                <a:srgbClr val="242424"/>
              </a:solidFill>
              <a:effectLst/>
              <a:latin typeface="source-serif-pro"/>
            </a:endParaRPr>
          </a:p>
          <a:p>
            <a:pPr lvl="2"/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Mengantar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Barang</a:t>
            </a:r>
            <a:endParaRPr lang="en-ID" b="0" i="0" dirty="0">
              <a:solidFill>
                <a:srgbClr val="242424"/>
              </a:solidFill>
              <a:effectLst/>
              <a:latin typeface="source-serif-pro"/>
            </a:endParaRPr>
          </a:p>
          <a:p>
            <a:pPr lvl="2"/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Memasang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Kabel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Listrik</a:t>
            </a:r>
            <a:endParaRPr lang="en-ID" b="0" i="0" dirty="0">
              <a:solidFill>
                <a:srgbClr val="242424"/>
              </a:solidFill>
              <a:effectLst/>
              <a:latin typeface="source-serif-pro"/>
            </a:endParaRPr>
          </a:p>
          <a:p>
            <a:pPr lvl="2"/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Menelepon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Pelanggan</a:t>
            </a:r>
            <a:endParaRPr lang="en-ID" b="0" i="0" dirty="0">
              <a:solidFill>
                <a:srgbClr val="242424"/>
              </a:solidFill>
              <a:effectLst/>
              <a:latin typeface="source-serif-pro"/>
            </a:endParaRP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952B4A-E7D3-F2DF-02CB-EBBE69303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5820" y="2577306"/>
            <a:ext cx="3638550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56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A3A5C-6421-BC27-5E2B-415A50A07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User task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55A38-3937-2B3E-7C40-BF45C7D82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Task yang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memerlukan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peran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manusia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/user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untuk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menyelesaikan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task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tersebut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dengan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bantuan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aplikasi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perangkat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lunak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.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Contohnya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:</a:t>
            </a:r>
          </a:p>
          <a:p>
            <a:pPr lvl="2"/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Input Data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pribadi</a:t>
            </a:r>
            <a:endParaRPr lang="en-ID" b="0" i="0" dirty="0">
              <a:solidFill>
                <a:srgbClr val="242424"/>
              </a:solidFill>
              <a:effectLst/>
              <a:latin typeface="source-serif-pro"/>
            </a:endParaRPr>
          </a:p>
          <a:p>
            <a:pPr lvl="2"/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Menerima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Permintaan</a:t>
            </a:r>
            <a:endParaRPr lang="en-ID" b="0" i="0" dirty="0">
              <a:solidFill>
                <a:srgbClr val="242424"/>
              </a:solidFill>
              <a:effectLst/>
              <a:latin typeface="source-serif-pro"/>
            </a:endParaRPr>
          </a:p>
          <a:p>
            <a:pPr lvl="2"/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Mencentang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Pekerjaan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yang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Sudah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Selesai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.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B6F063-133F-9F9B-1B76-30C9E97DD4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552" y="4100513"/>
            <a:ext cx="4133850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318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294A6-73CB-9F6B-AAF9-2D0CB9EA0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Send task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FE51A-6BB4-679F-4825-BFA99455D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Task yang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digunakan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untuk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mengirimkan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pesan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. Task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ini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selesai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jika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pesannya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telah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terkirim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.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Contohnya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:</a:t>
            </a:r>
          </a:p>
          <a:p>
            <a:pPr lvl="2"/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Mengirim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permintaan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akses</a:t>
            </a:r>
            <a:endParaRPr lang="en-ID" b="0" i="0" dirty="0">
              <a:solidFill>
                <a:srgbClr val="242424"/>
              </a:solidFill>
              <a:effectLst/>
              <a:latin typeface="source-serif-pro"/>
            </a:endParaRPr>
          </a:p>
          <a:p>
            <a:pPr lvl="2"/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Mengirim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permintaan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cek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inventaris</a:t>
            </a:r>
            <a:endParaRPr lang="en-ID" b="0" i="0" dirty="0">
              <a:solidFill>
                <a:srgbClr val="242424"/>
              </a:solidFill>
              <a:effectLst/>
              <a:latin typeface="source-serif-pro"/>
            </a:endParaRP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B9627C-4B2E-D7D4-C55C-EDB218C3DD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4143" y="3457008"/>
            <a:ext cx="45720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128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C0539-C2E7-CF54-7C0E-C7F80AB29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Receive task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32BAE-C892-4B43-A23B-13DFEBC16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Task yang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digunakan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untuk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menerima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pesan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.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39FCBC-AE84-CB31-C9DB-1AF03CD92A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1045" y="2716288"/>
            <a:ext cx="383857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045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9133B-C5E6-DD73-3A60-5FAFE4490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Service task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5F963-69FF-10E4-DA9E-7F1CEDB0B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Task yang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digunakan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untuk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memanggil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layanan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dalam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menyelesaikan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task-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nya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,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bisa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menggunakan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web service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atau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aplikasi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automated. Task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ini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biasanaya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lebih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ke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task yang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teknikal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,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seperti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keperluan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untuk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memanggil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aksi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dari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Backend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atau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melalui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integrasi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dengan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aplikasi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lain.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contoh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:</a:t>
            </a:r>
          </a:p>
          <a:p>
            <a:pPr lvl="2"/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Membuat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akun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baru</a:t>
            </a:r>
            <a:endParaRPr lang="en-ID" b="0" i="0" dirty="0">
              <a:solidFill>
                <a:srgbClr val="242424"/>
              </a:solidFill>
              <a:effectLst/>
              <a:latin typeface="source-serif-pro"/>
            </a:endParaRPr>
          </a:p>
          <a:p>
            <a:pPr lvl="2"/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Booking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kamar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hotel/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tiket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pesawat</a:t>
            </a:r>
            <a:endParaRPr lang="en-ID" b="0" i="0" dirty="0">
              <a:solidFill>
                <a:srgbClr val="242424"/>
              </a:solidFill>
              <a:effectLst/>
              <a:latin typeface="source-serif-pro"/>
            </a:endParaRPr>
          </a:p>
          <a:p>
            <a:pPr lvl="2"/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Publish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artikel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ke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media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sosial</a:t>
            </a:r>
            <a:endParaRPr lang="en-ID" b="0" i="0" dirty="0">
              <a:solidFill>
                <a:srgbClr val="242424"/>
              </a:solidFill>
              <a:effectLst/>
              <a:latin typeface="source-serif-pro"/>
            </a:endParaRP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9E5A8C-4F5C-0F47-AE1C-B300B3FD1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0121" y="3617383"/>
            <a:ext cx="4162425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204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01D09-9D0F-9EDC-1BBF-F006D7439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Script task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0029D-EDCA-9674-10A4-8F55C1489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Aktivitas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otomatis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yang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akan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dieksekusi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langsung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di engine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sehingga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harus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menggunakan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bahasa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yang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dapat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dieksekusi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oleh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business process engine. Engine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akan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mengeksekusi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script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ketika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task-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nya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dijalankan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setelah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script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selesai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dijalankan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maka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task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dianggap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selesai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.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Contoh</a:t>
            </a:r>
            <a:endParaRPr lang="en-ID" b="0" i="0" dirty="0">
              <a:solidFill>
                <a:srgbClr val="242424"/>
              </a:solidFill>
              <a:effectLst/>
              <a:latin typeface="source-serif-pro"/>
            </a:endParaRPr>
          </a:p>
          <a:p>
            <a:pPr lvl="2"/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Validasi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Pemesanan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Makanan</a:t>
            </a:r>
            <a:endParaRPr lang="en-ID" b="0" i="0" dirty="0">
              <a:solidFill>
                <a:srgbClr val="242424"/>
              </a:solidFill>
              <a:effectLst/>
              <a:latin typeface="source-serif-pro"/>
            </a:endParaRPr>
          </a:p>
          <a:p>
            <a:pPr lvl="2"/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Validasi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Beberapa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kali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sudah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memilih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opsi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tertentu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.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8A7117-29DC-9735-5A8F-C7CB668B2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481" y="3711575"/>
            <a:ext cx="4495800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124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32CC1-72CF-8CD4-351D-03C4D509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Gateway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CA2BA-7140-06E9-9EB3-30A13BE56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0" i="0" dirty="0">
                <a:solidFill>
                  <a:srgbClr val="333333"/>
                </a:solidFill>
                <a:effectLst/>
                <a:latin typeface="Nunito" panose="02000000000000000000" pitchFamily="2" charset="0"/>
              </a:rPr>
              <a:t>Exclusive Gateway</a:t>
            </a:r>
          </a:p>
          <a:p>
            <a:r>
              <a:rPr lang="en-ID" b="0" i="0" dirty="0">
                <a:solidFill>
                  <a:srgbClr val="333333"/>
                </a:solidFill>
                <a:effectLst/>
                <a:latin typeface="Nunito" panose="02000000000000000000" pitchFamily="2" charset="0"/>
              </a:rPr>
              <a:t>Parallel Gateway</a:t>
            </a:r>
          </a:p>
          <a:p>
            <a:r>
              <a:rPr lang="en-ID" b="0" i="0" dirty="0">
                <a:solidFill>
                  <a:srgbClr val="333333"/>
                </a:solidFill>
                <a:effectLst/>
                <a:latin typeface="Nunito" panose="02000000000000000000" pitchFamily="2" charset="0"/>
              </a:rPr>
              <a:t>Inclusive Gateway</a:t>
            </a:r>
            <a:endParaRPr lang="en-ID" dirty="0">
              <a:solidFill>
                <a:srgbClr val="333333"/>
              </a:solidFill>
              <a:latin typeface="Nunito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089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D72EF-0257-D1AB-E4E8-6BDB9ED1D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0" i="0" dirty="0">
                <a:solidFill>
                  <a:srgbClr val="333333"/>
                </a:solidFill>
                <a:effectLst/>
                <a:latin typeface="Nunito" panose="02000000000000000000" pitchFamily="2" charset="0"/>
              </a:rPr>
              <a:t>Exclusive Gateway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132AE-913C-8FB5-4570-C4EB1FD52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percabangan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mengharuskan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hanya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ada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satu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jalur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dipilih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.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Jika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salah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satu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jalur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dipilih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jalur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yang lain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tidak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akan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dilalui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.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Jika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menggunakan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gateway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ini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harus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ditentukan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kondisi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apa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menyebabkan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jalaur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tersebut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dilalui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.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16BF93-5A66-79B0-D89C-C6D85FCA3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905" y="3429000"/>
            <a:ext cx="6096000" cy="307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280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61D26-B825-7BCC-5FF6-207F0CF77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BPMN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32445-69C9-63BF-ADF8-872C8EA43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A standard Business Process Model and Notation (BPMN) will provide businesses with the capability of understanding their internal business procedures in a graphical notation and will give organizations the ability to communicate these procedures in a standard manner. (https://www.bpmn.org/)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405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459A6-4687-3DC4-8538-7CF5512AC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0" i="0" dirty="0">
                <a:solidFill>
                  <a:srgbClr val="333333"/>
                </a:solidFill>
                <a:effectLst/>
                <a:latin typeface="Nunito" panose="02000000000000000000" pitchFamily="2" charset="0"/>
              </a:rPr>
              <a:t>Parallel Gateway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20DC7-58C7-5E0F-FD9E-EF6E66AC1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Parallel Gateway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adalah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percabangan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mengharuskan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semua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jalur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dilalui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tidak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boleh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ada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jalur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tidak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dilalui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.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1F9CAE-77B1-DD78-403A-DBA01C5957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6323" y="2747963"/>
            <a:ext cx="5767163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695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79566-A0E9-BE3E-3519-4EA0FE82D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0" i="0" dirty="0">
                <a:solidFill>
                  <a:srgbClr val="333333"/>
                </a:solidFill>
                <a:effectLst/>
                <a:latin typeface="Nunito" panose="02000000000000000000" pitchFamily="2" charset="0"/>
              </a:rPr>
              <a:t>Inclusive Gateway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BB732-211F-96FE-7B05-D1C62A348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percabangan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memungkinkan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minimal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satu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jalur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dan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bisa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lebih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dilalui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.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Jika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menggunakan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gateway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ini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harus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ditentukan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kondisi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apa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menyebabkan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sebuah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jalur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Nunito" pitchFamily="2" charset="0"/>
              </a:rPr>
              <a:t>dilalui</a:t>
            </a:r>
            <a:r>
              <a:rPr lang="en-ID" b="0" i="0" dirty="0">
                <a:solidFill>
                  <a:srgbClr val="333333"/>
                </a:solidFill>
                <a:effectLst/>
                <a:latin typeface="Nunito" pitchFamily="2" charset="0"/>
              </a:rPr>
              <a:t>.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04ED36-2DE8-7C58-4F60-673D7B8F48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9561" y="3202214"/>
            <a:ext cx="5767163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3563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3719E-6BA9-7790-A627-A1CA7ACA3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Pool vertical &amp; pool </a:t>
            </a:r>
            <a:r>
              <a:rPr lang="en-ID" dirty="0" err="1"/>
              <a:t>horisontal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AF1DD-A25D-53CF-27F3-FE36D03A0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Pool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berfungsi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sebagai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representasi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grafis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dari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pelaku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/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peserta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kolaborasi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. Hal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ini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juga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bertindak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sebagai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“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swimlane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”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wadah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grafis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untuk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partisi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satu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set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kegiatan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dadi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Pools lain,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biasanya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dalam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konteks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situasi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B2B.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72C334-14E1-5520-066C-9F477654C0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3125" y="3147786"/>
            <a:ext cx="5288796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2711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7DC3A-9329-B4B3-EF1D-71BB9FFF0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Lame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34FDF-B112-E33D-EAD1-BD3AB1DA4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Lane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adalah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jalur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yang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digunakan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untuk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mengatur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mengkategorikan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Kegiatan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.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6FE2A9-DBE0-B141-575B-D803D8D4B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4610" y="2857500"/>
            <a:ext cx="359906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355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BB2B0-FE08-866D-FE8B-B9662225B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Event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4171A-834B-C54D-20F3-9B9F90945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Start event</a:t>
            </a:r>
          </a:p>
          <a:p>
            <a:r>
              <a:rPr lang="en-ID" dirty="0"/>
              <a:t>Intermediate event</a:t>
            </a:r>
          </a:p>
          <a:p>
            <a:r>
              <a:rPr lang="en-ID" dirty="0"/>
              <a:t>End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740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DEAA0-AAA7-EFD5-CB4C-67E448AB1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Start event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E6EEB-FDF8-E8B7-9339-D67778876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Start Event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digunakan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untuk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memulai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sebuah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proses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pada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waktu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yang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telah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ditentukan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.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653ACD-22A7-775F-A4AF-CE2E03507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8788" y="2938463"/>
            <a:ext cx="417195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948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D54EF-F4C3-9927-E39E-6C52D52D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Intermediate Event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3F203-DC5F-9934-E1DA-69623B57D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Intermediate Event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digunakan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untuk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menunjukkan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kejadian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atau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kondisi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yang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mempengaruhi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jalannya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suatu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proses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bisnis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,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tetapi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tidak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memulai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atau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mengakhiri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proses.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455F49-D7DF-4D04-AA9E-553532E69A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064" y="3271332"/>
            <a:ext cx="4829175" cy="32099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E93932-8F2B-DFEC-1A88-D21FC3F88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7936" y="3619864"/>
            <a:ext cx="6096000" cy="142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5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34E7F-F1F4-DD67-5C3F-01A3F241A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End event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1FD18-D45B-44C7-E827-A2D7027C1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End Event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adalah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event yang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menandakan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alur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proses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bisnis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berhenti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/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selesai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.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9E9C43-C392-FAE6-254B-ABA9BAB24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9022" y="3071586"/>
            <a:ext cx="3457575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734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BE0B4-876E-536F-860A-F5B76A44C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Alur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917B9-039D-841B-03CE-55E2BF7F0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Sequence Flow</a:t>
            </a:r>
          </a:p>
          <a:p>
            <a:r>
              <a:rPr lang="en-ID" dirty="0"/>
              <a:t>Message Flow</a:t>
            </a:r>
          </a:p>
          <a:p>
            <a:r>
              <a:rPr lang="en-ID" dirty="0" err="1"/>
              <a:t>Assosiate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895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ACE8E-F950-7E99-573D-40291DCA5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Sequence Flow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782F3-20BD-5633-E48C-ABEA478F5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Alur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Sequence (Sequence flow)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digunakan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untuk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menunjukkan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urutan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yang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kegiatan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akan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yang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dilakukan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dalam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sebuah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proses.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9AECA5-8FF0-8CF0-6F7F-4F07FB5122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9222" y="3490156"/>
            <a:ext cx="483870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533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A30F-A306-ED81-41A2-35144C64D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Message Flow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068B3-BBAA-880E-868F-48457FF84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Alur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Pesan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(Message Flow)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digunakan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untuk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menunjukkan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aliran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pesan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antara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dua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entitas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yang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siap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untuk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mengirim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dan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 </a:t>
            </a:r>
            <a:r>
              <a:rPr lang="en-ID" b="0" i="0" dirty="0" err="1">
                <a:solidFill>
                  <a:srgbClr val="242424"/>
                </a:solidFill>
                <a:effectLst/>
                <a:latin typeface="source-serif-pro"/>
              </a:rPr>
              <a:t>menerima</a:t>
            </a:r>
            <a:r>
              <a:rPr lang="en-ID" b="0" i="0" dirty="0">
                <a:solidFill>
                  <a:srgbClr val="242424"/>
                </a:solidFill>
                <a:effectLst/>
                <a:latin typeface="source-serif-pro"/>
              </a:rPr>
              <a:t>.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425B6E-3477-2E84-0DF2-148E9D373F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2021" y="3275996"/>
            <a:ext cx="501015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793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Sahirul Alim Tri Bawono</vt:lpstr>
      <vt:lpstr>BPMN</vt:lpstr>
      <vt:lpstr>Event</vt:lpstr>
      <vt:lpstr>Start event</vt:lpstr>
      <vt:lpstr>Intermediate Event</vt:lpstr>
      <vt:lpstr>End event</vt:lpstr>
      <vt:lpstr>Alur</vt:lpstr>
      <vt:lpstr>Sequence Flow</vt:lpstr>
      <vt:lpstr>Message Flow</vt:lpstr>
      <vt:lpstr>Assosiate</vt:lpstr>
      <vt:lpstr>Task</vt:lpstr>
      <vt:lpstr>Manual task</vt:lpstr>
      <vt:lpstr>User task</vt:lpstr>
      <vt:lpstr>Send task</vt:lpstr>
      <vt:lpstr>Receive task</vt:lpstr>
      <vt:lpstr>Service task</vt:lpstr>
      <vt:lpstr>Script task</vt:lpstr>
      <vt:lpstr>Gateway</vt:lpstr>
      <vt:lpstr>Exclusive Gateway</vt:lpstr>
      <vt:lpstr>Parallel Gateway</vt:lpstr>
      <vt:lpstr>Inclusive Gateway</vt:lpstr>
      <vt:lpstr>Pool vertical &amp; pool horisontal</vt:lpstr>
      <vt:lpstr>Lame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Sahirul</dc:title>
  <dc:creator>Sahirul Alim Tri Bawono</dc:creator>
  <cp:lastModifiedBy>Sahirul Alim Tri Bawono</cp:lastModifiedBy>
  <cp:revision>17</cp:revision>
  <dcterms:created xsi:type="dcterms:W3CDTF">2024-05-16T12:35:33Z</dcterms:created>
  <dcterms:modified xsi:type="dcterms:W3CDTF">2024-05-17T00:54:42Z</dcterms:modified>
</cp:coreProperties>
</file>