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D7DE"/>
    <a:srgbClr val="4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968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3927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94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388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77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224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544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79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629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458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30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4662-199A-448B-820A-610264C4D0B1}" type="datetimeFigureOut">
              <a:rPr lang="id-ID" smtClean="0"/>
              <a:t>25/03/2024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1151-E00D-424F-8B2B-E41E06FD47F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360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345" y="2170402"/>
            <a:ext cx="9642764" cy="2387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id-ID" dirty="0"/>
              <a:t>Neraca massa </a:t>
            </a:r>
            <a:br>
              <a:rPr lang="id-ID" dirty="0"/>
            </a:br>
            <a:r>
              <a:rPr lang="id-ID" dirty="0"/>
              <a:t>sistem sekali lintas (</a:t>
            </a:r>
            <a:r>
              <a:rPr lang="id-ID" i="1" dirty="0"/>
              <a:t>once through</a:t>
            </a:r>
            <a:r>
              <a:rPr lang="id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185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150000"/>
              </a:lnSpc>
              <a:spcBef>
                <a:spcPts val="0"/>
              </a:spcBef>
            </a:pPr>
            <a:r>
              <a:rPr lang="sv-SE" altLang="id-ID" dirty="0">
                <a:solidFill>
                  <a:srgbClr val="FF0000"/>
                </a:solidFill>
              </a:rPr>
              <a:t>Susunlah persamaan NM / NP. 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sv-SE" altLang="id-ID" dirty="0"/>
              <a:t>     </a:t>
            </a:r>
            <a:r>
              <a:rPr lang="id-ID" altLang="id-ID" dirty="0"/>
              <a:t>  </a:t>
            </a:r>
            <a:r>
              <a:rPr lang="sv-SE" altLang="id-ID" dirty="0"/>
              <a:t>Dalam menyusun neraca, perlu disebutkan apa yang dineracakan dan dimana neraca itu disusun.</a:t>
            </a:r>
            <a:endParaRPr lang="en-US" altLang="id-ID" dirty="0"/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id-ID" dirty="0"/>
              <a:t>     </a:t>
            </a:r>
            <a:r>
              <a:rPr lang="en-US" altLang="id-ID" dirty="0" err="1"/>
              <a:t>Persamaan</a:t>
            </a:r>
            <a:r>
              <a:rPr lang="en-US" altLang="id-ID" dirty="0"/>
              <a:t> </a:t>
            </a:r>
            <a:r>
              <a:rPr lang="en-US" altLang="id-ID" dirty="0" err="1"/>
              <a:t>neraca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disusun</a:t>
            </a:r>
            <a:r>
              <a:rPr lang="en-US" altLang="id-ID" dirty="0"/>
              <a:t> </a:t>
            </a:r>
            <a:r>
              <a:rPr lang="en-US" altLang="id-ID" dirty="0" err="1"/>
              <a:t>untuk</a:t>
            </a:r>
            <a:r>
              <a:rPr lang="en-US" altLang="id-ID" dirty="0"/>
              <a:t> : </a:t>
            </a:r>
            <a:r>
              <a:rPr lang="en-US" altLang="id-ID" dirty="0" err="1"/>
              <a:t>sebuah</a:t>
            </a:r>
            <a:r>
              <a:rPr lang="en-US" altLang="id-ID" dirty="0"/>
              <a:t> unit </a:t>
            </a:r>
            <a:r>
              <a:rPr lang="en-US" altLang="id-ID" dirty="0" err="1"/>
              <a:t>saja</a:t>
            </a:r>
            <a:r>
              <a:rPr lang="en-US" altLang="id-ID" dirty="0"/>
              <a:t>, multi unit, </a:t>
            </a:r>
            <a:r>
              <a:rPr lang="en-US" altLang="id-ID" dirty="0" err="1"/>
              <a:t>atau</a:t>
            </a:r>
            <a:r>
              <a:rPr lang="en-US" altLang="id-ID" dirty="0"/>
              <a:t> unit </a:t>
            </a:r>
            <a:r>
              <a:rPr lang="en-US" altLang="id-ID" dirty="0" err="1"/>
              <a:t>keseluruhan</a:t>
            </a:r>
            <a:r>
              <a:rPr lang="en-US" altLang="id-ID" dirty="0"/>
              <a:t> ( overall ).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</a:pPr>
            <a:r>
              <a:rPr lang="en-US" altLang="id-ID" dirty="0" err="1">
                <a:solidFill>
                  <a:srgbClr val="FF0000"/>
                </a:solidFill>
              </a:rPr>
              <a:t>Selesaikan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persamaan</a:t>
            </a:r>
            <a:r>
              <a:rPr lang="en-US" altLang="id-ID" dirty="0">
                <a:solidFill>
                  <a:srgbClr val="FF0000"/>
                </a:solidFill>
              </a:rPr>
              <a:t> NM / NP .</a:t>
            </a:r>
          </a:p>
        </p:txBody>
      </p:sp>
    </p:spTree>
    <p:extLst>
      <p:ext uri="{BB962C8B-B14F-4D97-AF65-F5344CB8AC3E}">
        <p14:creationId xmlns:p14="http://schemas.microsoft.com/office/powerpoint/2010/main" val="11354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627" y="112782"/>
            <a:ext cx="8596745" cy="663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8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57" y="350388"/>
            <a:ext cx="8174182" cy="579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71CB8E-CCA7-4731-B923-1916FA4C8084}"/>
              </a:ext>
            </a:extLst>
          </p:cNvPr>
          <p:cNvSpPr txBox="1"/>
          <p:nvPr/>
        </p:nvSpPr>
        <p:spPr>
          <a:xfrm>
            <a:off x="6443003" y="4698828"/>
            <a:ext cx="51347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rgbClr val="FF0000"/>
                </a:solidFill>
              </a:rPr>
              <a:t>Note </a:t>
            </a:r>
            <a:r>
              <a:rPr lang="id-ID" sz="2000" dirty="0">
                <a:solidFill>
                  <a:srgbClr val="FF0000"/>
                </a:solidFill>
              </a:rPr>
              <a:t>:</a:t>
            </a:r>
          </a:p>
          <a:p>
            <a:r>
              <a:rPr lang="id-ID" sz="2000" dirty="0">
                <a:solidFill>
                  <a:srgbClr val="FF0000"/>
                </a:solidFill>
              </a:rPr>
              <a:t>Terdapat 3 </a:t>
            </a:r>
            <a:r>
              <a:rPr lang="id-ID" sz="2000" i="1" dirty="0">
                <a:solidFill>
                  <a:srgbClr val="FF0000"/>
                </a:solidFill>
              </a:rPr>
              <a:t>unknown variable </a:t>
            </a:r>
            <a:r>
              <a:rPr lang="id-ID" sz="2000" dirty="0">
                <a:solidFill>
                  <a:srgbClr val="FF0000"/>
                </a:solidFill>
              </a:rPr>
              <a:t>dan bisa disusun 3 persamaan (1 NM total dan 2 NM komponen, namun tetap tidak bisa diselesaikan </a:t>
            </a:r>
            <a:r>
              <a:rPr lang="id-ID" sz="2000" dirty="0">
                <a:solidFill>
                  <a:srgbClr val="FF0000"/>
                </a:solidFill>
                <a:sym typeface="Wingdings" panose="05000000000000000000" pitchFamily="2" charset="2"/>
              </a:rPr>
              <a:t> boleh diambil basis perhitungan, misal laju produksi (P = 1000 kg)</a:t>
            </a:r>
            <a:endParaRPr lang="id-ID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6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 soal</a:t>
            </a:r>
            <a:r>
              <a:rPr lang="id-ID" altLang="id-ID"/>
              <a:t> 1</a:t>
            </a:r>
            <a:endParaRPr lang="en-US" altLang="id-ID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id-ID" altLang="id-ID" dirty="0"/>
              <a:t>       </a:t>
            </a:r>
            <a:r>
              <a:rPr lang="en-US" altLang="id-ID" dirty="0" err="1"/>
              <a:t>Suatu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garam</a:t>
            </a:r>
            <a:r>
              <a:rPr lang="en-US" altLang="id-ID" dirty="0"/>
              <a:t> </a:t>
            </a:r>
            <a:r>
              <a:rPr lang="en-US" altLang="id-ID" dirty="0" err="1"/>
              <a:t>mengandung</a:t>
            </a:r>
            <a:r>
              <a:rPr lang="en-US" altLang="id-ID" dirty="0"/>
              <a:t> 4% </a:t>
            </a:r>
            <a:r>
              <a:rPr lang="en-US" altLang="id-ID" dirty="0" err="1"/>
              <a:t>berat</a:t>
            </a:r>
            <a:r>
              <a:rPr lang="en-US" altLang="id-ID" dirty="0"/>
              <a:t> </a:t>
            </a:r>
            <a:r>
              <a:rPr lang="en-US" altLang="id-ID" dirty="0" err="1"/>
              <a:t>NaCl</a:t>
            </a:r>
            <a:r>
              <a:rPr lang="en-US" altLang="id-ID" dirty="0"/>
              <a:t>, </a:t>
            </a:r>
            <a:r>
              <a:rPr lang="en-US" altLang="id-ID" dirty="0" err="1"/>
              <a:t>diuapkan</a:t>
            </a:r>
            <a:r>
              <a:rPr lang="en-US" altLang="id-ID" dirty="0"/>
              <a:t> </a:t>
            </a:r>
            <a:r>
              <a:rPr lang="en-US" altLang="id-ID" dirty="0" err="1"/>
              <a:t>airnya</a:t>
            </a:r>
            <a:r>
              <a:rPr lang="id-ID" altLang="id-ID" dirty="0"/>
              <a:t> </a:t>
            </a:r>
            <a:r>
              <a:rPr lang="en-US" altLang="id-ID" dirty="0" err="1"/>
              <a:t>hingga</a:t>
            </a:r>
            <a:r>
              <a:rPr lang="en-US" altLang="id-ID" dirty="0"/>
              <a:t> </a:t>
            </a:r>
            <a:r>
              <a:rPr lang="en-US" altLang="id-ID" dirty="0" err="1"/>
              <a:t>kandungan</a:t>
            </a:r>
            <a:r>
              <a:rPr lang="en-US" altLang="id-ID" dirty="0"/>
              <a:t> </a:t>
            </a:r>
            <a:r>
              <a:rPr lang="en-US" altLang="id-ID" dirty="0" err="1"/>
              <a:t>NaCl</a:t>
            </a:r>
            <a:r>
              <a:rPr lang="en-US" altLang="id-ID" dirty="0"/>
              <a:t>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menjadi</a:t>
            </a:r>
            <a:r>
              <a:rPr lang="en-US" altLang="id-ID" dirty="0"/>
              <a:t> 5%.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lphaLcPeriod"/>
            </a:pPr>
            <a:r>
              <a:rPr lang="en-US" altLang="id-ID" dirty="0" err="1"/>
              <a:t>Berapa</a:t>
            </a:r>
            <a:r>
              <a:rPr lang="en-US" altLang="id-ID" dirty="0"/>
              <a:t> % air yang </a:t>
            </a:r>
            <a:r>
              <a:rPr lang="en-US" altLang="id-ID" dirty="0" err="1"/>
              <a:t>diuapkan</a:t>
            </a:r>
            <a:r>
              <a:rPr lang="en-US" altLang="id-ID" dirty="0"/>
              <a:t> </a:t>
            </a:r>
            <a:r>
              <a:rPr lang="en-US" altLang="id-ID" dirty="0" err="1"/>
              <a:t>dibanding</a:t>
            </a:r>
            <a:r>
              <a:rPr lang="en-US" altLang="id-ID" dirty="0"/>
              <a:t> air </a:t>
            </a:r>
            <a:r>
              <a:rPr lang="en-US" altLang="id-ID" dirty="0" err="1"/>
              <a:t>mula-mula</a:t>
            </a:r>
            <a:r>
              <a:rPr lang="en-US" altLang="id-ID" dirty="0"/>
              <a:t>?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lphaLcPeriod"/>
            </a:pPr>
            <a:r>
              <a:rPr lang="en-US" altLang="id-ID" dirty="0" err="1"/>
              <a:t>Berapa</a:t>
            </a:r>
            <a:r>
              <a:rPr lang="en-US" altLang="id-ID" dirty="0"/>
              <a:t> % </a:t>
            </a:r>
            <a:r>
              <a:rPr lang="en-US" altLang="id-ID" dirty="0" err="1"/>
              <a:t>berat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yang </a:t>
            </a:r>
            <a:r>
              <a:rPr lang="en-US" altLang="id-ID" dirty="0" err="1"/>
              <a:t>diuapkan</a:t>
            </a:r>
            <a:r>
              <a:rPr lang="en-US" altLang="id-ID" dirty="0"/>
              <a:t> </a:t>
            </a:r>
            <a:r>
              <a:rPr lang="en-US" altLang="id-ID" dirty="0" err="1"/>
              <a:t>dibanding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awal</a:t>
            </a:r>
            <a:r>
              <a:rPr lang="en-US" altLang="id-ID" dirty="0"/>
              <a:t>?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endParaRPr lang="en-US" altLang="id-ID" dirty="0"/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endParaRPr lang="en-US" altLang="id-ID" dirty="0"/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332287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410200" y="2438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 sz="28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penyelesaian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65313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id-ID" sz="4000" dirty="0"/>
          </a:p>
          <a:p>
            <a:pPr>
              <a:buFont typeface="Wingdings" panose="05000000000000000000" pitchFamily="2" charset="2"/>
              <a:buNone/>
            </a:pPr>
            <a:endParaRPr lang="en-US" altLang="id-ID" sz="4000" dirty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5410200" y="2438401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dirty="0"/>
              <a:t>evaporator</a:t>
            </a:r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3810000" y="2667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6781800" y="2667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762000" y="2398867"/>
            <a:ext cx="3116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d-ID" sz="2400" dirty="0" err="1"/>
              <a:t>Larutan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garam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masuk</a:t>
            </a:r>
            <a:endParaRPr lang="en-US" altLang="id-ID" sz="2400" dirty="0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8450261" y="2433935"/>
            <a:ext cx="34310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d-ID" sz="2400" dirty="0" err="1"/>
              <a:t>Larutan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garam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keluar</a:t>
            </a:r>
            <a:r>
              <a:rPr lang="id-ID" altLang="id-ID" sz="2400" dirty="0"/>
              <a:t> </a:t>
            </a:r>
            <a:r>
              <a:rPr lang="en-US" altLang="id-ID" sz="2400" dirty="0"/>
              <a:t>(</a:t>
            </a:r>
            <a:r>
              <a:rPr lang="id-ID" altLang="id-ID" sz="2400" dirty="0"/>
              <a:t>X</a:t>
            </a:r>
            <a:r>
              <a:rPr lang="en-US" altLang="id-ID" sz="2400" dirty="0"/>
              <a:t>)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2651126" y="3008313"/>
            <a:ext cx="95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/>
              <a:t>4% NaCl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8450261" y="2981881"/>
            <a:ext cx="95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dirty="0"/>
              <a:t>5% </a:t>
            </a:r>
            <a:r>
              <a:rPr lang="en-US" altLang="id-ID" dirty="0" err="1"/>
              <a:t>NaCl</a:t>
            </a:r>
            <a:endParaRPr lang="en-US" altLang="id-ID" dirty="0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V="1">
            <a:off x="60960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802862" y="1595734"/>
            <a:ext cx="12955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 dirty="0"/>
              <a:t>Air</a:t>
            </a:r>
            <a:r>
              <a:rPr lang="id-ID" altLang="id-ID" sz="2400" dirty="0"/>
              <a:t> 100%</a:t>
            </a:r>
            <a:endParaRPr lang="en-US" altLang="id-ID" sz="2400" dirty="0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838200" y="3846702"/>
            <a:ext cx="665945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id-ID" sz="2800" dirty="0"/>
              <a:t>Basis : 100 kg </a:t>
            </a:r>
            <a:r>
              <a:rPr lang="en-US" altLang="id-ID" sz="2800" dirty="0" err="1"/>
              <a:t>larutan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garam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masuk</a:t>
            </a:r>
            <a:endParaRPr lang="en-US" altLang="id-ID" sz="2800" dirty="0"/>
          </a:p>
          <a:p>
            <a:r>
              <a:rPr lang="en-US" altLang="id-ID" sz="2800" dirty="0"/>
              <a:t>	</a:t>
            </a:r>
            <a:r>
              <a:rPr lang="en-US" altLang="id-ID" sz="2800" dirty="0" err="1"/>
              <a:t>NaCl</a:t>
            </a:r>
            <a:r>
              <a:rPr lang="en-US" altLang="id-ID" sz="2800" dirty="0"/>
              <a:t> = 4 kg</a:t>
            </a:r>
          </a:p>
          <a:p>
            <a:r>
              <a:rPr lang="en-US" altLang="id-ID" sz="2800" dirty="0"/>
              <a:t>	air     = 96 kg</a:t>
            </a:r>
          </a:p>
          <a:p>
            <a:endParaRPr lang="en-US" altLang="id-ID" sz="2800" dirty="0"/>
          </a:p>
          <a:p>
            <a:r>
              <a:rPr lang="en-US" altLang="id-ID" sz="2800" dirty="0" err="1"/>
              <a:t>Misal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larutan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garam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keluar</a:t>
            </a:r>
            <a:r>
              <a:rPr lang="en-US" altLang="id-ID" sz="2800" dirty="0"/>
              <a:t> = X kg</a:t>
            </a:r>
          </a:p>
        </p:txBody>
      </p:sp>
    </p:spTree>
    <p:extLst>
      <p:ext uri="{BB962C8B-B14F-4D97-AF65-F5344CB8AC3E}">
        <p14:creationId xmlns:p14="http://schemas.microsoft.com/office/powerpoint/2010/main" val="151294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sz="2700" dirty="0" err="1"/>
              <a:t>Asumsi</a:t>
            </a:r>
            <a:r>
              <a:rPr lang="en-US" altLang="id-ID" sz="2700" dirty="0"/>
              <a:t> : </a:t>
            </a:r>
            <a:r>
              <a:rPr lang="en-US" altLang="id-ID" sz="2700" dirty="0" err="1"/>
              <a:t>kondisi</a:t>
            </a:r>
            <a:r>
              <a:rPr lang="en-US" altLang="id-ID" sz="2700" dirty="0"/>
              <a:t> steady state</a:t>
            </a:r>
          </a:p>
          <a:p>
            <a:r>
              <a:rPr lang="en-US" altLang="id-ID" sz="2700" dirty="0" err="1"/>
              <a:t>Persamaan</a:t>
            </a:r>
            <a:r>
              <a:rPr lang="en-US" altLang="id-ID" sz="2700" dirty="0"/>
              <a:t> </a:t>
            </a:r>
            <a:r>
              <a:rPr lang="en-US" altLang="id-ID" sz="2700" dirty="0" err="1"/>
              <a:t>neraca</a:t>
            </a:r>
            <a:r>
              <a:rPr lang="en-US" altLang="id-ID" sz="2700" dirty="0"/>
              <a:t> </a:t>
            </a:r>
            <a:r>
              <a:rPr lang="en-US" altLang="id-ID" sz="2700" dirty="0" err="1"/>
              <a:t>massa</a:t>
            </a:r>
            <a:r>
              <a:rPr lang="en-US" altLang="id-ID" sz="2700" dirty="0"/>
              <a:t> </a:t>
            </a:r>
            <a:r>
              <a:rPr lang="en-US" altLang="id-ID" sz="2700" dirty="0" err="1"/>
              <a:t>NaCl</a:t>
            </a:r>
            <a:r>
              <a:rPr lang="en-US" altLang="id-ID" sz="2700" dirty="0"/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	input – output = </a:t>
            </a:r>
            <a:r>
              <a:rPr lang="en-US" altLang="id-ID" sz="2700" dirty="0" err="1"/>
              <a:t>acc</a:t>
            </a:r>
            <a:r>
              <a:rPr lang="en-US" altLang="id-ID" sz="2700" dirty="0"/>
              <a:t> = 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   input = output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   0,04 x 100 kg = 0,05 </a:t>
            </a:r>
            <a:r>
              <a:rPr lang="id-ID" altLang="id-ID" sz="2700" dirty="0"/>
              <a:t>X</a:t>
            </a:r>
            <a:endParaRPr lang="en-US" altLang="id-ID" sz="27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			</a:t>
            </a:r>
            <a:r>
              <a:rPr lang="id-ID" altLang="id-ID" sz="2700" dirty="0"/>
              <a:t>X</a:t>
            </a:r>
            <a:r>
              <a:rPr lang="en-US" altLang="id-ID" sz="2700" dirty="0"/>
              <a:t>  = 80 kg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   </a:t>
            </a:r>
            <a:r>
              <a:rPr lang="en-US" altLang="id-ID" sz="2700" dirty="0" err="1"/>
              <a:t>Berat</a:t>
            </a:r>
            <a:r>
              <a:rPr lang="en-US" altLang="id-ID" sz="2700" dirty="0"/>
              <a:t> </a:t>
            </a:r>
            <a:r>
              <a:rPr lang="en-US" altLang="id-ID" sz="2700" dirty="0" err="1"/>
              <a:t>NaCl</a:t>
            </a:r>
            <a:r>
              <a:rPr lang="en-US" altLang="id-ID" sz="2700" dirty="0"/>
              <a:t> </a:t>
            </a:r>
            <a:r>
              <a:rPr lang="en-US" altLang="id-ID" sz="2700" dirty="0" err="1"/>
              <a:t>dalam</a:t>
            </a:r>
            <a:r>
              <a:rPr lang="en-US" altLang="id-ID" sz="2700" dirty="0"/>
              <a:t> </a:t>
            </a:r>
            <a:r>
              <a:rPr lang="en-US" altLang="id-ID" sz="2700" dirty="0" err="1"/>
              <a:t>arus</a:t>
            </a:r>
            <a:r>
              <a:rPr lang="en-US" altLang="id-ID" sz="2700" dirty="0"/>
              <a:t> </a:t>
            </a:r>
            <a:r>
              <a:rPr lang="en-US" altLang="id-ID" sz="2700" dirty="0" err="1"/>
              <a:t>keluar</a:t>
            </a:r>
            <a:r>
              <a:rPr lang="en-US" altLang="id-ID" sz="2700" dirty="0"/>
              <a:t> = 0,05 x 80 kg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700" dirty="0"/>
              <a:t>					</a:t>
            </a:r>
            <a:r>
              <a:rPr lang="id-ID" altLang="id-ID" sz="2700" dirty="0"/>
              <a:t>       </a:t>
            </a:r>
            <a:r>
              <a:rPr lang="en-US" altLang="id-ID" sz="2700" dirty="0"/>
              <a:t>  = 4 kg</a:t>
            </a:r>
          </a:p>
        </p:txBody>
      </p:sp>
    </p:spTree>
    <p:extLst>
      <p:ext uri="{BB962C8B-B14F-4D97-AF65-F5344CB8AC3E}">
        <p14:creationId xmlns:p14="http://schemas.microsoft.com/office/powerpoint/2010/main" val="707455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en-US" altLang="id-ID" dirty="0" err="1"/>
              <a:t>Berat</a:t>
            </a:r>
            <a:r>
              <a:rPr lang="en-US" altLang="id-ID" dirty="0"/>
              <a:t> air </a:t>
            </a:r>
            <a:r>
              <a:rPr lang="en-US" altLang="id-ID" dirty="0" err="1"/>
              <a:t>dalam</a:t>
            </a:r>
            <a:r>
              <a:rPr lang="en-US" altLang="id-ID" dirty="0"/>
              <a:t> </a:t>
            </a:r>
            <a:r>
              <a:rPr lang="en-US" altLang="id-ID" dirty="0" err="1"/>
              <a:t>arus</a:t>
            </a:r>
            <a:r>
              <a:rPr lang="en-US" altLang="id-ID" dirty="0"/>
              <a:t> </a:t>
            </a:r>
            <a:r>
              <a:rPr lang="en-US" altLang="id-ID" dirty="0" err="1"/>
              <a:t>keluar</a:t>
            </a:r>
            <a:r>
              <a:rPr lang="en-US" altLang="id-ID" dirty="0"/>
              <a:t> = 76 kg</a:t>
            </a:r>
          </a:p>
          <a:p>
            <a:pPr marL="590550" indent="-590550"/>
            <a:r>
              <a:rPr lang="en-US" altLang="id-ID" dirty="0" err="1"/>
              <a:t>Berat</a:t>
            </a:r>
            <a:r>
              <a:rPr lang="en-US" altLang="id-ID" dirty="0"/>
              <a:t> air yang </a:t>
            </a:r>
            <a:r>
              <a:rPr lang="en-US" altLang="id-ID" dirty="0" err="1"/>
              <a:t>diuapkan</a:t>
            </a:r>
            <a:r>
              <a:rPr lang="en-US" altLang="id-ID" dirty="0"/>
              <a:t>      = (96 – 76 ) kg</a:t>
            </a:r>
          </a:p>
          <a:p>
            <a:pPr marL="590550" indent="-590550">
              <a:buNone/>
            </a:pPr>
            <a:r>
              <a:rPr lang="en-US" altLang="id-ID" dirty="0"/>
              <a:t>					</a:t>
            </a:r>
            <a:r>
              <a:rPr lang="id-ID" altLang="id-ID" dirty="0"/>
              <a:t>     </a:t>
            </a:r>
            <a:r>
              <a:rPr lang="en-US" altLang="id-ID" dirty="0"/>
              <a:t>     = 20 kg</a:t>
            </a:r>
          </a:p>
          <a:p>
            <a:pPr marL="590550" indent="-590550">
              <a:buFont typeface="Wingdings" panose="05000000000000000000" pitchFamily="2" charset="2"/>
              <a:buAutoNum type="alphaLcPeriod"/>
            </a:pPr>
            <a:r>
              <a:rPr lang="en-US" altLang="id-ID" dirty="0"/>
              <a:t>% </a:t>
            </a:r>
            <a:r>
              <a:rPr lang="en-US" altLang="id-ID" dirty="0" err="1"/>
              <a:t>berat</a:t>
            </a:r>
            <a:r>
              <a:rPr lang="en-US" altLang="id-ID" dirty="0"/>
              <a:t> air </a:t>
            </a:r>
            <a:r>
              <a:rPr lang="en-US" altLang="id-ID" dirty="0" err="1"/>
              <a:t>teruapkan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air </a:t>
            </a:r>
            <a:r>
              <a:rPr lang="en-US" altLang="id-ID" dirty="0" err="1"/>
              <a:t>mula-mula</a:t>
            </a:r>
            <a:r>
              <a:rPr lang="en-US" altLang="id-ID" dirty="0"/>
              <a:t> =</a:t>
            </a:r>
          </a:p>
          <a:p>
            <a:pPr marL="590550" indent="-590550">
              <a:buNone/>
            </a:pPr>
            <a:r>
              <a:rPr lang="en-US" altLang="id-ID" dirty="0"/>
              <a:t>	(20 / 96) x 100% = 20,8%</a:t>
            </a:r>
          </a:p>
          <a:p>
            <a:pPr marL="590550" indent="-590550">
              <a:buAutoNum type="alphaLcPeriod" startAt="2"/>
            </a:pPr>
            <a:r>
              <a:rPr lang="en-US" altLang="id-ID" dirty="0"/>
              <a:t>% </a:t>
            </a:r>
            <a:r>
              <a:rPr lang="en-US" altLang="id-ID" dirty="0" err="1"/>
              <a:t>berat</a:t>
            </a:r>
            <a:r>
              <a:rPr lang="en-US" altLang="id-ID" dirty="0"/>
              <a:t> air </a:t>
            </a:r>
            <a:r>
              <a:rPr lang="en-US" altLang="id-ID" dirty="0" err="1"/>
              <a:t>teruapkan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</a:t>
            </a:r>
            <a:r>
              <a:rPr lang="en-US" altLang="id-ID" dirty="0" err="1"/>
              <a:t>larutan</a:t>
            </a:r>
            <a:r>
              <a:rPr lang="en-US" altLang="id-ID" dirty="0"/>
              <a:t> </a:t>
            </a:r>
            <a:r>
              <a:rPr lang="en-US" altLang="id-ID" dirty="0" err="1"/>
              <a:t>mula-mula</a:t>
            </a:r>
            <a:r>
              <a:rPr lang="en-US" altLang="id-ID" dirty="0"/>
              <a:t> </a:t>
            </a:r>
            <a:r>
              <a:rPr lang="id-ID" altLang="id-ID" dirty="0"/>
              <a:t>=</a:t>
            </a:r>
          </a:p>
          <a:p>
            <a:pPr marL="0" indent="0">
              <a:buNone/>
            </a:pPr>
            <a:r>
              <a:rPr lang="id-ID" altLang="id-ID" dirty="0"/>
              <a:t>       </a:t>
            </a:r>
            <a:r>
              <a:rPr lang="en-US" altLang="id-ID" dirty="0"/>
              <a:t>(20 / 100) x 100% = 20%</a:t>
            </a:r>
          </a:p>
        </p:txBody>
      </p:sp>
    </p:spTree>
    <p:extLst>
      <p:ext uri="{BB962C8B-B14F-4D97-AF65-F5344CB8AC3E}">
        <p14:creationId xmlns:p14="http://schemas.microsoft.com/office/powerpoint/2010/main" val="128507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/>
              <a:t>CONTOH SOAL 2</a:t>
            </a:r>
            <a:endParaRPr lang="en-GB" altLang="id-ID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altLang="id-ID" dirty="0"/>
              <a:t>1000 lb/j wortel basah dikeringkan dari kadar air 85% menjadi 20% dalam sebuah pengering aliran searah. Udara kering masuk dengan kecepatan 400 lb u.k./lb padatan kering keluar. Bila kelembaban udara kering yang masuk 0,013 lb air / lb u.k., hitung kelembaban udara basah keluar pengering !</a:t>
            </a: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2044018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/>
              <a:t>penyelesaian</a:t>
            </a:r>
            <a:endParaRPr lang="en-GB" altLang="id-ID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</a:t>
            </a:r>
            <a:r>
              <a:rPr lang="id-ID" altLang="id-ID" sz="2400" dirty="0">
                <a:solidFill>
                  <a:srgbClr val="FF0000"/>
                </a:solidFill>
              </a:rPr>
              <a:t>udara kering</a:t>
            </a:r>
            <a:r>
              <a:rPr lang="id-ID" altLang="id-ID" sz="2400" dirty="0"/>
              <a:t>				</a:t>
            </a:r>
            <a:r>
              <a:rPr lang="id-ID" altLang="id-ID" sz="2400" dirty="0">
                <a:solidFill>
                  <a:srgbClr val="FF0000"/>
                </a:solidFill>
              </a:rPr>
              <a:t>                                udara basah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    400 lb uk/lb pdtan kering keluar  	                                x lb air /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air 0,013 lb /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</a:t>
            </a:r>
            <a:r>
              <a:rPr lang="id-ID" altLang="id-ID" sz="2400" dirty="0">
                <a:solidFill>
                  <a:srgbClr val="FF0000"/>
                </a:solidFill>
              </a:rPr>
              <a:t>wortel</a:t>
            </a:r>
            <a:r>
              <a:rPr lang="id-ID" altLang="id-ID" sz="2400" dirty="0"/>
              <a:t> 					</a:t>
            </a:r>
            <a:r>
              <a:rPr lang="id-ID" altLang="id-ID" sz="2400" dirty="0">
                <a:solidFill>
                  <a:srgbClr val="FF0000"/>
                </a:solidFill>
              </a:rPr>
              <a:t>wortel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1000 lb / j				air 20%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air 85%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id-ID" altLang="id-ID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d-ID" sz="2400" dirty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862946" y="3326824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altLang="id-ID" sz="2400"/>
              <a:t>Pengering </a:t>
            </a:r>
            <a:endParaRPr lang="en-GB" altLang="id-ID" sz="2400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643746" y="344978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7606146" y="3437664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3643746" y="371734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7592291" y="371734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357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altLang="id-ID" dirty="0"/>
              <a:t>					lanjutan</a:t>
            </a:r>
            <a:endParaRPr lang="en-GB" altLang="id-ID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7582" y="183948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id-ID" altLang="id-ID" dirty="0">
                <a:solidFill>
                  <a:srgbClr val="FF0000"/>
                </a:solidFill>
              </a:rPr>
              <a:t>Neraca massa wortel :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Wortel masuk 	= 15/100 * 1000 lb/j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				= 150 lb/j	= wortel keluar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>
                <a:solidFill>
                  <a:srgbClr val="FF0000"/>
                </a:solidFill>
              </a:rPr>
              <a:t>Neraca massa air : 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Air keluar		= (20/80)*150 lb/j + x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				= 37,5 lb/j + x</a:t>
            </a:r>
          </a:p>
          <a:p>
            <a:pPr>
              <a:buFont typeface="Wingdings" panose="05000000000000000000" pitchFamily="2" charset="2"/>
              <a:buNone/>
            </a:pPr>
            <a:r>
              <a:rPr lang="id-ID" altLang="id-ID" dirty="0"/>
              <a:t>Air masuk		= ?</a:t>
            </a:r>
            <a:endParaRPr lang="en-GB" altLang="id-ID" dirty="0"/>
          </a:p>
        </p:txBody>
      </p:sp>
    </p:spTree>
    <p:extLst>
      <p:ext uri="{BB962C8B-B14F-4D97-AF65-F5344CB8AC3E}">
        <p14:creationId xmlns:p14="http://schemas.microsoft.com/office/powerpoint/2010/main" val="74109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3200" b="1"/>
              <a:t>PENYUSUNAN DAN PENYELESAIAN  NERACA MASSA</a:t>
            </a:r>
            <a:endParaRPr lang="en-US" altLang="id-ID" sz="32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>
                <a:solidFill>
                  <a:schemeClr val="accent2"/>
                </a:solidFill>
              </a:rPr>
              <a:t>KONSEP NERACA MASSA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dirty="0"/>
              <a:t>   </a:t>
            </a:r>
            <a:r>
              <a:rPr lang="en-US" altLang="id-ID" dirty="0" err="1"/>
              <a:t>persamaan</a:t>
            </a:r>
            <a:r>
              <a:rPr lang="en-US" altLang="id-ID" dirty="0"/>
              <a:t> yang </a:t>
            </a:r>
            <a:r>
              <a:rPr lang="en-US" altLang="id-ID" dirty="0" err="1"/>
              <a:t>disusun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hukum</a:t>
            </a:r>
            <a:r>
              <a:rPr lang="en-US" altLang="id-ID" dirty="0"/>
              <a:t> </a:t>
            </a:r>
            <a:r>
              <a:rPr lang="en-US" altLang="id-ID" dirty="0" err="1"/>
              <a:t>kekekalan</a:t>
            </a:r>
            <a:r>
              <a:rPr lang="en-US" altLang="id-ID" dirty="0"/>
              <a:t> </a:t>
            </a:r>
            <a:r>
              <a:rPr lang="en-US" altLang="id-ID" dirty="0" err="1"/>
              <a:t>massa</a:t>
            </a:r>
            <a:r>
              <a:rPr lang="en-US" altLang="id-ID" dirty="0"/>
              <a:t> (law conservation of </a:t>
            </a:r>
            <a:r>
              <a:rPr lang="id-ID" altLang="id-ID" dirty="0"/>
              <a:t>mass</a:t>
            </a:r>
            <a:r>
              <a:rPr lang="en-US" altLang="id-ID" dirty="0"/>
              <a:t>), </a:t>
            </a:r>
            <a:r>
              <a:rPr lang="en-US" altLang="id-ID" dirty="0" err="1"/>
              <a:t>yaitu</a:t>
            </a:r>
            <a:r>
              <a:rPr lang="en-US" altLang="id-ID" dirty="0"/>
              <a:t> ”</a:t>
            </a:r>
            <a:r>
              <a:rPr lang="en-US" altLang="id-ID" i="1" dirty="0"/>
              <a:t>mass can neither be created or destroyed</a:t>
            </a:r>
            <a:r>
              <a:rPr lang="en-US" altLang="id-ID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7803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altLang="id-ID" dirty="0"/>
              <a:t>						lanjutan</a:t>
            </a:r>
            <a:endParaRPr lang="en-GB" altLang="id-ID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>
                <a:solidFill>
                  <a:srgbClr val="FF0000"/>
                </a:solidFill>
              </a:rPr>
              <a:t>Neraca massa udara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Udara kering masuk	= 400 lb/lb p.k.keluar * 150 lb/j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= 60.000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= udara kering keluar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Air masuk 		= (0,013 lb/lb uk * 60.000) +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   (0,85*1000) lb/j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= 1630 lb/j = 37,5 + 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</a:t>
            </a:r>
            <a:r>
              <a:rPr lang="id-ID" altLang="id-ID" sz="2400"/>
              <a:t>	         x</a:t>
            </a:r>
            <a:r>
              <a:rPr lang="id-ID" altLang="id-ID" sz="2400" dirty="0"/>
              <a:t>	= 1592,5 lb/j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Kelembaban udara keluar	= 1592,5 lb air / 60.000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400" dirty="0"/>
              <a:t>					= 0,0265 lb air / lb uk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d-ID" sz="2400" dirty="0"/>
          </a:p>
        </p:txBody>
      </p:sp>
    </p:spTree>
    <p:extLst>
      <p:ext uri="{BB962C8B-B14F-4D97-AF65-F5344CB8AC3E}">
        <p14:creationId xmlns:p14="http://schemas.microsoft.com/office/powerpoint/2010/main" val="2919624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5FD8B-9BD3-4E11-B5B1-9775A436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Soal latihan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78C7A-F64A-4D4E-BEE1-0C1B10D66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Suatu industri  memisahkan campuran a dan b menggunakan distilasi. Umpan menara distilasi 1 berisi 50% A dan 50% B (% berat). Diinginkan distilat (hasil atas) menara distilasi 1 berisi 90% A.  Sedangkan bottom (hasil bawah menara distilasi) 1 ini dicampur dengan fluida yang berisi 30% A dan 70% B.   Campuran tersebut diumpankan ke manara distilasi 2, sehingga diperoleh distilat berisi 60% B.  Jika kecepatan umpan distilasi 1 adalah 100kg/j, distilat menara distilasi 1 adalah 49 kg/j, fluida yang dicampur dengan botom distilasi 1 adalah 30 kg/j, serta distilat menara distilasi 2 adalah 30 kg/j, tentukan semua kecepatan arus dan komposisi arus lainnya. </a:t>
            </a:r>
          </a:p>
        </p:txBody>
      </p:sp>
    </p:spTree>
    <p:extLst>
      <p:ext uri="{BB962C8B-B14F-4D97-AF65-F5344CB8AC3E}">
        <p14:creationId xmlns:p14="http://schemas.microsoft.com/office/powerpoint/2010/main" val="1068791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A4A7-E33F-4038-A714-C22E3A03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Soal latihan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EBB67-D913-4A9B-AB11-888B3B7A2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Adhesive cair, yang digunakan untuk merekatkan papan berlaminasi, terdiri atas campuran polimer dan pelarutnya.  Pemasok adhesive mendapat pesanan berupa 3000 kg adhesive yang berisi 13% polimer (%berat).  Pemasok memiliki stok :</a:t>
            </a:r>
          </a:p>
          <a:p>
            <a:pPr marL="0" indent="0">
              <a:buNone/>
            </a:pPr>
            <a:r>
              <a:rPr lang="id-ID" dirty="0"/>
              <a:t>- 500 kg adhesive 10%.</a:t>
            </a:r>
          </a:p>
          <a:p>
            <a:pPr marL="0" indent="0">
              <a:buNone/>
            </a:pPr>
            <a:r>
              <a:rPr lang="id-ID" dirty="0"/>
              <a:t>- Larutan 20% adhesive yang sangat melimpah.</a:t>
            </a:r>
          </a:p>
          <a:p>
            <a:pPr marL="0" indent="0">
              <a:buNone/>
            </a:pPr>
            <a:r>
              <a:rPr lang="id-ID" dirty="0"/>
              <a:t>- Pelarut murni.</a:t>
            </a:r>
          </a:p>
          <a:p>
            <a:pPr marL="0" indent="0">
              <a:buNone/>
            </a:pPr>
            <a:r>
              <a:rPr lang="id-ID" dirty="0"/>
              <a:t>jika pemasok ingin menggunakan semua stok yang ada, tentukan kebutuhan masing-masing larutan (adhesive 10% digunakan semua).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316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9B62-80D3-42C0-B0AF-7D5307CF0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Soal latihan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2227B-50C1-45FD-866E-393A0EED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Pemekatan larutan gula di suatu pabrik gula dijalankan dalam 2 langkah. Pertama, larutan gula 10% diumpankan ke evaporator 1 yang menghasilkan larutan gula 18%.  Larutan hasil evaporator 1 ini diumpankan ke evaporator 2 sehingga dihasilkan larutan gula 50%. Tentukan :</a:t>
            </a:r>
          </a:p>
          <a:p>
            <a:pPr marL="514350" indent="-514350">
              <a:buAutoNum type="alphaLcPeriod"/>
            </a:pPr>
            <a:r>
              <a:rPr lang="id-ID" dirty="0"/>
              <a:t>Laju air yang teruapkan dari masing-masing evaporator.</a:t>
            </a:r>
          </a:p>
          <a:p>
            <a:pPr marL="514350" indent="-514350">
              <a:buAutoNum type="alphaLcPeriod"/>
            </a:pPr>
            <a:r>
              <a:rPr lang="id-ID" dirty="0"/>
              <a:t>Laju larutan yang diumpankan ke evaporator 2.</a:t>
            </a:r>
          </a:p>
          <a:p>
            <a:pPr marL="0" indent="0">
              <a:buNone/>
            </a:pPr>
            <a:r>
              <a:rPr lang="id-ID" dirty="0"/>
              <a:t>c.   Laju produk yang dihasilkan.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9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2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i="1">
                <a:solidFill>
                  <a:schemeClr val="accent2"/>
                </a:solidFill>
                <a:latin typeface="Segoe UI" panose="020B0502040204020203" pitchFamily="34" charset="0"/>
              </a:rPr>
              <a:t>PERSAMAAN UMUM NERACA MASSA UNTUK SUATU PROSES</a:t>
            </a:r>
          </a:p>
        </p:txBody>
      </p:sp>
      <p:sp>
        <p:nvSpPr>
          <p:cNvPr id="57373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1076709" cy="43513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dirty="0"/>
              <a:t>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dirty="0"/>
              <a:t>   </a:t>
            </a:r>
            <a:r>
              <a:rPr lang="en-US" altLang="id-ID" dirty="0">
                <a:solidFill>
                  <a:srgbClr val="FF0000"/>
                </a:solidFill>
              </a:rPr>
              <a:t>KEC</a:t>
            </a:r>
            <a:r>
              <a:rPr lang="id-ID" altLang="id-ID" dirty="0">
                <a:solidFill>
                  <a:srgbClr val="FF0000"/>
                </a:solidFill>
              </a:rPr>
              <a:t>EPATAN MASSA</a:t>
            </a:r>
            <a:r>
              <a:rPr lang="en-US" altLang="id-ID" dirty="0">
                <a:solidFill>
                  <a:srgbClr val="FF0000"/>
                </a:solidFill>
              </a:rPr>
              <a:t> MASUK SISTEM  </a:t>
            </a:r>
            <a:r>
              <a:rPr lang="en-US" altLang="id-ID" dirty="0"/>
              <a:t>– KEC</a:t>
            </a:r>
            <a:r>
              <a:rPr lang="id-ID" altLang="id-ID" dirty="0"/>
              <a:t>EPATAN MASSA</a:t>
            </a:r>
            <a:r>
              <a:rPr lang="en-US" altLang="id-ID" dirty="0"/>
              <a:t> KELUAR  SISTEM</a:t>
            </a:r>
            <a:r>
              <a:rPr lang="id-ID" altLang="id-ID" dirty="0"/>
              <a:t> </a:t>
            </a:r>
            <a:r>
              <a:rPr lang="en-US" altLang="id-ID" dirty="0"/>
              <a:t>+ </a:t>
            </a:r>
            <a:r>
              <a:rPr lang="en-US" altLang="id-ID" dirty="0">
                <a:solidFill>
                  <a:srgbClr val="FF0000"/>
                </a:solidFill>
              </a:rPr>
              <a:t>KEC</a:t>
            </a:r>
            <a:r>
              <a:rPr lang="id-ID" altLang="id-ID" dirty="0">
                <a:solidFill>
                  <a:srgbClr val="FF0000"/>
                </a:solidFill>
              </a:rPr>
              <a:t>EPATAN MASSA </a:t>
            </a:r>
            <a:r>
              <a:rPr lang="en-US" altLang="id-ID" dirty="0">
                <a:solidFill>
                  <a:srgbClr val="FF0000"/>
                </a:solidFill>
              </a:rPr>
              <a:t>YANG DIBANGKITKAN</a:t>
            </a:r>
            <a:r>
              <a:rPr lang="id-ID" altLang="id-ID" dirty="0">
                <a:solidFill>
                  <a:srgbClr val="FF0000"/>
                </a:solidFill>
              </a:rPr>
              <a:t> (HASIL REAKSI) </a:t>
            </a:r>
            <a:r>
              <a:rPr lang="en-US" altLang="id-ID" dirty="0"/>
              <a:t>– KEC</a:t>
            </a:r>
            <a:r>
              <a:rPr lang="id-ID" altLang="id-ID" dirty="0"/>
              <a:t>EPATAN MASSA </a:t>
            </a:r>
            <a:r>
              <a:rPr lang="en-US" altLang="id-ID" dirty="0"/>
              <a:t>YANG DIKONSUMSI</a:t>
            </a:r>
            <a:r>
              <a:rPr lang="id-ID" altLang="id-ID" dirty="0"/>
              <a:t> (REAKTAN YANG BEREAKSI)</a:t>
            </a:r>
            <a:r>
              <a:rPr lang="en-US" altLang="id-ID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dirty="0">
              <a:latin typeface="Baskerville Old Face" panose="02020602080505020303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3600" dirty="0">
                <a:latin typeface="Baskerville Old Face" panose="02020602080505020303" pitchFamily="18" charset="0"/>
              </a:rPr>
              <a:t>   </a:t>
            </a:r>
            <a:r>
              <a:rPr lang="en-US" altLang="id-ID" sz="3600" dirty="0">
                <a:latin typeface="Baskerville Old Face" panose="02020602080505020303" pitchFamily="18" charset="0"/>
              </a:rPr>
              <a:t>= AKUMULASI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1981200" y="1919288"/>
            <a:ext cx="419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d-ID" altLang="id-ID"/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2133600" y="3062288"/>
            <a:ext cx="419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81859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64" y="1143001"/>
            <a:ext cx="8035636" cy="49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42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dirty="0"/>
              <a:t>Neraca massa dapat disusun untuk :</a:t>
            </a:r>
            <a:br>
              <a:rPr lang="sv-SE" alt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702" y="1690688"/>
            <a:ext cx="10515600" cy="4351338"/>
          </a:xfrm>
        </p:spPr>
        <p:txBody>
          <a:bodyPr/>
          <a:lstStyle/>
          <a:p>
            <a:pPr lvl="1">
              <a:buFontTx/>
              <a:buBlip>
                <a:blip r:embed="rId2"/>
              </a:buBlip>
            </a:pPr>
            <a:r>
              <a:rPr lang="id-ID" altLang="id-ID" sz="3200" dirty="0"/>
              <a:t> </a:t>
            </a:r>
            <a:r>
              <a:rPr lang="sv-SE" altLang="id-ID" sz="3200" dirty="0"/>
              <a:t>neraca massa total atau campuran.</a:t>
            </a:r>
            <a:endParaRPr lang="en-US" altLang="id-ID" sz="3200" dirty="0"/>
          </a:p>
          <a:p>
            <a:pPr lvl="1">
              <a:buFontTx/>
              <a:buBlip>
                <a:blip r:embed="rId2"/>
              </a:buBlip>
            </a:pPr>
            <a:r>
              <a:rPr lang="id-ID" altLang="id-ID" sz="3200" dirty="0"/>
              <a:t> </a:t>
            </a:r>
            <a:r>
              <a:rPr lang="sv-SE" altLang="id-ID" sz="3200" dirty="0"/>
              <a:t>neraca massa komponen tertentu.</a:t>
            </a:r>
            <a:endParaRPr lang="en-US" altLang="id-ID" sz="3200" dirty="0"/>
          </a:p>
          <a:p>
            <a:pPr lvl="1">
              <a:buFontTx/>
              <a:buBlip>
                <a:blip r:embed="rId2"/>
              </a:buBlip>
            </a:pPr>
            <a:r>
              <a:rPr lang="id-ID" altLang="id-ID" sz="3200" dirty="0"/>
              <a:t> </a:t>
            </a:r>
            <a:r>
              <a:rPr lang="sv-SE" altLang="id-ID" sz="3200" dirty="0"/>
              <a:t>neraca massa unsur atau elemen tertentu.</a:t>
            </a:r>
          </a:p>
        </p:txBody>
      </p:sp>
    </p:spTree>
    <p:extLst>
      <p:ext uri="{BB962C8B-B14F-4D97-AF65-F5344CB8AC3E}">
        <p14:creationId xmlns:p14="http://schemas.microsoft.com/office/powerpoint/2010/main" val="132155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4000" dirty="0">
                <a:solidFill>
                  <a:srgbClr val="FF0000"/>
                </a:solidFill>
                <a:latin typeface="Segoe UI" panose="020B0502040204020203" pitchFamily="34" charset="0"/>
              </a:rPr>
              <a:t>Langkah-langkah  penyusunan dan penyelesaian NM dan NP :</a:t>
            </a:r>
            <a:endParaRPr lang="en-US" altLang="id-ID" sz="4000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/>
            <a:r>
              <a:rPr lang="nb-NO" altLang="id-ID" dirty="0">
                <a:latin typeface="Segoe UI" panose="020B0502040204020203" pitchFamily="34" charset="0"/>
              </a:rPr>
              <a:t>Membuat diagram alir proses,  lengkapi dengan data-data :</a:t>
            </a:r>
          </a:p>
          <a:p>
            <a:pPr marL="1371600" lvl="2" indent="-457200"/>
            <a:r>
              <a:rPr lang="nb-NO" altLang="id-ID" sz="2800" dirty="0">
                <a:latin typeface="Segoe UI" panose="020B0502040204020203" pitchFamily="34" charset="0"/>
              </a:rPr>
              <a:t>kualitatif dan kuantitatif yang tersedia.</a:t>
            </a:r>
          </a:p>
          <a:p>
            <a:pPr marL="1371600" lvl="2" indent="-457200"/>
            <a:r>
              <a:rPr lang="id-ID" altLang="id-ID" sz="2800" dirty="0">
                <a:latin typeface="Segoe UI" panose="020B0502040204020203" pitchFamily="34" charset="0"/>
              </a:rPr>
              <a:t>k</a:t>
            </a:r>
            <a:r>
              <a:rPr lang="nb-NO" altLang="id-ID" sz="2800" dirty="0">
                <a:latin typeface="Segoe UI" panose="020B0502040204020203" pitchFamily="34" charset="0"/>
              </a:rPr>
              <a:t>ondisi arus masuk dan keluar sistem.</a:t>
            </a:r>
            <a:endParaRPr lang="sv-SE" altLang="id-ID" sz="2800" dirty="0">
              <a:latin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0945" y="3837709"/>
            <a:ext cx="3366655" cy="1496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3818" y="4417240"/>
            <a:ext cx="16071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4585854"/>
            <a:ext cx="160712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84272" y="5334000"/>
            <a:ext cx="0" cy="665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2163" y="42394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Proses/alat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151610" y="3955575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...% B : ...%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9295015" y="4054824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...% B : ...%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6044738" y="5480903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...% B : ...%</a:t>
            </a:r>
          </a:p>
        </p:txBody>
      </p:sp>
    </p:spTree>
    <p:extLst>
      <p:ext uri="{BB962C8B-B14F-4D97-AF65-F5344CB8AC3E}">
        <p14:creationId xmlns:p14="http://schemas.microsoft.com/office/powerpoint/2010/main" val="238720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4000" dirty="0">
                <a:solidFill>
                  <a:srgbClr val="FF0000"/>
                </a:solidFill>
                <a:latin typeface="Segoe UI" panose="020B0502040204020203" pitchFamily="34" charset="0"/>
              </a:rPr>
              <a:t>Langkah-langkah  penyusunan dan penyelesaian NM dan NP :</a:t>
            </a:r>
            <a:endParaRPr lang="en-US" altLang="id-ID" sz="4000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id-ID" dirty="0">
                <a:latin typeface="Segoe UI" panose="020B0502040204020203" pitchFamily="34" charset="0"/>
              </a:rPr>
              <a:t>Tandai variabel aliran yang tidak diketahui pada diagram alir. </a:t>
            </a:r>
            <a:endParaRPr lang="id-ID" altLang="id-ID" dirty="0">
              <a:latin typeface="Segoe UI" panose="020B0502040204020203" pitchFamily="34" charset="0"/>
            </a:endParaRPr>
          </a:p>
          <a:p>
            <a:r>
              <a:rPr lang="en-US" altLang="id-ID" dirty="0" err="1">
                <a:latin typeface="Segoe UI" panose="020B0502040204020203" pitchFamily="34" charset="0"/>
              </a:rPr>
              <a:t>Buatlah</a:t>
            </a:r>
            <a:r>
              <a:rPr lang="en-US" altLang="id-ID" dirty="0">
                <a:latin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</a:rPr>
              <a:t>permisalan</a:t>
            </a:r>
            <a:r>
              <a:rPr lang="en-US" altLang="id-ID" dirty="0">
                <a:latin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</a:rPr>
              <a:t>variabel</a:t>
            </a:r>
            <a:r>
              <a:rPr lang="en-US" altLang="id-ID" dirty="0">
                <a:latin typeface="Segoe UI" panose="020B0502040204020203" pitchFamily="34" charset="0"/>
              </a:rPr>
              <a:t>.</a:t>
            </a:r>
            <a:endParaRPr lang="id-ID" altLang="id-ID" dirty="0"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sv-SE" altLang="id-ID" sz="2800" dirty="0">
              <a:latin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0945" y="3837709"/>
            <a:ext cx="3366655" cy="1496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3818" y="4417240"/>
            <a:ext cx="16071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4585854"/>
            <a:ext cx="160712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84272" y="5334000"/>
            <a:ext cx="0" cy="665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2163" y="42394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Proses/alat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120438" y="3518774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40% B : 60%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8498378" y="4599521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x2 % B : y2 %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6044738" y="5480903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x3 % B : y3 %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39" y="4644788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F1 = 100 mol/jam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1387" y="5551934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F3 =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2308" y="4017954"/>
            <a:ext cx="252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F2 = 60 mol/jam</a:t>
            </a:r>
          </a:p>
        </p:txBody>
      </p:sp>
    </p:spTree>
    <p:extLst>
      <p:ext uri="{BB962C8B-B14F-4D97-AF65-F5344CB8AC3E}">
        <p14:creationId xmlns:p14="http://schemas.microsoft.com/office/powerpoint/2010/main" val="31442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id-ID" sz="4000" dirty="0">
                <a:solidFill>
                  <a:srgbClr val="FF0000"/>
                </a:solidFill>
                <a:latin typeface="Segoe UI" panose="020B0502040204020203" pitchFamily="34" charset="0"/>
              </a:rPr>
              <a:t>Langkah-langkah  penyusunan dan penyelesaian NM dan NP :</a:t>
            </a:r>
            <a:endParaRPr lang="en-US" altLang="id-ID" sz="4000" dirty="0">
              <a:solidFill>
                <a:srgbClr val="FF0000"/>
              </a:solidFill>
              <a:latin typeface="Segoe UI" panose="020B0502040204020203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590550" indent="-590550"/>
            <a:r>
              <a:rPr lang="en-US" altLang="id-ID" dirty="0" err="1"/>
              <a:t>Menentukan</a:t>
            </a:r>
            <a:r>
              <a:rPr lang="en-US" altLang="id-ID" dirty="0"/>
              <a:t> basis </a:t>
            </a:r>
            <a:r>
              <a:rPr lang="en-US" altLang="id-ID" dirty="0" err="1"/>
              <a:t>perhitungan</a:t>
            </a:r>
            <a:r>
              <a:rPr lang="en-US" altLang="id-ID" dirty="0"/>
              <a:t>. </a:t>
            </a:r>
          </a:p>
          <a:p>
            <a:pPr marL="590550" indent="-590550">
              <a:buNone/>
            </a:pPr>
            <a:r>
              <a:rPr lang="en-US" altLang="id-ID" dirty="0"/>
              <a:t>     </a:t>
            </a:r>
            <a:r>
              <a:rPr lang="id-ID" altLang="id-ID" dirty="0"/>
              <a:t>  </a:t>
            </a:r>
            <a:r>
              <a:rPr lang="en-US" altLang="id-ID" dirty="0" err="1"/>
              <a:t>Pilihlah</a:t>
            </a:r>
            <a:r>
              <a:rPr lang="en-US" altLang="id-ID" dirty="0"/>
              <a:t> </a:t>
            </a:r>
            <a:r>
              <a:rPr lang="en-US" altLang="id-ID" dirty="0" err="1"/>
              <a:t>suatu</a:t>
            </a:r>
            <a:r>
              <a:rPr lang="en-US" altLang="id-ID" dirty="0"/>
              <a:t> </a:t>
            </a:r>
            <a:r>
              <a:rPr lang="en-US" altLang="id-ID" dirty="0" err="1"/>
              <a:t>laju</a:t>
            </a:r>
            <a:r>
              <a:rPr lang="en-US" altLang="id-ID" dirty="0"/>
              <a:t> </a:t>
            </a:r>
            <a:r>
              <a:rPr lang="en-US" altLang="id-ID" dirty="0" err="1"/>
              <a:t>alir</a:t>
            </a:r>
            <a:r>
              <a:rPr lang="en-US" altLang="id-ID" dirty="0"/>
              <a:t> proses </a:t>
            </a:r>
            <a:r>
              <a:rPr lang="en-US" altLang="id-ID" dirty="0" err="1"/>
              <a:t>sebagai</a:t>
            </a:r>
            <a:r>
              <a:rPr lang="en-US" altLang="id-ID" dirty="0"/>
              <a:t> basis </a:t>
            </a:r>
            <a:r>
              <a:rPr lang="en-US" altLang="id-ID" dirty="0" err="1"/>
              <a:t>perhitungan</a:t>
            </a:r>
            <a:r>
              <a:rPr lang="en-US" altLang="id-ID" dirty="0"/>
              <a:t>. Basis </a:t>
            </a:r>
            <a:r>
              <a:rPr lang="en-US" altLang="id-ID" dirty="0" err="1"/>
              <a:t>perhitungan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diambil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banyaknya</a:t>
            </a:r>
            <a:r>
              <a:rPr lang="en-US" altLang="id-ID" dirty="0"/>
              <a:t> </a:t>
            </a:r>
            <a:r>
              <a:rPr lang="en-US" altLang="id-ID" dirty="0" err="1"/>
              <a:t>bahan</a:t>
            </a:r>
            <a:r>
              <a:rPr lang="en-US" altLang="id-ID" dirty="0"/>
              <a:t> yang </a:t>
            </a:r>
            <a:r>
              <a:rPr lang="en-US" altLang="id-ID" dirty="0" err="1"/>
              <a:t>masuk</a:t>
            </a:r>
            <a:r>
              <a:rPr lang="en-US" altLang="id-ID" dirty="0"/>
              <a:t> </a:t>
            </a:r>
            <a:r>
              <a:rPr lang="en-US" altLang="id-ID" dirty="0" err="1"/>
              <a:t>atau</a:t>
            </a:r>
            <a:r>
              <a:rPr lang="en-US" altLang="id-ID" dirty="0"/>
              <a:t> </a:t>
            </a:r>
            <a:r>
              <a:rPr lang="en-US" altLang="id-ID" dirty="0" err="1"/>
              <a:t>berdasarkan</a:t>
            </a:r>
            <a:r>
              <a:rPr lang="en-US" altLang="id-ID" dirty="0"/>
              <a:t> </a:t>
            </a:r>
            <a:r>
              <a:rPr lang="en-US" altLang="id-ID" dirty="0" err="1"/>
              <a:t>bahan</a:t>
            </a:r>
            <a:r>
              <a:rPr lang="en-US" altLang="id-ID" dirty="0"/>
              <a:t> </a:t>
            </a:r>
            <a:r>
              <a:rPr lang="en-US" altLang="id-ID" dirty="0" err="1"/>
              <a:t>keluar</a:t>
            </a:r>
            <a:r>
              <a:rPr lang="en-US" altLang="id-ID" dirty="0"/>
              <a:t> system.</a:t>
            </a:r>
            <a:endParaRPr lang="en-US" altLang="id-ID" dirty="0"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sv-SE" altLang="id-ID" sz="2800" dirty="0">
              <a:latin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0945" y="3837709"/>
            <a:ext cx="3366655" cy="1496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93818" y="4417240"/>
            <a:ext cx="160712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67600" y="4585854"/>
            <a:ext cx="1607127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784272" y="5334000"/>
            <a:ext cx="0" cy="66501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2163" y="423949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Proses/alat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2120438" y="3518774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40% B : 60%</a:t>
            </a:r>
          </a:p>
        </p:txBody>
      </p:sp>
      <p:sp>
        <p:nvSpPr>
          <p:cNvPr id="19" name="TextBox 18"/>
          <p:cNvSpPr txBox="1"/>
          <p:nvPr/>
        </p:nvSpPr>
        <p:spPr>
          <a:xfrm flipH="1">
            <a:off x="8498378" y="4599521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x2 % B : y2 %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6044738" y="5480903"/>
            <a:ext cx="1152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A : x3 % B : y3 %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39" y="4644788"/>
            <a:ext cx="2371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F1 = 100 mol/jam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61387" y="5551934"/>
            <a:ext cx="1003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/>
              <a:t>F3 =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32308" y="4017954"/>
            <a:ext cx="252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F2 = 60 mol/jam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1295400" y="4470922"/>
            <a:ext cx="2695401" cy="916760"/>
          </a:xfrm>
          <a:prstGeom prst="wedgeEllipseCallout">
            <a:avLst>
              <a:gd name="adj1" fmla="val -22375"/>
              <a:gd name="adj2" fmla="val 85169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1295400" y="5734642"/>
            <a:ext cx="2408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>
                <a:solidFill>
                  <a:srgbClr val="FF0000"/>
                </a:solidFill>
              </a:rPr>
              <a:t>Basis perhitungan</a:t>
            </a:r>
          </a:p>
        </p:txBody>
      </p:sp>
    </p:spTree>
    <p:extLst>
      <p:ext uri="{BB962C8B-B14F-4D97-AF65-F5344CB8AC3E}">
        <p14:creationId xmlns:p14="http://schemas.microsoft.com/office/powerpoint/2010/main" val="299142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id-ID" sz="2800"/>
              <a:t>LANJUTAN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lnSpc>
                <a:spcPct val="150000"/>
              </a:lnSpc>
              <a:spcBef>
                <a:spcPts val="0"/>
              </a:spcBef>
            </a:pPr>
            <a:r>
              <a:rPr lang="sv-SE" altLang="id-ID" dirty="0">
                <a:latin typeface="Segoe UI" panose="020B0502040204020203" pitchFamily="34" charset="0"/>
              </a:rPr>
              <a:t>Konversikan laju alir volumetrik menjadi laju alir massa atau molar. </a:t>
            </a:r>
          </a:p>
          <a:p>
            <a:pPr marL="590550" indent="-590550">
              <a:lnSpc>
                <a:spcPct val="150000"/>
              </a:lnSpc>
              <a:spcBef>
                <a:spcPts val="0"/>
              </a:spcBef>
              <a:buNone/>
            </a:pPr>
            <a:r>
              <a:rPr lang="sv-SE" altLang="id-ID" dirty="0">
                <a:latin typeface="Segoe UI" panose="020B0502040204020203" pitchFamily="34" charset="0"/>
              </a:rPr>
              <a:t>     </a:t>
            </a:r>
            <a:r>
              <a:rPr lang="id-ID" altLang="id-ID" dirty="0">
                <a:latin typeface="Segoe UI" panose="020B0502040204020203" pitchFamily="34" charset="0"/>
              </a:rPr>
              <a:t> </a:t>
            </a:r>
            <a:r>
              <a:rPr lang="sv-SE" altLang="id-ID" dirty="0">
                <a:latin typeface="Segoe UI" panose="020B0502040204020203" pitchFamily="34" charset="0"/>
              </a:rPr>
              <a:t>Jika terdapat proses kimia (</a:t>
            </a:r>
            <a:r>
              <a:rPr lang="sv-SE" altLang="id-ID" dirty="0">
                <a:solidFill>
                  <a:srgbClr val="FF0000"/>
                </a:solidFill>
                <a:latin typeface="Segoe UI" panose="020B0502040204020203" pitchFamily="34" charset="0"/>
              </a:rPr>
              <a:t>reaks</a:t>
            </a:r>
            <a:r>
              <a:rPr lang="id-ID" altLang="id-ID" dirty="0">
                <a:solidFill>
                  <a:srgbClr val="FF0000"/>
                </a:solidFill>
                <a:latin typeface="Segoe UI" panose="020B0502040204020203" pitchFamily="34" charset="0"/>
              </a:rPr>
              <a:t>i</a:t>
            </a:r>
            <a:r>
              <a:rPr lang="sv-SE" altLang="id-ID" dirty="0">
                <a:latin typeface="Segoe UI" panose="020B0502040204020203" pitchFamily="34" charset="0"/>
              </a:rPr>
              <a:t>), perhitungan menggunakan satuan </a:t>
            </a:r>
            <a:r>
              <a:rPr lang="sv-SE" altLang="id-ID" dirty="0">
                <a:solidFill>
                  <a:srgbClr val="FF0000"/>
                </a:solidFill>
                <a:latin typeface="Segoe UI" panose="020B0502040204020203" pitchFamily="34" charset="0"/>
              </a:rPr>
              <a:t>molar</a:t>
            </a:r>
            <a:r>
              <a:rPr lang="sv-SE" altLang="id-ID" dirty="0">
                <a:latin typeface="Segoe UI" panose="020B0502040204020203" pitchFamily="34" charset="0"/>
              </a:rPr>
              <a:t>, sedangkan proses </a:t>
            </a:r>
            <a:r>
              <a:rPr lang="sv-SE" altLang="id-ID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fisis</a:t>
            </a:r>
            <a:r>
              <a:rPr lang="sv-SE" altLang="id-ID" dirty="0">
                <a:latin typeface="Segoe UI" panose="020B0502040204020203" pitchFamily="34" charset="0"/>
              </a:rPr>
              <a:t> dapat menggunakan satuan </a:t>
            </a:r>
            <a:r>
              <a:rPr lang="sv-SE" altLang="id-ID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massa</a:t>
            </a:r>
            <a:r>
              <a:rPr lang="sv-SE" altLang="id-ID" dirty="0">
                <a:latin typeface="Segoe UI" panose="020B0502040204020203" pitchFamily="34" charset="0"/>
              </a:rPr>
              <a:t> atau </a:t>
            </a:r>
            <a:r>
              <a:rPr lang="sv-SE" altLang="id-ID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</a:rPr>
              <a:t>molar</a:t>
            </a:r>
            <a:r>
              <a:rPr lang="sv-SE" altLang="id-ID" dirty="0"/>
              <a:t>.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15994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1252</Words>
  <Application>Microsoft Office PowerPoint</Application>
  <PresentationFormat>Widescreen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Baskerville Old Face</vt:lpstr>
      <vt:lpstr>Calibri</vt:lpstr>
      <vt:lpstr>Calibri Light</vt:lpstr>
      <vt:lpstr>Segoe UI</vt:lpstr>
      <vt:lpstr>Wingdings</vt:lpstr>
      <vt:lpstr>Office Theme</vt:lpstr>
      <vt:lpstr>Neraca massa  sistem sekali lintas (once through)</vt:lpstr>
      <vt:lpstr>PENYUSUNAN DAN PENYELESAIAN  NERACA MASSA</vt:lpstr>
      <vt:lpstr>PERSAMAAN UMUM NERACA MASSA UNTUK SUATU PROSES</vt:lpstr>
      <vt:lpstr>PowerPoint Presentation</vt:lpstr>
      <vt:lpstr>Neraca massa dapat disusun untuk : </vt:lpstr>
      <vt:lpstr>Langkah-langkah  penyusunan dan penyelesaian NM dan NP :</vt:lpstr>
      <vt:lpstr>Langkah-langkah  penyusunan dan penyelesaian NM dan NP :</vt:lpstr>
      <vt:lpstr>Langkah-langkah  penyusunan dan penyelesaian NM dan NP :</vt:lpstr>
      <vt:lpstr>LANJUTAN</vt:lpstr>
      <vt:lpstr>LANJUTAN</vt:lpstr>
      <vt:lpstr>PowerPoint Presentation</vt:lpstr>
      <vt:lpstr>PowerPoint Presentation</vt:lpstr>
      <vt:lpstr>Contoh soal 1</vt:lpstr>
      <vt:lpstr>penyelesaian</vt:lpstr>
      <vt:lpstr>lanjutan</vt:lpstr>
      <vt:lpstr>lanjutan</vt:lpstr>
      <vt:lpstr>CONTOH SOAL 2</vt:lpstr>
      <vt:lpstr>penyelesaian</vt:lpstr>
      <vt:lpstr>     lanjutan</vt:lpstr>
      <vt:lpstr>      lanjutan</vt:lpstr>
      <vt:lpstr>Soal latihan 1</vt:lpstr>
      <vt:lpstr>Soal latihan 2</vt:lpstr>
      <vt:lpstr>Soal latihan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Neraca massa  sistem sekali lintas (once through)</dc:title>
  <dc:creator>Dwi Ardiana</dc:creator>
  <cp:lastModifiedBy>Reviewer</cp:lastModifiedBy>
  <cp:revision>47</cp:revision>
  <dcterms:created xsi:type="dcterms:W3CDTF">2021-04-05T01:07:04Z</dcterms:created>
  <dcterms:modified xsi:type="dcterms:W3CDTF">2024-03-25T02:12:36Z</dcterms:modified>
</cp:coreProperties>
</file>