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7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83" r:id="rId21"/>
    <p:sldId id="284" r:id="rId22"/>
    <p:sldId id="285" r:id="rId2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F33EB-BE86-4731-B187-9B68966C2840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D571C-EE64-404F-9FA4-250B4FE8FC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362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350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022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972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599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070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279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479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012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685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090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1619-84D5-4B0F-8B20-9C92FF3C209E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486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61619-84D5-4B0F-8B20-9C92FF3C209E}" type="datetimeFigureOut">
              <a:rPr lang="id-ID" smtClean="0"/>
              <a:t>18/03/2024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EC74B-466C-4126-BF49-BA25B4C919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079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8000" b="1" dirty="0"/>
              <a:t>Konsep Gas Ideal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id-ID" dirty="0"/>
              <a:t>Chap.2 Hougen-Watson</a:t>
            </a:r>
          </a:p>
          <a:p>
            <a:pPr algn="l"/>
            <a:r>
              <a:rPr lang="id-ID" dirty="0"/>
              <a:t>Chap. 7 Himmelblau</a:t>
            </a:r>
          </a:p>
        </p:txBody>
      </p:sp>
    </p:spTree>
    <p:extLst>
      <p:ext uri="{BB962C8B-B14F-4D97-AF65-F5344CB8AC3E}">
        <p14:creationId xmlns:p14="http://schemas.microsoft.com/office/powerpoint/2010/main" val="3330730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12" y="914401"/>
            <a:ext cx="11455303" cy="457199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651762" y="828540"/>
            <a:ext cx="3409404" cy="5822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4229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4680" cy="2704646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Hukum Dalton :</a:t>
            </a:r>
            <a:br>
              <a:rPr lang="id-ID" dirty="0"/>
            </a:br>
            <a:r>
              <a:rPr lang="id-ID" dirty="0"/>
              <a:t>tekanan total suatu campuran gas sama dengan jumlah tekanan parsial masing-masing komponen gas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058" y="3549536"/>
            <a:ext cx="9053431" cy="127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630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4680" cy="2704646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Hukum Amagat :</a:t>
            </a:r>
            <a:br>
              <a:rPr lang="id-ID" dirty="0"/>
            </a:br>
            <a:r>
              <a:rPr lang="id-ID" dirty="0"/>
              <a:t>volume total yang ditempati suatu campuran gas sama dengan jumlah volume masing-masing komponen gas murni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094" y="3710327"/>
            <a:ext cx="7277458" cy="91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65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Hukum gas ideal dapat diterapkan untuk masing-masing komponen gas dalam suatu campuran 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1160" y="2377440"/>
            <a:ext cx="4455877" cy="19630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2777" y="4693216"/>
                <a:ext cx="735438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d-ID" sz="32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id-ID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id-ID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tekanan</m:t>
                      </m:r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uap</m:t>
                      </m:r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murni</m:t>
                      </m:r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komponen</m:t>
                      </m:r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id-ID" sz="32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d-ID" sz="32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id-ID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mol</m:t>
                      </m:r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komponen</m:t>
                      </m:r>
                      <m:r>
                        <a:rPr lang="id-ID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sz="3200" b="0" i="0" smtClean="0"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id-ID" sz="3200" b="0" dirty="0"/>
              </a:p>
              <a:p>
                <a:r>
                  <a:rPr lang="id-ID" sz="3200" dirty="0"/>
                  <a:t>V     =  volume total campuran gas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777" y="4693216"/>
                <a:ext cx="7354389" cy="1569660"/>
              </a:xfrm>
              <a:prstGeom prst="rect">
                <a:avLst/>
              </a:prstGeom>
              <a:blipFill>
                <a:blip r:embed="rId5"/>
                <a:stretch>
                  <a:fillRect l="-2156" b="-120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484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70" y="300445"/>
            <a:ext cx="8776854" cy="1650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4" y="2168435"/>
            <a:ext cx="8622184" cy="14499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705" y="4052071"/>
            <a:ext cx="7251091" cy="7158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14796" y="4052071"/>
            <a:ext cx="462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>
                <a:solidFill>
                  <a:srgbClr val="FF0000"/>
                </a:solidFill>
              </a:rPr>
              <a:t>Fraksi mol komponen 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915988"/>
            <a:ext cx="3539217" cy="185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8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28" y="457200"/>
            <a:ext cx="9646920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297" y="1800246"/>
            <a:ext cx="4646431" cy="264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13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Kerjakan :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009" y="2610465"/>
            <a:ext cx="10697760" cy="228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12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Kerjakan :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52932"/>
            <a:ext cx="12164500" cy="15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491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Kerjakan :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671" y="2385143"/>
            <a:ext cx="11322561" cy="172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65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id-ID" dirty="0"/>
              <a:t>Kerjakan :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5464" y="1280265"/>
            <a:ext cx="9810135" cy="557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6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b="1" dirty="0"/>
              <a:t>Hukum gas ideal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4000" dirty="0"/>
              <a:t>PV = nRT</a:t>
            </a:r>
          </a:p>
          <a:p>
            <a:pPr marL="0" indent="0">
              <a:buNone/>
            </a:pPr>
            <a:endParaRPr lang="id-ID" sz="4000" dirty="0"/>
          </a:p>
          <a:p>
            <a:pPr marL="0" indent="0">
              <a:buNone/>
            </a:pPr>
            <a:r>
              <a:rPr lang="id-ID" sz="3600" dirty="0"/>
              <a:t>P : tekanan gas [=]bar,kPa,psia</a:t>
            </a:r>
          </a:p>
          <a:p>
            <a:pPr marL="0" indent="0">
              <a:buNone/>
            </a:pPr>
            <a:r>
              <a:rPr lang="id-ID" sz="3600" dirty="0"/>
              <a:t>V : volume [=]L, m3,cuft</a:t>
            </a:r>
          </a:p>
          <a:p>
            <a:pPr marL="0" indent="0">
              <a:buNone/>
            </a:pPr>
            <a:r>
              <a:rPr lang="id-ID" sz="3600" dirty="0"/>
              <a:t>n : mol [=] kmol,lbmol</a:t>
            </a:r>
          </a:p>
          <a:p>
            <a:pPr marL="0" indent="0">
              <a:buNone/>
            </a:pPr>
            <a:r>
              <a:rPr lang="id-ID" sz="3600" dirty="0"/>
              <a:t>T : suhu [=] K, R</a:t>
            </a:r>
          </a:p>
          <a:p>
            <a:pPr marL="0" indent="0">
              <a:buNone/>
            </a:pPr>
            <a:r>
              <a:rPr lang="id-ID" sz="3600" dirty="0"/>
              <a:t>R : konstanta gas ideal</a:t>
            </a:r>
          </a:p>
          <a:p>
            <a:pPr marL="0" indent="0">
              <a:buNone/>
            </a:pPr>
            <a:r>
              <a:rPr lang="id-ID" sz="3600" dirty="0"/>
              <a:t> 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70596"/>
            <a:ext cx="5505994" cy="4797244"/>
          </a:xfrm>
        </p:spPr>
        <p:txBody>
          <a:bodyPr>
            <a:normAutofit fontScale="92500" lnSpcReduction="10000"/>
          </a:bodyPr>
          <a:lstStyle/>
          <a:p>
            <a:r>
              <a:rPr lang="id-ID" sz="3200" dirty="0"/>
              <a:t>R = 8,314 kJ/kmol.K</a:t>
            </a:r>
          </a:p>
          <a:p>
            <a:pPr marL="0" indent="0">
              <a:buNone/>
            </a:pPr>
            <a:r>
              <a:rPr lang="id-ID" sz="3200" dirty="0"/>
              <a:t>      = 8,314 kPa.m3/kmol.K</a:t>
            </a:r>
          </a:p>
          <a:p>
            <a:pPr marL="0" indent="0">
              <a:buNone/>
            </a:pPr>
            <a:r>
              <a:rPr lang="id-ID" sz="3200" dirty="0"/>
              <a:t>      = 0,08314 bar.m3/kmol.K</a:t>
            </a:r>
          </a:p>
          <a:p>
            <a:pPr marL="0" indent="0">
              <a:buNone/>
            </a:pPr>
            <a:r>
              <a:rPr lang="id-ID" sz="3200" dirty="0"/>
              <a:t>      = 1,9859 Btu/mol.R</a:t>
            </a:r>
          </a:p>
          <a:p>
            <a:pPr marL="0" indent="0">
              <a:buNone/>
            </a:pPr>
            <a:r>
              <a:rPr lang="id-ID" sz="3200" dirty="0"/>
              <a:t>      = 10,7316 psia.cuft/lbmol.R</a:t>
            </a:r>
          </a:p>
          <a:p>
            <a:pPr marL="0" indent="0">
              <a:buNone/>
            </a:pPr>
            <a:r>
              <a:rPr lang="id-ID" sz="3200" dirty="0"/>
              <a:t>      = 1545,37 ft.lbf/lbmol.R</a:t>
            </a:r>
          </a:p>
          <a:p>
            <a:pPr marL="0" indent="0">
              <a:buNone/>
            </a:pPr>
            <a:r>
              <a:rPr lang="id-ID" sz="3200" dirty="0"/>
              <a:t>      = 0,08205 L.atm/mol.K</a:t>
            </a:r>
          </a:p>
        </p:txBody>
      </p:sp>
    </p:spTree>
    <p:extLst>
      <p:ext uri="{BB962C8B-B14F-4D97-AF65-F5344CB8AC3E}">
        <p14:creationId xmlns:p14="http://schemas.microsoft.com/office/powerpoint/2010/main" val="276266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Kerjakan 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056" y="1690688"/>
            <a:ext cx="11511888" cy="414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91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Kerjakan 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987" y="1873667"/>
            <a:ext cx="11353800" cy="317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21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7E737-A1CA-E0E0-E3E6-40A798B4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d-ID" dirty="0"/>
            </a:br>
            <a:br>
              <a:rPr lang="id-ID" dirty="0"/>
            </a:br>
            <a:br>
              <a:rPr lang="id-ID" dirty="0"/>
            </a:br>
            <a:br>
              <a:rPr lang="id-ID" dirty="0"/>
            </a:br>
            <a:br>
              <a:rPr lang="id-ID" dirty="0"/>
            </a:br>
            <a:br>
              <a:rPr lang="id-ID" sz="6700" dirty="0"/>
            </a:br>
            <a:r>
              <a:rPr lang="id-ID" sz="9600" dirty="0"/>
              <a:t>							</a:t>
            </a:r>
            <a:br>
              <a:rPr lang="id-ID" sz="9600" dirty="0"/>
            </a:br>
            <a:br>
              <a:rPr lang="id-ID" sz="6700" dirty="0"/>
            </a:b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135F2-B819-4617-A2CF-2DC86757F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2141537"/>
            <a:ext cx="114604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400" dirty="0">
                <a:solidFill>
                  <a:srgbClr val="FF0000"/>
                </a:solidFill>
              </a:rPr>
              <a:t>Latihan Soal kelompok</a:t>
            </a:r>
          </a:p>
          <a:p>
            <a:pPr marL="0" indent="0">
              <a:buNone/>
            </a:pPr>
            <a:br>
              <a:rPr lang="id-ID" sz="4400" dirty="0">
                <a:solidFill>
                  <a:srgbClr val="FF0000"/>
                </a:solidFill>
              </a:rPr>
            </a:br>
            <a:r>
              <a:rPr lang="id-ID" sz="4400" dirty="0"/>
              <a:t>Buatlah kelompok yang terdiri atas 3 mahasiswa. Kerjakan salah satu soal dalam Problems chap. 2 Hougen-Watson.</a:t>
            </a:r>
          </a:p>
        </p:txBody>
      </p:sp>
    </p:spTree>
    <p:extLst>
      <p:ext uri="{BB962C8B-B14F-4D97-AF65-F5344CB8AC3E}">
        <p14:creationId xmlns:p14="http://schemas.microsoft.com/office/powerpoint/2010/main" val="8859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110348" y="679269"/>
            <a:ext cx="7142610" cy="5497694"/>
          </a:xfrm>
        </p:spPr>
        <p:txBody>
          <a:bodyPr>
            <a:normAutofit/>
          </a:bodyPr>
          <a:lstStyle/>
          <a:p>
            <a:r>
              <a:rPr lang="id-ID" sz="3600" dirty="0"/>
              <a:t>Pada kondisi standar (0</a:t>
            </a:r>
            <a:r>
              <a:rPr lang="id-ID" sz="3600" dirty="0">
                <a:latin typeface="Trebuchet MS" panose="020B0603020202020204" pitchFamily="34" charset="0"/>
              </a:rPr>
              <a:t>°C, 1 atm)</a:t>
            </a:r>
            <a:r>
              <a:rPr lang="id-ID" sz="3600" dirty="0"/>
              <a:t> :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2407" y="679269"/>
            <a:ext cx="4653416" cy="49137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44396" y="1685109"/>
            <a:ext cx="6939989" cy="14144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49390" y="3187338"/>
            <a:ext cx="6934995" cy="282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7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864" y="404948"/>
            <a:ext cx="8897668" cy="61068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58297" y="4866968"/>
            <a:ext cx="7551174" cy="368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157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170" y="1110343"/>
            <a:ext cx="11110498" cy="398417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0019211" y="953589"/>
            <a:ext cx="13063" cy="4284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60719" y="960119"/>
            <a:ext cx="13063" cy="4284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52698" y="1593669"/>
            <a:ext cx="11168742" cy="39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53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Densitas gas ideal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Densitas gas dinyatakan sebagai berat gas dalam volume 1 L.</a:t>
            </a:r>
          </a:p>
          <a:p>
            <a:r>
              <a:rPr lang="id-ID" sz="3200" dirty="0"/>
              <a:t>Pada kondisi standar, densitas udara = 1,293 g/L = 0,0807 lb/cuft.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4264"/>
            <a:ext cx="11960493" cy="8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53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48" y="1690688"/>
            <a:ext cx="11404555" cy="438912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Contoh-contoh dari Hougen-Watson :</a:t>
            </a:r>
          </a:p>
        </p:txBody>
      </p:sp>
      <p:sp>
        <p:nvSpPr>
          <p:cNvPr id="7" name="Oval 6"/>
          <p:cNvSpPr/>
          <p:nvPr/>
        </p:nvSpPr>
        <p:spPr>
          <a:xfrm>
            <a:off x="2468880" y="1690688"/>
            <a:ext cx="2886891" cy="5822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9215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7727"/>
            <a:ext cx="12028533" cy="321346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442754" y="1397727"/>
            <a:ext cx="2886891" cy="5822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708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85" y="770708"/>
            <a:ext cx="11177029" cy="482019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95455" y="684847"/>
            <a:ext cx="2886891" cy="5822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5463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8720</TotalTime>
  <Words>290</Words>
  <Application>Microsoft Office PowerPoint</Application>
  <PresentationFormat>Widescreen</PresentationFormat>
  <Paragraphs>40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Trebuchet MS</vt:lpstr>
      <vt:lpstr>Office Theme</vt:lpstr>
      <vt:lpstr>Konsep Gas Ideal</vt:lpstr>
      <vt:lpstr>Hukum gas ideal</vt:lpstr>
      <vt:lpstr>PowerPoint Presentation</vt:lpstr>
      <vt:lpstr>PowerPoint Presentation</vt:lpstr>
      <vt:lpstr>PowerPoint Presentation</vt:lpstr>
      <vt:lpstr>Densitas gas ideal</vt:lpstr>
      <vt:lpstr>Contoh-contoh dari Hougen-Watson :</vt:lpstr>
      <vt:lpstr>PowerPoint Presentation</vt:lpstr>
      <vt:lpstr>PowerPoint Presentation</vt:lpstr>
      <vt:lpstr>PowerPoint Presentation</vt:lpstr>
      <vt:lpstr>Hukum Dalton : tekanan total suatu campuran gas sama dengan jumlah tekanan parsial masing-masing komponen gas</vt:lpstr>
      <vt:lpstr>Hukum Amagat : volume total yang ditempati suatu campuran gas sama dengan jumlah volume masing-masing komponen gas murni</vt:lpstr>
      <vt:lpstr>Hukum gas ideal dapat diterapkan untuk masing-masing komponen gas dalam suatu campuran :</vt:lpstr>
      <vt:lpstr>PowerPoint Presentation</vt:lpstr>
      <vt:lpstr>PowerPoint Presentation</vt:lpstr>
      <vt:lpstr>Kerjakan :</vt:lpstr>
      <vt:lpstr>Kerjakan :</vt:lpstr>
      <vt:lpstr>Kerjakan :</vt:lpstr>
      <vt:lpstr>Kerjakan :</vt:lpstr>
      <vt:lpstr>Kerjakan :</vt:lpstr>
      <vt:lpstr>Kerjakan :</vt:lpstr>
      <vt:lpstr>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Gas Ideal</dc:title>
  <dc:creator>Dwi Ardiana</dc:creator>
  <cp:lastModifiedBy>Reviewer</cp:lastModifiedBy>
  <cp:revision>67</cp:revision>
  <dcterms:created xsi:type="dcterms:W3CDTF">2018-09-21T02:53:30Z</dcterms:created>
  <dcterms:modified xsi:type="dcterms:W3CDTF">2024-03-18T01:58:42Z</dcterms:modified>
</cp:coreProperties>
</file>