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47" r:id="rId4"/>
    <p:sldId id="257" r:id="rId5"/>
    <p:sldId id="273" r:id="rId6"/>
    <p:sldId id="275" r:id="rId7"/>
    <p:sldId id="276" r:id="rId8"/>
    <p:sldId id="277" r:id="rId9"/>
    <p:sldId id="278" r:id="rId10"/>
    <p:sldId id="350" r:id="rId11"/>
    <p:sldId id="345" r:id="rId12"/>
    <p:sldId id="346" r:id="rId13"/>
    <p:sldId id="274" r:id="rId14"/>
    <p:sldId id="348" r:id="rId15"/>
    <p:sldId id="341" r:id="rId16"/>
    <p:sldId id="263" r:id="rId17"/>
    <p:sldId id="351" r:id="rId18"/>
    <p:sldId id="264" r:id="rId19"/>
    <p:sldId id="266" r:id="rId20"/>
    <p:sldId id="286" r:id="rId21"/>
    <p:sldId id="349" r:id="rId22"/>
    <p:sldId id="352" r:id="rId23"/>
    <p:sldId id="287" r:id="rId24"/>
    <p:sldId id="292" r:id="rId25"/>
    <p:sldId id="296" r:id="rId26"/>
    <p:sldId id="297" r:id="rId27"/>
    <p:sldId id="302" r:id="rId28"/>
    <p:sldId id="308" r:id="rId29"/>
    <p:sldId id="311" r:id="rId30"/>
    <p:sldId id="315" r:id="rId31"/>
    <p:sldId id="317" r:id="rId32"/>
    <p:sldId id="320" r:id="rId33"/>
    <p:sldId id="326" r:id="rId34"/>
    <p:sldId id="330" r:id="rId35"/>
    <p:sldId id="333" r:id="rId36"/>
    <p:sldId id="337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FD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2AE02-57D9-41BE-ADEB-ED4B4709E7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9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9D92E-CD6B-40A2-AAB7-A716780978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6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F172D-32FD-4439-B556-AABCC8C904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4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F65CD-AD21-490D-80F6-BFF1FF8EE7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9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4D175-AF7A-412F-AD33-0531BA64D7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AC1DD-6DBC-46CA-9D49-70878743BE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7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69B0A-F5D6-4C34-B349-C9A934FA8D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7472E-41F7-47EA-A4BA-4FC3211F05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7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B984F-D91D-4F72-B5A3-21DF7E1C5A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9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72ECB-A86B-4B66-AC42-D4260E668A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2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5EDFD-ED03-4CFF-B3C5-FA3B69745C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2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7B4B49-DA06-41E2-9E8A-C6F7577C601A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aycice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689600"/>
            <a:ext cx="20161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otto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3500"/>
            <a:ext cx="2016125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sz="6000">
                <a:latin typeface="Baskerville Old Face" panose="02020602080505020303" pitchFamily="18" charset="0"/>
              </a:rPr>
              <a:t>SIFAT KIMIA</a:t>
            </a:r>
            <a:endParaRPr lang="en-GB" sz="6000">
              <a:latin typeface="Baskerville Old Face" panose="02020602080505020303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1150" y="3429000"/>
            <a:ext cx="6400800" cy="1752600"/>
          </a:xfrm>
        </p:spPr>
        <p:txBody>
          <a:bodyPr/>
          <a:lstStyle/>
          <a:p>
            <a:pPr eaLnBrk="1" hangingPunct="1"/>
            <a:r>
              <a:rPr lang="id-ID" sz="4400">
                <a:latin typeface="Baskerville Old Face" panose="02020602080505020303" pitchFamily="18" charset="0"/>
              </a:rPr>
              <a:t>MINYAK NABATI </a:t>
            </a:r>
            <a:endParaRPr lang="en-GB" sz="440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07" y="3573016"/>
            <a:ext cx="4252255" cy="3242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sabun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407" y="1628800"/>
            <a:ext cx="5469921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6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sabun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19" y="1268760"/>
            <a:ext cx="8406181" cy="530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1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Sabun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detergen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41" y="1628800"/>
            <a:ext cx="91249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3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74638"/>
            <a:ext cx="6418262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dirty="0"/>
              <a:t>OKSIDASI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6100"/>
            <a:ext cx="8229600" cy="5141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dirty="0"/>
              <a:t>Minyak + O</a:t>
            </a:r>
            <a:r>
              <a:rPr lang="id-ID" sz="2800" baseline="-25000" dirty="0"/>
              <a:t>2</a:t>
            </a:r>
            <a:r>
              <a:rPr lang="id-ID" sz="2800" dirty="0"/>
              <a:t> </a:t>
            </a:r>
            <a:r>
              <a:rPr lang="id-ID" sz="2800" dirty="0">
                <a:sym typeface="Wingdings" panose="05000000000000000000" pitchFamily="2" charset="2"/>
              </a:rPr>
              <a:t> peroksida / hidroperoksida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baseline="-25000" dirty="0"/>
              <a:t>		</a:t>
            </a:r>
            <a:r>
              <a:rPr lang="id-ID" sz="2800" dirty="0"/>
              <a:t>- penguraian asam lemak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dirty="0"/>
              <a:t>		- menghasilkan aldehide + keton + FFA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dirty="0"/>
              <a:t>		  (ketengikan / rancidity)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dirty="0"/>
              <a:t>		- indikator ketengikan : PV </a:t>
            </a:r>
            <a:r>
              <a:rPr lang="id-ID" sz="2000" dirty="0"/>
              <a:t>(peroxide value)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/>
              <a:t>							</a:t>
            </a:r>
            <a:r>
              <a:rPr lang="en-US" sz="2000" dirty="0"/>
              <a:t>a</a:t>
            </a:r>
            <a:r>
              <a:rPr lang="id-ID" sz="2000" dirty="0"/>
              <a:t>ldehid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/>
              <a:t>							PV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/>
              <a:t>                PV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/>
              <a:t>                                        waktu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/>
              <a:t>  </a:t>
            </a:r>
            <a:endParaRPr lang="en-GB" sz="20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23728" y="4076700"/>
            <a:ext cx="302418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69" name="Freeform 7"/>
          <p:cNvSpPr>
            <a:spLocks/>
          </p:cNvSpPr>
          <p:nvPr/>
        </p:nvSpPr>
        <p:spPr bwMode="auto">
          <a:xfrm>
            <a:off x="2268538" y="4076700"/>
            <a:ext cx="2232025" cy="1536700"/>
          </a:xfrm>
          <a:custGeom>
            <a:avLst/>
            <a:gdLst>
              <a:gd name="T0" fmla="*/ 0 w 1406"/>
              <a:gd name="T1" fmla="*/ 2147483647 h 968"/>
              <a:gd name="T2" fmla="*/ 1943041263 w 1406"/>
              <a:gd name="T3" fmla="*/ 151209375 h 968"/>
              <a:gd name="T4" fmla="*/ 2147483647 w 1406"/>
              <a:gd name="T5" fmla="*/ 1524695325 h 9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06" h="968">
                <a:moveTo>
                  <a:pt x="0" y="968"/>
                </a:moveTo>
                <a:cubicBezTo>
                  <a:pt x="268" y="544"/>
                  <a:pt x="537" y="120"/>
                  <a:pt x="771" y="60"/>
                </a:cubicBezTo>
                <a:cubicBezTo>
                  <a:pt x="1005" y="0"/>
                  <a:pt x="1300" y="514"/>
                  <a:pt x="1406" y="60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Freeform 8"/>
          <p:cNvSpPr>
            <a:spLocks/>
          </p:cNvSpPr>
          <p:nvPr/>
        </p:nvSpPr>
        <p:spPr bwMode="auto">
          <a:xfrm>
            <a:off x="3492500" y="4292600"/>
            <a:ext cx="1439863" cy="865188"/>
          </a:xfrm>
          <a:custGeom>
            <a:avLst/>
            <a:gdLst>
              <a:gd name="T0" fmla="*/ 0 w 907"/>
              <a:gd name="T1" fmla="*/ 1075503269 h 696"/>
              <a:gd name="T2" fmla="*/ 1943041937 w 907"/>
              <a:gd name="T3" fmla="*/ 163797740 h 696"/>
              <a:gd name="T4" fmla="*/ 2056448214 w 907"/>
              <a:gd name="T5" fmla="*/ 94260741 h 6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07" h="696">
                <a:moveTo>
                  <a:pt x="0" y="696"/>
                </a:moveTo>
                <a:cubicBezTo>
                  <a:pt x="317" y="454"/>
                  <a:pt x="635" y="212"/>
                  <a:pt x="771" y="106"/>
                </a:cubicBezTo>
                <a:cubicBezTo>
                  <a:pt x="907" y="0"/>
                  <a:pt x="809" y="68"/>
                  <a:pt x="816" y="61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5477669" y="4392415"/>
            <a:ext cx="43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5477669" y="4699402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2696"/>
            <a:ext cx="8140035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0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Oksidasi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hidrolisa</a:t>
            </a:r>
            <a:r>
              <a:rPr lang="en-US" dirty="0"/>
              <a:t> (</a:t>
            </a:r>
            <a:r>
              <a:rPr lang="en-US" dirty="0" err="1"/>
              <a:t>ketonic</a:t>
            </a:r>
            <a:r>
              <a:rPr lang="en-US" dirty="0"/>
              <a:t> rancidity)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212976"/>
            <a:ext cx="7944639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248043"/>
            <a:ext cx="6408961" cy="1224434"/>
          </a:xfrm>
          <a:solidFill>
            <a:srgbClr val="FFC000"/>
          </a:solidFill>
        </p:spPr>
        <p:txBody>
          <a:bodyPr/>
          <a:lstStyle/>
          <a:p>
            <a:pPr algn="r" eaLnBrk="1" hangingPunct="1"/>
            <a:r>
              <a:rPr lang="id-ID" sz="4000" b="0" dirty="0"/>
              <a:t>HIDROGENASI</a:t>
            </a:r>
            <a:br>
              <a:rPr lang="en-US" sz="4000" b="0" dirty="0"/>
            </a:br>
            <a:endParaRPr lang="en-GB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23528" y="3933056"/>
            <a:ext cx="6696744" cy="3457575"/>
          </a:xfrm>
        </p:spPr>
        <p:txBody>
          <a:bodyPr/>
          <a:lstStyle/>
          <a:p>
            <a:pPr marL="457200" indent="-457200" eaLnBrk="1" hangingPunct="1">
              <a:buFontTx/>
              <a:buBlip>
                <a:blip r:embed="rId2"/>
              </a:buBlip>
              <a:defRPr/>
            </a:pPr>
            <a:r>
              <a:rPr lang="en-US" sz="2400" dirty="0"/>
              <a:t>H</a:t>
            </a:r>
            <a:r>
              <a:rPr lang="en-US" sz="18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murni</a:t>
            </a:r>
            <a:endParaRPr lang="en-US" sz="2400" dirty="0"/>
          </a:p>
          <a:p>
            <a:pPr marL="342900" indent="-342900" eaLnBrk="1" hangingPunct="1">
              <a:buFontTx/>
              <a:buBlip>
                <a:blip r:embed="rId2"/>
              </a:buBlip>
              <a:defRPr/>
            </a:pPr>
            <a:r>
              <a:rPr lang="en-US" sz="2400" dirty="0" err="1"/>
              <a:t>katalis</a:t>
            </a:r>
            <a:r>
              <a:rPr lang="en-US" sz="2400" dirty="0"/>
              <a:t> Ni, </a:t>
            </a:r>
            <a:r>
              <a:rPr lang="en-US" sz="2400" dirty="0" err="1"/>
              <a:t>Pd</a:t>
            </a:r>
            <a:r>
              <a:rPr lang="en-US" sz="2400" dirty="0"/>
              <a:t>, </a:t>
            </a:r>
            <a:r>
              <a:rPr lang="en-US" sz="2400" dirty="0" err="1"/>
              <a:t>Pt</a:t>
            </a:r>
            <a:r>
              <a:rPr lang="en-US" sz="2400" dirty="0"/>
              <a:t>, Cu, Cr</a:t>
            </a:r>
          </a:p>
          <a:p>
            <a:pPr marL="342900" indent="-342900" eaLnBrk="1" hangingPunct="1">
              <a:buFontTx/>
              <a:buBlip>
                <a:blip r:embed="rId2"/>
              </a:buBlip>
              <a:defRPr/>
            </a:pPr>
            <a:r>
              <a:rPr lang="en-US" sz="2400" dirty="0" err="1"/>
              <a:t>minyak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plastis</a:t>
            </a:r>
            <a:r>
              <a:rPr lang="en-US" sz="2400" dirty="0"/>
              <a:t> &amp; </a:t>
            </a:r>
            <a:r>
              <a:rPr lang="en-US" sz="2400" dirty="0" err="1"/>
              <a:t>keras</a:t>
            </a:r>
            <a:endParaRPr lang="en-US" sz="2400" dirty="0"/>
          </a:p>
          <a:p>
            <a:pPr marL="342900" indent="-342900" eaLnBrk="1" hangingPunct="1">
              <a:buFontTx/>
              <a:buBlip>
                <a:blip r:embed="rId2"/>
              </a:buBlip>
              <a:defRPr/>
            </a:pPr>
            <a:r>
              <a:rPr lang="en-US" sz="2400" dirty="0" err="1"/>
              <a:t>minyak</a:t>
            </a:r>
            <a:r>
              <a:rPr lang="en-US" sz="2400" dirty="0"/>
              <a:t> </a:t>
            </a:r>
            <a:r>
              <a:rPr lang="en-US" sz="2400" dirty="0" err="1"/>
              <a:t>pangan</a:t>
            </a:r>
            <a:r>
              <a:rPr lang="en-US" sz="2400" dirty="0"/>
              <a:t> (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sabun</a:t>
            </a:r>
            <a:r>
              <a:rPr lang="en-US" sz="2400" dirty="0"/>
              <a:t>, </a:t>
            </a:r>
            <a:r>
              <a:rPr lang="en-US" sz="2400" dirty="0" err="1"/>
              <a:t>kering</a:t>
            </a:r>
            <a:r>
              <a:rPr lang="en-US" sz="2400" dirty="0"/>
              <a:t>, FFA &lt;)</a:t>
            </a:r>
          </a:p>
          <a:p>
            <a:pPr marL="342900" indent="-342900" eaLnBrk="1" hangingPunct="1">
              <a:buFontTx/>
              <a:buBlip>
                <a:blip r:embed="rId2"/>
              </a:buBlip>
              <a:defRPr/>
            </a:pP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margarin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24" y="1628800"/>
            <a:ext cx="8698109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hewani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 rasa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nabati</a:t>
            </a:r>
            <a:endParaRPr lang="en-US" dirty="0"/>
          </a:p>
          <a:p>
            <a:r>
              <a:rPr lang="en-US" dirty="0" err="1"/>
              <a:t>Hidrogenasi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nabati</a:t>
            </a:r>
            <a:r>
              <a:rPr lang="en-US" dirty="0"/>
              <a:t> yang </a:t>
            </a:r>
            <a:r>
              <a:rPr lang="en-US" dirty="0" err="1"/>
              <a:t>bercita</a:t>
            </a:r>
            <a:r>
              <a:rPr lang="en-US" dirty="0"/>
              <a:t> rasa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53366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16632"/>
            <a:ext cx="6501408" cy="1143001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dirty="0"/>
              <a:t>ESTERIFIKASI</a:t>
            </a:r>
            <a:endParaRPr lang="en-GB" dirty="0"/>
          </a:p>
        </p:txBody>
      </p:sp>
      <p:pic>
        <p:nvPicPr>
          <p:cNvPr id="16387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125538"/>
            <a:ext cx="6905625" cy="533717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/>
              <a:t>TRANS ESTERIFIKASI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alkil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ester</a:t>
            </a:r>
          </a:p>
          <a:p>
            <a:r>
              <a:rPr lang="en-US" dirty="0" err="1"/>
              <a:t>Mengubah</a:t>
            </a:r>
            <a:r>
              <a:rPr lang="en-US" dirty="0"/>
              <a:t> ester </a:t>
            </a:r>
            <a:r>
              <a:rPr lang="en-US" dirty="0" err="1"/>
              <a:t>berantai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ester </a:t>
            </a:r>
            <a:r>
              <a:rPr lang="en-US" dirty="0" err="1"/>
              <a:t>berantai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4" y="4077072"/>
            <a:ext cx="9033731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74638"/>
            <a:ext cx="6563072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dirty="0"/>
              <a:t>HIDROLISIS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12" y="1669257"/>
            <a:ext cx="8229600" cy="4525963"/>
          </a:xfrm>
        </p:spPr>
        <p:txBody>
          <a:bodyPr/>
          <a:lstStyle/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hidrolisis</a:t>
            </a:r>
            <a:r>
              <a:rPr lang="en-US" dirty="0"/>
              <a:t> </a:t>
            </a:r>
            <a:r>
              <a:rPr lang="id-ID" dirty="0"/>
              <a:t>bisa menguntungkan, namun dapat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air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7884368" y="4149080"/>
            <a:ext cx="144016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85" y="3717032"/>
            <a:ext cx="7443054" cy="302374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1835696" y="3933056"/>
            <a:ext cx="0" cy="2262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id-ID"/>
              <a:t>IDENTIFIKASI &amp;</a:t>
            </a:r>
            <a:br>
              <a:rPr lang="id-ID"/>
            </a:br>
            <a:r>
              <a:rPr lang="en-US"/>
              <a:t>PENGUJIAN SIFAT KIMIA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d-ID">
                <a:solidFill>
                  <a:schemeClr val="accent1"/>
                </a:solidFill>
              </a:rPr>
              <a:t>MINYAK NABATI</a:t>
            </a:r>
            <a:endParaRPr lang="en-GB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Uji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sifat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kimia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asam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penyabunan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ester</a:t>
            </a:r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iod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Hehner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Reichert-</a:t>
            </a:r>
            <a:r>
              <a:rPr lang="en-US" dirty="0" err="1"/>
              <a:t>Meissl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Polenske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Kirshcner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hidroksi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peroksida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asetil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Thiocyanogen</a:t>
            </a:r>
            <a:endParaRPr lang="en-US" dirty="0"/>
          </a:p>
          <a:p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diene</a:t>
            </a:r>
            <a:endParaRPr lang="en-US" dirty="0"/>
          </a:p>
          <a:p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asam</a:t>
            </a:r>
            <a:r>
              <a:rPr lang="en-US" sz="2000" dirty="0"/>
              <a:t> </a:t>
            </a:r>
            <a:r>
              <a:rPr lang="en-US" sz="2000" dirty="0" err="1"/>
              <a:t>lemak</a:t>
            </a:r>
            <a:r>
              <a:rPr lang="en-US" sz="2000" dirty="0"/>
              <a:t> </a:t>
            </a:r>
            <a:r>
              <a:rPr lang="en-US" sz="2000" dirty="0" err="1"/>
              <a:t>jenuh</a:t>
            </a:r>
            <a:endParaRPr lang="en-US" sz="2000" dirty="0"/>
          </a:p>
          <a:p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lemak</a:t>
            </a:r>
            <a:r>
              <a:rPr lang="en-US" sz="2400" dirty="0"/>
              <a:t> total</a:t>
            </a:r>
          </a:p>
          <a:p>
            <a:r>
              <a:rPr lang="en-US" dirty="0" err="1"/>
              <a:t>Jumlah</a:t>
            </a:r>
            <a:r>
              <a:rPr lang="en-US" dirty="0"/>
              <a:t> FFA</a:t>
            </a:r>
          </a:p>
          <a:p>
            <a:r>
              <a:rPr lang="en-US" dirty="0" err="1"/>
              <a:t>Unsaponifiable</a:t>
            </a:r>
            <a:r>
              <a:rPr lang="en-US" dirty="0"/>
              <a:t> matter</a:t>
            </a:r>
          </a:p>
        </p:txBody>
      </p:sp>
    </p:spTree>
    <p:extLst>
      <p:ext uri="{BB962C8B-B14F-4D97-AF65-F5344CB8AC3E}">
        <p14:creationId xmlns:p14="http://schemas.microsoft.com/office/powerpoint/2010/main" val="2039041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Tugas kelompok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800" dirty="0">
                <a:solidFill>
                  <a:schemeClr val="accent1"/>
                </a:solidFill>
              </a:rPr>
              <a:t>Buatlah kelompok untuk mengerjakan tugas berikut :</a:t>
            </a:r>
          </a:p>
          <a:p>
            <a:r>
              <a:rPr lang="id-ID" sz="2800" dirty="0"/>
              <a:t>Masing-masing kelompok memilih sifat kimia yang berbeda satu sama lain untuk dikerjakan.</a:t>
            </a:r>
          </a:p>
          <a:p>
            <a:r>
              <a:rPr lang="id-ID" sz="2800" dirty="0"/>
              <a:t>Susunlah diagram alir pengujian bilangan asam, bilangan penyabunan dll di atas dan jelaskan fungsi pengujian dan cara menghitungnya.</a:t>
            </a:r>
          </a:p>
        </p:txBody>
      </p:sp>
    </p:spTree>
    <p:extLst>
      <p:ext uri="{BB962C8B-B14F-4D97-AF65-F5344CB8AC3E}">
        <p14:creationId xmlns:p14="http://schemas.microsoft.com/office/powerpoint/2010/main" val="1245259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1.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Asam</a:t>
            </a:r>
            <a:r>
              <a:rPr lang="en-US" b="1" dirty="0">
                <a:solidFill>
                  <a:srgbClr val="0070C0"/>
                </a:solidFill>
              </a:rPr>
              <a:t> (Acid Value)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id-ID" dirty="0"/>
              <a:t>.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/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2.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Penyabunan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penyabunan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alkali y</a:t>
            </a:r>
            <a:r>
              <a:rPr lang="id-ID" dirty="0"/>
              <a:t>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menyabunkan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.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3.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Ester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ester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bersenyawa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ester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rgbClr val="0070C0"/>
                </a:solidFill>
              </a:rPr>
              <a:t>4. </a:t>
            </a:r>
            <a:r>
              <a:rPr lang="en-US" sz="3200" b="1" dirty="0" err="1">
                <a:solidFill>
                  <a:srgbClr val="0070C0"/>
                </a:solidFill>
              </a:rPr>
              <a:t>Bahan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Tidak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Tersabun</a:t>
            </a:r>
            <a:r>
              <a:rPr lang="id-ID" sz="3200" b="1" dirty="0">
                <a:solidFill>
                  <a:srgbClr val="0070C0"/>
                </a:solidFill>
              </a:rPr>
              <a:t>kan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br>
              <a:rPr lang="id-ID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(</a:t>
            </a:r>
            <a:r>
              <a:rPr lang="en-US" sz="3200" b="1" dirty="0" err="1">
                <a:solidFill>
                  <a:srgbClr val="0070C0"/>
                </a:solidFill>
              </a:rPr>
              <a:t>Unsaponifiable</a:t>
            </a:r>
            <a:r>
              <a:rPr lang="en-US" sz="3200" b="1" dirty="0">
                <a:solidFill>
                  <a:srgbClr val="0070C0"/>
                </a:solidFill>
              </a:rPr>
              <a:t> Matter)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tersabun</a:t>
            </a:r>
            <a:r>
              <a:rPr lang="id-ID" dirty="0"/>
              <a:t>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senyawa-senyawa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&amp;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disabunkan</a:t>
            </a:r>
            <a:r>
              <a:rPr lang="en-US" dirty="0"/>
              <a:t> dg soda alkali.</a:t>
            </a:r>
          </a:p>
          <a:p>
            <a:pPr eaLnBrk="1" hangingPunct="1"/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alkohol</a:t>
            </a:r>
            <a:r>
              <a:rPr lang="en-US" dirty="0"/>
              <a:t>, sterol, HK, </a:t>
            </a:r>
            <a:r>
              <a:rPr lang="en-US" dirty="0" err="1"/>
              <a:t>pigmen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rgbClr val="0070C0"/>
                </a:solidFill>
              </a:rPr>
              <a:t> 5. </a:t>
            </a:r>
            <a:r>
              <a:rPr lang="en-US" sz="3200" b="1" dirty="0" err="1">
                <a:solidFill>
                  <a:srgbClr val="0070C0"/>
                </a:solidFill>
              </a:rPr>
              <a:t>Jumlah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Asam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Lemak</a:t>
            </a:r>
            <a:r>
              <a:rPr lang="en-US" sz="3200" b="1" dirty="0">
                <a:solidFill>
                  <a:srgbClr val="0070C0"/>
                </a:solidFill>
              </a:rPr>
              <a:t> Total</a:t>
            </a:r>
            <a:br>
              <a:rPr lang="id-ID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 (Total Fatty Acids)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Sampel yg telah ditimbang disabunkan dlm larutan alkohol dg menggunakan larutan NaOH atau KOH 0.5 N berlebih.</a:t>
            </a:r>
          </a:p>
          <a:p>
            <a:pPr eaLnBrk="1" hangingPunct="1"/>
            <a:r>
              <a:rPr lang="en-US"/>
              <a:t>Sabun yg terbentuk dikeringkan &amp; dilarutkan kembali dlm air.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6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Hehner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Hehner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%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tak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larut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dlm</a:t>
            </a:r>
            <a:r>
              <a:rPr lang="en-US" dirty="0">
                <a:solidFill>
                  <a:schemeClr val="accent1"/>
                </a:solidFill>
              </a:rPr>
              <a:t> air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tersabunkan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100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7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Reichert-</a:t>
            </a:r>
            <a:r>
              <a:rPr lang="en-US" b="1" dirty="0" err="1">
                <a:solidFill>
                  <a:srgbClr val="0070C0"/>
                </a:solidFill>
              </a:rPr>
              <a:t>Meissl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Reichert-</a:t>
            </a:r>
            <a:r>
              <a:rPr lang="en-US" dirty="0" err="1"/>
              <a:t>Meissl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volume </a:t>
            </a:r>
            <a:r>
              <a:rPr lang="en-US" dirty="0" err="1"/>
              <a:t>NaOH</a:t>
            </a:r>
            <a:r>
              <a:rPr lang="en-US" dirty="0"/>
              <a:t> 0.1 N (ml)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menetralkan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menguap</a:t>
            </a:r>
            <a:r>
              <a:rPr lang="en-US" dirty="0"/>
              <a:t> &amp;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air,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penyulingan</a:t>
            </a:r>
            <a:r>
              <a:rPr lang="en-US" dirty="0"/>
              <a:t> 5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Hidrolisis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lipase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.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lipase,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FFA &gt; 10%.</a:t>
            </a:r>
          </a:p>
          <a:p>
            <a:r>
              <a:rPr lang="en-US" dirty="0" err="1"/>
              <a:t>Hidrolisis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pemurnian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deodorisasi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9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8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Polenske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Polenske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ml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NaOH</a:t>
            </a:r>
            <a:r>
              <a:rPr lang="en-US" dirty="0"/>
              <a:t> 0.1 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menetralkan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menguap</a:t>
            </a:r>
            <a:r>
              <a:rPr lang="en-US" dirty="0">
                <a:solidFill>
                  <a:schemeClr val="accent1"/>
                </a:solidFill>
              </a:rPr>
              <a:t> &amp; </a:t>
            </a:r>
            <a:r>
              <a:rPr lang="en-US" dirty="0" err="1">
                <a:solidFill>
                  <a:schemeClr val="accent1"/>
                </a:solidFill>
              </a:rPr>
              <a:t>tdk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larut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dlm</a:t>
            </a:r>
            <a:r>
              <a:rPr lang="en-US" dirty="0">
                <a:solidFill>
                  <a:schemeClr val="accent1"/>
                </a:solidFill>
              </a:rPr>
              <a:t> air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penyulingan</a:t>
            </a:r>
            <a:r>
              <a:rPr lang="en-US" dirty="0"/>
              <a:t> 5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d-ID" b="1" dirty="0">
                <a:solidFill>
                  <a:srgbClr val="0070C0"/>
                </a:solidFill>
              </a:rPr>
              <a:t>9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Krischner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Krischner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asam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butirat</a:t>
            </a:r>
            <a:r>
              <a:rPr lang="en-US" dirty="0">
                <a:solidFill>
                  <a:schemeClr val="accent1"/>
                </a:solidFill>
              </a:rPr>
              <a:t> &amp; </a:t>
            </a:r>
            <a:r>
              <a:rPr lang="en-US" dirty="0" err="1">
                <a:solidFill>
                  <a:schemeClr val="accent1"/>
                </a:solidFill>
              </a:rPr>
              <a:t>asam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kaprilat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dianalisa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destilat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Reichert-</a:t>
            </a:r>
            <a:r>
              <a:rPr lang="en-US" dirty="0" err="1"/>
              <a:t>Meissl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id-ID" b="1" dirty="0">
                <a:solidFill>
                  <a:srgbClr val="0070C0"/>
                </a:solidFill>
              </a:rPr>
              <a:t>0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Iod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iod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gr </a:t>
            </a:r>
            <a:r>
              <a:rPr lang="en-US" dirty="0" err="1"/>
              <a:t>iod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100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iod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banyaknya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ikatan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rangkap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jenuh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iod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Hanus</a:t>
            </a:r>
            <a:r>
              <a:rPr lang="en-US" dirty="0"/>
              <a:t>, Kaufmann &amp; von </a:t>
            </a:r>
            <a:r>
              <a:rPr lang="en-US" dirty="0" err="1"/>
              <a:t>Hubl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Wijs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id-ID" b="1" dirty="0">
                <a:solidFill>
                  <a:srgbClr val="0070C0"/>
                </a:solidFill>
              </a:rPr>
              <a:t>1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Thiocyanogen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thiocyanogen</a:t>
            </a:r>
            <a:r>
              <a:rPr lang="en-US" dirty="0"/>
              <a:t> (SCN)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ketidakjenuhan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 &amp;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mg ion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kern="1200" dirty="0" err="1"/>
              <a:t>Bilangan</a:t>
            </a:r>
            <a:r>
              <a:rPr lang="en-US" kern="1200" dirty="0"/>
              <a:t> </a:t>
            </a:r>
            <a:r>
              <a:rPr lang="en-US" kern="1200" dirty="0" err="1"/>
              <a:t>thiocyanogen</a:t>
            </a:r>
            <a:r>
              <a:rPr lang="en-US" kern="1200" dirty="0"/>
              <a:t> </a:t>
            </a:r>
            <a:r>
              <a:rPr lang="en-US" kern="1200" dirty="0" err="1"/>
              <a:t>dinyatakan</a:t>
            </a:r>
            <a:r>
              <a:rPr lang="en-US" kern="1200" dirty="0"/>
              <a:t> </a:t>
            </a:r>
            <a:r>
              <a:rPr lang="en-US" kern="1200" dirty="0" err="1"/>
              <a:t>sbg</a:t>
            </a:r>
            <a:r>
              <a:rPr lang="en-US" kern="1200" dirty="0"/>
              <a:t> </a:t>
            </a:r>
            <a:r>
              <a:rPr lang="en-US" kern="1200" dirty="0" err="1"/>
              <a:t>jml</a:t>
            </a:r>
            <a:r>
              <a:rPr lang="en-US" kern="1200" dirty="0"/>
              <a:t> </a:t>
            </a:r>
            <a:r>
              <a:rPr lang="en-US" kern="1200" dirty="0" err="1"/>
              <a:t>ekuivalen</a:t>
            </a:r>
            <a:r>
              <a:rPr lang="en-US" kern="1200" dirty="0"/>
              <a:t> </a:t>
            </a:r>
            <a:r>
              <a:rPr lang="en-US" kern="1200" dirty="0" err="1"/>
              <a:t>dr</a:t>
            </a:r>
            <a:r>
              <a:rPr lang="en-US" kern="1200" dirty="0"/>
              <a:t> </a:t>
            </a:r>
            <a:r>
              <a:rPr lang="en-US" kern="1200" dirty="0" err="1"/>
              <a:t>iod</a:t>
            </a:r>
            <a:r>
              <a:rPr lang="en-US" kern="1200" dirty="0"/>
              <a:t> </a:t>
            </a:r>
            <a:r>
              <a:rPr lang="en-US" kern="1200" dirty="0" err="1"/>
              <a:t>yg</a:t>
            </a:r>
            <a:r>
              <a:rPr lang="en-US" kern="1200" dirty="0"/>
              <a:t> </a:t>
            </a:r>
            <a:r>
              <a:rPr lang="en-US" kern="1200" dirty="0" err="1"/>
              <a:t>diserap</a:t>
            </a:r>
            <a:r>
              <a:rPr lang="en-US" kern="1200" dirty="0"/>
              <a:t> </a:t>
            </a:r>
            <a:r>
              <a:rPr lang="en-US" kern="1200" dirty="0" err="1"/>
              <a:t>minyak</a:t>
            </a:r>
            <a:r>
              <a:rPr lang="en-US" kern="1200" dirty="0"/>
              <a:t>/</a:t>
            </a:r>
            <a:r>
              <a:rPr lang="en-US" kern="1200" dirty="0" err="1"/>
              <a:t>lemak</a:t>
            </a:r>
            <a:r>
              <a:rPr lang="en-US" kern="12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id-ID" b="1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Diene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dg </a:t>
            </a:r>
            <a:r>
              <a:rPr lang="en-US" dirty="0" err="1"/>
              <a:t>pereaksi</a:t>
            </a:r>
            <a:r>
              <a:rPr lang="en-US" dirty="0"/>
              <a:t> </a:t>
            </a:r>
            <a:r>
              <a:rPr lang="en-US" dirty="0" err="1"/>
              <a:t>dienophilik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diene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pereaksi</a:t>
            </a:r>
            <a:r>
              <a:rPr lang="en-US" dirty="0"/>
              <a:t> </a:t>
            </a:r>
            <a:r>
              <a:rPr lang="en-US" dirty="0" err="1"/>
              <a:t>dienophilik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 dg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iod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100 gr </a:t>
            </a:r>
            <a:r>
              <a:rPr lang="en-US" dirty="0" err="1"/>
              <a:t>minyak</a:t>
            </a:r>
            <a:r>
              <a:rPr lang="en-US" dirty="0"/>
              <a:t>/</a:t>
            </a:r>
            <a:r>
              <a:rPr lang="en-US" dirty="0" err="1"/>
              <a:t>lemak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id-ID" b="1" dirty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Bilangan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Asetil</a:t>
            </a:r>
            <a:r>
              <a:rPr lang="en-US" b="1" dirty="0">
                <a:solidFill>
                  <a:srgbClr val="0070C0"/>
                </a:solidFill>
              </a:rPr>
              <a:t> &amp; </a:t>
            </a:r>
            <a:r>
              <a:rPr lang="en-US" b="1" dirty="0" err="1">
                <a:solidFill>
                  <a:srgbClr val="0070C0"/>
                </a:solidFill>
              </a:rPr>
              <a:t>Hidroksi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idx="4294967295"/>
          </p:nvPr>
        </p:nvSpPr>
        <p:spPr>
          <a:xfrm>
            <a:off x="431727" y="1700808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menentukan</a:t>
            </a:r>
            <a:r>
              <a:rPr lang="en-US" sz="3000" dirty="0"/>
              <a:t> </a:t>
            </a:r>
            <a:r>
              <a:rPr lang="en-US" sz="3000" dirty="0" err="1"/>
              <a:t>gugusan</a:t>
            </a:r>
            <a:r>
              <a:rPr lang="en-US" sz="3000" dirty="0"/>
              <a:t> </a:t>
            </a:r>
            <a:r>
              <a:rPr lang="en-US" sz="3000" dirty="0" err="1"/>
              <a:t>hidroksil</a:t>
            </a:r>
            <a:r>
              <a:rPr lang="en-US" sz="3000" dirty="0"/>
              <a:t> </a:t>
            </a:r>
            <a:r>
              <a:rPr lang="en-US" sz="3000" dirty="0" err="1"/>
              <a:t>bebas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sering</a:t>
            </a:r>
            <a:r>
              <a:rPr lang="en-US" sz="3000" dirty="0"/>
              <a:t> </a:t>
            </a:r>
            <a:r>
              <a:rPr lang="en-US" sz="3000" dirty="0" err="1"/>
              <a:t>terdapat</a:t>
            </a:r>
            <a:r>
              <a:rPr lang="en-US" sz="3000" dirty="0"/>
              <a:t> </a:t>
            </a:r>
            <a:r>
              <a:rPr lang="en-US" sz="3000" dirty="0" err="1"/>
              <a:t>dlm</a:t>
            </a:r>
            <a:r>
              <a:rPr lang="en-US" sz="3000" dirty="0"/>
              <a:t> </a:t>
            </a:r>
            <a:r>
              <a:rPr lang="en-US" sz="3000" dirty="0" err="1"/>
              <a:t>minyak</a:t>
            </a:r>
            <a:r>
              <a:rPr lang="en-US" sz="3000" dirty="0"/>
              <a:t>/</a:t>
            </a:r>
            <a:r>
              <a:rPr lang="en-US" sz="3000" dirty="0" err="1"/>
              <a:t>lemak</a:t>
            </a:r>
            <a:r>
              <a:rPr lang="en-US" sz="3000" dirty="0"/>
              <a:t> </a:t>
            </a:r>
            <a:r>
              <a:rPr lang="en-US" sz="3000" dirty="0" err="1"/>
              <a:t>alam</a:t>
            </a:r>
            <a:r>
              <a:rPr lang="en-US" sz="3000" dirty="0"/>
              <a:t> &amp; </a:t>
            </a:r>
            <a:r>
              <a:rPr lang="en-US" sz="3000" dirty="0" err="1"/>
              <a:t>sintetis</a:t>
            </a:r>
            <a:r>
              <a:rPr lang="en-US" sz="3000" dirty="0"/>
              <a:t>, </a:t>
            </a:r>
            <a:r>
              <a:rPr lang="en-US" sz="3000" dirty="0" err="1"/>
              <a:t>terutama</a:t>
            </a:r>
            <a:r>
              <a:rPr lang="en-US" sz="3000" dirty="0"/>
              <a:t> </a:t>
            </a:r>
            <a:r>
              <a:rPr lang="en-US" sz="3000" dirty="0" err="1"/>
              <a:t>dlm</a:t>
            </a:r>
            <a:r>
              <a:rPr lang="en-US" sz="3000" dirty="0"/>
              <a:t> </a:t>
            </a:r>
            <a:r>
              <a:rPr lang="en-US" sz="3000" dirty="0" err="1"/>
              <a:t>minyak</a:t>
            </a:r>
            <a:r>
              <a:rPr lang="en-US" sz="3000" dirty="0"/>
              <a:t> </a:t>
            </a:r>
            <a:r>
              <a:rPr lang="en-US" sz="3000" dirty="0" err="1"/>
              <a:t>jarak</a:t>
            </a:r>
            <a:r>
              <a:rPr lang="en-US" sz="3000" dirty="0"/>
              <a:t>, croton oil &amp; </a:t>
            </a:r>
            <a:r>
              <a:rPr lang="en-US" sz="3000" dirty="0" err="1"/>
              <a:t>monogliserida</a:t>
            </a:r>
            <a:r>
              <a:rPr lang="en-US" sz="3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err="1"/>
              <a:t>Bilangan</a:t>
            </a:r>
            <a:r>
              <a:rPr lang="en-US" sz="3000" dirty="0"/>
              <a:t> </a:t>
            </a:r>
            <a:r>
              <a:rPr lang="en-US" sz="3000" dirty="0" err="1"/>
              <a:t>asetil</a:t>
            </a:r>
            <a:r>
              <a:rPr lang="en-US" sz="3000" dirty="0"/>
              <a:t> </a:t>
            </a:r>
            <a:r>
              <a:rPr lang="en-US" sz="3000" dirty="0" err="1"/>
              <a:t>dinyatakan</a:t>
            </a:r>
            <a:r>
              <a:rPr lang="en-US" sz="3000" dirty="0"/>
              <a:t> </a:t>
            </a:r>
            <a:r>
              <a:rPr lang="en-US" sz="3000" dirty="0" err="1"/>
              <a:t>sbg</a:t>
            </a:r>
            <a:r>
              <a:rPr lang="en-US" sz="3000" dirty="0"/>
              <a:t> </a:t>
            </a:r>
            <a:r>
              <a:rPr lang="en-US" sz="3000" dirty="0" err="1"/>
              <a:t>jml</a:t>
            </a:r>
            <a:r>
              <a:rPr lang="en-US" sz="3000" dirty="0"/>
              <a:t> mg KOH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dibutuhkan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menetralkan</a:t>
            </a:r>
            <a:r>
              <a:rPr lang="en-US" sz="3000" dirty="0"/>
              <a:t> </a:t>
            </a:r>
            <a:r>
              <a:rPr lang="en-US" sz="3000" dirty="0" err="1"/>
              <a:t>asam</a:t>
            </a:r>
            <a:r>
              <a:rPr lang="en-US" sz="3000" dirty="0"/>
              <a:t> </a:t>
            </a:r>
            <a:r>
              <a:rPr lang="en-US" sz="3000" dirty="0" err="1"/>
              <a:t>asetat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didapat</a:t>
            </a:r>
            <a:r>
              <a:rPr lang="en-US" sz="3000" dirty="0"/>
              <a:t> </a:t>
            </a:r>
            <a:r>
              <a:rPr lang="en-US" sz="3000" dirty="0" err="1"/>
              <a:t>dr</a:t>
            </a:r>
            <a:r>
              <a:rPr lang="en-US" sz="3000" dirty="0"/>
              <a:t> </a:t>
            </a:r>
            <a:r>
              <a:rPr lang="en-US" sz="3000" dirty="0" err="1"/>
              <a:t>penyabunan</a:t>
            </a:r>
            <a:r>
              <a:rPr lang="en-US" sz="3000" dirty="0"/>
              <a:t> 1 gr </a:t>
            </a:r>
            <a:r>
              <a:rPr lang="en-US" sz="3000" dirty="0" err="1"/>
              <a:t>minyak,lemak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lilinyg</a:t>
            </a:r>
            <a:r>
              <a:rPr lang="en-US" sz="3000" dirty="0"/>
              <a:t> </a:t>
            </a:r>
            <a:r>
              <a:rPr lang="en-US" sz="3000" dirty="0" err="1"/>
              <a:t>telah</a:t>
            </a:r>
            <a:r>
              <a:rPr lang="en-US" sz="3000" dirty="0"/>
              <a:t> di-</a:t>
            </a:r>
            <a:r>
              <a:rPr lang="en-US" sz="3000" dirty="0" err="1"/>
              <a:t>asetilasi</a:t>
            </a:r>
            <a:r>
              <a:rPr lang="en-US" sz="3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err="1"/>
              <a:t>Bilangan</a:t>
            </a:r>
            <a:r>
              <a:rPr lang="en-US" sz="3000" dirty="0"/>
              <a:t> </a:t>
            </a:r>
            <a:r>
              <a:rPr lang="en-US" sz="3000" dirty="0" err="1"/>
              <a:t>hidroksi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jml</a:t>
            </a:r>
            <a:r>
              <a:rPr lang="en-US" sz="3000" dirty="0"/>
              <a:t> </a:t>
            </a:r>
            <a:r>
              <a:rPr lang="en-US" sz="3000" dirty="0" err="1"/>
              <a:t>asam</a:t>
            </a:r>
            <a:r>
              <a:rPr lang="en-US" sz="3000" dirty="0"/>
              <a:t> </a:t>
            </a:r>
            <a:r>
              <a:rPr lang="en-US" sz="3000" dirty="0" err="1"/>
              <a:t>asetat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digunakan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mengesterkan</a:t>
            </a:r>
            <a:r>
              <a:rPr lang="en-US" sz="3000" dirty="0"/>
              <a:t> 1 gr </a:t>
            </a:r>
            <a:r>
              <a:rPr lang="en-US" sz="3000" dirty="0" err="1"/>
              <a:t>minyak</a:t>
            </a:r>
            <a:r>
              <a:rPr lang="en-US" sz="3000" dirty="0"/>
              <a:t>/</a:t>
            </a:r>
            <a:r>
              <a:rPr lang="en-US" sz="3000" dirty="0" err="1"/>
              <a:t>lemak</a:t>
            </a:r>
            <a:r>
              <a:rPr lang="en-US" sz="3000" dirty="0"/>
              <a:t> </a:t>
            </a:r>
            <a:r>
              <a:rPr lang="en-US" sz="3000" dirty="0" err="1"/>
              <a:t>yg</a:t>
            </a:r>
            <a:r>
              <a:rPr lang="en-US" sz="3000" dirty="0"/>
              <a:t> </a:t>
            </a:r>
            <a:r>
              <a:rPr lang="en-US" sz="3000" dirty="0" err="1"/>
              <a:t>ekuivalen</a:t>
            </a:r>
            <a:r>
              <a:rPr lang="en-US" sz="3000" dirty="0"/>
              <a:t> dg </a:t>
            </a:r>
            <a:r>
              <a:rPr lang="en-US" sz="3000" dirty="0" err="1"/>
              <a:t>jml</a:t>
            </a:r>
            <a:r>
              <a:rPr lang="en-US" sz="3000" dirty="0"/>
              <a:t> mg KOH.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id-ID" dirty="0">
                <a:solidFill>
                  <a:srgbClr val="0070C0"/>
                </a:solidFill>
              </a:rPr>
              <a:t>4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err="1">
                <a:solidFill>
                  <a:srgbClr val="0070C0"/>
                </a:solidFill>
              </a:rPr>
              <a:t>Bilangan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Peroksida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Bilangan peroksida adalah nilai terpenting untuk menentukan derajat kerusakan pd minyak/lemak.</a:t>
            </a:r>
          </a:p>
          <a:p>
            <a:pPr eaLnBrk="1" hangingPunct="1"/>
            <a:r>
              <a:rPr lang="en-US"/>
              <a:t>Cara yg sering dipakai adalah berdasarkan reaksi antara alkali iodida dlm larutan asam dg ikatan peroksida.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74638"/>
            <a:ext cx="6491064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dirty="0"/>
              <a:t>SAPONIFIKASI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84" y="1790030"/>
            <a:ext cx="8982759" cy="3405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924" y="4576608"/>
            <a:ext cx="2088232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tripalmitin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63296" y="4553920"/>
            <a:ext cx="2088232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515221"/>
            <a:ext cx="2088232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gliserol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51083" y="4330554"/>
            <a:ext cx="2447898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Sodium </a:t>
            </a:r>
            <a:r>
              <a:rPr lang="en-US" sz="2400" dirty="0" err="1"/>
              <a:t>palmitat</a:t>
            </a:r>
            <a:r>
              <a:rPr lang="en-US" sz="2400" dirty="0"/>
              <a:t> (</a:t>
            </a:r>
            <a:r>
              <a:rPr lang="en-US" sz="2400" dirty="0" err="1"/>
              <a:t>sabun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dirty="0" err="1"/>
              <a:t>Sabun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sabun</a:t>
            </a:r>
            <a:r>
              <a:rPr lang="en-US" sz="2800" dirty="0"/>
              <a:t> Na (</a:t>
            </a:r>
            <a:r>
              <a:rPr lang="en-US" sz="2800" dirty="0" err="1"/>
              <a:t>sabun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).</a:t>
            </a:r>
          </a:p>
          <a:p>
            <a:pPr eaLnBrk="1" hangingPunct="1"/>
            <a:r>
              <a:rPr lang="en-US" sz="2800" dirty="0" err="1"/>
              <a:t>Sabun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: </a:t>
            </a:r>
            <a:r>
              <a:rPr lang="en-US" sz="2800" dirty="0" err="1"/>
              <a:t>menggunakan</a:t>
            </a:r>
            <a:r>
              <a:rPr lang="en-US" sz="2800" dirty="0"/>
              <a:t> KOH.</a:t>
            </a:r>
          </a:p>
          <a:p>
            <a:pPr eaLnBrk="1" hangingPunct="1"/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sabun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pewangi</a:t>
            </a:r>
            <a:r>
              <a:rPr lang="en-US" sz="2800" dirty="0"/>
              <a:t>, </a:t>
            </a:r>
            <a:r>
              <a:rPr lang="en-US" sz="2800" dirty="0" err="1"/>
              <a:t>pewarna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germisida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eaLnBrk="1" hangingPunct="1"/>
            <a:r>
              <a:rPr lang="id-ID" dirty="0"/>
              <a:t>Di industri, sabun yang terbentuk diambil dari bagian paling atas campuran hasil reaksi</a:t>
            </a:r>
          </a:p>
          <a:p>
            <a:pPr eaLnBrk="1" hangingPunct="1"/>
            <a:r>
              <a:rPr lang="id-ID" dirty="0"/>
              <a:t>Gliserol murni diperoleh dengan penyulingan</a:t>
            </a:r>
            <a:endParaRPr lang="en-US" dirty="0"/>
          </a:p>
          <a:p>
            <a:pPr eaLnBrk="1" hangingPunct="1"/>
            <a:r>
              <a:rPr lang="id-ID" dirty="0"/>
              <a:t>Fraksi lipid dalam minyak umumnya dipisahkan dengan pelarut (PE, etil eter, CCl</a:t>
            </a:r>
            <a:r>
              <a:rPr lang="id-ID" baseline="-25000" dirty="0"/>
              <a:t>4</a:t>
            </a:r>
            <a:r>
              <a:rPr lang="id-ID" dirty="0"/>
              <a:t>, benzen) dalam proses ekstraksi.</a:t>
            </a:r>
          </a:p>
          <a:p>
            <a:pPr eaLnBrk="1" hangingPunct="1"/>
            <a:endParaRPr lang="id-ID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/>
            <a:r>
              <a:rPr lang="id-ID" dirty="0"/>
              <a:t>Fraksi yang larut </a:t>
            </a:r>
            <a:r>
              <a:rPr lang="id-ID" dirty="0">
                <a:sym typeface="Wingdings" panose="05000000000000000000" pitchFamily="2" charset="2"/>
              </a:rPr>
              <a:t> lemak kasar (true fat)  </a:t>
            </a:r>
            <a:r>
              <a:rPr lang="id-ID" dirty="0"/>
              <a:t>dapat disabunkan</a:t>
            </a:r>
          </a:p>
          <a:p>
            <a:pPr eaLnBrk="1" hangingPunct="1">
              <a:buFontTx/>
              <a:buNone/>
            </a:pPr>
            <a:r>
              <a:rPr lang="id-ID" dirty="0"/>
              <a:t>	lemak				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sz="2800" dirty="0">
                <a:sym typeface="Wingdings" panose="05000000000000000000" pitchFamily="2" charset="2"/>
              </a:rPr>
              <a:t>sabun + gliserol</a:t>
            </a:r>
            <a:endParaRPr lang="id-ID" sz="2800" dirty="0"/>
          </a:p>
          <a:p>
            <a:pPr eaLnBrk="1" hangingPunct="1">
              <a:buFontTx/>
              <a:buNone/>
            </a:pPr>
            <a:r>
              <a:rPr lang="id-ID" dirty="0"/>
              <a:t>	lilin				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sz="2800" dirty="0">
                <a:sym typeface="Wingdings" panose="05000000000000000000" pitchFamily="2" charset="2"/>
              </a:rPr>
              <a:t>sabun + alkohol</a:t>
            </a:r>
            <a:endParaRPr lang="id-ID" sz="2800" dirty="0"/>
          </a:p>
          <a:p>
            <a:pPr eaLnBrk="1" hangingPunct="1">
              <a:buFontTx/>
              <a:buNone/>
            </a:pPr>
            <a:r>
              <a:rPr lang="id-ID" dirty="0"/>
              <a:t>	fosfolipid 	+ NaOH	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sz="2800" dirty="0">
                <a:sym typeface="Wingdings" panose="05000000000000000000" pitchFamily="2" charset="2"/>
              </a:rPr>
              <a:t>sabun + g</a:t>
            </a:r>
            <a:r>
              <a:rPr lang="id-ID" sz="2800" dirty="0"/>
              <a:t>liserol + 						NaPO</a:t>
            </a:r>
            <a:r>
              <a:rPr lang="id-ID" sz="2800" baseline="-25000" dirty="0"/>
              <a:t>3</a:t>
            </a:r>
            <a:r>
              <a:rPr lang="id-ID" sz="2800" dirty="0"/>
              <a:t> + amina</a:t>
            </a:r>
          </a:p>
          <a:p>
            <a:pPr eaLnBrk="1" hangingPunct="1">
              <a:buFontTx/>
              <a:buNone/>
            </a:pPr>
            <a:r>
              <a:rPr lang="id-ID" dirty="0"/>
              <a:t>	</a:t>
            </a:r>
            <a:r>
              <a:rPr lang="en-US" dirty="0"/>
              <a:t>FFA</a:t>
            </a:r>
            <a:r>
              <a:rPr lang="id-ID" dirty="0"/>
              <a:t> 				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sz="2800" dirty="0">
                <a:sym typeface="Wingdings" panose="05000000000000000000" pitchFamily="2" charset="2"/>
              </a:rPr>
              <a:t>sabun + air</a:t>
            </a:r>
            <a:endParaRPr lang="en-GB" sz="2800" dirty="0"/>
          </a:p>
        </p:txBody>
      </p:sp>
      <p:sp>
        <p:nvSpPr>
          <p:cNvPr id="8196" name="AutoShape 4"/>
          <p:cNvSpPr>
            <a:spLocks/>
          </p:cNvSpPr>
          <p:nvPr/>
        </p:nvSpPr>
        <p:spPr bwMode="auto">
          <a:xfrm>
            <a:off x="2700338" y="2852738"/>
            <a:ext cx="503237" cy="2592387"/>
          </a:xfrm>
          <a:prstGeom prst="rightBrace">
            <a:avLst>
              <a:gd name="adj1" fmla="val 429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eaLnBrk="1" hangingPunct="1"/>
            <a:r>
              <a:rPr lang="id-ID"/>
              <a:t>Fraksi tak larut </a:t>
            </a:r>
            <a:r>
              <a:rPr lang="id-ID">
                <a:sym typeface="Wingdings" panose="05000000000000000000" pitchFamily="2" charset="2"/>
              </a:rPr>
              <a:t> tak </a:t>
            </a:r>
            <a:r>
              <a:rPr lang="id-ID"/>
              <a:t>dapat disabunkan</a:t>
            </a:r>
          </a:p>
          <a:p>
            <a:pPr eaLnBrk="1" hangingPunct="1">
              <a:buFontTx/>
              <a:buNone/>
            </a:pPr>
            <a:r>
              <a:rPr lang="id-ID"/>
              <a:t>	sterol				</a:t>
            </a:r>
          </a:p>
          <a:p>
            <a:pPr eaLnBrk="1" hangingPunct="1">
              <a:buFontTx/>
              <a:buNone/>
            </a:pPr>
            <a:r>
              <a:rPr lang="id-ID"/>
              <a:t>	HK			+ NaOH	</a:t>
            </a:r>
            <a:r>
              <a:rPr lang="id-ID">
                <a:sym typeface="Wingdings" panose="05000000000000000000" pitchFamily="2" charset="2"/>
              </a:rPr>
              <a:t></a:t>
            </a:r>
            <a:endParaRPr lang="en-GB" sz="2800"/>
          </a:p>
          <a:p>
            <a:pPr eaLnBrk="1" hangingPunct="1">
              <a:buFontTx/>
              <a:buNone/>
            </a:pPr>
            <a:r>
              <a:rPr lang="id-ID"/>
              <a:t>	pigmen 		</a:t>
            </a:r>
            <a:endParaRPr lang="en-GB"/>
          </a:p>
        </p:txBody>
      </p:sp>
      <p:sp>
        <p:nvSpPr>
          <p:cNvPr id="9220" name="AutoShape 4"/>
          <p:cNvSpPr>
            <a:spLocks/>
          </p:cNvSpPr>
          <p:nvPr/>
        </p:nvSpPr>
        <p:spPr bwMode="auto">
          <a:xfrm>
            <a:off x="2700338" y="2708275"/>
            <a:ext cx="503237" cy="1584325"/>
          </a:xfrm>
          <a:prstGeom prst="rightBrace">
            <a:avLst>
              <a:gd name="adj1" fmla="val 2623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5148263" y="3141663"/>
            <a:ext cx="2873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/>
              <a:t>Produk penyabunan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507413" cy="4525962"/>
          </a:xfrm>
        </p:spPr>
        <p:txBody>
          <a:bodyPr/>
          <a:lstStyle/>
          <a:p>
            <a:pPr eaLnBrk="1" hangingPunct="1"/>
            <a:r>
              <a:rPr lang="id-ID" dirty="0"/>
              <a:t>Terdispersi dalam air 	:  sabun</a:t>
            </a:r>
          </a:p>
          <a:p>
            <a:pPr eaLnBrk="1" hangingPunct="1"/>
            <a:endParaRPr lang="id-ID" dirty="0"/>
          </a:p>
          <a:p>
            <a:pPr eaLnBrk="1" hangingPunct="1"/>
            <a:r>
              <a:rPr lang="id-ID" dirty="0"/>
              <a:t>Larut dalam air		: gliserol, fosfat,</a:t>
            </a:r>
          </a:p>
          <a:p>
            <a:pPr marL="0" indent="0" eaLnBrk="1" hangingPunct="1">
              <a:buNone/>
            </a:pPr>
            <a:r>
              <a:rPr lang="id-ID" dirty="0"/>
              <a:t>                                           alkohol, amina </a:t>
            </a:r>
          </a:p>
          <a:p>
            <a:pPr eaLnBrk="1" hangingPunct="1"/>
            <a:endParaRPr lang="id-ID" dirty="0"/>
          </a:p>
          <a:p>
            <a:pPr eaLnBrk="1" hangingPunct="1"/>
            <a:r>
              <a:rPr lang="id-ID" dirty="0"/>
              <a:t>Tak larut dalam air	: sterol, HK, pigmen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4FE448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B2EFB1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4FE448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B2EFB1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9846</TotalTime>
  <Words>1089</Words>
  <Application>Microsoft Office PowerPoint</Application>
  <PresentationFormat>On-screen Show (4:3)</PresentationFormat>
  <Paragraphs>128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Baskerville Old Face</vt:lpstr>
      <vt:lpstr>Default Design</vt:lpstr>
      <vt:lpstr>SIFAT KIMIA</vt:lpstr>
      <vt:lpstr>HIDROLISIS</vt:lpstr>
      <vt:lpstr>PowerPoint Presentation</vt:lpstr>
      <vt:lpstr>SAPONIFIKASI</vt:lpstr>
      <vt:lpstr>PowerPoint Presentation</vt:lpstr>
      <vt:lpstr>PowerPoint Presentation</vt:lpstr>
      <vt:lpstr>PowerPoint Presentation</vt:lpstr>
      <vt:lpstr>PowerPoint Presentation</vt:lpstr>
      <vt:lpstr>Produk penyabunan</vt:lpstr>
      <vt:lpstr>Bagian molekul sabun</vt:lpstr>
      <vt:lpstr>Prinsip kerja sabun</vt:lpstr>
      <vt:lpstr>Sabun dan detergen</vt:lpstr>
      <vt:lpstr>OKSIDASI</vt:lpstr>
      <vt:lpstr>PowerPoint Presentation</vt:lpstr>
      <vt:lpstr>PowerPoint Presentation</vt:lpstr>
      <vt:lpstr>HIDROGENASI </vt:lpstr>
      <vt:lpstr>PowerPoint Presentation</vt:lpstr>
      <vt:lpstr>ESTERIFIKASI</vt:lpstr>
      <vt:lpstr>TRANS ESTERIFIKASI</vt:lpstr>
      <vt:lpstr>IDENTIFIKASI &amp; PENGUJIAN SIFAT KIMIA</vt:lpstr>
      <vt:lpstr>Uji sifat kimia</vt:lpstr>
      <vt:lpstr>Tugas kelompok</vt:lpstr>
      <vt:lpstr>1. Bilangan Asam (Acid Value)</vt:lpstr>
      <vt:lpstr>2. Bilangan Penyabunan</vt:lpstr>
      <vt:lpstr>3. Bilangan Ester</vt:lpstr>
      <vt:lpstr>4. Bahan Tidak Tersabunkan  (Unsaponifiable Matter)</vt:lpstr>
      <vt:lpstr> 5. Jumlah Asam Lemak Total  (Total Fatty Acids)</vt:lpstr>
      <vt:lpstr>6. Bilangan Hehner</vt:lpstr>
      <vt:lpstr>7. Bilangan Reichert-Meissl</vt:lpstr>
      <vt:lpstr>8. Bilangan Polenske</vt:lpstr>
      <vt:lpstr>9. Bilangan Krischner</vt:lpstr>
      <vt:lpstr>10. Bilangan Iod</vt:lpstr>
      <vt:lpstr>11. Bilangan Thiocyanogen</vt:lpstr>
      <vt:lpstr>12. Bilangan Diene</vt:lpstr>
      <vt:lpstr>13. Bilangan Asetil &amp; Hidroksi</vt:lpstr>
      <vt:lpstr>14. Bilangan Peroksida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 KIMIA</dc:title>
  <dc:creator>KOMPUTER</dc:creator>
  <cp:lastModifiedBy>Reviewer</cp:lastModifiedBy>
  <cp:revision>105</cp:revision>
  <dcterms:created xsi:type="dcterms:W3CDTF">2009-10-15T04:38:45Z</dcterms:created>
  <dcterms:modified xsi:type="dcterms:W3CDTF">2024-03-18T01:05:50Z</dcterms:modified>
</cp:coreProperties>
</file>