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327" r:id="rId3"/>
    <p:sldId id="328" r:id="rId4"/>
    <p:sldId id="257" r:id="rId5"/>
    <p:sldId id="258" r:id="rId6"/>
    <p:sldId id="259" r:id="rId7"/>
    <p:sldId id="260" r:id="rId8"/>
    <p:sldId id="334" r:id="rId9"/>
    <p:sldId id="335" r:id="rId10"/>
    <p:sldId id="261" r:id="rId11"/>
    <p:sldId id="267" r:id="rId12"/>
    <p:sldId id="314" r:id="rId13"/>
    <p:sldId id="265" r:id="rId14"/>
    <p:sldId id="266" r:id="rId15"/>
    <p:sldId id="323" r:id="rId16"/>
    <p:sldId id="268" r:id="rId17"/>
    <p:sldId id="332" r:id="rId18"/>
    <p:sldId id="325" r:id="rId19"/>
    <p:sldId id="279" r:id="rId20"/>
    <p:sldId id="280" r:id="rId21"/>
    <p:sldId id="311" r:id="rId22"/>
    <p:sldId id="326" r:id="rId23"/>
    <p:sldId id="283" r:id="rId24"/>
    <p:sldId id="284" r:id="rId25"/>
    <p:sldId id="329" r:id="rId26"/>
    <p:sldId id="286" r:id="rId27"/>
    <p:sldId id="287" r:id="rId28"/>
    <p:sldId id="330" r:id="rId29"/>
    <p:sldId id="289" r:id="rId30"/>
    <p:sldId id="331" r:id="rId31"/>
    <p:sldId id="291" r:id="rId32"/>
    <p:sldId id="317" r:id="rId33"/>
    <p:sldId id="292" r:id="rId34"/>
    <p:sldId id="293" r:id="rId35"/>
    <p:sldId id="294" r:id="rId36"/>
    <p:sldId id="295" r:id="rId37"/>
    <p:sldId id="316" r:id="rId38"/>
    <p:sldId id="296" r:id="rId39"/>
    <p:sldId id="297" r:id="rId40"/>
    <p:sldId id="298" r:id="rId41"/>
    <p:sldId id="299" r:id="rId42"/>
    <p:sldId id="300" r:id="rId43"/>
    <p:sldId id="312" r:id="rId44"/>
    <p:sldId id="313" r:id="rId45"/>
    <p:sldId id="301" r:id="rId46"/>
    <p:sldId id="302" r:id="rId47"/>
    <p:sldId id="303" r:id="rId48"/>
    <p:sldId id="304" r:id="rId49"/>
    <p:sldId id="305" r:id="rId50"/>
    <p:sldId id="306" r:id="rId51"/>
    <p:sldId id="307" r:id="rId52"/>
    <p:sldId id="308" r:id="rId53"/>
    <p:sldId id="309" r:id="rId54"/>
    <p:sldId id="310" r:id="rId55"/>
    <p:sldId id="318" r:id="rId56"/>
    <p:sldId id="319" r:id="rId57"/>
    <p:sldId id="320" r:id="rId58"/>
    <p:sldId id="336" r:id="rId5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68E1DB-E720-453D-924F-FC4295BECA56}" type="doc">
      <dgm:prSet loTypeId="urn:microsoft.com/office/officeart/2005/8/layout/process1" loCatId="process" qsTypeId="urn:microsoft.com/office/officeart/2005/8/quickstyle/simple1" qsCatId="simple" csTypeId="urn:microsoft.com/office/officeart/2005/8/colors/accent1_2" csCatId="accent1" phldr="1"/>
      <dgm:spPr/>
    </dgm:pt>
    <dgm:pt modelId="{FA80EFFC-9E0E-4141-B724-13908916D169}">
      <dgm:prSet phldrT="[Text]" custT="1"/>
      <dgm:spPr/>
      <dgm:t>
        <a:bodyPr/>
        <a:lstStyle/>
        <a:p>
          <a:r>
            <a:rPr lang="en-US" sz="2400" dirty="0" err="1">
              <a:solidFill>
                <a:srgbClr val="C00000"/>
              </a:solidFill>
            </a:rPr>
            <a:t>Minyak</a:t>
          </a:r>
          <a:r>
            <a:rPr lang="en-US" sz="2400" dirty="0">
              <a:solidFill>
                <a:srgbClr val="C00000"/>
              </a:solidFill>
            </a:rPr>
            <a:t> </a:t>
          </a:r>
          <a:r>
            <a:rPr lang="en-US" sz="2400" dirty="0" err="1">
              <a:solidFill>
                <a:srgbClr val="C00000"/>
              </a:solidFill>
            </a:rPr>
            <a:t>dicampur</a:t>
          </a:r>
          <a:r>
            <a:rPr lang="en-US" sz="2400" dirty="0">
              <a:solidFill>
                <a:srgbClr val="C00000"/>
              </a:solidFill>
            </a:rPr>
            <a:t> </a:t>
          </a:r>
          <a:r>
            <a:rPr lang="en-US" sz="2400" dirty="0" err="1">
              <a:solidFill>
                <a:srgbClr val="C00000"/>
              </a:solidFill>
            </a:rPr>
            <a:t>dengan</a:t>
          </a:r>
          <a:r>
            <a:rPr lang="en-US" sz="2400" dirty="0">
              <a:solidFill>
                <a:srgbClr val="C00000"/>
              </a:solidFill>
            </a:rPr>
            <a:t> </a:t>
          </a:r>
          <a:r>
            <a:rPr lang="en-US" sz="2400" dirty="0" err="1">
              <a:solidFill>
                <a:srgbClr val="C00000"/>
              </a:solidFill>
            </a:rPr>
            <a:t>pelarut</a:t>
          </a:r>
          <a:endParaRPr lang="en-US" sz="2400" dirty="0">
            <a:solidFill>
              <a:srgbClr val="C00000"/>
            </a:solidFill>
          </a:endParaRPr>
        </a:p>
      </dgm:t>
    </dgm:pt>
    <dgm:pt modelId="{F7959AC4-9F12-4B15-8183-CEFA5C8BBB49}" type="parTrans" cxnId="{8EACE965-55B8-430C-AA93-8C489FC02197}">
      <dgm:prSet/>
      <dgm:spPr/>
      <dgm:t>
        <a:bodyPr/>
        <a:lstStyle/>
        <a:p>
          <a:endParaRPr lang="en-US" sz="2400"/>
        </a:p>
      </dgm:t>
    </dgm:pt>
    <dgm:pt modelId="{6BD9F13C-9BCB-4C0E-A9AC-205DB9900816}" type="sibTrans" cxnId="{8EACE965-55B8-430C-AA93-8C489FC02197}">
      <dgm:prSet custT="1"/>
      <dgm:spPr/>
      <dgm:t>
        <a:bodyPr/>
        <a:lstStyle/>
        <a:p>
          <a:endParaRPr lang="en-US" sz="2400"/>
        </a:p>
      </dgm:t>
    </dgm:pt>
    <dgm:pt modelId="{100AD209-D779-4923-B95F-CD75B82B07FD}">
      <dgm:prSet phldrT="[Text]" custT="1"/>
      <dgm:spPr/>
      <dgm:t>
        <a:bodyPr/>
        <a:lstStyle/>
        <a:p>
          <a:r>
            <a:rPr lang="en-US" sz="2400" dirty="0" err="1">
              <a:solidFill>
                <a:srgbClr val="C00000"/>
              </a:solidFill>
            </a:rPr>
            <a:t>Pemanasan</a:t>
          </a:r>
          <a:r>
            <a:rPr lang="en-US" sz="2400" dirty="0">
              <a:solidFill>
                <a:srgbClr val="C00000"/>
              </a:solidFill>
            </a:rPr>
            <a:t> </a:t>
          </a:r>
          <a:r>
            <a:rPr lang="en-US" sz="2400" dirty="0" err="1">
              <a:solidFill>
                <a:srgbClr val="C00000"/>
              </a:solidFill>
            </a:rPr>
            <a:t>hingga</a:t>
          </a:r>
          <a:r>
            <a:rPr lang="en-US" sz="2400" dirty="0">
              <a:solidFill>
                <a:srgbClr val="C00000"/>
              </a:solidFill>
            </a:rPr>
            <a:t> </a:t>
          </a:r>
          <a:r>
            <a:rPr lang="en-US" sz="2400" dirty="0" err="1">
              <a:solidFill>
                <a:srgbClr val="C00000"/>
              </a:solidFill>
            </a:rPr>
            <a:t>larut</a:t>
          </a:r>
          <a:r>
            <a:rPr lang="en-US" sz="2400" dirty="0">
              <a:solidFill>
                <a:srgbClr val="C00000"/>
              </a:solidFill>
            </a:rPr>
            <a:t> </a:t>
          </a:r>
          <a:r>
            <a:rPr lang="en-US" sz="2400" dirty="0" err="1">
              <a:solidFill>
                <a:srgbClr val="C00000"/>
              </a:solidFill>
            </a:rPr>
            <a:t>sempurna</a:t>
          </a:r>
          <a:endParaRPr lang="en-US" sz="2400" dirty="0">
            <a:solidFill>
              <a:srgbClr val="C00000"/>
            </a:solidFill>
          </a:endParaRPr>
        </a:p>
      </dgm:t>
    </dgm:pt>
    <dgm:pt modelId="{49245E54-E947-4329-AB1D-FD38C174003C}" type="parTrans" cxnId="{EC6DD012-6E9D-4B63-958C-E99AB32CC508}">
      <dgm:prSet/>
      <dgm:spPr/>
      <dgm:t>
        <a:bodyPr/>
        <a:lstStyle/>
        <a:p>
          <a:endParaRPr lang="en-US" sz="2400"/>
        </a:p>
      </dgm:t>
    </dgm:pt>
    <dgm:pt modelId="{5981D004-C38E-471D-94B9-CF9DBD8F0476}" type="sibTrans" cxnId="{EC6DD012-6E9D-4B63-958C-E99AB32CC508}">
      <dgm:prSet custT="1"/>
      <dgm:spPr/>
      <dgm:t>
        <a:bodyPr/>
        <a:lstStyle/>
        <a:p>
          <a:endParaRPr lang="en-US" sz="2400"/>
        </a:p>
      </dgm:t>
    </dgm:pt>
    <dgm:pt modelId="{DA6191DC-A8CA-4B4B-80B5-DBD7EB5B8874}">
      <dgm:prSet phldrT="[Text]" custT="1"/>
      <dgm:spPr/>
      <dgm:t>
        <a:bodyPr/>
        <a:lstStyle/>
        <a:p>
          <a:r>
            <a:rPr lang="en-US" sz="2400" dirty="0" err="1">
              <a:solidFill>
                <a:srgbClr val="C00000"/>
              </a:solidFill>
            </a:rPr>
            <a:t>Pendinginan</a:t>
          </a:r>
          <a:r>
            <a:rPr lang="en-US" sz="2400" dirty="0">
              <a:solidFill>
                <a:srgbClr val="C00000"/>
              </a:solidFill>
            </a:rPr>
            <a:t> </a:t>
          </a:r>
          <a:r>
            <a:rPr lang="en-US" sz="2400" dirty="0" err="1">
              <a:solidFill>
                <a:srgbClr val="C00000"/>
              </a:solidFill>
            </a:rPr>
            <a:t>perlahan</a:t>
          </a:r>
          <a:r>
            <a:rPr lang="en-US" sz="2400" dirty="0">
              <a:solidFill>
                <a:srgbClr val="C00000"/>
              </a:solidFill>
            </a:rPr>
            <a:t> </a:t>
          </a:r>
          <a:r>
            <a:rPr lang="en-US" sz="2400" dirty="0" err="1">
              <a:solidFill>
                <a:srgbClr val="C00000"/>
              </a:solidFill>
            </a:rPr>
            <a:t>hingga</a:t>
          </a:r>
          <a:r>
            <a:rPr lang="en-US" sz="2400" dirty="0">
              <a:solidFill>
                <a:srgbClr val="C00000"/>
              </a:solidFill>
            </a:rPr>
            <a:t> </a:t>
          </a:r>
          <a:r>
            <a:rPr lang="en-US" sz="2400" dirty="0" err="1">
              <a:solidFill>
                <a:srgbClr val="C00000"/>
              </a:solidFill>
            </a:rPr>
            <a:t>terjadi</a:t>
          </a:r>
          <a:r>
            <a:rPr lang="en-US" sz="2400" dirty="0">
              <a:solidFill>
                <a:srgbClr val="C00000"/>
              </a:solidFill>
            </a:rPr>
            <a:t> </a:t>
          </a:r>
          <a:r>
            <a:rPr lang="en-US" sz="2400" dirty="0" err="1">
              <a:solidFill>
                <a:srgbClr val="C00000"/>
              </a:solidFill>
            </a:rPr>
            <a:t>pemisahan</a:t>
          </a:r>
          <a:r>
            <a:rPr lang="en-US" sz="2400" dirty="0">
              <a:solidFill>
                <a:srgbClr val="C00000"/>
              </a:solidFill>
            </a:rPr>
            <a:t> </a:t>
          </a:r>
          <a:r>
            <a:rPr lang="en-US" sz="2400" dirty="0" err="1">
              <a:solidFill>
                <a:srgbClr val="C00000"/>
              </a:solidFill>
            </a:rPr>
            <a:t>minyak</a:t>
          </a:r>
          <a:r>
            <a:rPr lang="en-US" sz="2400" dirty="0">
              <a:solidFill>
                <a:srgbClr val="C00000"/>
              </a:solidFill>
            </a:rPr>
            <a:t> dg </a:t>
          </a:r>
          <a:r>
            <a:rPr lang="en-US" sz="2400" dirty="0" err="1">
              <a:solidFill>
                <a:srgbClr val="C00000"/>
              </a:solidFill>
            </a:rPr>
            <a:t>pelarut</a:t>
          </a:r>
          <a:endParaRPr lang="en-US" sz="2400" dirty="0">
            <a:solidFill>
              <a:srgbClr val="C00000"/>
            </a:solidFill>
          </a:endParaRPr>
        </a:p>
      </dgm:t>
    </dgm:pt>
    <dgm:pt modelId="{CA1B9069-B604-4A41-ACD9-5DD86088BD80}" type="parTrans" cxnId="{77C241FA-E945-49B8-9A5B-5DBA483E680F}">
      <dgm:prSet/>
      <dgm:spPr/>
      <dgm:t>
        <a:bodyPr/>
        <a:lstStyle/>
        <a:p>
          <a:endParaRPr lang="en-US" sz="2400"/>
        </a:p>
      </dgm:t>
    </dgm:pt>
    <dgm:pt modelId="{DE49029C-C9E6-4134-835B-9A2BBE9B8ACC}" type="sibTrans" cxnId="{77C241FA-E945-49B8-9A5B-5DBA483E680F}">
      <dgm:prSet/>
      <dgm:spPr/>
      <dgm:t>
        <a:bodyPr/>
        <a:lstStyle/>
        <a:p>
          <a:endParaRPr lang="en-US" sz="2400"/>
        </a:p>
      </dgm:t>
    </dgm:pt>
    <dgm:pt modelId="{F30D2FEB-2026-4CE4-A882-F9DB55C88FAD}" type="pres">
      <dgm:prSet presAssocID="{3668E1DB-E720-453D-924F-FC4295BECA56}" presName="Name0" presStyleCnt="0">
        <dgm:presLayoutVars>
          <dgm:dir/>
          <dgm:resizeHandles val="exact"/>
        </dgm:presLayoutVars>
      </dgm:prSet>
      <dgm:spPr/>
    </dgm:pt>
    <dgm:pt modelId="{B225CFF7-17AA-450E-92C4-2C579747960F}" type="pres">
      <dgm:prSet presAssocID="{FA80EFFC-9E0E-4141-B724-13908916D169}" presName="node" presStyleLbl="node1" presStyleIdx="0" presStyleCnt="3" custScaleX="123841">
        <dgm:presLayoutVars>
          <dgm:bulletEnabled val="1"/>
        </dgm:presLayoutVars>
      </dgm:prSet>
      <dgm:spPr/>
    </dgm:pt>
    <dgm:pt modelId="{7A754F5A-7076-42FF-BAEF-0739319EB769}" type="pres">
      <dgm:prSet presAssocID="{6BD9F13C-9BCB-4C0E-A9AC-205DB9900816}" presName="sibTrans" presStyleLbl="sibTrans2D1" presStyleIdx="0" presStyleCnt="2"/>
      <dgm:spPr/>
    </dgm:pt>
    <dgm:pt modelId="{86527ECD-6C3C-4081-B1E9-963DCFCA193C}" type="pres">
      <dgm:prSet presAssocID="{6BD9F13C-9BCB-4C0E-A9AC-205DB9900816}" presName="connectorText" presStyleLbl="sibTrans2D1" presStyleIdx="0" presStyleCnt="2"/>
      <dgm:spPr/>
    </dgm:pt>
    <dgm:pt modelId="{48FA2C3E-6FBE-417B-ACA8-767F4C53359E}" type="pres">
      <dgm:prSet presAssocID="{100AD209-D779-4923-B95F-CD75B82B07FD}" presName="node" presStyleLbl="node1" presStyleIdx="1" presStyleCnt="3" custScaleX="165203">
        <dgm:presLayoutVars>
          <dgm:bulletEnabled val="1"/>
        </dgm:presLayoutVars>
      </dgm:prSet>
      <dgm:spPr/>
    </dgm:pt>
    <dgm:pt modelId="{62EF91D5-7CEF-48EE-852F-F60B9DED3076}" type="pres">
      <dgm:prSet presAssocID="{5981D004-C38E-471D-94B9-CF9DBD8F0476}" presName="sibTrans" presStyleLbl="sibTrans2D1" presStyleIdx="1" presStyleCnt="2"/>
      <dgm:spPr/>
    </dgm:pt>
    <dgm:pt modelId="{6EF21E6B-5829-4E3A-80F9-C70861618A98}" type="pres">
      <dgm:prSet presAssocID="{5981D004-C38E-471D-94B9-CF9DBD8F0476}" presName="connectorText" presStyleLbl="sibTrans2D1" presStyleIdx="1" presStyleCnt="2"/>
      <dgm:spPr/>
    </dgm:pt>
    <dgm:pt modelId="{E68D9CEA-7CE8-41D2-9A03-87BEB06E39B0}" type="pres">
      <dgm:prSet presAssocID="{DA6191DC-A8CA-4B4B-80B5-DBD7EB5B8874}" presName="node" presStyleLbl="node1" presStyleIdx="2" presStyleCnt="3" custScaleX="137870">
        <dgm:presLayoutVars>
          <dgm:bulletEnabled val="1"/>
        </dgm:presLayoutVars>
      </dgm:prSet>
      <dgm:spPr/>
    </dgm:pt>
  </dgm:ptLst>
  <dgm:cxnLst>
    <dgm:cxn modelId="{0E4F3F01-CC7F-4949-8E59-368FA1CEE02D}" type="presOf" srcId="{6BD9F13C-9BCB-4C0E-A9AC-205DB9900816}" destId="{7A754F5A-7076-42FF-BAEF-0739319EB769}" srcOrd="0" destOrd="0" presId="urn:microsoft.com/office/officeart/2005/8/layout/process1"/>
    <dgm:cxn modelId="{EC6DD012-6E9D-4B63-958C-E99AB32CC508}" srcId="{3668E1DB-E720-453D-924F-FC4295BECA56}" destId="{100AD209-D779-4923-B95F-CD75B82B07FD}" srcOrd="1" destOrd="0" parTransId="{49245E54-E947-4329-AB1D-FD38C174003C}" sibTransId="{5981D004-C38E-471D-94B9-CF9DBD8F0476}"/>
    <dgm:cxn modelId="{8EACE965-55B8-430C-AA93-8C489FC02197}" srcId="{3668E1DB-E720-453D-924F-FC4295BECA56}" destId="{FA80EFFC-9E0E-4141-B724-13908916D169}" srcOrd="0" destOrd="0" parTransId="{F7959AC4-9F12-4B15-8183-CEFA5C8BBB49}" sibTransId="{6BD9F13C-9BCB-4C0E-A9AC-205DB9900816}"/>
    <dgm:cxn modelId="{DD6AD046-32D6-4A24-8157-6072F0F40926}" type="presOf" srcId="{6BD9F13C-9BCB-4C0E-A9AC-205DB9900816}" destId="{86527ECD-6C3C-4081-B1E9-963DCFCA193C}" srcOrd="1" destOrd="0" presId="urn:microsoft.com/office/officeart/2005/8/layout/process1"/>
    <dgm:cxn modelId="{CCB2D14E-6BC0-4FC2-B3E6-F5BC7E688DE9}" type="presOf" srcId="{DA6191DC-A8CA-4B4B-80B5-DBD7EB5B8874}" destId="{E68D9CEA-7CE8-41D2-9A03-87BEB06E39B0}" srcOrd="0" destOrd="0" presId="urn:microsoft.com/office/officeart/2005/8/layout/process1"/>
    <dgm:cxn modelId="{26C3AF83-075D-4A00-BE84-2E94743FEF9D}" type="presOf" srcId="{FA80EFFC-9E0E-4141-B724-13908916D169}" destId="{B225CFF7-17AA-450E-92C4-2C579747960F}" srcOrd="0" destOrd="0" presId="urn:microsoft.com/office/officeart/2005/8/layout/process1"/>
    <dgm:cxn modelId="{AF346DB8-D950-403D-BCD0-E46C6FC8A30D}" type="presOf" srcId="{100AD209-D779-4923-B95F-CD75B82B07FD}" destId="{48FA2C3E-6FBE-417B-ACA8-767F4C53359E}" srcOrd="0" destOrd="0" presId="urn:microsoft.com/office/officeart/2005/8/layout/process1"/>
    <dgm:cxn modelId="{C021F6B8-6AC9-4D3B-9BE5-66FBAD7547C2}" type="presOf" srcId="{5981D004-C38E-471D-94B9-CF9DBD8F0476}" destId="{6EF21E6B-5829-4E3A-80F9-C70861618A98}" srcOrd="1" destOrd="0" presId="urn:microsoft.com/office/officeart/2005/8/layout/process1"/>
    <dgm:cxn modelId="{93AB58F0-ED3F-4A3F-8BF4-097AF55E2FC3}" type="presOf" srcId="{3668E1DB-E720-453D-924F-FC4295BECA56}" destId="{F30D2FEB-2026-4CE4-A882-F9DB55C88FAD}" srcOrd="0" destOrd="0" presId="urn:microsoft.com/office/officeart/2005/8/layout/process1"/>
    <dgm:cxn modelId="{A3BE04F6-4AE4-43AE-BEA3-3711A07824C6}" type="presOf" srcId="{5981D004-C38E-471D-94B9-CF9DBD8F0476}" destId="{62EF91D5-7CEF-48EE-852F-F60B9DED3076}" srcOrd="0" destOrd="0" presId="urn:microsoft.com/office/officeart/2005/8/layout/process1"/>
    <dgm:cxn modelId="{77C241FA-E945-49B8-9A5B-5DBA483E680F}" srcId="{3668E1DB-E720-453D-924F-FC4295BECA56}" destId="{DA6191DC-A8CA-4B4B-80B5-DBD7EB5B8874}" srcOrd="2" destOrd="0" parTransId="{CA1B9069-B604-4A41-ACD9-5DD86088BD80}" sibTransId="{DE49029C-C9E6-4134-835B-9A2BBE9B8ACC}"/>
    <dgm:cxn modelId="{98DC44F4-1783-45A1-9DED-4C51782A35C6}" type="presParOf" srcId="{F30D2FEB-2026-4CE4-A882-F9DB55C88FAD}" destId="{B225CFF7-17AA-450E-92C4-2C579747960F}" srcOrd="0" destOrd="0" presId="urn:microsoft.com/office/officeart/2005/8/layout/process1"/>
    <dgm:cxn modelId="{A6CF854A-E0ED-4CFB-8B3D-9EB3D670634F}" type="presParOf" srcId="{F30D2FEB-2026-4CE4-A882-F9DB55C88FAD}" destId="{7A754F5A-7076-42FF-BAEF-0739319EB769}" srcOrd="1" destOrd="0" presId="urn:microsoft.com/office/officeart/2005/8/layout/process1"/>
    <dgm:cxn modelId="{ACE2ADB0-91DD-4E18-ACD0-51F03C11E0D5}" type="presParOf" srcId="{7A754F5A-7076-42FF-BAEF-0739319EB769}" destId="{86527ECD-6C3C-4081-B1E9-963DCFCA193C}" srcOrd="0" destOrd="0" presId="urn:microsoft.com/office/officeart/2005/8/layout/process1"/>
    <dgm:cxn modelId="{E0430B1B-FCB5-4AE3-891B-978E0DA6B6FE}" type="presParOf" srcId="{F30D2FEB-2026-4CE4-A882-F9DB55C88FAD}" destId="{48FA2C3E-6FBE-417B-ACA8-767F4C53359E}" srcOrd="2" destOrd="0" presId="urn:microsoft.com/office/officeart/2005/8/layout/process1"/>
    <dgm:cxn modelId="{5C5B2B60-CCF5-4113-8F66-2CA1510F22E7}" type="presParOf" srcId="{F30D2FEB-2026-4CE4-A882-F9DB55C88FAD}" destId="{62EF91D5-7CEF-48EE-852F-F60B9DED3076}" srcOrd="3" destOrd="0" presId="urn:microsoft.com/office/officeart/2005/8/layout/process1"/>
    <dgm:cxn modelId="{DD0C59B3-40CF-4A7C-8ACB-DDEA6985D73F}" type="presParOf" srcId="{62EF91D5-7CEF-48EE-852F-F60B9DED3076}" destId="{6EF21E6B-5829-4E3A-80F9-C70861618A98}" srcOrd="0" destOrd="0" presId="urn:microsoft.com/office/officeart/2005/8/layout/process1"/>
    <dgm:cxn modelId="{896A095F-14F9-44CD-9A0C-056FF02CB3B5}" type="presParOf" srcId="{F30D2FEB-2026-4CE4-A882-F9DB55C88FAD}" destId="{E68D9CEA-7CE8-41D2-9A03-87BEB06E39B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E91057-F403-4542-A56C-9E50D951951C}"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53841DAE-AE49-45C3-BFB2-75A74EE7914A}">
      <dgm:prSet phldrT="[Text]" custT="1"/>
      <dgm:spPr/>
      <dgm:t>
        <a:bodyPr/>
        <a:lstStyle/>
        <a:p>
          <a:r>
            <a:rPr lang="en-US" sz="2400" dirty="0" err="1">
              <a:solidFill>
                <a:schemeClr val="bg1"/>
              </a:solidFill>
            </a:rPr>
            <a:t>Labu</a:t>
          </a:r>
          <a:r>
            <a:rPr lang="en-US" sz="2400" dirty="0">
              <a:solidFill>
                <a:schemeClr val="bg1"/>
              </a:solidFill>
            </a:rPr>
            <a:t> </a:t>
          </a:r>
          <a:r>
            <a:rPr lang="en-US" sz="2400" dirty="0" err="1">
              <a:solidFill>
                <a:schemeClr val="bg1"/>
              </a:solidFill>
            </a:rPr>
            <a:t>dibersihkan</a:t>
          </a:r>
          <a:r>
            <a:rPr lang="en-US" sz="2400" dirty="0">
              <a:solidFill>
                <a:schemeClr val="bg1"/>
              </a:solidFill>
            </a:rPr>
            <a:t> </a:t>
          </a:r>
          <a:r>
            <a:rPr lang="en-US" sz="2400" dirty="0" err="1">
              <a:solidFill>
                <a:schemeClr val="bg1"/>
              </a:solidFill>
            </a:rPr>
            <a:t>dan</a:t>
          </a:r>
          <a:r>
            <a:rPr lang="en-US" sz="2400" dirty="0">
              <a:solidFill>
                <a:schemeClr val="bg1"/>
              </a:solidFill>
            </a:rPr>
            <a:t> </a:t>
          </a:r>
          <a:r>
            <a:rPr lang="en-US" sz="2400" dirty="0" err="1">
              <a:solidFill>
                <a:schemeClr val="bg1"/>
              </a:solidFill>
            </a:rPr>
            <a:t>dikeringkan</a:t>
          </a:r>
          <a:endParaRPr lang="en-US" sz="2400" dirty="0">
            <a:solidFill>
              <a:schemeClr val="bg1"/>
            </a:solidFill>
          </a:endParaRPr>
        </a:p>
      </dgm:t>
    </dgm:pt>
    <dgm:pt modelId="{CA82E2EF-3B87-4E16-AF87-19C809B66E28}" type="parTrans" cxnId="{D1B01EFC-47A5-4FAB-B8B0-CBFD9BBC4B40}">
      <dgm:prSet/>
      <dgm:spPr/>
      <dgm:t>
        <a:bodyPr/>
        <a:lstStyle/>
        <a:p>
          <a:endParaRPr lang="en-US">
            <a:solidFill>
              <a:schemeClr val="bg1"/>
            </a:solidFill>
          </a:endParaRPr>
        </a:p>
      </dgm:t>
    </dgm:pt>
    <dgm:pt modelId="{E583062B-11FB-48AA-BA52-8846D1B7A0E4}" type="sibTrans" cxnId="{D1B01EFC-47A5-4FAB-B8B0-CBFD9BBC4B40}">
      <dgm:prSet/>
      <dgm:spPr>
        <a:ln>
          <a:solidFill>
            <a:schemeClr val="bg1"/>
          </a:solidFill>
        </a:ln>
      </dgm:spPr>
      <dgm:t>
        <a:bodyPr/>
        <a:lstStyle/>
        <a:p>
          <a:endParaRPr lang="en-US">
            <a:solidFill>
              <a:schemeClr val="bg1"/>
            </a:solidFill>
          </a:endParaRPr>
        </a:p>
      </dgm:t>
    </dgm:pt>
    <dgm:pt modelId="{9F124046-72D8-4BF1-B478-40F1C15DCE48}">
      <dgm:prSet phldrT="[Text]" custT="1"/>
      <dgm:spPr/>
      <dgm:t>
        <a:bodyPr/>
        <a:lstStyle/>
        <a:p>
          <a:r>
            <a:rPr lang="en-US" sz="1800" dirty="0" err="1">
              <a:solidFill>
                <a:schemeClr val="bg1"/>
              </a:solidFill>
            </a:rPr>
            <a:t>Bahan</a:t>
          </a:r>
          <a:r>
            <a:rPr lang="en-US" sz="1800" dirty="0">
              <a:solidFill>
                <a:schemeClr val="bg1"/>
              </a:solidFill>
            </a:rPr>
            <a:t> yang </a:t>
          </a:r>
          <a:r>
            <a:rPr lang="en-US" sz="1800" dirty="0" err="1">
              <a:solidFill>
                <a:schemeClr val="bg1"/>
              </a:solidFill>
            </a:rPr>
            <a:t>akan</a:t>
          </a:r>
          <a:r>
            <a:rPr lang="en-US" sz="1800" dirty="0">
              <a:solidFill>
                <a:schemeClr val="bg1"/>
              </a:solidFill>
            </a:rPr>
            <a:t> </a:t>
          </a:r>
          <a:r>
            <a:rPr lang="en-US" sz="1800" dirty="0" err="1">
              <a:solidFill>
                <a:schemeClr val="bg1"/>
              </a:solidFill>
            </a:rPr>
            <a:t>diekstrak</a:t>
          </a:r>
          <a:r>
            <a:rPr lang="en-US" sz="1800" dirty="0">
              <a:solidFill>
                <a:schemeClr val="bg1"/>
              </a:solidFill>
            </a:rPr>
            <a:t> </a:t>
          </a:r>
          <a:r>
            <a:rPr lang="en-US" sz="1800" dirty="0" err="1">
              <a:solidFill>
                <a:schemeClr val="bg1"/>
              </a:solidFill>
            </a:rPr>
            <a:t>ditimbang</a:t>
          </a:r>
          <a:r>
            <a:rPr lang="en-US" sz="1800" dirty="0">
              <a:solidFill>
                <a:schemeClr val="bg1"/>
              </a:solidFill>
            </a:rPr>
            <a:t> </a:t>
          </a:r>
          <a:r>
            <a:rPr lang="en-US" sz="1800" dirty="0" err="1">
              <a:solidFill>
                <a:schemeClr val="bg1"/>
              </a:solidFill>
            </a:rPr>
            <a:t>dan</a:t>
          </a:r>
          <a:r>
            <a:rPr lang="en-US" sz="1800" dirty="0">
              <a:solidFill>
                <a:schemeClr val="bg1"/>
              </a:solidFill>
            </a:rPr>
            <a:t> </a:t>
          </a:r>
          <a:r>
            <a:rPr lang="en-US" sz="1800" dirty="0" err="1">
              <a:solidFill>
                <a:schemeClr val="bg1"/>
              </a:solidFill>
            </a:rPr>
            <a:t>dibungkus</a:t>
          </a:r>
          <a:r>
            <a:rPr lang="en-US" sz="1800" dirty="0">
              <a:solidFill>
                <a:schemeClr val="bg1"/>
              </a:solidFill>
            </a:rPr>
            <a:t> </a:t>
          </a:r>
          <a:r>
            <a:rPr lang="en-US" sz="1800" dirty="0" err="1">
              <a:solidFill>
                <a:schemeClr val="bg1"/>
              </a:solidFill>
            </a:rPr>
            <a:t>kertas</a:t>
          </a:r>
          <a:r>
            <a:rPr lang="en-US" sz="1800" dirty="0">
              <a:solidFill>
                <a:schemeClr val="bg1"/>
              </a:solidFill>
            </a:rPr>
            <a:t> </a:t>
          </a:r>
          <a:r>
            <a:rPr lang="en-US" sz="1800" dirty="0" err="1">
              <a:solidFill>
                <a:schemeClr val="bg1"/>
              </a:solidFill>
            </a:rPr>
            <a:t>saring</a:t>
          </a:r>
          <a:endParaRPr lang="en-US" sz="1800" dirty="0">
            <a:solidFill>
              <a:schemeClr val="bg1"/>
            </a:solidFill>
          </a:endParaRPr>
        </a:p>
      </dgm:t>
    </dgm:pt>
    <dgm:pt modelId="{C2C9B0B5-E5E9-40CC-8643-7E2B4ECE4A5E}" type="parTrans" cxnId="{65EF0E2C-42F8-4940-A596-6B6E9DB9ED6A}">
      <dgm:prSet/>
      <dgm:spPr/>
      <dgm:t>
        <a:bodyPr/>
        <a:lstStyle/>
        <a:p>
          <a:endParaRPr lang="en-US">
            <a:solidFill>
              <a:schemeClr val="bg1"/>
            </a:solidFill>
          </a:endParaRPr>
        </a:p>
      </dgm:t>
    </dgm:pt>
    <dgm:pt modelId="{2A14F26F-E307-481C-8244-69CF255AC7D3}" type="sibTrans" cxnId="{65EF0E2C-42F8-4940-A596-6B6E9DB9ED6A}">
      <dgm:prSet/>
      <dgm:spPr>
        <a:ln>
          <a:solidFill>
            <a:schemeClr val="bg1"/>
          </a:solidFill>
        </a:ln>
      </dgm:spPr>
      <dgm:t>
        <a:bodyPr/>
        <a:lstStyle/>
        <a:p>
          <a:endParaRPr lang="en-US">
            <a:solidFill>
              <a:schemeClr val="bg1"/>
            </a:solidFill>
          </a:endParaRPr>
        </a:p>
      </dgm:t>
    </dgm:pt>
    <dgm:pt modelId="{084D7F7F-DB29-4015-85B8-6517B65EA031}">
      <dgm:prSet phldrT="[Text]" custT="1"/>
      <dgm:spPr/>
      <dgm:t>
        <a:bodyPr/>
        <a:lstStyle/>
        <a:p>
          <a:r>
            <a:rPr lang="en-US" sz="2400" dirty="0" err="1">
              <a:solidFill>
                <a:schemeClr val="bg1"/>
              </a:solidFill>
            </a:rPr>
            <a:t>Bahan</a:t>
          </a:r>
          <a:r>
            <a:rPr lang="en-US" sz="2400" dirty="0">
              <a:solidFill>
                <a:schemeClr val="bg1"/>
              </a:solidFill>
            </a:rPr>
            <a:t> </a:t>
          </a:r>
          <a:r>
            <a:rPr lang="en-US" sz="2400" dirty="0" err="1">
              <a:solidFill>
                <a:schemeClr val="bg1"/>
              </a:solidFill>
            </a:rPr>
            <a:t>dimasukkan</a:t>
          </a:r>
          <a:r>
            <a:rPr lang="en-US" sz="2400" dirty="0">
              <a:solidFill>
                <a:schemeClr val="bg1"/>
              </a:solidFill>
            </a:rPr>
            <a:t> </a:t>
          </a:r>
          <a:r>
            <a:rPr lang="en-US" sz="2400" dirty="0" err="1">
              <a:solidFill>
                <a:schemeClr val="bg1"/>
              </a:solidFill>
            </a:rPr>
            <a:t>ke</a:t>
          </a:r>
          <a:r>
            <a:rPr lang="en-US" sz="2400" dirty="0">
              <a:solidFill>
                <a:schemeClr val="bg1"/>
              </a:solidFill>
            </a:rPr>
            <a:t> </a:t>
          </a:r>
          <a:r>
            <a:rPr lang="en-US" sz="2400" dirty="0" err="1">
              <a:solidFill>
                <a:schemeClr val="bg1"/>
              </a:solidFill>
            </a:rPr>
            <a:t>dalam</a:t>
          </a:r>
          <a:r>
            <a:rPr lang="en-US" sz="2400" dirty="0">
              <a:solidFill>
                <a:schemeClr val="bg1"/>
              </a:solidFill>
            </a:rPr>
            <a:t> </a:t>
          </a:r>
          <a:r>
            <a:rPr lang="en-US" sz="2400" dirty="0" err="1">
              <a:solidFill>
                <a:schemeClr val="bg1"/>
              </a:solidFill>
            </a:rPr>
            <a:t>soxhlet</a:t>
          </a:r>
          <a:endParaRPr lang="en-US" sz="2400" dirty="0">
            <a:solidFill>
              <a:schemeClr val="bg1"/>
            </a:solidFill>
          </a:endParaRPr>
        </a:p>
      </dgm:t>
    </dgm:pt>
    <dgm:pt modelId="{AA71549F-1B09-40F9-AAB6-F6E6BCB3C240}" type="parTrans" cxnId="{18FAD2AA-86B4-4AB9-8459-B77B92EE6F1E}">
      <dgm:prSet/>
      <dgm:spPr/>
      <dgm:t>
        <a:bodyPr/>
        <a:lstStyle/>
        <a:p>
          <a:endParaRPr lang="en-US">
            <a:solidFill>
              <a:schemeClr val="bg1"/>
            </a:solidFill>
          </a:endParaRPr>
        </a:p>
      </dgm:t>
    </dgm:pt>
    <dgm:pt modelId="{2C3F6F4D-CB75-4E69-9614-A2765BBFB703}" type="sibTrans" cxnId="{18FAD2AA-86B4-4AB9-8459-B77B92EE6F1E}">
      <dgm:prSet/>
      <dgm:spPr>
        <a:ln>
          <a:solidFill>
            <a:schemeClr val="bg1"/>
          </a:solidFill>
        </a:ln>
      </dgm:spPr>
      <dgm:t>
        <a:bodyPr/>
        <a:lstStyle/>
        <a:p>
          <a:endParaRPr lang="en-US">
            <a:solidFill>
              <a:schemeClr val="bg1"/>
            </a:solidFill>
          </a:endParaRPr>
        </a:p>
      </dgm:t>
    </dgm:pt>
    <dgm:pt modelId="{20C1F59C-A276-4D33-859C-1B6DE51C8071}">
      <dgm:prSet phldrT="[Text]" custT="1"/>
      <dgm:spPr/>
      <dgm:t>
        <a:bodyPr/>
        <a:lstStyle/>
        <a:p>
          <a:r>
            <a:rPr lang="en-US" sz="2000" dirty="0" err="1">
              <a:solidFill>
                <a:schemeClr val="bg1"/>
              </a:solidFill>
            </a:rPr>
            <a:t>Masukkan</a:t>
          </a:r>
          <a:r>
            <a:rPr lang="en-US" sz="2000" dirty="0">
              <a:solidFill>
                <a:schemeClr val="bg1"/>
              </a:solidFill>
            </a:rPr>
            <a:t> </a:t>
          </a:r>
          <a:r>
            <a:rPr lang="en-US" sz="2000" dirty="0" err="1">
              <a:solidFill>
                <a:schemeClr val="bg1"/>
              </a:solidFill>
            </a:rPr>
            <a:t>sejumlah</a:t>
          </a:r>
          <a:r>
            <a:rPr lang="en-US" sz="2000" dirty="0">
              <a:solidFill>
                <a:schemeClr val="bg1"/>
              </a:solidFill>
            </a:rPr>
            <a:t> </a:t>
          </a:r>
          <a:r>
            <a:rPr lang="en-US" sz="2000" dirty="0" err="1">
              <a:solidFill>
                <a:schemeClr val="bg1"/>
              </a:solidFill>
            </a:rPr>
            <a:t>tertentu</a:t>
          </a:r>
          <a:r>
            <a:rPr lang="en-US" sz="2000" dirty="0">
              <a:solidFill>
                <a:schemeClr val="bg1"/>
              </a:solidFill>
            </a:rPr>
            <a:t> </a:t>
          </a:r>
          <a:r>
            <a:rPr lang="en-US" sz="2000" dirty="0" err="1">
              <a:solidFill>
                <a:schemeClr val="bg1"/>
              </a:solidFill>
            </a:rPr>
            <a:t>pelarut</a:t>
          </a:r>
          <a:r>
            <a:rPr lang="en-US" sz="2000" dirty="0">
              <a:solidFill>
                <a:schemeClr val="bg1"/>
              </a:solidFill>
            </a:rPr>
            <a:t> </a:t>
          </a:r>
          <a:r>
            <a:rPr lang="en-US" sz="2000" dirty="0" err="1">
              <a:solidFill>
                <a:schemeClr val="bg1"/>
              </a:solidFill>
            </a:rPr>
            <a:t>ke</a:t>
          </a:r>
          <a:r>
            <a:rPr lang="en-US" sz="2000" dirty="0">
              <a:solidFill>
                <a:schemeClr val="bg1"/>
              </a:solidFill>
            </a:rPr>
            <a:t> </a:t>
          </a:r>
          <a:r>
            <a:rPr lang="en-US" sz="2000" dirty="0" err="1">
              <a:solidFill>
                <a:schemeClr val="bg1"/>
              </a:solidFill>
            </a:rPr>
            <a:t>dalam</a:t>
          </a:r>
          <a:r>
            <a:rPr lang="en-US" sz="2000" dirty="0">
              <a:solidFill>
                <a:schemeClr val="bg1"/>
              </a:solidFill>
            </a:rPr>
            <a:t> </a:t>
          </a:r>
          <a:r>
            <a:rPr lang="en-US" sz="2000" dirty="0" err="1">
              <a:solidFill>
                <a:schemeClr val="bg1"/>
              </a:solidFill>
            </a:rPr>
            <a:t>labu</a:t>
          </a:r>
          <a:r>
            <a:rPr lang="en-US" sz="2000" dirty="0">
              <a:solidFill>
                <a:schemeClr val="bg1"/>
              </a:solidFill>
            </a:rPr>
            <a:t> alas </a:t>
          </a:r>
          <a:r>
            <a:rPr lang="en-US" sz="2000" dirty="0" err="1">
              <a:solidFill>
                <a:schemeClr val="bg1"/>
              </a:solidFill>
            </a:rPr>
            <a:t>bulat</a:t>
          </a:r>
          <a:endParaRPr lang="en-US" sz="2000" dirty="0">
            <a:solidFill>
              <a:schemeClr val="bg1"/>
            </a:solidFill>
          </a:endParaRPr>
        </a:p>
      </dgm:t>
    </dgm:pt>
    <dgm:pt modelId="{FBC91969-C5CD-46C6-A41A-00EF9DE5425A}" type="parTrans" cxnId="{35EC4A8C-A0A7-413C-9D97-AC923102C4F1}">
      <dgm:prSet/>
      <dgm:spPr/>
      <dgm:t>
        <a:bodyPr/>
        <a:lstStyle/>
        <a:p>
          <a:endParaRPr lang="en-US">
            <a:solidFill>
              <a:schemeClr val="bg1"/>
            </a:solidFill>
          </a:endParaRPr>
        </a:p>
      </dgm:t>
    </dgm:pt>
    <dgm:pt modelId="{3049EB7A-1190-4541-8CD2-ACA40038EB63}" type="sibTrans" cxnId="{35EC4A8C-A0A7-413C-9D97-AC923102C4F1}">
      <dgm:prSet/>
      <dgm:spPr>
        <a:ln>
          <a:solidFill>
            <a:schemeClr val="bg1"/>
          </a:solidFill>
        </a:ln>
      </dgm:spPr>
      <dgm:t>
        <a:bodyPr/>
        <a:lstStyle/>
        <a:p>
          <a:endParaRPr lang="en-US">
            <a:solidFill>
              <a:schemeClr val="bg1"/>
            </a:solidFill>
          </a:endParaRPr>
        </a:p>
      </dgm:t>
    </dgm:pt>
    <dgm:pt modelId="{464559F6-CCC6-4EFC-AC0D-EE3C65E13CA0}">
      <dgm:prSet phldrT="[Text]" custT="1"/>
      <dgm:spPr/>
      <dgm:t>
        <a:bodyPr/>
        <a:lstStyle/>
        <a:p>
          <a:r>
            <a:rPr lang="en-US" sz="1800" dirty="0" err="1">
              <a:solidFill>
                <a:schemeClr val="bg1"/>
              </a:solidFill>
            </a:rPr>
            <a:t>Hidupkan</a:t>
          </a:r>
          <a:r>
            <a:rPr lang="en-US" sz="1800" dirty="0">
              <a:solidFill>
                <a:schemeClr val="bg1"/>
              </a:solidFill>
            </a:rPr>
            <a:t> </a:t>
          </a:r>
          <a:r>
            <a:rPr lang="en-US" sz="1800" dirty="0" err="1">
              <a:solidFill>
                <a:schemeClr val="bg1"/>
              </a:solidFill>
            </a:rPr>
            <a:t>pemanas</a:t>
          </a:r>
          <a:r>
            <a:rPr lang="en-US" sz="1800" dirty="0">
              <a:solidFill>
                <a:schemeClr val="bg1"/>
              </a:solidFill>
            </a:rPr>
            <a:t>, </a:t>
          </a:r>
          <a:r>
            <a:rPr lang="en-US" sz="1800" dirty="0" err="1">
              <a:solidFill>
                <a:schemeClr val="bg1"/>
              </a:solidFill>
            </a:rPr>
            <a:t>didihkan</a:t>
          </a:r>
          <a:r>
            <a:rPr lang="en-US" sz="1800" dirty="0">
              <a:solidFill>
                <a:schemeClr val="bg1"/>
              </a:solidFill>
            </a:rPr>
            <a:t> </a:t>
          </a:r>
          <a:r>
            <a:rPr lang="en-US" sz="1800" dirty="0" err="1">
              <a:solidFill>
                <a:schemeClr val="bg1"/>
              </a:solidFill>
            </a:rPr>
            <a:t>pelarut</a:t>
          </a:r>
          <a:r>
            <a:rPr lang="en-US" sz="1800" dirty="0">
              <a:solidFill>
                <a:schemeClr val="bg1"/>
              </a:solidFill>
            </a:rPr>
            <a:t> </a:t>
          </a:r>
          <a:r>
            <a:rPr lang="en-US" sz="1800" dirty="0" err="1">
              <a:solidFill>
                <a:schemeClr val="bg1"/>
              </a:solidFill>
            </a:rPr>
            <a:t>hingga</a:t>
          </a:r>
          <a:r>
            <a:rPr lang="en-US" sz="1800" dirty="0">
              <a:solidFill>
                <a:schemeClr val="bg1"/>
              </a:solidFill>
            </a:rPr>
            <a:t> </a:t>
          </a:r>
          <a:r>
            <a:rPr lang="en-US" sz="1800" dirty="0" err="1">
              <a:solidFill>
                <a:schemeClr val="bg1"/>
              </a:solidFill>
            </a:rPr>
            <a:t>terjadi</a:t>
          </a:r>
          <a:r>
            <a:rPr lang="en-US" sz="1800" dirty="0">
              <a:solidFill>
                <a:schemeClr val="bg1"/>
              </a:solidFill>
            </a:rPr>
            <a:t> reflux yang </a:t>
          </a:r>
          <a:r>
            <a:rPr lang="en-US" sz="1800" dirty="0" err="1">
              <a:solidFill>
                <a:schemeClr val="bg1"/>
              </a:solidFill>
            </a:rPr>
            <a:t>berulang-ulang</a:t>
          </a:r>
          <a:endParaRPr lang="en-US" sz="1800" dirty="0">
            <a:solidFill>
              <a:schemeClr val="bg1"/>
            </a:solidFill>
          </a:endParaRPr>
        </a:p>
      </dgm:t>
    </dgm:pt>
    <dgm:pt modelId="{C0305C64-96A5-4987-B3CE-09AB48211328}" type="parTrans" cxnId="{F1A8E15E-BA6E-4884-AB92-FED560740129}">
      <dgm:prSet/>
      <dgm:spPr/>
      <dgm:t>
        <a:bodyPr/>
        <a:lstStyle/>
        <a:p>
          <a:endParaRPr lang="en-US">
            <a:solidFill>
              <a:schemeClr val="bg1"/>
            </a:solidFill>
          </a:endParaRPr>
        </a:p>
      </dgm:t>
    </dgm:pt>
    <dgm:pt modelId="{C8C8D446-A19E-4ADC-B74E-EBE785BB1332}" type="sibTrans" cxnId="{F1A8E15E-BA6E-4884-AB92-FED560740129}">
      <dgm:prSet/>
      <dgm:spPr>
        <a:ln>
          <a:solidFill>
            <a:schemeClr val="bg1"/>
          </a:solidFill>
        </a:ln>
      </dgm:spPr>
      <dgm:t>
        <a:bodyPr/>
        <a:lstStyle/>
        <a:p>
          <a:endParaRPr lang="en-US">
            <a:solidFill>
              <a:schemeClr val="bg1"/>
            </a:solidFill>
          </a:endParaRPr>
        </a:p>
      </dgm:t>
    </dgm:pt>
    <dgm:pt modelId="{52477CB6-842E-476B-AA97-AE81A1683961}">
      <dgm:prSet custT="1"/>
      <dgm:spPr/>
      <dgm:t>
        <a:bodyPr/>
        <a:lstStyle/>
        <a:p>
          <a:r>
            <a:rPr lang="en-US" sz="1800" dirty="0" err="1">
              <a:solidFill>
                <a:schemeClr val="bg1"/>
              </a:solidFill>
            </a:rPr>
            <a:t>Hentikan</a:t>
          </a:r>
          <a:r>
            <a:rPr lang="en-US" sz="1800" dirty="0">
              <a:solidFill>
                <a:schemeClr val="bg1"/>
              </a:solidFill>
            </a:rPr>
            <a:t> proses </a:t>
          </a:r>
          <a:r>
            <a:rPr lang="en-US" sz="1800" dirty="0" err="1">
              <a:solidFill>
                <a:schemeClr val="bg1"/>
              </a:solidFill>
            </a:rPr>
            <a:t>apabila</a:t>
          </a:r>
          <a:r>
            <a:rPr lang="en-US" sz="1800" dirty="0">
              <a:solidFill>
                <a:schemeClr val="bg1"/>
              </a:solidFill>
            </a:rPr>
            <a:t> </a:t>
          </a:r>
          <a:r>
            <a:rPr lang="en-US" sz="1800" dirty="0" err="1">
              <a:solidFill>
                <a:schemeClr val="bg1"/>
              </a:solidFill>
            </a:rPr>
            <a:t>pelarut</a:t>
          </a:r>
          <a:r>
            <a:rPr lang="en-US" sz="1800" dirty="0">
              <a:solidFill>
                <a:schemeClr val="bg1"/>
              </a:solidFill>
            </a:rPr>
            <a:t> yang </a:t>
          </a:r>
          <a:r>
            <a:rPr lang="en-US" sz="1800" dirty="0" err="1">
              <a:solidFill>
                <a:schemeClr val="bg1"/>
              </a:solidFill>
            </a:rPr>
            <a:t>menetes</a:t>
          </a:r>
          <a:r>
            <a:rPr lang="en-US" sz="1800" dirty="0">
              <a:solidFill>
                <a:schemeClr val="bg1"/>
              </a:solidFill>
            </a:rPr>
            <a:t> </a:t>
          </a:r>
          <a:r>
            <a:rPr lang="en-US" sz="1800" dirty="0" err="1">
              <a:solidFill>
                <a:schemeClr val="bg1"/>
              </a:solidFill>
            </a:rPr>
            <a:t>ke</a:t>
          </a:r>
          <a:r>
            <a:rPr lang="en-US" sz="1800" dirty="0">
              <a:solidFill>
                <a:schemeClr val="bg1"/>
              </a:solidFill>
            </a:rPr>
            <a:t> </a:t>
          </a:r>
          <a:r>
            <a:rPr lang="en-US" sz="1800" dirty="0" err="1">
              <a:solidFill>
                <a:schemeClr val="bg1"/>
              </a:solidFill>
            </a:rPr>
            <a:t>dalam</a:t>
          </a:r>
          <a:r>
            <a:rPr lang="en-US" sz="1800" dirty="0">
              <a:solidFill>
                <a:schemeClr val="bg1"/>
              </a:solidFill>
            </a:rPr>
            <a:t> </a:t>
          </a:r>
          <a:r>
            <a:rPr lang="en-US" sz="1800" dirty="0" err="1">
              <a:solidFill>
                <a:schemeClr val="bg1"/>
              </a:solidFill>
            </a:rPr>
            <a:t>labu</a:t>
          </a:r>
          <a:r>
            <a:rPr lang="en-US" sz="1800" dirty="0">
              <a:solidFill>
                <a:schemeClr val="bg1"/>
              </a:solidFill>
            </a:rPr>
            <a:t> </a:t>
          </a:r>
          <a:r>
            <a:rPr lang="en-US" sz="1800" dirty="0" err="1">
              <a:solidFill>
                <a:schemeClr val="bg1"/>
              </a:solidFill>
            </a:rPr>
            <a:t>sudah</a:t>
          </a:r>
          <a:r>
            <a:rPr lang="en-US" sz="1800" dirty="0">
              <a:solidFill>
                <a:schemeClr val="bg1"/>
              </a:solidFill>
            </a:rPr>
            <a:t> </a:t>
          </a:r>
          <a:r>
            <a:rPr lang="en-US" sz="1800" dirty="0" err="1">
              <a:solidFill>
                <a:schemeClr val="bg1"/>
              </a:solidFill>
            </a:rPr>
            <a:t>jernih</a:t>
          </a:r>
          <a:endParaRPr lang="en-US" sz="1800" dirty="0">
            <a:solidFill>
              <a:schemeClr val="bg1"/>
            </a:solidFill>
          </a:endParaRPr>
        </a:p>
      </dgm:t>
    </dgm:pt>
    <dgm:pt modelId="{FDD63C82-2830-40FE-BBA1-B8E74085DDF7}" type="parTrans" cxnId="{ABBF1B74-477C-45D4-BF23-A747179E5BF5}">
      <dgm:prSet/>
      <dgm:spPr/>
      <dgm:t>
        <a:bodyPr/>
        <a:lstStyle/>
        <a:p>
          <a:endParaRPr lang="en-US">
            <a:solidFill>
              <a:schemeClr val="bg1"/>
            </a:solidFill>
          </a:endParaRPr>
        </a:p>
      </dgm:t>
    </dgm:pt>
    <dgm:pt modelId="{43909D2A-14D4-465C-A143-98BF3198FF40}" type="sibTrans" cxnId="{ABBF1B74-477C-45D4-BF23-A747179E5BF5}">
      <dgm:prSet/>
      <dgm:spPr/>
      <dgm:t>
        <a:bodyPr/>
        <a:lstStyle/>
        <a:p>
          <a:endParaRPr lang="en-US">
            <a:solidFill>
              <a:schemeClr val="bg1"/>
            </a:solidFill>
          </a:endParaRPr>
        </a:p>
      </dgm:t>
    </dgm:pt>
    <dgm:pt modelId="{C2F2144C-3443-495F-87FD-7ECC8765E714}" type="pres">
      <dgm:prSet presAssocID="{A7E91057-F403-4542-A56C-9E50D951951C}" presName="Name0" presStyleCnt="0">
        <dgm:presLayoutVars>
          <dgm:dir/>
          <dgm:resizeHandles val="exact"/>
        </dgm:presLayoutVars>
      </dgm:prSet>
      <dgm:spPr/>
    </dgm:pt>
    <dgm:pt modelId="{7EFABD95-25C7-4DF3-ADA0-68AFBF1C60AC}" type="pres">
      <dgm:prSet presAssocID="{53841DAE-AE49-45C3-BFB2-75A74EE7914A}" presName="node" presStyleLbl="node1" presStyleIdx="0" presStyleCnt="6">
        <dgm:presLayoutVars>
          <dgm:bulletEnabled val="1"/>
        </dgm:presLayoutVars>
      </dgm:prSet>
      <dgm:spPr/>
    </dgm:pt>
    <dgm:pt modelId="{D9455500-498D-4EC7-8FDC-F4B34E050AED}" type="pres">
      <dgm:prSet presAssocID="{E583062B-11FB-48AA-BA52-8846D1B7A0E4}" presName="sibTrans" presStyleLbl="sibTrans1D1" presStyleIdx="0" presStyleCnt="5"/>
      <dgm:spPr/>
    </dgm:pt>
    <dgm:pt modelId="{9BBA4F14-800B-4CA0-B8CF-B86ED634FB4C}" type="pres">
      <dgm:prSet presAssocID="{E583062B-11FB-48AA-BA52-8846D1B7A0E4}" presName="connectorText" presStyleLbl="sibTrans1D1" presStyleIdx="0" presStyleCnt="5"/>
      <dgm:spPr/>
    </dgm:pt>
    <dgm:pt modelId="{6979AAD3-EF83-4B1E-9047-D34E90DD759F}" type="pres">
      <dgm:prSet presAssocID="{9F124046-72D8-4BF1-B478-40F1C15DCE48}" presName="node" presStyleLbl="node1" presStyleIdx="1" presStyleCnt="6">
        <dgm:presLayoutVars>
          <dgm:bulletEnabled val="1"/>
        </dgm:presLayoutVars>
      </dgm:prSet>
      <dgm:spPr/>
    </dgm:pt>
    <dgm:pt modelId="{FD2B597B-2285-4465-A524-792EC32ED14D}" type="pres">
      <dgm:prSet presAssocID="{2A14F26F-E307-481C-8244-69CF255AC7D3}" presName="sibTrans" presStyleLbl="sibTrans1D1" presStyleIdx="1" presStyleCnt="5"/>
      <dgm:spPr/>
    </dgm:pt>
    <dgm:pt modelId="{4AE60CE4-25CE-401F-BA95-3074F070F473}" type="pres">
      <dgm:prSet presAssocID="{2A14F26F-E307-481C-8244-69CF255AC7D3}" presName="connectorText" presStyleLbl="sibTrans1D1" presStyleIdx="1" presStyleCnt="5"/>
      <dgm:spPr/>
    </dgm:pt>
    <dgm:pt modelId="{CF05F541-5AE4-4F8C-9AFA-69CD1A935E17}" type="pres">
      <dgm:prSet presAssocID="{084D7F7F-DB29-4015-85B8-6517B65EA031}" presName="node" presStyleLbl="node1" presStyleIdx="2" presStyleCnt="6">
        <dgm:presLayoutVars>
          <dgm:bulletEnabled val="1"/>
        </dgm:presLayoutVars>
      </dgm:prSet>
      <dgm:spPr/>
    </dgm:pt>
    <dgm:pt modelId="{90271FA8-D43F-4FA1-B876-11D7D216B02B}" type="pres">
      <dgm:prSet presAssocID="{2C3F6F4D-CB75-4E69-9614-A2765BBFB703}" presName="sibTrans" presStyleLbl="sibTrans1D1" presStyleIdx="2" presStyleCnt="5"/>
      <dgm:spPr/>
    </dgm:pt>
    <dgm:pt modelId="{12A9D916-C99B-428F-BA03-946B6E50D835}" type="pres">
      <dgm:prSet presAssocID="{2C3F6F4D-CB75-4E69-9614-A2765BBFB703}" presName="connectorText" presStyleLbl="sibTrans1D1" presStyleIdx="2" presStyleCnt="5"/>
      <dgm:spPr/>
    </dgm:pt>
    <dgm:pt modelId="{F1D6B362-C621-4249-BFF4-21898B99B625}" type="pres">
      <dgm:prSet presAssocID="{20C1F59C-A276-4D33-859C-1B6DE51C8071}" presName="node" presStyleLbl="node1" presStyleIdx="3" presStyleCnt="6">
        <dgm:presLayoutVars>
          <dgm:bulletEnabled val="1"/>
        </dgm:presLayoutVars>
      </dgm:prSet>
      <dgm:spPr/>
    </dgm:pt>
    <dgm:pt modelId="{ADF5D6EF-92B3-46BA-AE09-BAB170FCBB36}" type="pres">
      <dgm:prSet presAssocID="{3049EB7A-1190-4541-8CD2-ACA40038EB63}" presName="sibTrans" presStyleLbl="sibTrans1D1" presStyleIdx="3" presStyleCnt="5"/>
      <dgm:spPr/>
    </dgm:pt>
    <dgm:pt modelId="{C44DF8CB-141C-45FF-B191-02C389C2EA61}" type="pres">
      <dgm:prSet presAssocID="{3049EB7A-1190-4541-8CD2-ACA40038EB63}" presName="connectorText" presStyleLbl="sibTrans1D1" presStyleIdx="3" presStyleCnt="5"/>
      <dgm:spPr/>
    </dgm:pt>
    <dgm:pt modelId="{234819D6-21EA-48D1-AFE1-E9FB87808DD6}" type="pres">
      <dgm:prSet presAssocID="{464559F6-CCC6-4EFC-AC0D-EE3C65E13CA0}" presName="node" presStyleLbl="node1" presStyleIdx="4" presStyleCnt="6" custScaleX="106517">
        <dgm:presLayoutVars>
          <dgm:bulletEnabled val="1"/>
        </dgm:presLayoutVars>
      </dgm:prSet>
      <dgm:spPr/>
    </dgm:pt>
    <dgm:pt modelId="{2F478766-CE51-43E3-BB19-2CE15A04C374}" type="pres">
      <dgm:prSet presAssocID="{C8C8D446-A19E-4ADC-B74E-EBE785BB1332}" presName="sibTrans" presStyleLbl="sibTrans1D1" presStyleIdx="4" presStyleCnt="5"/>
      <dgm:spPr/>
    </dgm:pt>
    <dgm:pt modelId="{DCAC4851-C3CB-46EE-8C8D-3A72EFE6D5B8}" type="pres">
      <dgm:prSet presAssocID="{C8C8D446-A19E-4ADC-B74E-EBE785BB1332}" presName="connectorText" presStyleLbl="sibTrans1D1" presStyleIdx="4" presStyleCnt="5"/>
      <dgm:spPr/>
    </dgm:pt>
    <dgm:pt modelId="{2016C071-BA6B-49D4-81C5-DFE97460F16B}" type="pres">
      <dgm:prSet presAssocID="{52477CB6-842E-476B-AA97-AE81A1683961}" presName="node" presStyleLbl="node1" presStyleIdx="5" presStyleCnt="6">
        <dgm:presLayoutVars>
          <dgm:bulletEnabled val="1"/>
        </dgm:presLayoutVars>
      </dgm:prSet>
      <dgm:spPr/>
    </dgm:pt>
  </dgm:ptLst>
  <dgm:cxnLst>
    <dgm:cxn modelId="{65EF0E2C-42F8-4940-A596-6B6E9DB9ED6A}" srcId="{A7E91057-F403-4542-A56C-9E50D951951C}" destId="{9F124046-72D8-4BF1-B478-40F1C15DCE48}" srcOrd="1" destOrd="0" parTransId="{C2C9B0B5-E5E9-40CC-8643-7E2B4ECE4A5E}" sibTransId="{2A14F26F-E307-481C-8244-69CF255AC7D3}"/>
    <dgm:cxn modelId="{CB6AAF35-2327-4FBE-A4FA-503D36F9923A}" type="presOf" srcId="{E583062B-11FB-48AA-BA52-8846D1B7A0E4}" destId="{D9455500-498D-4EC7-8FDC-F4B34E050AED}" srcOrd="0" destOrd="0" presId="urn:microsoft.com/office/officeart/2005/8/layout/bProcess3"/>
    <dgm:cxn modelId="{EA0AE05B-2828-48D9-8304-49E08EDD7FAB}" type="presOf" srcId="{464559F6-CCC6-4EFC-AC0D-EE3C65E13CA0}" destId="{234819D6-21EA-48D1-AFE1-E9FB87808DD6}" srcOrd="0" destOrd="0" presId="urn:microsoft.com/office/officeart/2005/8/layout/bProcess3"/>
    <dgm:cxn modelId="{EC48A75C-2324-45C7-A3DA-B62D4A360AB9}" type="presOf" srcId="{2C3F6F4D-CB75-4E69-9614-A2765BBFB703}" destId="{12A9D916-C99B-428F-BA03-946B6E50D835}" srcOrd="1" destOrd="0" presId="urn:microsoft.com/office/officeart/2005/8/layout/bProcess3"/>
    <dgm:cxn modelId="{F1A8E15E-BA6E-4884-AB92-FED560740129}" srcId="{A7E91057-F403-4542-A56C-9E50D951951C}" destId="{464559F6-CCC6-4EFC-AC0D-EE3C65E13CA0}" srcOrd="4" destOrd="0" parTransId="{C0305C64-96A5-4987-B3CE-09AB48211328}" sibTransId="{C8C8D446-A19E-4ADC-B74E-EBE785BB1332}"/>
    <dgm:cxn modelId="{4CD3EC43-F352-4A4C-9CD3-28B4DC8B903A}" type="presOf" srcId="{3049EB7A-1190-4541-8CD2-ACA40038EB63}" destId="{C44DF8CB-141C-45FF-B191-02C389C2EA61}" srcOrd="1" destOrd="0" presId="urn:microsoft.com/office/officeart/2005/8/layout/bProcess3"/>
    <dgm:cxn modelId="{E2E3AC4B-18F2-46FE-86D5-E826E6D7C2A3}" type="presOf" srcId="{52477CB6-842E-476B-AA97-AE81A1683961}" destId="{2016C071-BA6B-49D4-81C5-DFE97460F16B}" srcOrd="0" destOrd="0" presId="urn:microsoft.com/office/officeart/2005/8/layout/bProcess3"/>
    <dgm:cxn modelId="{ABBF1B74-477C-45D4-BF23-A747179E5BF5}" srcId="{A7E91057-F403-4542-A56C-9E50D951951C}" destId="{52477CB6-842E-476B-AA97-AE81A1683961}" srcOrd="5" destOrd="0" parTransId="{FDD63C82-2830-40FE-BBA1-B8E74085DDF7}" sibTransId="{43909D2A-14D4-465C-A143-98BF3198FF40}"/>
    <dgm:cxn modelId="{3210387B-83CC-414A-BD29-91690F73BFA5}" type="presOf" srcId="{3049EB7A-1190-4541-8CD2-ACA40038EB63}" destId="{ADF5D6EF-92B3-46BA-AE09-BAB170FCBB36}" srcOrd="0" destOrd="0" presId="urn:microsoft.com/office/officeart/2005/8/layout/bProcess3"/>
    <dgm:cxn modelId="{1A35BA7E-FA62-40A8-9C87-690E74B577C4}" type="presOf" srcId="{E583062B-11FB-48AA-BA52-8846D1B7A0E4}" destId="{9BBA4F14-800B-4CA0-B8CF-B86ED634FB4C}" srcOrd="1" destOrd="0" presId="urn:microsoft.com/office/officeart/2005/8/layout/bProcess3"/>
    <dgm:cxn modelId="{35EC4A8C-A0A7-413C-9D97-AC923102C4F1}" srcId="{A7E91057-F403-4542-A56C-9E50D951951C}" destId="{20C1F59C-A276-4D33-859C-1B6DE51C8071}" srcOrd="3" destOrd="0" parTransId="{FBC91969-C5CD-46C6-A41A-00EF9DE5425A}" sibTransId="{3049EB7A-1190-4541-8CD2-ACA40038EB63}"/>
    <dgm:cxn modelId="{15F6279B-BBB6-4075-8EB7-F80C8A4AEC9B}" type="presOf" srcId="{9F124046-72D8-4BF1-B478-40F1C15DCE48}" destId="{6979AAD3-EF83-4B1E-9047-D34E90DD759F}" srcOrd="0" destOrd="0" presId="urn:microsoft.com/office/officeart/2005/8/layout/bProcess3"/>
    <dgm:cxn modelId="{558F499F-21DC-4CA4-816E-C615D791DE84}" type="presOf" srcId="{2C3F6F4D-CB75-4E69-9614-A2765BBFB703}" destId="{90271FA8-D43F-4FA1-B876-11D7D216B02B}" srcOrd="0" destOrd="0" presId="urn:microsoft.com/office/officeart/2005/8/layout/bProcess3"/>
    <dgm:cxn modelId="{DF8EBCA7-6F01-46F6-A8E4-8C8F1107FBB4}" type="presOf" srcId="{C8C8D446-A19E-4ADC-B74E-EBE785BB1332}" destId="{2F478766-CE51-43E3-BB19-2CE15A04C374}" srcOrd="0" destOrd="0" presId="urn:microsoft.com/office/officeart/2005/8/layout/bProcess3"/>
    <dgm:cxn modelId="{18FAD2AA-86B4-4AB9-8459-B77B92EE6F1E}" srcId="{A7E91057-F403-4542-A56C-9E50D951951C}" destId="{084D7F7F-DB29-4015-85B8-6517B65EA031}" srcOrd="2" destOrd="0" parTransId="{AA71549F-1B09-40F9-AAB6-F6E6BCB3C240}" sibTransId="{2C3F6F4D-CB75-4E69-9614-A2765BBFB703}"/>
    <dgm:cxn modelId="{B6FE92C6-450E-4C29-B3B9-980B2B012BA8}" type="presOf" srcId="{A7E91057-F403-4542-A56C-9E50D951951C}" destId="{C2F2144C-3443-495F-87FD-7ECC8765E714}" srcOrd="0" destOrd="0" presId="urn:microsoft.com/office/officeart/2005/8/layout/bProcess3"/>
    <dgm:cxn modelId="{092526CC-0714-4208-B536-D4364398B4F4}" type="presOf" srcId="{53841DAE-AE49-45C3-BFB2-75A74EE7914A}" destId="{7EFABD95-25C7-4DF3-ADA0-68AFBF1C60AC}" srcOrd="0" destOrd="0" presId="urn:microsoft.com/office/officeart/2005/8/layout/bProcess3"/>
    <dgm:cxn modelId="{285659D7-5413-433C-842F-DFF0C3135A9D}" type="presOf" srcId="{084D7F7F-DB29-4015-85B8-6517B65EA031}" destId="{CF05F541-5AE4-4F8C-9AFA-69CD1A935E17}" srcOrd="0" destOrd="0" presId="urn:microsoft.com/office/officeart/2005/8/layout/bProcess3"/>
    <dgm:cxn modelId="{7C3B56E4-5929-4AEF-B34A-A663C6263A1F}" type="presOf" srcId="{20C1F59C-A276-4D33-859C-1B6DE51C8071}" destId="{F1D6B362-C621-4249-BFF4-21898B99B625}" srcOrd="0" destOrd="0" presId="urn:microsoft.com/office/officeart/2005/8/layout/bProcess3"/>
    <dgm:cxn modelId="{47F5A3E5-91F0-44E7-AF68-1BED9648B9CC}" type="presOf" srcId="{2A14F26F-E307-481C-8244-69CF255AC7D3}" destId="{4AE60CE4-25CE-401F-BA95-3074F070F473}" srcOrd="1" destOrd="0" presId="urn:microsoft.com/office/officeart/2005/8/layout/bProcess3"/>
    <dgm:cxn modelId="{49DEEFEE-F7FC-4CE4-BF79-12EE6F67AB82}" type="presOf" srcId="{2A14F26F-E307-481C-8244-69CF255AC7D3}" destId="{FD2B597B-2285-4465-A524-792EC32ED14D}" srcOrd="0" destOrd="0" presId="urn:microsoft.com/office/officeart/2005/8/layout/bProcess3"/>
    <dgm:cxn modelId="{4D413BEF-442F-437C-8F4A-C48DC6757185}" type="presOf" srcId="{C8C8D446-A19E-4ADC-B74E-EBE785BB1332}" destId="{DCAC4851-C3CB-46EE-8C8D-3A72EFE6D5B8}" srcOrd="1" destOrd="0" presId="urn:microsoft.com/office/officeart/2005/8/layout/bProcess3"/>
    <dgm:cxn modelId="{D1B01EFC-47A5-4FAB-B8B0-CBFD9BBC4B40}" srcId="{A7E91057-F403-4542-A56C-9E50D951951C}" destId="{53841DAE-AE49-45C3-BFB2-75A74EE7914A}" srcOrd="0" destOrd="0" parTransId="{CA82E2EF-3B87-4E16-AF87-19C809B66E28}" sibTransId="{E583062B-11FB-48AA-BA52-8846D1B7A0E4}"/>
    <dgm:cxn modelId="{0891FDCC-6F95-448A-8D83-BAADB7F78AF9}" type="presParOf" srcId="{C2F2144C-3443-495F-87FD-7ECC8765E714}" destId="{7EFABD95-25C7-4DF3-ADA0-68AFBF1C60AC}" srcOrd="0" destOrd="0" presId="urn:microsoft.com/office/officeart/2005/8/layout/bProcess3"/>
    <dgm:cxn modelId="{88EDFE8D-E835-40C5-A412-F1CDFAF1BB7A}" type="presParOf" srcId="{C2F2144C-3443-495F-87FD-7ECC8765E714}" destId="{D9455500-498D-4EC7-8FDC-F4B34E050AED}" srcOrd="1" destOrd="0" presId="urn:microsoft.com/office/officeart/2005/8/layout/bProcess3"/>
    <dgm:cxn modelId="{25BAE58A-103F-459F-965A-8A3567267EE5}" type="presParOf" srcId="{D9455500-498D-4EC7-8FDC-F4B34E050AED}" destId="{9BBA4F14-800B-4CA0-B8CF-B86ED634FB4C}" srcOrd="0" destOrd="0" presId="urn:microsoft.com/office/officeart/2005/8/layout/bProcess3"/>
    <dgm:cxn modelId="{DCB0FA61-D94A-49FB-BBEA-CE0DFE515DD0}" type="presParOf" srcId="{C2F2144C-3443-495F-87FD-7ECC8765E714}" destId="{6979AAD3-EF83-4B1E-9047-D34E90DD759F}" srcOrd="2" destOrd="0" presId="urn:microsoft.com/office/officeart/2005/8/layout/bProcess3"/>
    <dgm:cxn modelId="{4E73ACBC-F284-4B5E-9D7E-97D5CC61A0FB}" type="presParOf" srcId="{C2F2144C-3443-495F-87FD-7ECC8765E714}" destId="{FD2B597B-2285-4465-A524-792EC32ED14D}" srcOrd="3" destOrd="0" presId="urn:microsoft.com/office/officeart/2005/8/layout/bProcess3"/>
    <dgm:cxn modelId="{CEA04654-E4B6-4330-B6F8-3C3B6D426F24}" type="presParOf" srcId="{FD2B597B-2285-4465-A524-792EC32ED14D}" destId="{4AE60CE4-25CE-401F-BA95-3074F070F473}" srcOrd="0" destOrd="0" presId="urn:microsoft.com/office/officeart/2005/8/layout/bProcess3"/>
    <dgm:cxn modelId="{90C81D24-0DA0-4B90-ABD7-4300B53C5550}" type="presParOf" srcId="{C2F2144C-3443-495F-87FD-7ECC8765E714}" destId="{CF05F541-5AE4-4F8C-9AFA-69CD1A935E17}" srcOrd="4" destOrd="0" presId="urn:microsoft.com/office/officeart/2005/8/layout/bProcess3"/>
    <dgm:cxn modelId="{34BD5918-706A-4ACA-8C78-01425F57FF7A}" type="presParOf" srcId="{C2F2144C-3443-495F-87FD-7ECC8765E714}" destId="{90271FA8-D43F-4FA1-B876-11D7D216B02B}" srcOrd="5" destOrd="0" presId="urn:microsoft.com/office/officeart/2005/8/layout/bProcess3"/>
    <dgm:cxn modelId="{533C74C7-C0D8-4006-9F7D-C42C8D3DD299}" type="presParOf" srcId="{90271FA8-D43F-4FA1-B876-11D7D216B02B}" destId="{12A9D916-C99B-428F-BA03-946B6E50D835}" srcOrd="0" destOrd="0" presId="urn:microsoft.com/office/officeart/2005/8/layout/bProcess3"/>
    <dgm:cxn modelId="{4BAEAC99-41C8-4897-AC2F-9620C7A709A0}" type="presParOf" srcId="{C2F2144C-3443-495F-87FD-7ECC8765E714}" destId="{F1D6B362-C621-4249-BFF4-21898B99B625}" srcOrd="6" destOrd="0" presId="urn:microsoft.com/office/officeart/2005/8/layout/bProcess3"/>
    <dgm:cxn modelId="{CA7EB3D1-5BE8-4270-9022-BA1286CB9041}" type="presParOf" srcId="{C2F2144C-3443-495F-87FD-7ECC8765E714}" destId="{ADF5D6EF-92B3-46BA-AE09-BAB170FCBB36}" srcOrd="7" destOrd="0" presId="urn:microsoft.com/office/officeart/2005/8/layout/bProcess3"/>
    <dgm:cxn modelId="{7D0C7703-73D5-40F1-99D8-48C0F261D5D2}" type="presParOf" srcId="{ADF5D6EF-92B3-46BA-AE09-BAB170FCBB36}" destId="{C44DF8CB-141C-45FF-B191-02C389C2EA61}" srcOrd="0" destOrd="0" presId="urn:microsoft.com/office/officeart/2005/8/layout/bProcess3"/>
    <dgm:cxn modelId="{510EB92A-26E9-4BDA-BA6F-8D545F16B52B}" type="presParOf" srcId="{C2F2144C-3443-495F-87FD-7ECC8765E714}" destId="{234819D6-21EA-48D1-AFE1-E9FB87808DD6}" srcOrd="8" destOrd="0" presId="urn:microsoft.com/office/officeart/2005/8/layout/bProcess3"/>
    <dgm:cxn modelId="{FEEC45B5-3701-4ADD-B717-492DEA54FEDF}" type="presParOf" srcId="{C2F2144C-3443-495F-87FD-7ECC8765E714}" destId="{2F478766-CE51-43E3-BB19-2CE15A04C374}" srcOrd="9" destOrd="0" presId="urn:microsoft.com/office/officeart/2005/8/layout/bProcess3"/>
    <dgm:cxn modelId="{A50F08BB-358A-4DA5-8677-935818FEDB69}" type="presParOf" srcId="{2F478766-CE51-43E3-BB19-2CE15A04C374}" destId="{DCAC4851-C3CB-46EE-8C8D-3A72EFE6D5B8}" srcOrd="0" destOrd="0" presId="urn:microsoft.com/office/officeart/2005/8/layout/bProcess3"/>
    <dgm:cxn modelId="{45D8A45A-28FE-454B-9517-63681A75D454}" type="presParOf" srcId="{C2F2144C-3443-495F-87FD-7ECC8765E714}" destId="{2016C071-BA6B-49D4-81C5-DFE97460F16B}"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E91057-F403-4542-A56C-9E50D951951C}"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53841DAE-AE49-45C3-BFB2-75A74EE7914A}">
      <dgm:prSet phldrT="[Text]" custT="1"/>
      <dgm:spPr/>
      <dgm:t>
        <a:bodyPr/>
        <a:lstStyle/>
        <a:p>
          <a:r>
            <a:rPr lang="en-US" sz="2400" dirty="0" err="1">
              <a:solidFill>
                <a:schemeClr val="bg1"/>
              </a:solidFill>
            </a:rPr>
            <a:t>Timbang</a:t>
          </a:r>
          <a:r>
            <a:rPr lang="en-US" sz="2400" dirty="0">
              <a:solidFill>
                <a:schemeClr val="bg1"/>
              </a:solidFill>
            </a:rPr>
            <a:t> </a:t>
          </a:r>
          <a:r>
            <a:rPr lang="en-US" sz="2400" dirty="0" err="1">
              <a:solidFill>
                <a:schemeClr val="bg1"/>
              </a:solidFill>
            </a:rPr>
            <a:t>sampel</a:t>
          </a:r>
          <a:r>
            <a:rPr lang="en-US" sz="2400" dirty="0">
              <a:solidFill>
                <a:schemeClr val="bg1"/>
              </a:solidFill>
            </a:rPr>
            <a:t> 5-20 gr </a:t>
          </a:r>
          <a:r>
            <a:rPr lang="en-US" sz="2400" dirty="0" err="1">
              <a:solidFill>
                <a:schemeClr val="bg1"/>
              </a:solidFill>
            </a:rPr>
            <a:t>dlm</a:t>
          </a:r>
          <a:r>
            <a:rPr lang="en-US" sz="2400" dirty="0">
              <a:solidFill>
                <a:schemeClr val="bg1"/>
              </a:solidFill>
            </a:rPr>
            <a:t> </a:t>
          </a:r>
          <a:r>
            <a:rPr lang="en-US" sz="2400" dirty="0" err="1">
              <a:solidFill>
                <a:schemeClr val="bg1"/>
              </a:solidFill>
            </a:rPr>
            <a:t>gelas</a:t>
          </a:r>
          <a:r>
            <a:rPr lang="en-US" sz="2400" dirty="0">
              <a:solidFill>
                <a:schemeClr val="bg1"/>
              </a:solidFill>
            </a:rPr>
            <a:t> </a:t>
          </a:r>
          <a:r>
            <a:rPr lang="en-US" sz="2400" dirty="0" err="1">
              <a:solidFill>
                <a:schemeClr val="bg1"/>
              </a:solidFill>
            </a:rPr>
            <a:t>piala</a:t>
          </a:r>
          <a:r>
            <a:rPr lang="en-US" sz="2400" dirty="0">
              <a:solidFill>
                <a:schemeClr val="bg1"/>
              </a:solidFill>
            </a:rPr>
            <a:t> </a:t>
          </a:r>
          <a:r>
            <a:rPr lang="en-US" sz="2400" dirty="0" err="1">
              <a:solidFill>
                <a:schemeClr val="bg1"/>
              </a:solidFill>
            </a:rPr>
            <a:t>kering</a:t>
          </a:r>
          <a:endParaRPr lang="en-US" sz="2400" dirty="0">
            <a:solidFill>
              <a:schemeClr val="bg1"/>
            </a:solidFill>
          </a:endParaRPr>
        </a:p>
      </dgm:t>
    </dgm:pt>
    <dgm:pt modelId="{CA82E2EF-3B87-4E16-AF87-19C809B66E28}" type="parTrans" cxnId="{D1B01EFC-47A5-4FAB-B8B0-CBFD9BBC4B40}">
      <dgm:prSet/>
      <dgm:spPr/>
      <dgm:t>
        <a:bodyPr/>
        <a:lstStyle/>
        <a:p>
          <a:endParaRPr lang="en-US" sz="2000">
            <a:solidFill>
              <a:schemeClr val="bg1"/>
            </a:solidFill>
          </a:endParaRPr>
        </a:p>
      </dgm:t>
    </dgm:pt>
    <dgm:pt modelId="{E583062B-11FB-48AA-BA52-8846D1B7A0E4}" type="sibTrans" cxnId="{D1B01EFC-47A5-4FAB-B8B0-CBFD9BBC4B40}">
      <dgm:prSet custT="1"/>
      <dgm:spPr>
        <a:ln>
          <a:solidFill>
            <a:schemeClr val="bg1"/>
          </a:solidFill>
        </a:ln>
      </dgm:spPr>
      <dgm:t>
        <a:bodyPr/>
        <a:lstStyle/>
        <a:p>
          <a:endParaRPr lang="en-US" sz="2000">
            <a:solidFill>
              <a:schemeClr val="bg1"/>
            </a:solidFill>
          </a:endParaRPr>
        </a:p>
      </dgm:t>
    </dgm:pt>
    <dgm:pt modelId="{9F124046-72D8-4BF1-B478-40F1C15DCE48}">
      <dgm:prSet phldrT="[Text]" custT="1"/>
      <dgm:spPr/>
      <dgm:t>
        <a:bodyPr/>
        <a:lstStyle/>
        <a:p>
          <a:endParaRPr lang="en-US" sz="2000" dirty="0">
            <a:solidFill>
              <a:schemeClr val="bg1"/>
            </a:solidFill>
          </a:endParaRPr>
        </a:p>
        <a:p>
          <a:r>
            <a:rPr lang="en-US" sz="2000" dirty="0" err="1">
              <a:solidFill>
                <a:schemeClr val="bg1"/>
              </a:solidFill>
            </a:rPr>
            <a:t>Panaskan</a:t>
          </a:r>
          <a:r>
            <a:rPr lang="en-US" sz="2000" dirty="0">
              <a:solidFill>
                <a:schemeClr val="bg1"/>
              </a:solidFill>
            </a:rPr>
            <a:t> </a:t>
          </a:r>
          <a:r>
            <a:rPr lang="en-US" sz="2000" dirty="0" err="1">
              <a:solidFill>
                <a:schemeClr val="bg1"/>
              </a:solidFill>
            </a:rPr>
            <a:t>sampel</a:t>
          </a:r>
          <a:r>
            <a:rPr lang="en-US" sz="2000" dirty="0">
              <a:solidFill>
                <a:schemeClr val="bg1"/>
              </a:solidFill>
            </a:rPr>
            <a:t> </a:t>
          </a:r>
          <a:r>
            <a:rPr lang="en-US" sz="2000" dirty="0" err="1">
              <a:solidFill>
                <a:schemeClr val="bg1"/>
              </a:solidFill>
            </a:rPr>
            <a:t>pada</a:t>
          </a:r>
          <a:r>
            <a:rPr lang="en-US" sz="2000" dirty="0">
              <a:solidFill>
                <a:schemeClr val="bg1"/>
              </a:solidFill>
            </a:rPr>
            <a:t> hotplate </a:t>
          </a:r>
          <a:r>
            <a:rPr lang="en-US" sz="2000" dirty="0" err="1">
              <a:solidFill>
                <a:schemeClr val="bg1"/>
              </a:solidFill>
            </a:rPr>
            <a:t>sambil</a:t>
          </a:r>
          <a:r>
            <a:rPr lang="en-US" sz="2000" dirty="0">
              <a:solidFill>
                <a:schemeClr val="bg1"/>
              </a:solidFill>
            </a:rPr>
            <a:t> </a:t>
          </a:r>
          <a:r>
            <a:rPr lang="en-US" sz="2000" dirty="0" err="1">
              <a:solidFill>
                <a:schemeClr val="bg1"/>
              </a:solidFill>
            </a:rPr>
            <a:t>memutar</a:t>
          </a:r>
          <a:r>
            <a:rPr lang="en-US" sz="2000" dirty="0">
              <a:solidFill>
                <a:schemeClr val="bg1"/>
              </a:solidFill>
            </a:rPr>
            <a:t> </a:t>
          </a:r>
          <a:r>
            <a:rPr lang="en-US" sz="2000" dirty="0" err="1">
              <a:solidFill>
                <a:schemeClr val="bg1"/>
              </a:solidFill>
            </a:rPr>
            <a:t>gelas</a:t>
          </a:r>
          <a:r>
            <a:rPr lang="en-US" sz="2000" dirty="0">
              <a:solidFill>
                <a:schemeClr val="bg1"/>
              </a:solidFill>
            </a:rPr>
            <a:t> </a:t>
          </a:r>
          <a:r>
            <a:rPr lang="en-US" sz="2000" dirty="0" err="1">
              <a:solidFill>
                <a:schemeClr val="bg1"/>
              </a:solidFill>
            </a:rPr>
            <a:t>piala</a:t>
          </a:r>
          <a:r>
            <a:rPr lang="en-US" sz="2000" dirty="0">
              <a:solidFill>
                <a:schemeClr val="bg1"/>
              </a:solidFill>
            </a:rPr>
            <a:t> </a:t>
          </a:r>
          <a:r>
            <a:rPr lang="en-US" sz="2000" dirty="0" err="1">
              <a:solidFill>
                <a:schemeClr val="bg1"/>
              </a:solidFill>
            </a:rPr>
            <a:t>secara</a:t>
          </a:r>
          <a:r>
            <a:rPr lang="en-US" sz="2000" dirty="0">
              <a:solidFill>
                <a:schemeClr val="bg1"/>
              </a:solidFill>
            </a:rPr>
            <a:t> </a:t>
          </a:r>
          <a:r>
            <a:rPr lang="en-US" sz="2000" dirty="0" err="1">
              <a:solidFill>
                <a:schemeClr val="bg1"/>
              </a:solidFill>
            </a:rPr>
            <a:t>perlahan-lahan</a:t>
          </a:r>
          <a:r>
            <a:rPr lang="en-US" sz="2000" dirty="0">
              <a:solidFill>
                <a:schemeClr val="bg1"/>
              </a:solidFill>
            </a:rPr>
            <a:t> dg </a:t>
          </a:r>
          <a:r>
            <a:rPr lang="en-US" sz="2000" dirty="0" err="1">
              <a:solidFill>
                <a:schemeClr val="bg1"/>
              </a:solidFill>
            </a:rPr>
            <a:t>tangan</a:t>
          </a:r>
          <a:r>
            <a:rPr lang="en-US" sz="2000" dirty="0">
              <a:solidFill>
                <a:schemeClr val="bg1"/>
              </a:solidFill>
            </a:rPr>
            <a:t>, agar </a:t>
          </a:r>
          <a:r>
            <a:rPr lang="en-US" sz="2000" dirty="0" err="1">
              <a:solidFill>
                <a:schemeClr val="bg1"/>
              </a:solidFill>
            </a:rPr>
            <a:t>minyak</a:t>
          </a:r>
          <a:r>
            <a:rPr lang="en-US" sz="2000" dirty="0">
              <a:solidFill>
                <a:schemeClr val="bg1"/>
              </a:solidFill>
            </a:rPr>
            <a:t> </a:t>
          </a:r>
          <a:r>
            <a:rPr lang="en-US" sz="2000" dirty="0" err="1">
              <a:solidFill>
                <a:schemeClr val="bg1"/>
              </a:solidFill>
            </a:rPr>
            <a:t>tdk</a:t>
          </a:r>
          <a:r>
            <a:rPr lang="en-US" sz="2000" dirty="0">
              <a:solidFill>
                <a:schemeClr val="bg1"/>
              </a:solidFill>
            </a:rPr>
            <a:t> </a:t>
          </a:r>
          <a:r>
            <a:rPr lang="en-US" sz="2000" dirty="0" err="1">
              <a:solidFill>
                <a:schemeClr val="bg1"/>
              </a:solidFill>
            </a:rPr>
            <a:t>memercik</a:t>
          </a:r>
          <a:r>
            <a:rPr lang="en-US" sz="2000" dirty="0">
              <a:solidFill>
                <a:schemeClr val="bg1"/>
              </a:solidFill>
            </a:rPr>
            <a:t>.</a:t>
          </a:r>
        </a:p>
        <a:p>
          <a:endParaRPr lang="en-US" sz="2000" dirty="0">
            <a:solidFill>
              <a:schemeClr val="bg1"/>
            </a:solidFill>
          </a:endParaRPr>
        </a:p>
      </dgm:t>
    </dgm:pt>
    <dgm:pt modelId="{C2C9B0B5-E5E9-40CC-8643-7E2B4ECE4A5E}" type="parTrans" cxnId="{65EF0E2C-42F8-4940-A596-6B6E9DB9ED6A}">
      <dgm:prSet/>
      <dgm:spPr/>
      <dgm:t>
        <a:bodyPr/>
        <a:lstStyle/>
        <a:p>
          <a:endParaRPr lang="en-US" sz="2000">
            <a:solidFill>
              <a:schemeClr val="bg1"/>
            </a:solidFill>
          </a:endParaRPr>
        </a:p>
      </dgm:t>
    </dgm:pt>
    <dgm:pt modelId="{2A14F26F-E307-481C-8244-69CF255AC7D3}" type="sibTrans" cxnId="{65EF0E2C-42F8-4940-A596-6B6E9DB9ED6A}">
      <dgm:prSet custT="1"/>
      <dgm:spPr>
        <a:ln>
          <a:solidFill>
            <a:schemeClr val="bg1"/>
          </a:solidFill>
        </a:ln>
      </dgm:spPr>
      <dgm:t>
        <a:bodyPr/>
        <a:lstStyle/>
        <a:p>
          <a:endParaRPr lang="en-US" sz="2000">
            <a:solidFill>
              <a:schemeClr val="bg1"/>
            </a:solidFill>
          </a:endParaRPr>
        </a:p>
      </dgm:t>
    </dgm:pt>
    <dgm:pt modelId="{084D7F7F-DB29-4015-85B8-6517B65EA031}">
      <dgm:prSet phldrT="[Text]" custT="1"/>
      <dgm:spPr/>
      <dgm:t>
        <a:bodyPr/>
        <a:lstStyle/>
        <a:p>
          <a:r>
            <a:rPr lang="en-US" sz="2000" dirty="0" err="1">
              <a:solidFill>
                <a:schemeClr val="bg1"/>
              </a:solidFill>
            </a:rPr>
            <a:t>Pemanasan</a:t>
          </a:r>
          <a:r>
            <a:rPr lang="en-US" sz="2000" dirty="0">
              <a:solidFill>
                <a:schemeClr val="bg1"/>
              </a:solidFill>
            </a:rPr>
            <a:t> </a:t>
          </a:r>
          <a:r>
            <a:rPr lang="en-US" sz="2000" dirty="0" err="1">
              <a:solidFill>
                <a:schemeClr val="bg1"/>
              </a:solidFill>
            </a:rPr>
            <a:t>dihentikan</a:t>
          </a:r>
          <a:r>
            <a:rPr lang="en-US" sz="2000" dirty="0">
              <a:solidFill>
                <a:schemeClr val="bg1"/>
              </a:solidFill>
            </a:rPr>
            <a:t> </a:t>
          </a:r>
          <a:r>
            <a:rPr lang="en-US" sz="2000" dirty="0" err="1">
              <a:solidFill>
                <a:schemeClr val="bg1"/>
              </a:solidFill>
            </a:rPr>
            <a:t>setelah</a:t>
          </a:r>
          <a:r>
            <a:rPr lang="en-US" sz="2000" dirty="0">
              <a:solidFill>
                <a:schemeClr val="bg1"/>
              </a:solidFill>
            </a:rPr>
            <a:t> </a:t>
          </a:r>
          <a:r>
            <a:rPr lang="en-US" sz="2000" dirty="0" err="1">
              <a:solidFill>
                <a:schemeClr val="bg1"/>
              </a:solidFill>
            </a:rPr>
            <a:t>tdk</a:t>
          </a:r>
          <a:r>
            <a:rPr lang="en-US" sz="2000" dirty="0">
              <a:solidFill>
                <a:schemeClr val="bg1"/>
              </a:solidFill>
            </a:rPr>
            <a:t> </a:t>
          </a:r>
          <a:r>
            <a:rPr lang="en-US" sz="2000" dirty="0" err="1">
              <a:solidFill>
                <a:schemeClr val="bg1"/>
              </a:solidFill>
            </a:rPr>
            <a:t>tampak</a:t>
          </a:r>
          <a:r>
            <a:rPr lang="en-US" sz="2000" dirty="0">
              <a:solidFill>
                <a:schemeClr val="bg1"/>
              </a:solidFill>
            </a:rPr>
            <a:t> </a:t>
          </a:r>
          <a:r>
            <a:rPr lang="en-US" sz="2000" dirty="0" err="1">
              <a:solidFill>
                <a:schemeClr val="bg1"/>
              </a:solidFill>
            </a:rPr>
            <a:t>lagi</a:t>
          </a:r>
          <a:r>
            <a:rPr lang="en-US" sz="2000" dirty="0">
              <a:solidFill>
                <a:schemeClr val="bg1"/>
              </a:solidFill>
            </a:rPr>
            <a:t> </a:t>
          </a:r>
          <a:r>
            <a:rPr lang="en-US" sz="2000" dirty="0" err="1">
              <a:solidFill>
                <a:schemeClr val="bg1"/>
              </a:solidFill>
            </a:rPr>
            <a:t>gelembung</a:t>
          </a:r>
          <a:r>
            <a:rPr lang="en-US" sz="2000" dirty="0">
              <a:solidFill>
                <a:schemeClr val="bg1"/>
              </a:solidFill>
            </a:rPr>
            <a:t> gas/</a:t>
          </a:r>
          <a:r>
            <a:rPr lang="en-US" sz="2000" dirty="0" err="1">
              <a:solidFill>
                <a:schemeClr val="bg1"/>
              </a:solidFill>
            </a:rPr>
            <a:t>buih</a:t>
          </a:r>
          <a:endParaRPr lang="en-US" sz="2000" dirty="0">
            <a:solidFill>
              <a:schemeClr val="bg1"/>
            </a:solidFill>
          </a:endParaRPr>
        </a:p>
      </dgm:t>
    </dgm:pt>
    <dgm:pt modelId="{AA71549F-1B09-40F9-AAB6-F6E6BCB3C240}" type="parTrans" cxnId="{18FAD2AA-86B4-4AB9-8459-B77B92EE6F1E}">
      <dgm:prSet/>
      <dgm:spPr/>
      <dgm:t>
        <a:bodyPr/>
        <a:lstStyle/>
        <a:p>
          <a:endParaRPr lang="en-US" sz="2000">
            <a:solidFill>
              <a:schemeClr val="bg1"/>
            </a:solidFill>
          </a:endParaRPr>
        </a:p>
      </dgm:t>
    </dgm:pt>
    <dgm:pt modelId="{2C3F6F4D-CB75-4E69-9614-A2765BBFB703}" type="sibTrans" cxnId="{18FAD2AA-86B4-4AB9-8459-B77B92EE6F1E}">
      <dgm:prSet/>
      <dgm:spPr>
        <a:ln>
          <a:solidFill>
            <a:schemeClr val="bg1"/>
          </a:solidFill>
        </a:ln>
      </dgm:spPr>
      <dgm:t>
        <a:bodyPr/>
        <a:lstStyle/>
        <a:p>
          <a:endParaRPr lang="en-US" sz="2000">
            <a:solidFill>
              <a:schemeClr val="bg1"/>
            </a:solidFill>
          </a:endParaRPr>
        </a:p>
      </dgm:t>
    </dgm:pt>
    <dgm:pt modelId="{B45C11DF-EFB8-4A9C-9BF4-2D462CADD0A4}">
      <dgm:prSet custT="1"/>
      <dgm:spPr/>
      <dgm:t>
        <a:bodyPr/>
        <a:lstStyle/>
        <a:p>
          <a:r>
            <a:rPr lang="en-US" sz="1800" dirty="0" err="1">
              <a:solidFill>
                <a:schemeClr val="bg1"/>
              </a:solidFill>
            </a:rPr>
            <a:t>sampel</a:t>
          </a:r>
          <a:r>
            <a:rPr lang="en-US" sz="1800" dirty="0">
              <a:solidFill>
                <a:schemeClr val="bg1"/>
              </a:solidFill>
            </a:rPr>
            <a:t> </a:t>
          </a:r>
          <a:r>
            <a:rPr lang="en-US" sz="1800" dirty="0" err="1">
              <a:solidFill>
                <a:schemeClr val="bg1"/>
              </a:solidFill>
            </a:rPr>
            <a:t>dimasukkan</a:t>
          </a:r>
          <a:r>
            <a:rPr lang="en-US" sz="1800" dirty="0">
              <a:solidFill>
                <a:schemeClr val="bg1"/>
              </a:solidFill>
            </a:rPr>
            <a:t> </a:t>
          </a:r>
          <a:r>
            <a:rPr lang="en-US" sz="1800" dirty="0" err="1">
              <a:solidFill>
                <a:schemeClr val="bg1"/>
              </a:solidFill>
            </a:rPr>
            <a:t>ke</a:t>
          </a:r>
          <a:r>
            <a:rPr lang="en-US" sz="1800" dirty="0">
              <a:solidFill>
                <a:schemeClr val="bg1"/>
              </a:solidFill>
            </a:rPr>
            <a:t> </a:t>
          </a:r>
          <a:r>
            <a:rPr lang="en-US" sz="1800" dirty="0" err="1">
              <a:solidFill>
                <a:schemeClr val="bg1"/>
              </a:solidFill>
            </a:rPr>
            <a:t>dlm</a:t>
          </a:r>
          <a:r>
            <a:rPr lang="en-US" sz="1800" dirty="0">
              <a:solidFill>
                <a:schemeClr val="bg1"/>
              </a:solidFill>
            </a:rPr>
            <a:t> </a:t>
          </a:r>
          <a:r>
            <a:rPr lang="en-US" sz="1800" dirty="0" err="1">
              <a:solidFill>
                <a:schemeClr val="bg1"/>
              </a:solidFill>
            </a:rPr>
            <a:t>desikator</a:t>
          </a:r>
          <a:r>
            <a:rPr lang="en-US" sz="1800" dirty="0">
              <a:solidFill>
                <a:schemeClr val="bg1"/>
              </a:solidFill>
            </a:rPr>
            <a:t> &amp; </a:t>
          </a:r>
          <a:r>
            <a:rPr lang="en-US" sz="1800" dirty="0" err="1">
              <a:solidFill>
                <a:schemeClr val="bg1"/>
              </a:solidFill>
            </a:rPr>
            <a:t>didinginkan</a:t>
          </a:r>
          <a:r>
            <a:rPr lang="en-US" sz="1800" dirty="0">
              <a:solidFill>
                <a:schemeClr val="bg1"/>
              </a:solidFill>
            </a:rPr>
            <a:t> </a:t>
          </a:r>
          <a:r>
            <a:rPr lang="en-US" sz="1800" dirty="0" err="1">
              <a:solidFill>
                <a:schemeClr val="bg1"/>
              </a:solidFill>
            </a:rPr>
            <a:t>sampai</a:t>
          </a:r>
          <a:r>
            <a:rPr lang="en-US" sz="1800" dirty="0">
              <a:solidFill>
                <a:schemeClr val="bg1"/>
              </a:solidFill>
            </a:rPr>
            <a:t> </a:t>
          </a:r>
          <a:r>
            <a:rPr lang="en-US" sz="1800" dirty="0" err="1">
              <a:solidFill>
                <a:schemeClr val="bg1"/>
              </a:solidFill>
            </a:rPr>
            <a:t>suhu</a:t>
          </a:r>
          <a:r>
            <a:rPr lang="en-US" sz="1800" dirty="0">
              <a:solidFill>
                <a:schemeClr val="bg1"/>
              </a:solidFill>
            </a:rPr>
            <a:t> </a:t>
          </a:r>
          <a:r>
            <a:rPr lang="en-US" sz="1800" dirty="0" err="1">
              <a:solidFill>
                <a:schemeClr val="bg1"/>
              </a:solidFill>
            </a:rPr>
            <a:t>kamar</a:t>
          </a:r>
          <a:endParaRPr lang="en-US" sz="1800" dirty="0">
            <a:solidFill>
              <a:schemeClr val="bg1"/>
            </a:solidFill>
          </a:endParaRPr>
        </a:p>
      </dgm:t>
    </dgm:pt>
    <dgm:pt modelId="{CBDBFC09-8763-4FE1-B98B-810A97C96FD2}" type="parTrans" cxnId="{18A9C5F2-A436-4A20-B81D-9A632255A9B3}">
      <dgm:prSet/>
      <dgm:spPr/>
      <dgm:t>
        <a:bodyPr/>
        <a:lstStyle/>
        <a:p>
          <a:endParaRPr lang="en-US"/>
        </a:p>
      </dgm:t>
    </dgm:pt>
    <dgm:pt modelId="{6907B580-A899-43E2-951A-CE7670A2B154}" type="sibTrans" cxnId="{18A9C5F2-A436-4A20-B81D-9A632255A9B3}">
      <dgm:prSet/>
      <dgm:spPr/>
      <dgm:t>
        <a:bodyPr/>
        <a:lstStyle/>
        <a:p>
          <a:endParaRPr lang="en-US"/>
        </a:p>
      </dgm:t>
    </dgm:pt>
    <dgm:pt modelId="{82FC38BA-5B1A-473A-B26D-AB57F982E351}">
      <dgm:prSet/>
      <dgm:spPr/>
      <dgm:t>
        <a:bodyPr/>
        <a:lstStyle/>
        <a:p>
          <a:r>
            <a:rPr lang="en-US" dirty="0" err="1">
              <a:solidFill>
                <a:schemeClr val="bg1"/>
              </a:solidFill>
            </a:rPr>
            <a:t>Timbang</a:t>
          </a:r>
          <a:r>
            <a:rPr lang="en-US" dirty="0">
              <a:solidFill>
                <a:schemeClr val="bg1"/>
              </a:solidFill>
            </a:rPr>
            <a:t> </a:t>
          </a:r>
          <a:r>
            <a:rPr lang="en-US" dirty="0" err="1">
              <a:solidFill>
                <a:schemeClr val="bg1"/>
              </a:solidFill>
            </a:rPr>
            <a:t>sampel</a:t>
          </a:r>
          <a:endParaRPr lang="en-US" dirty="0">
            <a:solidFill>
              <a:schemeClr val="bg1"/>
            </a:solidFill>
          </a:endParaRPr>
        </a:p>
      </dgm:t>
    </dgm:pt>
    <dgm:pt modelId="{E0C6DACD-A2F2-4ED5-A9C9-BDD9D13634EC}" type="parTrans" cxnId="{25FDAD3D-B931-4B1E-8658-08EA7F3B6A57}">
      <dgm:prSet/>
      <dgm:spPr/>
      <dgm:t>
        <a:bodyPr/>
        <a:lstStyle/>
        <a:p>
          <a:endParaRPr lang="en-US"/>
        </a:p>
      </dgm:t>
    </dgm:pt>
    <dgm:pt modelId="{860D5FDE-FC89-4DE7-8AD2-ED41D4786AA9}" type="sibTrans" cxnId="{25FDAD3D-B931-4B1E-8658-08EA7F3B6A57}">
      <dgm:prSet/>
      <dgm:spPr/>
      <dgm:t>
        <a:bodyPr/>
        <a:lstStyle/>
        <a:p>
          <a:endParaRPr lang="en-US"/>
        </a:p>
      </dgm:t>
    </dgm:pt>
    <dgm:pt modelId="{C2F2144C-3443-495F-87FD-7ECC8765E714}" type="pres">
      <dgm:prSet presAssocID="{A7E91057-F403-4542-A56C-9E50D951951C}" presName="Name0" presStyleCnt="0">
        <dgm:presLayoutVars>
          <dgm:dir/>
          <dgm:resizeHandles val="exact"/>
        </dgm:presLayoutVars>
      </dgm:prSet>
      <dgm:spPr/>
    </dgm:pt>
    <dgm:pt modelId="{7EFABD95-25C7-4DF3-ADA0-68AFBF1C60AC}" type="pres">
      <dgm:prSet presAssocID="{53841DAE-AE49-45C3-BFB2-75A74EE7914A}" presName="node" presStyleLbl="node1" presStyleIdx="0" presStyleCnt="5">
        <dgm:presLayoutVars>
          <dgm:bulletEnabled val="1"/>
        </dgm:presLayoutVars>
      </dgm:prSet>
      <dgm:spPr/>
    </dgm:pt>
    <dgm:pt modelId="{D9455500-498D-4EC7-8FDC-F4B34E050AED}" type="pres">
      <dgm:prSet presAssocID="{E583062B-11FB-48AA-BA52-8846D1B7A0E4}" presName="sibTrans" presStyleLbl="sibTrans1D1" presStyleIdx="0" presStyleCnt="4"/>
      <dgm:spPr/>
    </dgm:pt>
    <dgm:pt modelId="{9BBA4F14-800B-4CA0-B8CF-B86ED634FB4C}" type="pres">
      <dgm:prSet presAssocID="{E583062B-11FB-48AA-BA52-8846D1B7A0E4}" presName="connectorText" presStyleLbl="sibTrans1D1" presStyleIdx="0" presStyleCnt="4"/>
      <dgm:spPr/>
    </dgm:pt>
    <dgm:pt modelId="{6979AAD3-EF83-4B1E-9047-D34E90DD759F}" type="pres">
      <dgm:prSet presAssocID="{9F124046-72D8-4BF1-B478-40F1C15DCE48}" presName="node" presStyleLbl="node1" presStyleIdx="1" presStyleCnt="5" custScaleX="188895">
        <dgm:presLayoutVars>
          <dgm:bulletEnabled val="1"/>
        </dgm:presLayoutVars>
      </dgm:prSet>
      <dgm:spPr/>
    </dgm:pt>
    <dgm:pt modelId="{FD2B597B-2285-4465-A524-792EC32ED14D}" type="pres">
      <dgm:prSet presAssocID="{2A14F26F-E307-481C-8244-69CF255AC7D3}" presName="sibTrans" presStyleLbl="sibTrans1D1" presStyleIdx="1" presStyleCnt="4"/>
      <dgm:spPr/>
    </dgm:pt>
    <dgm:pt modelId="{4AE60CE4-25CE-401F-BA95-3074F070F473}" type="pres">
      <dgm:prSet presAssocID="{2A14F26F-E307-481C-8244-69CF255AC7D3}" presName="connectorText" presStyleLbl="sibTrans1D1" presStyleIdx="1" presStyleCnt="4"/>
      <dgm:spPr/>
    </dgm:pt>
    <dgm:pt modelId="{CF05F541-5AE4-4F8C-9AFA-69CD1A935E17}" type="pres">
      <dgm:prSet presAssocID="{084D7F7F-DB29-4015-85B8-6517B65EA031}" presName="node" presStyleLbl="node1" presStyleIdx="2" presStyleCnt="5" custScaleX="148617">
        <dgm:presLayoutVars>
          <dgm:bulletEnabled val="1"/>
        </dgm:presLayoutVars>
      </dgm:prSet>
      <dgm:spPr/>
    </dgm:pt>
    <dgm:pt modelId="{90271FA8-D43F-4FA1-B876-11D7D216B02B}" type="pres">
      <dgm:prSet presAssocID="{2C3F6F4D-CB75-4E69-9614-A2765BBFB703}" presName="sibTrans" presStyleLbl="sibTrans1D1" presStyleIdx="2" presStyleCnt="4"/>
      <dgm:spPr/>
    </dgm:pt>
    <dgm:pt modelId="{12A9D916-C99B-428F-BA03-946B6E50D835}" type="pres">
      <dgm:prSet presAssocID="{2C3F6F4D-CB75-4E69-9614-A2765BBFB703}" presName="connectorText" presStyleLbl="sibTrans1D1" presStyleIdx="2" presStyleCnt="4"/>
      <dgm:spPr/>
    </dgm:pt>
    <dgm:pt modelId="{B6D1BC7E-6367-454E-8CD3-C669D127ECC3}" type="pres">
      <dgm:prSet presAssocID="{B45C11DF-EFB8-4A9C-9BF4-2D462CADD0A4}" presName="node" presStyleLbl="node1" presStyleIdx="3" presStyleCnt="5" custScaleX="121745">
        <dgm:presLayoutVars>
          <dgm:bulletEnabled val="1"/>
        </dgm:presLayoutVars>
      </dgm:prSet>
      <dgm:spPr/>
    </dgm:pt>
    <dgm:pt modelId="{C7B7FF84-C6AC-491F-961A-17D3E210E74B}" type="pres">
      <dgm:prSet presAssocID="{6907B580-A899-43E2-951A-CE7670A2B154}" presName="sibTrans" presStyleLbl="sibTrans1D1" presStyleIdx="3" presStyleCnt="4"/>
      <dgm:spPr/>
    </dgm:pt>
    <dgm:pt modelId="{D5B378D5-40AF-45DE-B0BF-8DCBA6807631}" type="pres">
      <dgm:prSet presAssocID="{6907B580-A899-43E2-951A-CE7670A2B154}" presName="connectorText" presStyleLbl="sibTrans1D1" presStyleIdx="3" presStyleCnt="4"/>
      <dgm:spPr/>
    </dgm:pt>
    <dgm:pt modelId="{84788FE0-7354-4BC5-99A7-50FF297AD208}" type="pres">
      <dgm:prSet presAssocID="{82FC38BA-5B1A-473A-B26D-AB57F982E351}" presName="node" presStyleLbl="node1" presStyleIdx="4" presStyleCnt="5">
        <dgm:presLayoutVars>
          <dgm:bulletEnabled val="1"/>
        </dgm:presLayoutVars>
      </dgm:prSet>
      <dgm:spPr/>
    </dgm:pt>
  </dgm:ptLst>
  <dgm:cxnLst>
    <dgm:cxn modelId="{ABB73615-BA7F-4C00-8E43-3F7B1C75CF7C}" type="presOf" srcId="{82FC38BA-5B1A-473A-B26D-AB57F982E351}" destId="{84788FE0-7354-4BC5-99A7-50FF297AD208}" srcOrd="0" destOrd="0" presId="urn:microsoft.com/office/officeart/2005/8/layout/bProcess3"/>
    <dgm:cxn modelId="{D61DAB19-80F3-4B09-96E8-9B0E68F35484}" type="presOf" srcId="{A7E91057-F403-4542-A56C-9E50D951951C}" destId="{C2F2144C-3443-495F-87FD-7ECC8765E714}" srcOrd="0" destOrd="0" presId="urn:microsoft.com/office/officeart/2005/8/layout/bProcess3"/>
    <dgm:cxn modelId="{F6E93D1C-E09B-4E04-9348-BBD82FD3EAD9}" type="presOf" srcId="{2A14F26F-E307-481C-8244-69CF255AC7D3}" destId="{4AE60CE4-25CE-401F-BA95-3074F070F473}" srcOrd="1" destOrd="0" presId="urn:microsoft.com/office/officeart/2005/8/layout/bProcess3"/>
    <dgm:cxn modelId="{65EF0E2C-42F8-4940-A596-6B6E9DB9ED6A}" srcId="{A7E91057-F403-4542-A56C-9E50D951951C}" destId="{9F124046-72D8-4BF1-B478-40F1C15DCE48}" srcOrd="1" destOrd="0" parTransId="{C2C9B0B5-E5E9-40CC-8643-7E2B4ECE4A5E}" sibTransId="{2A14F26F-E307-481C-8244-69CF255AC7D3}"/>
    <dgm:cxn modelId="{8AB69339-8CE3-4572-A389-971EB44E02C6}" type="presOf" srcId="{2C3F6F4D-CB75-4E69-9614-A2765BBFB703}" destId="{12A9D916-C99B-428F-BA03-946B6E50D835}" srcOrd="1" destOrd="0" presId="urn:microsoft.com/office/officeart/2005/8/layout/bProcess3"/>
    <dgm:cxn modelId="{0ED66A3B-7322-418E-9964-7F6BF40C65AC}" type="presOf" srcId="{53841DAE-AE49-45C3-BFB2-75A74EE7914A}" destId="{7EFABD95-25C7-4DF3-ADA0-68AFBF1C60AC}" srcOrd="0" destOrd="0" presId="urn:microsoft.com/office/officeart/2005/8/layout/bProcess3"/>
    <dgm:cxn modelId="{25FDAD3D-B931-4B1E-8658-08EA7F3B6A57}" srcId="{A7E91057-F403-4542-A56C-9E50D951951C}" destId="{82FC38BA-5B1A-473A-B26D-AB57F982E351}" srcOrd="4" destOrd="0" parTransId="{E0C6DACD-A2F2-4ED5-A9C9-BDD9D13634EC}" sibTransId="{860D5FDE-FC89-4DE7-8AD2-ED41D4786AA9}"/>
    <dgm:cxn modelId="{BD4F1D5F-B4E2-4406-A1E1-0B27BF6A4FD6}" type="presOf" srcId="{6907B580-A899-43E2-951A-CE7670A2B154}" destId="{C7B7FF84-C6AC-491F-961A-17D3E210E74B}" srcOrd="0" destOrd="0" presId="urn:microsoft.com/office/officeart/2005/8/layout/bProcess3"/>
    <dgm:cxn modelId="{AFA8E443-5C8F-42E3-B16F-4FFF23374439}" type="presOf" srcId="{E583062B-11FB-48AA-BA52-8846D1B7A0E4}" destId="{D9455500-498D-4EC7-8FDC-F4B34E050AED}" srcOrd="0" destOrd="0" presId="urn:microsoft.com/office/officeart/2005/8/layout/bProcess3"/>
    <dgm:cxn modelId="{DC5CE643-1B08-48D0-B98B-F69904204937}" type="presOf" srcId="{2C3F6F4D-CB75-4E69-9614-A2765BBFB703}" destId="{90271FA8-D43F-4FA1-B876-11D7D216B02B}" srcOrd="0" destOrd="0" presId="urn:microsoft.com/office/officeart/2005/8/layout/bProcess3"/>
    <dgm:cxn modelId="{DC3B2D67-36D1-4C5C-A9D4-9B78665A9340}" type="presOf" srcId="{B45C11DF-EFB8-4A9C-9BF4-2D462CADD0A4}" destId="{B6D1BC7E-6367-454E-8CD3-C669D127ECC3}" srcOrd="0" destOrd="0" presId="urn:microsoft.com/office/officeart/2005/8/layout/bProcess3"/>
    <dgm:cxn modelId="{9F79EF70-22EC-476E-9545-A8753FB41B13}" type="presOf" srcId="{084D7F7F-DB29-4015-85B8-6517B65EA031}" destId="{CF05F541-5AE4-4F8C-9AFA-69CD1A935E17}" srcOrd="0" destOrd="0" presId="urn:microsoft.com/office/officeart/2005/8/layout/bProcess3"/>
    <dgm:cxn modelId="{C95D1288-8809-4BAD-9645-F9B8920D06FC}" type="presOf" srcId="{E583062B-11FB-48AA-BA52-8846D1B7A0E4}" destId="{9BBA4F14-800B-4CA0-B8CF-B86ED634FB4C}" srcOrd="1" destOrd="0" presId="urn:microsoft.com/office/officeart/2005/8/layout/bProcess3"/>
    <dgm:cxn modelId="{88102A98-8F37-4A4A-9C3F-1EB596E5A70A}" type="presOf" srcId="{6907B580-A899-43E2-951A-CE7670A2B154}" destId="{D5B378D5-40AF-45DE-B0BF-8DCBA6807631}" srcOrd="1" destOrd="0" presId="urn:microsoft.com/office/officeart/2005/8/layout/bProcess3"/>
    <dgm:cxn modelId="{5888739B-2309-4B60-8CFD-DD3FF2AF6910}" type="presOf" srcId="{9F124046-72D8-4BF1-B478-40F1C15DCE48}" destId="{6979AAD3-EF83-4B1E-9047-D34E90DD759F}" srcOrd="0" destOrd="0" presId="urn:microsoft.com/office/officeart/2005/8/layout/bProcess3"/>
    <dgm:cxn modelId="{18FAD2AA-86B4-4AB9-8459-B77B92EE6F1E}" srcId="{A7E91057-F403-4542-A56C-9E50D951951C}" destId="{084D7F7F-DB29-4015-85B8-6517B65EA031}" srcOrd="2" destOrd="0" parTransId="{AA71549F-1B09-40F9-AAB6-F6E6BCB3C240}" sibTransId="{2C3F6F4D-CB75-4E69-9614-A2765BBFB703}"/>
    <dgm:cxn modelId="{64BFD2C7-32B5-45AB-9B06-DA43FAEC436C}" type="presOf" srcId="{2A14F26F-E307-481C-8244-69CF255AC7D3}" destId="{FD2B597B-2285-4465-A524-792EC32ED14D}" srcOrd="0" destOrd="0" presId="urn:microsoft.com/office/officeart/2005/8/layout/bProcess3"/>
    <dgm:cxn modelId="{18A9C5F2-A436-4A20-B81D-9A632255A9B3}" srcId="{A7E91057-F403-4542-A56C-9E50D951951C}" destId="{B45C11DF-EFB8-4A9C-9BF4-2D462CADD0A4}" srcOrd="3" destOrd="0" parTransId="{CBDBFC09-8763-4FE1-B98B-810A97C96FD2}" sibTransId="{6907B580-A899-43E2-951A-CE7670A2B154}"/>
    <dgm:cxn modelId="{D1B01EFC-47A5-4FAB-B8B0-CBFD9BBC4B40}" srcId="{A7E91057-F403-4542-A56C-9E50D951951C}" destId="{53841DAE-AE49-45C3-BFB2-75A74EE7914A}" srcOrd="0" destOrd="0" parTransId="{CA82E2EF-3B87-4E16-AF87-19C809B66E28}" sibTransId="{E583062B-11FB-48AA-BA52-8846D1B7A0E4}"/>
    <dgm:cxn modelId="{9329E083-378E-4A03-9841-030C07EF34E1}" type="presParOf" srcId="{C2F2144C-3443-495F-87FD-7ECC8765E714}" destId="{7EFABD95-25C7-4DF3-ADA0-68AFBF1C60AC}" srcOrd="0" destOrd="0" presId="urn:microsoft.com/office/officeart/2005/8/layout/bProcess3"/>
    <dgm:cxn modelId="{4D178615-62EC-4449-980D-347DAC67A73A}" type="presParOf" srcId="{C2F2144C-3443-495F-87FD-7ECC8765E714}" destId="{D9455500-498D-4EC7-8FDC-F4B34E050AED}" srcOrd="1" destOrd="0" presId="urn:microsoft.com/office/officeart/2005/8/layout/bProcess3"/>
    <dgm:cxn modelId="{940F14EE-FD4C-4BF9-BA7D-756D83244E1E}" type="presParOf" srcId="{D9455500-498D-4EC7-8FDC-F4B34E050AED}" destId="{9BBA4F14-800B-4CA0-B8CF-B86ED634FB4C}" srcOrd="0" destOrd="0" presId="urn:microsoft.com/office/officeart/2005/8/layout/bProcess3"/>
    <dgm:cxn modelId="{0304B626-6694-4E4A-BE3A-5E8CA45BF859}" type="presParOf" srcId="{C2F2144C-3443-495F-87FD-7ECC8765E714}" destId="{6979AAD3-EF83-4B1E-9047-D34E90DD759F}" srcOrd="2" destOrd="0" presId="urn:microsoft.com/office/officeart/2005/8/layout/bProcess3"/>
    <dgm:cxn modelId="{7CA281FE-8A1C-4BA5-BBD8-B78FC0FA7BBE}" type="presParOf" srcId="{C2F2144C-3443-495F-87FD-7ECC8765E714}" destId="{FD2B597B-2285-4465-A524-792EC32ED14D}" srcOrd="3" destOrd="0" presId="urn:microsoft.com/office/officeart/2005/8/layout/bProcess3"/>
    <dgm:cxn modelId="{20B8546A-B7E0-4CD2-B448-CADED865103F}" type="presParOf" srcId="{FD2B597B-2285-4465-A524-792EC32ED14D}" destId="{4AE60CE4-25CE-401F-BA95-3074F070F473}" srcOrd="0" destOrd="0" presId="urn:microsoft.com/office/officeart/2005/8/layout/bProcess3"/>
    <dgm:cxn modelId="{305DC25A-10AD-4AA7-9BB0-AF78E2F7A3E8}" type="presParOf" srcId="{C2F2144C-3443-495F-87FD-7ECC8765E714}" destId="{CF05F541-5AE4-4F8C-9AFA-69CD1A935E17}" srcOrd="4" destOrd="0" presId="urn:microsoft.com/office/officeart/2005/8/layout/bProcess3"/>
    <dgm:cxn modelId="{9DDA518B-75DB-4BB0-A38C-B4F32AD1601A}" type="presParOf" srcId="{C2F2144C-3443-495F-87FD-7ECC8765E714}" destId="{90271FA8-D43F-4FA1-B876-11D7D216B02B}" srcOrd="5" destOrd="0" presId="urn:microsoft.com/office/officeart/2005/8/layout/bProcess3"/>
    <dgm:cxn modelId="{C7122B53-14E0-4D54-9DE4-0AED277C8F66}" type="presParOf" srcId="{90271FA8-D43F-4FA1-B876-11D7D216B02B}" destId="{12A9D916-C99B-428F-BA03-946B6E50D835}" srcOrd="0" destOrd="0" presId="urn:microsoft.com/office/officeart/2005/8/layout/bProcess3"/>
    <dgm:cxn modelId="{E0458B1F-5883-4726-B819-FC937DDF54E6}" type="presParOf" srcId="{C2F2144C-3443-495F-87FD-7ECC8765E714}" destId="{B6D1BC7E-6367-454E-8CD3-C669D127ECC3}" srcOrd="6" destOrd="0" presId="urn:microsoft.com/office/officeart/2005/8/layout/bProcess3"/>
    <dgm:cxn modelId="{2D6FB1E8-9E25-46D5-AF23-8AC3AFB0EFD2}" type="presParOf" srcId="{C2F2144C-3443-495F-87FD-7ECC8765E714}" destId="{C7B7FF84-C6AC-491F-961A-17D3E210E74B}" srcOrd="7" destOrd="0" presId="urn:microsoft.com/office/officeart/2005/8/layout/bProcess3"/>
    <dgm:cxn modelId="{B8827E70-A76D-467F-B27D-EA5792C02176}" type="presParOf" srcId="{C7B7FF84-C6AC-491F-961A-17D3E210E74B}" destId="{D5B378D5-40AF-45DE-B0BF-8DCBA6807631}" srcOrd="0" destOrd="0" presId="urn:microsoft.com/office/officeart/2005/8/layout/bProcess3"/>
    <dgm:cxn modelId="{88639572-80A3-4C21-968A-38685870A68C}" type="presParOf" srcId="{C2F2144C-3443-495F-87FD-7ECC8765E714}" destId="{84788FE0-7354-4BC5-99A7-50FF297AD208}"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E91057-F403-4542-A56C-9E50D951951C}"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53841DAE-AE49-45C3-BFB2-75A74EE7914A}">
      <dgm:prSet phldrT="[Text]" custT="1"/>
      <dgm:spPr/>
      <dgm:t>
        <a:bodyPr/>
        <a:lstStyle/>
        <a:p>
          <a:r>
            <a:rPr lang="en-US" sz="2400" dirty="0" err="1">
              <a:solidFill>
                <a:schemeClr val="bg1"/>
              </a:solidFill>
            </a:rPr>
            <a:t>Timbang</a:t>
          </a:r>
          <a:r>
            <a:rPr lang="en-US" sz="2400" dirty="0">
              <a:solidFill>
                <a:schemeClr val="bg1"/>
              </a:solidFill>
            </a:rPr>
            <a:t> </a:t>
          </a:r>
          <a:r>
            <a:rPr lang="en-US" sz="2400" dirty="0" err="1">
              <a:solidFill>
                <a:schemeClr val="bg1"/>
              </a:solidFill>
            </a:rPr>
            <a:t>sampel</a:t>
          </a:r>
          <a:r>
            <a:rPr lang="en-US" sz="2400" dirty="0">
              <a:solidFill>
                <a:schemeClr val="bg1"/>
              </a:solidFill>
            </a:rPr>
            <a:t> 5 gr </a:t>
          </a:r>
          <a:r>
            <a:rPr lang="en-US" sz="2400" dirty="0" err="1">
              <a:solidFill>
                <a:schemeClr val="bg1"/>
              </a:solidFill>
            </a:rPr>
            <a:t>dlm</a:t>
          </a:r>
          <a:r>
            <a:rPr lang="en-US" sz="2400" dirty="0">
              <a:solidFill>
                <a:schemeClr val="bg1"/>
              </a:solidFill>
            </a:rPr>
            <a:t> </a:t>
          </a:r>
          <a:r>
            <a:rPr lang="en-US" sz="2400" dirty="0" err="1">
              <a:solidFill>
                <a:schemeClr val="bg1"/>
              </a:solidFill>
            </a:rPr>
            <a:t>gelas</a:t>
          </a:r>
          <a:r>
            <a:rPr lang="en-US" sz="2400" dirty="0">
              <a:solidFill>
                <a:schemeClr val="bg1"/>
              </a:solidFill>
            </a:rPr>
            <a:t> </a:t>
          </a:r>
          <a:r>
            <a:rPr lang="en-US" sz="2400" dirty="0" err="1">
              <a:solidFill>
                <a:schemeClr val="bg1"/>
              </a:solidFill>
            </a:rPr>
            <a:t>piala</a:t>
          </a:r>
          <a:r>
            <a:rPr lang="en-US" sz="2400" dirty="0">
              <a:solidFill>
                <a:schemeClr val="bg1"/>
              </a:solidFill>
            </a:rPr>
            <a:t> </a:t>
          </a:r>
          <a:r>
            <a:rPr lang="en-US" sz="2400" dirty="0" err="1">
              <a:solidFill>
                <a:schemeClr val="bg1"/>
              </a:solidFill>
            </a:rPr>
            <a:t>kering</a:t>
          </a:r>
          <a:endParaRPr lang="en-US" sz="2400" dirty="0">
            <a:solidFill>
              <a:schemeClr val="bg1"/>
            </a:solidFill>
          </a:endParaRPr>
        </a:p>
      </dgm:t>
    </dgm:pt>
    <dgm:pt modelId="{CA82E2EF-3B87-4E16-AF87-19C809B66E28}" type="parTrans" cxnId="{D1B01EFC-47A5-4FAB-B8B0-CBFD9BBC4B40}">
      <dgm:prSet/>
      <dgm:spPr/>
      <dgm:t>
        <a:bodyPr/>
        <a:lstStyle/>
        <a:p>
          <a:endParaRPr lang="en-US" sz="2000">
            <a:solidFill>
              <a:schemeClr val="bg1"/>
            </a:solidFill>
          </a:endParaRPr>
        </a:p>
      </dgm:t>
    </dgm:pt>
    <dgm:pt modelId="{E583062B-11FB-48AA-BA52-8846D1B7A0E4}" type="sibTrans" cxnId="{D1B01EFC-47A5-4FAB-B8B0-CBFD9BBC4B40}">
      <dgm:prSet custT="1"/>
      <dgm:spPr>
        <a:ln>
          <a:solidFill>
            <a:schemeClr val="bg1"/>
          </a:solidFill>
        </a:ln>
      </dgm:spPr>
      <dgm:t>
        <a:bodyPr/>
        <a:lstStyle/>
        <a:p>
          <a:endParaRPr lang="en-US" sz="2000">
            <a:solidFill>
              <a:schemeClr val="bg1"/>
            </a:solidFill>
          </a:endParaRPr>
        </a:p>
      </dgm:t>
    </dgm:pt>
    <dgm:pt modelId="{9F124046-72D8-4BF1-B478-40F1C15DCE48}">
      <dgm:prSet phldrT="[Text]" custT="1"/>
      <dgm:spPr/>
      <dgm:t>
        <a:bodyPr/>
        <a:lstStyle/>
        <a:p>
          <a:endParaRPr lang="en-US" sz="2000" dirty="0">
            <a:solidFill>
              <a:schemeClr val="bg1"/>
            </a:solidFill>
          </a:endParaRPr>
        </a:p>
        <a:p>
          <a:r>
            <a:rPr lang="en-US" sz="2000" dirty="0" err="1">
              <a:solidFill>
                <a:schemeClr val="bg1"/>
              </a:solidFill>
            </a:rPr>
            <a:t>Keringkan</a:t>
          </a:r>
          <a:r>
            <a:rPr lang="en-US" sz="2000" dirty="0">
              <a:solidFill>
                <a:schemeClr val="bg1"/>
              </a:solidFill>
            </a:rPr>
            <a:t> </a:t>
          </a:r>
          <a:r>
            <a:rPr lang="en-US" sz="2000" dirty="0" err="1">
              <a:solidFill>
                <a:schemeClr val="bg1"/>
              </a:solidFill>
            </a:rPr>
            <a:t>dalam</a:t>
          </a:r>
          <a:r>
            <a:rPr lang="en-US" sz="2000" dirty="0">
              <a:solidFill>
                <a:schemeClr val="bg1"/>
              </a:solidFill>
            </a:rPr>
            <a:t> oven </a:t>
          </a:r>
          <a:r>
            <a:rPr lang="en-US" sz="2000" dirty="0" err="1">
              <a:solidFill>
                <a:schemeClr val="bg1"/>
              </a:solidFill>
            </a:rPr>
            <a:t>bersuhu</a:t>
          </a:r>
          <a:r>
            <a:rPr lang="en-US" sz="2000" dirty="0">
              <a:solidFill>
                <a:schemeClr val="bg1"/>
              </a:solidFill>
            </a:rPr>
            <a:t> 105 C </a:t>
          </a:r>
          <a:r>
            <a:rPr lang="en-US" sz="2000" dirty="0" err="1">
              <a:solidFill>
                <a:schemeClr val="bg1"/>
              </a:solidFill>
            </a:rPr>
            <a:t>selama</a:t>
          </a:r>
          <a:r>
            <a:rPr lang="en-US" sz="2000" dirty="0">
              <a:solidFill>
                <a:schemeClr val="bg1"/>
              </a:solidFill>
            </a:rPr>
            <a:t> 30 </a:t>
          </a:r>
          <a:r>
            <a:rPr lang="en-US" sz="2000" dirty="0" err="1">
              <a:solidFill>
                <a:schemeClr val="bg1"/>
              </a:solidFill>
            </a:rPr>
            <a:t>menit</a:t>
          </a:r>
          <a:endParaRPr lang="en-US" sz="2000" dirty="0">
            <a:solidFill>
              <a:schemeClr val="bg1"/>
            </a:solidFill>
          </a:endParaRPr>
        </a:p>
        <a:p>
          <a:endParaRPr lang="en-US" sz="2000" dirty="0">
            <a:solidFill>
              <a:schemeClr val="bg1"/>
            </a:solidFill>
          </a:endParaRPr>
        </a:p>
      </dgm:t>
    </dgm:pt>
    <dgm:pt modelId="{C2C9B0B5-E5E9-40CC-8643-7E2B4ECE4A5E}" type="parTrans" cxnId="{65EF0E2C-42F8-4940-A596-6B6E9DB9ED6A}">
      <dgm:prSet/>
      <dgm:spPr/>
      <dgm:t>
        <a:bodyPr/>
        <a:lstStyle/>
        <a:p>
          <a:endParaRPr lang="en-US" sz="2000">
            <a:solidFill>
              <a:schemeClr val="bg1"/>
            </a:solidFill>
          </a:endParaRPr>
        </a:p>
      </dgm:t>
    </dgm:pt>
    <dgm:pt modelId="{2A14F26F-E307-481C-8244-69CF255AC7D3}" type="sibTrans" cxnId="{65EF0E2C-42F8-4940-A596-6B6E9DB9ED6A}">
      <dgm:prSet custT="1"/>
      <dgm:spPr>
        <a:ln>
          <a:solidFill>
            <a:schemeClr val="bg1"/>
          </a:solidFill>
        </a:ln>
      </dgm:spPr>
      <dgm:t>
        <a:bodyPr/>
        <a:lstStyle/>
        <a:p>
          <a:endParaRPr lang="en-US" sz="2000">
            <a:solidFill>
              <a:schemeClr val="bg1"/>
            </a:solidFill>
          </a:endParaRPr>
        </a:p>
      </dgm:t>
    </dgm:pt>
    <dgm:pt modelId="{B45C11DF-EFB8-4A9C-9BF4-2D462CADD0A4}">
      <dgm:prSet custT="1"/>
      <dgm:spPr/>
      <dgm:t>
        <a:bodyPr/>
        <a:lstStyle/>
        <a:p>
          <a:r>
            <a:rPr lang="en-US" sz="1800" dirty="0" err="1">
              <a:solidFill>
                <a:schemeClr val="bg1"/>
              </a:solidFill>
            </a:rPr>
            <a:t>sampel</a:t>
          </a:r>
          <a:r>
            <a:rPr lang="en-US" sz="1800" dirty="0">
              <a:solidFill>
                <a:schemeClr val="bg1"/>
              </a:solidFill>
            </a:rPr>
            <a:t> </a:t>
          </a:r>
          <a:r>
            <a:rPr lang="en-US" sz="1800" dirty="0" err="1">
              <a:solidFill>
                <a:schemeClr val="bg1"/>
              </a:solidFill>
            </a:rPr>
            <a:t>dimasukkan</a:t>
          </a:r>
          <a:r>
            <a:rPr lang="en-US" sz="1800" dirty="0">
              <a:solidFill>
                <a:schemeClr val="bg1"/>
              </a:solidFill>
            </a:rPr>
            <a:t> </a:t>
          </a:r>
          <a:r>
            <a:rPr lang="en-US" sz="1800" dirty="0" err="1">
              <a:solidFill>
                <a:schemeClr val="bg1"/>
              </a:solidFill>
            </a:rPr>
            <a:t>ke</a:t>
          </a:r>
          <a:r>
            <a:rPr lang="en-US" sz="1800" dirty="0">
              <a:solidFill>
                <a:schemeClr val="bg1"/>
              </a:solidFill>
            </a:rPr>
            <a:t> </a:t>
          </a:r>
          <a:r>
            <a:rPr lang="en-US" sz="1800" dirty="0" err="1">
              <a:solidFill>
                <a:schemeClr val="bg1"/>
              </a:solidFill>
            </a:rPr>
            <a:t>dlm</a:t>
          </a:r>
          <a:r>
            <a:rPr lang="en-US" sz="1800" dirty="0">
              <a:solidFill>
                <a:schemeClr val="bg1"/>
              </a:solidFill>
            </a:rPr>
            <a:t> </a:t>
          </a:r>
          <a:r>
            <a:rPr lang="en-US" sz="1800" dirty="0" err="1">
              <a:solidFill>
                <a:schemeClr val="bg1"/>
              </a:solidFill>
            </a:rPr>
            <a:t>desikator</a:t>
          </a:r>
          <a:r>
            <a:rPr lang="en-US" sz="1800" dirty="0">
              <a:solidFill>
                <a:schemeClr val="bg1"/>
              </a:solidFill>
            </a:rPr>
            <a:t> &amp; </a:t>
          </a:r>
          <a:r>
            <a:rPr lang="en-US" sz="1800" dirty="0" err="1">
              <a:solidFill>
                <a:schemeClr val="bg1"/>
              </a:solidFill>
            </a:rPr>
            <a:t>didinginkan</a:t>
          </a:r>
          <a:r>
            <a:rPr lang="en-US" sz="1800" dirty="0">
              <a:solidFill>
                <a:schemeClr val="bg1"/>
              </a:solidFill>
            </a:rPr>
            <a:t> </a:t>
          </a:r>
          <a:r>
            <a:rPr lang="en-US" sz="1800" dirty="0" err="1">
              <a:solidFill>
                <a:schemeClr val="bg1"/>
              </a:solidFill>
            </a:rPr>
            <a:t>sampai</a:t>
          </a:r>
          <a:r>
            <a:rPr lang="en-US" sz="1800" dirty="0">
              <a:solidFill>
                <a:schemeClr val="bg1"/>
              </a:solidFill>
            </a:rPr>
            <a:t> </a:t>
          </a:r>
          <a:r>
            <a:rPr lang="en-US" sz="1800" dirty="0" err="1">
              <a:solidFill>
                <a:schemeClr val="bg1"/>
              </a:solidFill>
            </a:rPr>
            <a:t>suhu</a:t>
          </a:r>
          <a:r>
            <a:rPr lang="en-US" sz="1800" dirty="0">
              <a:solidFill>
                <a:schemeClr val="bg1"/>
              </a:solidFill>
            </a:rPr>
            <a:t> </a:t>
          </a:r>
          <a:r>
            <a:rPr lang="en-US" sz="1800" dirty="0" err="1">
              <a:solidFill>
                <a:schemeClr val="bg1"/>
              </a:solidFill>
            </a:rPr>
            <a:t>kamar</a:t>
          </a:r>
          <a:endParaRPr lang="en-US" sz="1800" dirty="0">
            <a:solidFill>
              <a:schemeClr val="bg1"/>
            </a:solidFill>
          </a:endParaRPr>
        </a:p>
      </dgm:t>
    </dgm:pt>
    <dgm:pt modelId="{CBDBFC09-8763-4FE1-B98B-810A97C96FD2}" type="parTrans" cxnId="{18A9C5F2-A436-4A20-B81D-9A632255A9B3}">
      <dgm:prSet/>
      <dgm:spPr/>
      <dgm:t>
        <a:bodyPr/>
        <a:lstStyle/>
        <a:p>
          <a:endParaRPr lang="en-US"/>
        </a:p>
      </dgm:t>
    </dgm:pt>
    <dgm:pt modelId="{6907B580-A899-43E2-951A-CE7670A2B154}" type="sibTrans" cxnId="{18A9C5F2-A436-4A20-B81D-9A632255A9B3}">
      <dgm:prSet/>
      <dgm:spPr/>
      <dgm:t>
        <a:bodyPr/>
        <a:lstStyle/>
        <a:p>
          <a:endParaRPr lang="en-US"/>
        </a:p>
      </dgm:t>
    </dgm:pt>
    <dgm:pt modelId="{82FC38BA-5B1A-473A-B26D-AB57F982E351}">
      <dgm:prSet/>
      <dgm:spPr/>
      <dgm:t>
        <a:bodyPr/>
        <a:lstStyle/>
        <a:p>
          <a:r>
            <a:rPr lang="en-US" dirty="0" err="1">
              <a:solidFill>
                <a:schemeClr val="bg1"/>
              </a:solidFill>
            </a:rPr>
            <a:t>Timbang</a:t>
          </a:r>
          <a:r>
            <a:rPr lang="en-US" dirty="0">
              <a:solidFill>
                <a:schemeClr val="bg1"/>
              </a:solidFill>
            </a:rPr>
            <a:t> </a:t>
          </a:r>
          <a:r>
            <a:rPr lang="en-US" dirty="0" err="1">
              <a:solidFill>
                <a:schemeClr val="bg1"/>
              </a:solidFill>
            </a:rPr>
            <a:t>sampel</a:t>
          </a:r>
          <a:r>
            <a:rPr lang="en-US" dirty="0">
              <a:solidFill>
                <a:schemeClr val="bg1"/>
              </a:solidFill>
            </a:rPr>
            <a:t>, </a:t>
          </a:r>
          <a:r>
            <a:rPr lang="en-US" dirty="0" err="1">
              <a:solidFill>
                <a:schemeClr val="bg1"/>
              </a:solidFill>
            </a:rPr>
            <a:t>ulangi</a:t>
          </a:r>
          <a:r>
            <a:rPr lang="en-US" dirty="0">
              <a:solidFill>
                <a:schemeClr val="bg1"/>
              </a:solidFill>
            </a:rPr>
            <a:t> </a:t>
          </a:r>
          <a:r>
            <a:rPr lang="en-US" dirty="0" err="1">
              <a:solidFill>
                <a:schemeClr val="bg1"/>
              </a:solidFill>
            </a:rPr>
            <a:t>hingga</a:t>
          </a:r>
          <a:r>
            <a:rPr lang="en-US" dirty="0">
              <a:solidFill>
                <a:schemeClr val="bg1"/>
              </a:solidFill>
            </a:rPr>
            <a:t> </a:t>
          </a:r>
          <a:r>
            <a:rPr lang="en-US" dirty="0" err="1">
              <a:solidFill>
                <a:schemeClr val="bg1"/>
              </a:solidFill>
            </a:rPr>
            <a:t>pengurangan</a:t>
          </a:r>
          <a:r>
            <a:rPr lang="en-US" dirty="0">
              <a:solidFill>
                <a:schemeClr val="bg1"/>
              </a:solidFill>
            </a:rPr>
            <a:t> </a:t>
          </a:r>
          <a:r>
            <a:rPr lang="en-US" dirty="0" err="1">
              <a:solidFill>
                <a:schemeClr val="bg1"/>
              </a:solidFill>
            </a:rPr>
            <a:t>berat</a:t>
          </a:r>
          <a:r>
            <a:rPr lang="en-US" dirty="0">
              <a:solidFill>
                <a:schemeClr val="bg1"/>
              </a:solidFill>
            </a:rPr>
            <a:t> </a:t>
          </a:r>
          <a:r>
            <a:rPr lang="en-US" dirty="0" err="1">
              <a:solidFill>
                <a:schemeClr val="bg1"/>
              </a:solidFill>
            </a:rPr>
            <a:t>sampel</a:t>
          </a:r>
          <a:r>
            <a:rPr lang="en-US" dirty="0">
              <a:solidFill>
                <a:schemeClr val="bg1"/>
              </a:solidFill>
            </a:rPr>
            <a:t> &lt; 0,05%</a:t>
          </a:r>
        </a:p>
      </dgm:t>
    </dgm:pt>
    <dgm:pt modelId="{E0C6DACD-A2F2-4ED5-A9C9-BDD9D13634EC}" type="parTrans" cxnId="{25FDAD3D-B931-4B1E-8658-08EA7F3B6A57}">
      <dgm:prSet/>
      <dgm:spPr/>
      <dgm:t>
        <a:bodyPr/>
        <a:lstStyle/>
        <a:p>
          <a:endParaRPr lang="en-US"/>
        </a:p>
      </dgm:t>
    </dgm:pt>
    <dgm:pt modelId="{860D5FDE-FC89-4DE7-8AD2-ED41D4786AA9}" type="sibTrans" cxnId="{25FDAD3D-B931-4B1E-8658-08EA7F3B6A57}">
      <dgm:prSet/>
      <dgm:spPr/>
      <dgm:t>
        <a:bodyPr/>
        <a:lstStyle/>
        <a:p>
          <a:endParaRPr lang="en-US"/>
        </a:p>
      </dgm:t>
    </dgm:pt>
    <dgm:pt modelId="{C2F2144C-3443-495F-87FD-7ECC8765E714}" type="pres">
      <dgm:prSet presAssocID="{A7E91057-F403-4542-A56C-9E50D951951C}" presName="Name0" presStyleCnt="0">
        <dgm:presLayoutVars>
          <dgm:dir/>
          <dgm:resizeHandles val="exact"/>
        </dgm:presLayoutVars>
      </dgm:prSet>
      <dgm:spPr/>
    </dgm:pt>
    <dgm:pt modelId="{7EFABD95-25C7-4DF3-ADA0-68AFBF1C60AC}" type="pres">
      <dgm:prSet presAssocID="{53841DAE-AE49-45C3-BFB2-75A74EE7914A}" presName="node" presStyleLbl="node1" presStyleIdx="0" presStyleCnt="4">
        <dgm:presLayoutVars>
          <dgm:bulletEnabled val="1"/>
        </dgm:presLayoutVars>
      </dgm:prSet>
      <dgm:spPr/>
    </dgm:pt>
    <dgm:pt modelId="{D9455500-498D-4EC7-8FDC-F4B34E050AED}" type="pres">
      <dgm:prSet presAssocID="{E583062B-11FB-48AA-BA52-8846D1B7A0E4}" presName="sibTrans" presStyleLbl="sibTrans1D1" presStyleIdx="0" presStyleCnt="3"/>
      <dgm:spPr/>
    </dgm:pt>
    <dgm:pt modelId="{9BBA4F14-800B-4CA0-B8CF-B86ED634FB4C}" type="pres">
      <dgm:prSet presAssocID="{E583062B-11FB-48AA-BA52-8846D1B7A0E4}" presName="connectorText" presStyleLbl="sibTrans1D1" presStyleIdx="0" presStyleCnt="3"/>
      <dgm:spPr/>
    </dgm:pt>
    <dgm:pt modelId="{6979AAD3-EF83-4B1E-9047-D34E90DD759F}" type="pres">
      <dgm:prSet presAssocID="{9F124046-72D8-4BF1-B478-40F1C15DCE48}" presName="node" presStyleLbl="node1" presStyleIdx="1" presStyleCnt="4" custScaleX="188895">
        <dgm:presLayoutVars>
          <dgm:bulletEnabled val="1"/>
        </dgm:presLayoutVars>
      </dgm:prSet>
      <dgm:spPr/>
    </dgm:pt>
    <dgm:pt modelId="{FD2B597B-2285-4465-A524-792EC32ED14D}" type="pres">
      <dgm:prSet presAssocID="{2A14F26F-E307-481C-8244-69CF255AC7D3}" presName="sibTrans" presStyleLbl="sibTrans1D1" presStyleIdx="1" presStyleCnt="3"/>
      <dgm:spPr/>
    </dgm:pt>
    <dgm:pt modelId="{4AE60CE4-25CE-401F-BA95-3074F070F473}" type="pres">
      <dgm:prSet presAssocID="{2A14F26F-E307-481C-8244-69CF255AC7D3}" presName="connectorText" presStyleLbl="sibTrans1D1" presStyleIdx="1" presStyleCnt="3"/>
      <dgm:spPr/>
    </dgm:pt>
    <dgm:pt modelId="{B6D1BC7E-6367-454E-8CD3-C669D127ECC3}" type="pres">
      <dgm:prSet presAssocID="{B45C11DF-EFB8-4A9C-9BF4-2D462CADD0A4}" presName="node" presStyleLbl="node1" presStyleIdx="2" presStyleCnt="4" custScaleX="121745">
        <dgm:presLayoutVars>
          <dgm:bulletEnabled val="1"/>
        </dgm:presLayoutVars>
      </dgm:prSet>
      <dgm:spPr/>
    </dgm:pt>
    <dgm:pt modelId="{C7B7FF84-C6AC-491F-961A-17D3E210E74B}" type="pres">
      <dgm:prSet presAssocID="{6907B580-A899-43E2-951A-CE7670A2B154}" presName="sibTrans" presStyleLbl="sibTrans1D1" presStyleIdx="2" presStyleCnt="3"/>
      <dgm:spPr/>
    </dgm:pt>
    <dgm:pt modelId="{D5B378D5-40AF-45DE-B0BF-8DCBA6807631}" type="pres">
      <dgm:prSet presAssocID="{6907B580-A899-43E2-951A-CE7670A2B154}" presName="connectorText" presStyleLbl="sibTrans1D1" presStyleIdx="2" presStyleCnt="3"/>
      <dgm:spPr/>
    </dgm:pt>
    <dgm:pt modelId="{84788FE0-7354-4BC5-99A7-50FF297AD208}" type="pres">
      <dgm:prSet presAssocID="{82FC38BA-5B1A-473A-B26D-AB57F982E351}" presName="node" presStyleLbl="node1" presStyleIdx="3" presStyleCnt="4">
        <dgm:presLayoutVars>
          <dgm:bulletEnabled val="1"/>
        </dgm:presLayoutVars>
      </dgm:prSet>
      <dgm:spPr/>
    </dgm:pt>
  </dgm:ptLst>
  <dgm:cxnLst>
    <dgm:cxn modelId="{77038F15-1CE3-437A-8F91-E738B3C7723E}" type="presOf" srcId="{82FC38BA-5B1A-473A-B26D-AB57F982E351}" destId="{84788FE0-7354-4BC5-99A7-50FF297AD208}" srcOrd="0" destOrd="0" presId="urn:microsoft.com/office/officeart/2005/8/layout/bProcess3"/>
    <dgm:cxn modelId="{65EF0E2C-42F8-4940-A596-6B6E9DB9ED6A}" srcId="{A7E91057-F403-4542-A56C-9E50D951951C}" destId="{9F124046-72D8-4BF1-B478-40F1C15DCE48}" srcOrd="1" destOrd="0" parTransId="{C2C9B0B5-E5E9-40CC-8643-7E2B4ECE4A5E}" sibTransId="{2A14F26F-E307-481C-8244-69CF255AC7D3}"/>
    <dgm:cxn modelId="{3C5C222D-89A9-4B16-877D-85781C749A9C}" type="presOf" srcId="{6907B580-A899-43E2-951A-CE7670A2B154}" destId="{D5B378D5-40AF-45DE-B0BF-8DCBA6807631}" srcOrd="1" destOrd="0" presId="urn:microsoft.com/office/officeart/2005/8/layout/bProcess3"/>
    <dgm:cxn modelId="{25FDAD3D-B931-4B1E-8658-08EA7F3B6A57}" srcId="{A7E91057-F403-4542-A56C-9E50D951951C}" destId="{82FC38BA-5B1A-473A-B26D-AB57F982E351}" srcOrd="3" destOrd="0" parTransId="{E0C6DACD-A2F2-4ED5-A9C9-BDD9D13634EC}" sibTransId="{860D5FDE-FC89-4DE7-8AD2-ED41D4786AA9}"/>
    <dgm:cxn modelId="{007B2D51-626D-41BE-8E70-C6F3DFEDA7C2}" type="presOf" srcId="{6907B580-A899-43E2-951A-CE7670A2B154}" destId="{C7B7FF84-C6AC-491F-961A-17D3E210E74B}" srcOrd="0" destOrd="0" presId="urn:microsoft.com/office/officeart/2005/8/layout/bProcess3"/>
    <dgm:cxn modelId="{E1BBA159-2F36-4FC3-B689-B99171715845}" type="presOf" srcId="{9F124046-72D8-4BF1-B478-40F1C15DCE48}" destId="{6979AAD3-EF83-4B1E-9047-D34E90DD759F}" srcOrd="0" destOrd="0" presId="urn:microsoft.com/office/officeart/2005/8/layout/bProcess3"/>
    <dgm:cxn modelId="{A8F3AA84-3A4D-431E-95B8-69DB8BD1C02F}" type="presOf" srcId="{2A14F26F-E307-481C-8244-69CF255AC7D3}" destId="{4AE60CE4-25CE-401F-BA95-3074F070F473}" srcOrd="1" destOrd="0" presId="urn:microsoft.com/office/officeart/2005/8/layout/bProcess3"/>
    <dgm:cxn modelId="{E243DF85-9FD0-4706-9A34-4E31679AC71C}" type="presOf" srcId="{E583062B-11FB-48AA-BA52-8846D1B7A0E4}" destId="{D9455500-498D-4EC7-8FDC-F4B34E050AED}" srcOrd="0" destOrd="0" presId="urn:microsoft.com/office/officeart/2005/8/layout/bProcess3"/>
    <dgm:cxn modelId="{E9D13887-812B-4201-B58F-04A467663195}" type="presOf" srcId="{E583062B-11FB-48AA-BA52-8846D1B7A0E4}" destId="{9BBA4F14-800B-4CA0-B8CF-B86ED634FB4C}" srcOrd="1" destOrd="0" presId="urn:microsoft.com/office/officeart/2005/8/layout/bProcess3"/>
    <dgm:cxn modelId="{2139DB88-54AD-457B-A0FC-67C4DA3D9089}" type="presOf" srcId="{A7E91057-F403-4542-A56C-9E50D951951C}" destId="{C2F2144C-3443-495F-87FD-7ECC8765E714}" srcOrd="0" destOrd="0" presId="urn:microsoft.com/office/officeart/2005/8/layout/bProcess3"/>
    <dgm:cxn modelId="{11E89C97-C869-48B3-B85E-53E573DBB082}" type="presOf" srcId="{2A14F26F-E307-481C-8244-69CF255AC7D3}" destId="{FD2B597B-2285-4465-A524-792EC32ED14D}" srcOrd="0" destOrd="0" presId="urn:microsoft.com/office/officeart/2005/8/layout/bProcess3"/>
    <dgm:cxn modelId="{D34EF6B5-B2C3-45A2-980C-DBDB63623583}" type="presOf" srcId="{53841DAE-AE49-45C3-BFB2-75A74EE7914A}" destId="{7EFABD95-25C7-4DF3-ADA0-68AFBF1C60AC}" srcOrd="0" destOrd="0" presId="urn:microsoft.com/office/officeart/2005/8/layout/bProcess3"/>
    <dgm:cxn modelId="{F95DF0B8-84A5-415B-9A4C-876E91DB4FE4}" type="presOf" srcId="{B45C11DF-EFB8-4A9C-9BF4-2D462CADD0A4}" destId="{B6D1BC7E-6367-454E-8CD3-C669D127ECC3}" srcOrd="0" destOrd="0" presId="urn:microsoft.com/office/officeart/2005/8/layout/bProcess3"/>
    <dgm:cxn modelId="{18A9C5F2-A436-4A20-B81D-9A632255A9B3}" srcId="{A7E91057-F403-4542-A56C-9E50D951951C}" destId="{B45C11DF-EFB8-4A9C-9BF4-2D462CADD0A4}" srcOrd="2" destOrd="0" parTransId="{CBDBFC09-8763-4FE1-B98B-810A97C96FD2}" sibTransId="{6907B580-A899-43E2-951A-CE7670A2B154}"/>
    <dgm:cxn modelId="{D1B01EFC-47A5-4FAB-B8B0-CBFD9BBC4B40}" srcId="{A7E91057-F403-4542-A56C-9E50D951951C}" destId="{53841DAE-AE49-45C3-BFB2-75A74EE7914A}" srcOrd="0" destOrd="0" parTransId="{CA82E2EF-3B87-4E16-AF87-19C809B66E28}" sibTransId="{E583062B-11FB-48AA-BA52-8846D1B7A0E4}"/>
    <dgm:cxn modelId="{3D56AD56-D963-4E27-BC21-E9FDA715B2C2}" type="presParOf" srcId="{C2F2144C-3443-495F-87FD-7ECC8765E714}" destId="{7EFABD95-25C7-4DF3-ADA0-68AFBF1C60AC}" srcOrd="0" destOrd="0" presId="urn:microsoft.com/office/officeart/2005/8/layout/bProcess3"/>
    <dgm:cxn modelId="{EF1F1A79-82CB-46F4-95F2-C7BC1F69A4ED}" type="presParOf" srcId="{C2F2144C-3443-495F-87FD-7ECC8765E714}" destId="{D9455500-498D-4EC7-8FDC-F4B34E050AED}" srcOrd="1" destOrd="0" presId="urn:microsoft.com/office/officeart/2005/8/layout/bProcess3"/>
    <dgm:cxn modelId="{C0B4E7F8-DB52-4A6E-BA3A-35A7AEB636F8}" type="presParOf" srcId="{D9455500-498D-4EC7-8FDC-F4B34E050AED}" destId="{9BBA4F14-800B-4CA0-B8CF-B86ED634FB4C}" srcOrd="0" destOrd="0" presId="urn:microsoft.com/office/officeart/2005/8/layout/bProcess3"/>
    <dgm:cxn modelId="{1790BF35-4549-4216-BF6C-D8CF107AB06C}" type="presParOf" srcId="{C2F2144C-3443-495F-87FD-7ECC8765E714}" destId="{6979AAD3-EF83-4B1E-9047-D34E90DD759F}" srcOrd="2" destOrd="0" presId="urn:microsoft.com/office/officeart/2005/8/layout/bProcess3"/>
    <dgm:cxn modelId="{CA7AB7CF-5D68-4F83-9E48-882E7F7B2E95}" type="presParOf" srcId="{C2F2144C-3443-495F-87FD-7ECC8765E714}" destId="{FD2B597B-2285-4465-A524-792EC32ED14D}" srcOrd="3" destOrd="0" presId="urn:microsoft.com/office/officeart/2005/8/layout/bProcess3"/>
    <dgm:cxn modelId="{2CB4010A-0A02-4FBC-B23C-46502FAE0723}" type="presParOf" srcId="{FD2B597B-2285-4465-A524-792EC32ED14D}" destId="{4AE60CE4-25CE-401F-BA95-3074F070F473}" srcOrd="0" destOrd="0" presId="urn:microsoft.com/office/officeart/2005/8/layout/bProcess3"/>
    <dgm:cxn modelId="{7EAF5A6E-CA5F-4F39-BFA8-726D8F4ED759}" type="presParOf" srcId="{C2F2144C-3443-495F-87FD-7ECC8765E714}" destId="{B6D1BC7E-6367-454E-8CD3-C669D127ECC3}" srcOrd="4" destOrd="0" presId="urn:microsoft.com/office/officeart/2005/8/layout/bProcess3"/>
    <dgm:cxn modelId="{5463BADC-D616-4A5F-B7D2-6A16B6683C4F}" type="presParOf" srcId="{C2F2144C-3443-495F-87FD-7ECC8765E714}" destId="{C7B7FF84-C6AC-491F-961A-17D3E210E74B}" srcOrd="5" destOrd="0" presId="urn:microsoft.com/office/officeart/2005/8/layout/bProcess3"/>
    <dgm:cxn modelId="{EA1E046F-299C-4AFC-90FA-257237B6DF3E}" type="presParOf" srcId="{C7B7FF84-C6AC-491F-961A-17D3E210E74B}" destId="{D5B378D5-40AF-45DE-B0BF-8DCBA6807631}" srcOrd="0" destOrd="0" presId="urn:microsoft.com/office/officeart/2005/8/layout/bProcess3"/>
    <dgm:cxn modelId="{376CEA6C-C012-43C3-B404-27725BE19331}" type="presParOf" srcId="{C2F2144C-3443-495F-87FD-7ECC8765E714}" destId="{84788FE0-7354-4BC5-99A7-50FF297AD208}"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E91057-F403-4542-A56C-9E50D951951C}"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53841DAE-AE49-45C3-BFB2-75A74EE7914A}">
      <dgm:prSet phldrT="[Text]" custT="1"/>
      <dgm:spPr/>
      <dgm:t>
        <a:bodyPr/>
        <a:lstStyle/>
        <a:p>
          <a:r>
            <a:rPr lang="en-US" sz="2400" dirty="0" err="1">
              <a:solidFill>
                <a:schemeClr val="bg1"/>
              </a:solidFill>
            </a:rPr>
            <a:t>Timbang</a:t>
          </a:r>
          <a:r>
            <a:rPr lang="en-US" sz="2400" dirty="0">
              <a:solidFill>
                <a:schemeClr val="bg1"/>
              </a:solidFill>
            </a:rPr>
            <a:t> </a:t>
          </a:r>
          <a:r>
            <a:rPr lang="en-US" sz="2400" dirty="0" err="1">
              <a:solidFill>
                <a:schemeClr val="bg1"/>
              </a:solidFill>
            </a:rPr>
            <a:t>sampel</a:t>
          </a:r>
          <a:r>
            <a:rPr lang="en-US" sz="2400" dirty="0">
              <a:solidFill>
                <a:schemeClr val="bg1"/>
              </a:solidFill>
            </a:rPr>
            <a:t> 5 gr </a:t>
          </a:r>
          <a:r>
            <a:rPr lang="en-US" sz="2400" dirty="0" err="1">
              <a:solidFill>
                <a:schemeClr val="bg1"/>
              </a:solidFill>
            </a:rPr>
            <a:t>dlm</a:t>
          </a:r>
          <a:r>
            <a:rPr lang="en-US" sz="2400" dirty="0">
              <a:solidFill>
                <a:schemeClr val="bg1"/>
              </a:solidFill>
            </a:rPr>
            <a:t> </a:t>
          </a:r>
          <a:r>
            <a:rPr lang="en-US" sz="2400" dirty="0" err="1">
              <a:solidFill>
                <a:schemeClr val="bg1"/>
              </a:solidFill>
            </a:rPr>
            <a:t>gelas</a:t>
          </a:r>
          <a:r>
            <a:rPr lang="en-US" sz="2400" dirty="0">
              <a:solidFill>
                <a:schemeClr val="bg1"/>
              </a:solidFill>
            </a:rPr>
            <a:t> </a:t>
          </a:r>
          <a:r>
            <a:rPr lang="en-US" sz="2400" dirty="0" err="1">
              <a:solidFill>
                <a:schemeClr val="bg1"/>
              </a:solidFill>
            </a:rPr>
            <a:t>piala</a:t>
          </a:r>
          <a:r>
            <a:rPr lang="en-US" sz="2400" dirty="0">
              <a:solidFill>
                <a:schemeClr val="bg1"/>
              </a:solidFill>
            </a:rPr>
            <a:t> </a:t>
          </a:r>
          <a:r>
            <a:rPr lang="en-US" sz="2400" dirty="0" err="1">
              <a:solidFill>
                <a:schemeClr val="bg1"/>
              </a:solidFill>
            </a:rPr>
            <a:t>kering</a:t>
          </a:r>
          <a:endParaRPr lang="en-US" sz="2400" dirty="0">
            <a:solidFill>
              <a:schemeClr val="bg1"/>
            </a:solidFill>
          </a:endParaRPr>
        </a:p>
      </dgm:t>
    </dgm:pt>
    <dgm:pt modelId="{CA82E2EF-3B87-4E16-AF87-19C809B66E28}" type="parTrans" cxnId="{D1B01EFC-47A5-4FAB-B8B0-CBFD9BBC4B40}">
      <dgm:prSet/>
      <dgm:spPr/>
      <dgm:t>
        <a:bodyPr/>
        <a:lstStyle/>
        <a:p>
          <a:endParaRPr lang="en-US" sz="2000">
            <a:solidFill>
              <a:schemeClr val="bg1"/>
            </a:solidFill>
          </a:endParaRPr>
        </a:p>
      </dgm:t>
    </dgm:pt>
    <dgm:pt modelId="{E583062B-11FB-48AA-BA52-8846D1B7A0E4}" type="sibTrans" cxnId="{D1B01EFC-47A5-4FAB-B8B0-CBFD9BBC4B40}">
      <dgm:prSet custT="1"/>
      <dgm:spPr>
        <a:ln>
          <a:solidFill>
            <a:schemeClr val="bg1"/>
          </a:solidFill>
        </a:ln>
      </dgm:spPr>
      <dgm:t>
        <a:bodyPr/>
        <a:lstStyle/>
        <a:p>
          <a:endParaRPr lang="en-US" sz="2000">
            <a:solidFill>
              <a:schemeClr val="bg1"/>
            </a:solidFill>
          </a:endParaRPr>
        </a:p>
      </dgm:t>
    </dgm:pt>
    <dgm:pt modelId="{9F124046-72D8-4BF1-B478-40F1C15DCE48}">
      <dgm:prSet phldrT="[Text]" custT="1"/>
      <dgm:spPr/>
      <dgm:t>
        <a:bodyPr/>
        <a:lstStyle/>
        <a:p>
          <a:endParaRPr lang="en-US" sz="2000" dirty="0">
            <a:solidFill>
              <a:schemeClr val="bg1"/>
            </a:solidFill>
          </a:endParaRPr>
        </a:p>
        <a:p>
          <a:r>
            <a:rPr lang="en-US" sz="2000" dirty="0" err="1">
              <a:solidFill>
                <a:schemeClr val="bg1"/>
              </a:solidFill>
            </a:rPr>
            <a:t>Keringkan</a:t>
          </a:r>
          <a:r>
            <a:rPr lang="en-US" sz="2000" dirty="0">
              <a:solidFill>
                <a:schemeClr val="bg1"/>
              </a:solidFill>
            </a:rPr>
            <a:t> </a:t>
          </a:r>
          <a:r>
            <a:rPr lang="en-US" sz="2000" dirty="0" err="1">
              <a:solidFill>
                <a:schemeClr val="bg1"/>
              </a:solidFill>
            </a:rPr>
            <a:t>dalam</a:t>
          </a:r>
          <a:r>
            <a:rPr lang="en-US" sz="2000" dirty="0">
              <a:solidFill>
                <a:schemeClr val="bg1"/>
              </a:solidFill>
            </a:rPr>
            <a:t> oven </a:t>
          </a:r>
          <a:r>
            <a:rPr lang="en-US" sz="2000" dirty="0" err="1">
              <a:solidFill>
                <a:schemeClr val="bg1"/>
              </a:solidFill>
            </a:rPr>
            <a:t>bersuhu</a:t>
          </a:r>
          <a:r>
            <a:rPr lang="en-US" sz="2000" dirty="0">
              <a:solidFill>
                <a:schemeClr val="bg1"/>
              </a:solidFill>
            </a:rPr>
            <a:t> </a:t>
          </a:r>
        </a:p>
        <a:p>
          <a:r>
            <a:rPr lang="en-US" sz="2000" dirty="0">
              <a:solidFill>
                <a:schemeClr val="bg1"/>
              </a:solidFill>
            </a:rPr>
            <a:t>&lt; 25 C </a:t>
          </a:r>
          <a:r>
            <a:rPr lang="en-US" sz="2000" dirty="0" err="1">
              <a:solidFill>
                <a:schemeClr val="bg1"/>
              </a:solidFill>
            </a:rPr>
            <a:t>selama</a:t>
          </a:r>
          <a:r>
            <a:rPr lang="en-US" sz="2000" dirty="0">
              <a:solidFill>
                <a:schemeClr val="bg1"/>
              </a:solidFill>
            </a:rPr>
            <a:t> 60 </a:t>
          </a:r>
          <a:r>
            <a:rPr lang="en-US" sz="2000" dirty="0" err="1">
              <a:solidFill>
                <a:schemeClr val="bg1"/>
              </a:solidFill>
            </a:rPr>
            <a:t>menit</a:t>
          </a:r>
          <a:endParaRPr lang="en-US" sz="2000" dirty="0">
            <a:solidFill>
              <a:schemeClr val="bg1"/>
            </a:solidFill>
          </a:endParaRPr>
        </a:p>
        <a:p>
          <a:endParaRPr lang="en-US" sz="2000" dirty="0">
            <a:solidFill>
              <a:schemeClr val="bg1"/>
            </a:solidFill>
          </a:endParaRPr>
        </a:p>
      </dgm:t>
    </dgm:pt>
    <dgm:pt modelId="{C2C9B0B5-E5E9-40CC-8643-7E2B4ECE4A5E}" type="parTrans" cxnId="{65EF0E2C-42F8-4940-A596-6B6E9DB9ED6A}">
      <dgm:prSet/>
      <dgm:spPr/>
      <dgm:t>
        <a:bodyPr/>
        <a:lstStyle/>
        <a:p>
          <a:endParaRPr lang="en-US" sz="2000">
            <a:solidFill>
              <a:schemeClr val="bg1"/>
            </a:solidFill>
          </a:endParaRPr>
        </a:p>
      </dgm:t>
    </dgm:pt>
    <dgm:pt modelId="{2A14F26F-E307-481C-8244-69CF255AC7D3}" type="sibTrans" cxnId="{65EF0E2C-42F8-4940-A596-6B6E9DB9ED6A}">
      <dgm:prSet custT="1"/>
      <dgm:spPr>
        <a:ln>
          <a:solidFill>
            <a:schemeClr val="bg1"/>
          </a:solidFill>
        </a:ln>
      </dgm:spPr>
      <dgm:t>
        <a:bodyPr/>
        <a:lstStyle/>
        <a:p>
          <a:endParaRPr lang="en-US" sz="2000">
            <a:solidFill>
              <a:schemeClr val="bg1"/>
            </a:solidFill>
          </a:endParaRPr>
        </a:p>
      </dgm:t>
    </dgm:pt>
    <dgm:pt modelId="{B45C11DF-EFB8-4A9C-9BF4-2D462CADD0A4}">
      <dgm:prSet custT="1"/>
      <dgm:spPr/>
      <dgm:t>
        <a:bodyPr/>
        <a:lstStyle/>
        <a:p>
          <a:r>
            <a:rPr lang="en-US" sz="1800" dirty="0" err="1">
              <a:solidFill>
                <a:schemeClr val="bg1"/>
              </a:solidFill>
            </a:rPr>
            <a:t>sampel</a:t>
          </a:r>
          <a:r>
            <a:rPr lang="en-US" sz="1800" dirty="0">
              <a:solidFill>
                <a:schemeClr val="bg1"/>
              </a:solidFill>
            </a:rPr>
            <a:t> </a:t>
          </a:r>
          <a:r>
            <a:rPr lang="en-US" sz="1800" dirty="0" err="1">
              <a:solidFill>
                <a:schemeClr val="bg1"/>
              </a:solidFill>
            </a:rPr>
            <a:t>dimasukkan</a:t>
          </a:r>
          <a:r>
            <a:rPr lang="en-US" sz="1800" dirty="0">
              <a:solidFill>
                <a:schemeClr val="bg1"/>
              </a:solidFill>
            </a:rPr>
            <a:t> </a:t>
          </a:r>
          <a:r>
            <a:rPr lang="en-US" sz="1800" dirty="0" err="1">
              <a:solidFill>
                <a:schemeClr val="bg1"/>
              </a:solidFill>
            </a:rPr>
            <a:t>ke</a:t>
          </a:r>
          <a:r>
            <a:rPr lang="en-US" sz="1800" dirty="0">
              <a:solidFill>
                <a:schemeClr val="bg1"/>
              </a:solidFill>
            </a:rPr>
            <a:t> </a:t>
          </a:r>
          <a:r>
            <a:rPr lang="en-US" sz="1800" dirty="0" err="1">
              <a:solidFill>
                <a:schemeClr val="bg1"/>
              </a:solidFill>
            </a:rPr>
            <a:t>dlm</a:t>
          </a:r>
          <a:r>
            <a:rPr lang="en-US" sz="1800" dirty="0">
              <a:solidFill>
                <a:schemeClr val="bg1"/>
              </a:solidFill>
            </a:rPr>
            <a:t> </a:t>
          </a:r>
          <a:r>
            <a:rPr lang="en-US" sz="1800" dirty="0" err="1">
              <a:solidFill>
                <a:schemeClr val="bg1"/>
              </a:solidFill>
            </a:rPr>
            <a:t>desikator</a:t>
          </a:r>
          <a:r>
            <a:rPr lang="en-US" sz="1800" dirty="0">
              <a:solidFill>
                <a:schemeClr val="bg1"/>
              </a:solidFill>
            </a:rPr>
            <a:t> &amp; </a:t>
          </a:r>
          <a:r>
            <a:rPr lang="en-US" sz="1800" dirty="0" err="1">
              <a:solidFill>
                <a:schemeClr val="bg1"/>
              </a:solidFill>
            </a:rPr>
            <a:t>didinginkan</a:t>
          </a:r>
          <a:r>
            <a:rPr lang="en-US" sz="1800" dirty="0">
              <a:solidFill>
                <a:schemeClr val="bg1"/>
              </a:solidFill>
            </a:rPr>
            <a:t> </a:t>
          </a:r>
          <a:r>
            <a:rPr lang="en-US" sz="1800" dirty="0" err="1">
              <a:solidFill>
                <a:schemeClr val="bg1"/>
              </a:solidFill>
            </a:rPr>
            <a:t>sampai</a:t>
          </a:r>
          <a:r>
            <a:rPr lang="en-US" sz="1800" dirty="0">
              <a:solidFill>
                <a:schemeClr val="bg1"/>
              </a:solidFill>
            </a:rPr>
            <a:t> </a:t>
          </a:r>
          <a:r>
            <a:rPr lang="en-US" sz="1800" dirty="0" err="1">
              <a:solidFill>
                <a:schemeClr val="bg1"/>
              </a:solidFill>
            </a:rPr>
            <a:t>suhu</a:t>
          </a:r>
          <a:r>
            <a:rPr lang="en-US" sz="1800" dirty="0">
              <a:solidFill>
                <a:schemeClr val="bg1"/>
              </a:solidFill>
            </a:rPr>
            <a:t> </a:t>
          </a:r>
          <a:r>
            <a:rPr lang="en-US" sz="1800" dirty="0" err="1">
              <a:solidFill>
                <a:schemeClr val="bg1"/>
              </a:solidFill>
            </a:rPr>
            <a:t>kamar</a:t>
          </a:r>
          <a:endParaRPr lang="en-US" sz="1800" dirty="0">
            <a:solidFill>
              <a:schemeClr val="bg1"/>
            </a:solidFill>
          </a:endParaRPr>
        </a:p>
      </dgm:t>
    </dgm:pt>
    <dgm:pt modelId="{CBDBFC09-8763-4FE1-B98B-810A97C96FD2}" type="parTrans" cxnId="{18A9C5F2-A436-4A20-B81D-9A632255A9B3}">
      <dgm:prSet/>
      <dgm:spPr/>
      <dgm:t>
        <a:bodyPr/>
        <a:lstStyle/>
        <a:p>
          <a:endParaRPr lang="en-US"/>
        </a:p>
      </dgm:t>
    </dgm:pt>
    <dgm:pt modelId="{6907B580-A899-43E2-951A-CE7670A2B154}" type="sibTrans" cxnId="{18A9C5F2-A436-4A20-B81D-9A632255A9B3}">
      <dgm:prSet/>
      <dgm:spPr>
        <a:ln>
          <a:solidFill>
            <a:schemeClr val="bg1"/>
          </a:solidFill>
        </a:ln>
      </dgm:spPr>
      <dgm:t>
        <a:bodyPr/>
        <a:lstStyle/>
        <a:p>
          <a:endParaRPr lang="en-US"/>
        </a:p>
      </dgm:t>
    </dgm:pt>
    <dgm:pt modelId="{82FC38BA-5B1A-473A-B26D-AB57F982E351}">
      <dgm:prSet/>
      <dgm:spPr/>
      <dgm:t>
        <a:bodyPr/>
        <a:lstStyle/>
        <a:p>
          <a:r>
            <a:rPr lang="en-US" dirty="0" err="1">
              <a:solidFill>
                <a:schemeClr val="bg1"/>
              </a:solidFill>
            </a:rPr>
            <a:t>Timbang</a:t>
          </a:r>
          <a:r>
            <a:rPr lang="en-US" dirty="0">
              <a:solidFill>
                <a:schemeClr val="bg1"/>
              </a:solidFill>
            </a:rPr>
            <a:t> </a:t>
          </a:r>
          <a:r>
            <a:rPr lang="en-US" dirty="0" err="1">
              <a:solidFill>
                <a:schemeClr val="bg1"/>
              </a:solidFill>
            </a:rPr>
            <a:t>sampel</a:t>
          </a:r>
          <a:r>
            <a:rPr lang="en-US" dirty="0">
              <a:solidFill>
                <a:schemeClr val="bg1"/>
              </a:solidFill>
            </a:rPr>
            <a:t>, </a:t>
          </a:r>
          <a:r>
            <a:rPr lang="en-US" dirty="0" err="1">
              <a:solidFill>
                <a:schemeClr val="bg1"/>
              </a:solidFill>
            </a:rPr>
            <a:t>ulangi</a:t>
          </a:r>
          <a:r>
            <a:rPr lang="en-US" dirty="0">
              <a:solidFill>
                <a:schemeClr val="bg1"/>
              </a:solidFill>
            </a:rPr>
            <a:t> </a:t>
          </a:r>
          <a:r>
            <a:rPr lang="en-US" dirty="0" err="1">
              <a:solidFill>
                <a:schemeClr val="bg1"/>
              </a:solidFill>
            </a:rPr>
            <a:t>hingga</a:t>
          </a:r>
          <a:r>
            <a:rPr lang="en-US" dirty="0">
              <a:solidFill>
                <a:schemeClr val="bg1"/>
              </a:solidFill>
            </a:rPr>
            <a:t> </a:t>
          </a:r>
          <a:r>
            <a:rPr lang="en-US" dirty="0" err="1">
              <a:solidFill>
                <a:schemeClr val="bg1"/>
              </a:solidFill>
            </a:rPr>
            <a:t>pengurangan</a:t>
          </a:r>
          <a:r>
            <a:rPr lang="en-US" dirty="0">
              <a:solidFill>
                <a:schemeClr val="bg1"/>
              </a:solidFill>
            </a:rPr>
            <a:t> </a:t>
          </a:r>
          <a:r>
            <a:rPr lang="en-US" dirty="0" err="1">
              <a:solidFill>
                <a:schemeClr val="bg1"/>
              </a:solidFill>
            </a:rPr>
            <a:t>berat</a:t>
          </a:r>
          <a:r>
            <a:rPr lang="en-US" dirty="0">
              <a:solidFill>
                <a:schemeClr val="bg1"/>
              </a:solidFill>
            </a:rPr>
            <a:t> </a:t>
          </a:r>
          <a:r>
            <a:rPr lang="en-US" dirty="0" err="1">
              <a:solidFill>
                <a:schemeClr val="bg1"/>
              </a:solidFill>
            </a:rPr>
            <a:t>sampel</a:t>
          </a:r>
          <a:r>
            <a:rPr lang="en-US" dirty="0">
              <a:solidFill>
                <a:schemeClr val="bg1"/>
              </a:solidFill>
            </a:rPr>
            <a:t> &lt; 0,05%</a:t>
          </a:r>
        </a:p>
      </dgm:t>
    </dgm:pt>
    <dgm:pt modelId="{E0C6DACD-A2F2-4ED5-A9C9-BDD9D13634EC}" type="parTrans" cxnId="{25FDAD3D-B931-4B1E-8658-08EA7F3B6A57}">
      <dgm:prSet/>
      <dgm:spPr/>
      <dgm:t>
        <a:bodyPr/>
        <a:lstStyle/>
        <a:p>
          <a:endParaRPr lang="en-US"/>
        </a:p>
      </dgm:t>
    </dgm:pt>
    <dgm:pt modelId="{860D5FDE-FC89-4DE7-8AD2-ED41D4786AA9}" type="sibTrans" cxnId="{25FDAD3D-B931-4B1E-8658-08EA7F3B6A57}">
      <dgm:prSet/>
      <dgm:spPr/>
      <dgm:t>
        <a:bodyPr/>
        <a:lstStyle/>
        <a:p>
          <a:endParaRPr lang="en-US"/>
        </a:p>
      </dgm:t>
    </dgm:pt>
    <dgm:pt modelId="{C2F2144C-3443-495F-87FD-7ECC8765E714}" type="pres">
      <dgm:prSet presAssocID="{A7E91057-F403-4542-A56C-9E50D951951C}" presName="Name0" presStyleCnt="0">
        <dgm:presLayoutVars>
          <dgm:dir/>
          <dgm:resizeHandles val="exact"/>
        </dgm:presLayoutVars>
      </dgm:prSet>
      <dgm:spPr/>
    </dgm:pt>
    <dgm:pt modelId="{7EFABD95-25C7-4DF3-ADA0-68AFBF1C60AC}" type="pres">
      <dgm:prSet presAssocID="{53841DAE-AE49-45C3-BFB2-75A74EE7914A}" presName="node" presStyleLbl="node1" presStyleIdx="0" presStyleCnt="4">
        <dgm:presLayoutVars>
          <dgm:bulletEnabled val="1"/>
        </dgm:presLayoutVars>
      </dgm:prSet>
      <dgm:spPr/>
    </dgm:pt>
    <dgm:pt modelId="{D9455500-498D-4EC7-8FDC-F4B34E050AED}" type="pres">
      <dgm:prSet presAssocID="{E583062B-11FB-48AA-BA52-8846D1B7A0E4}" presName="sibTrans" presStyleLbl="sibTrans1D1" presStyleIdx="0" presStyleCnt="3"/>
      <dgm:spPr/>
    </dgm:pt>
    <dgm:pt modelId="{9BBA4F14-800B-4CA0-B8CF-B86ED634FB4C}" type="pres">
      <dgm:prSet presAssocID="{E583062B-11FB-48AA-BA52-8846D1B7A0E4}" presName="connectorText" presStyleLbl="sibTrans1D1" presStyleIdx="0" presStyleCnt="3"/>
      <dgm:spPr/>
    </dgm:pt>
    <dgm:pt modelId="{6979AAD3-EF83-4B1E-9047-D34E90DD759F}" type="pres">
      <dgm:prSet presAssocID="{9F124046-72D8-4BF1-B478-40F1C15DCE48}" presName="node" presStyleLbl="node1" presStyleIdx="1" presStyleCnt="4" custScaleX="188895">
        <dgm:presLayoutVars>
          <dgm:bulletEnabled val="1"/>
        </dgm:presLayoutVars>
      </dgm:prSet>
      <dgm:spPr/>
    </dgm:pt>
    <dgm:pt modelId="{FD2B597B-2285-4465-A524-792EC32ED14D}" type="pres">
      <dgm:prSet presAssocID="{2A14F26F-E307-481C-8244-69CF255AC7D3}" presName="sibTrans" presStyleLbl="sibTrans1D1" presStyleIdx="1" presStyleCnt="3"/>
      <dgm:spPr/>
    </dgm:pt>
    <dgm:pt modelId="{4AE60CE4-25CE-401F-BA95-3074F070F473}" type="pres">
      <dgm:prSet presAssocID="{2A14F26F-E307-481C-8244-69CF255AC7D3}" presName="connectorText" presStyleLbl="sibTrans1D1" presStyleIdx="1" presStyleCnt="3"/>
      <dgm:spPr/>
    </dgm:pt>
    <dgm:pt modelId="{B6D1BC7E-6367-454E-8CD3-C669D127ECC3}" type="pres">
      <dgm:prSet presAssocID="{B45C11DF-EFB8-4A9C-9BF4-2D462CADD0A4}" presName="node" presStyleLbl="node1" presStyleIdx="2" presStyleCnt="4" custScaleX="121745">
        <dgm:presLayoutVars>
          <dgm:bulletEnabled val="1"/>
        </dgm:presLayoutVars>
      </dgm:prSet>
      <dgm:spPr/>
    </dgm:pt>
    <dgm:pt modelId="{C7B7FF84-C6AC-491F-961A-17D3E210E74B}" type="pres">
      <dgm:prSet presAssocID="{6907B580-A899-43E2-951A-CE7670A2B154}" presName="sibTrans" presStyleLbl="sibTrans1D1" presStyleIdx="2" presStyleCnt="3"/>
      <dgm:spPr/>
    </dgm:pt>
    <dgm:pt modelId="{D5B378D5-40AF-45DE-B0BF-8DCBA6807631}" type="pres">
      <dgm:prSet presAssocID="{6907B580-A899-43E2-951A-CE7670A2B154}" presName="connectorText" presStyleLbl="sibTrans1D1" presStyleIdx="2" presStyleCnt="3"/>
      <dgm:spPr/>
    </dgm:pt>
    <dgm:pt modelId="{84788FE0-7354-4BC5-99A7-50FF297AD208}" type="pres">
      <dgm:prSet presAssocID="{82FC38BA-5B1A-473A-B26D-AB57F982E351}" presName="node" presStyleLbl="node1" presStyleIdx="3" presStyleCnt="4">
        <dgm:presLayoutVars>
          <dgm:bulletEnabled val="1"/>
        </dgm:presLayoutVars>
      </dgm:prSet>
      <dgm:spPr/>
    </dgm:pt>
  </dgm:ptLst>
  <dgm:cxnLst>
    <dgm:cxn modelId="{016D8604-557B-4220-95C1-D585A80CE04C}" type="presOf" srcId="{B45C11DF-EFB8-4A9C-9BF4-2D462CADD0A4}" destId="{B6D1BC7E-6367-454E-8CD3-C669D127ECC3}" srcOrd="0" destOrd="0" presId="urn:microsoft.com/office/officeart/2005/8/layout/bProcess3"/>
    <dgm:cxn modelId="{1FD7AE13-004F-4394-99AF-F73F5A0BDC1A}" type="presOf" srcId="{2A14F26F-E307-481C-8244-69CF255AC7D3}" destId="{FD2B597B-2285-4465-A524-792EC32ED14D}" srcOrd="0" destOrd="0" presId="urn:microsoft.com/office/officeart/2005/8/layout/bProcess3"/>
    <dgm:cxn modelId="{5A40362B-2C80-4ABD-96ED-F762B989943B}" type="presOf" srcId="{E583062B-11FB-48AA-BA52-8846D1B7A0E4}" destId="{D9455500-498D-4EC7-8FDC-F4B34E050AED}" srcOrd="0" destOrd="0" presId="urn:microsoft.com/office/officeart/2005/8/layout/bProcess3"/>
    <dgm:cxn modelId="{65EF0E2C-42F8-4940-A596-6B6E9DB9ED6A}" srcId="{A7E91057-F403-4542-A56C-9E50D951951C}" destId="{9F124046-72D8-4BF1-B478-40F1C15DCE48}" srcOrd="1" destOrd="0" parTransId="{C2C9B0B5-E5E9-40CC-8643-7E2B4ECE4A5E}" sibTransId="{2A14F26F-E307-481C-8244-69CF255AC7D3}"/>
    <dgm:cxn modelId="{399C6C31-6AD3-40FB-B5E7-7220C10523DF}" type="presOf" srcId="{6907B580-A899-43E2-951A-CE7670A2B154}" destId="{D5B378D5-40AF-45DE-B0BF-8DCBA6807631}" srcOrd="1" destOrd="0" presId="urn:microsoft.com/office/officeart/2005/8/layout/bProcess3"/>
    <dgm:cxn modelId="{25FDAD3D-B931-4B1E-8658-08EA7F3B6A57}" srcId="{A7E91057-F403-4542-A56C-9E50D951951C}" destId="{82FC38BA-5B1A-473A-B26D-AB57F982E351}" srcOrd="3" destOrd="0" parTransId="{E0C6DACD-A2F2-4ED5-A9C9-BDD9D13634EC}" sibTransId="{860D5FDE-FC89-4DE7-8AD2-ED41D4786AA9}"/>
    <dgm:cxn modelId="{3CE32945-81B3-4FC8-A6AF-17CA35E63011}" type="presOf" srcId="{53841DAE-AE49-45C3-BFB2-75A74EE7914A}" destId="{7EFABD95-25C7-4DF3-ADA0-68AFBF1C60AC}" srcOrd="0" destOrd="0" presId="urn:microsoft.com/office/officeart/2005/8/layout/bProcess3"/>
    <dgm:cxn modelId="{40304568-B255-4FAD-9A04-346EDCBA21D0}" type="presOf" srcId="{9F124046-72D8-4BF1-B478-40F1C15DCE48}" destId="{6979AAD3-EF83-4B1E-9047-D34E90DD759F}" srcOrd="0" destOrd="0" presId="urn:microsoft.com/office/officeart/2005/8/layout/bProcess3"/>
    <dgm:cxn modelId="{1D92DD6C-5D99-47A2-B2D0-297241E5143B}" type="presOf" srcId="{82FC38BA-5B1A-473A-B26D-AB57F982E351}" destId="{84788FE0-7354-4BC5-99A7-50FF297AD208}" srcOrd="0" destOrd="0" presId="urn:microsoft.com/office/officeart/2005/8/layout/bProcess3"/>
    <dgm:cxn modelId="{0EBC104E-207A-4D2E-A6F0-1883E1B80BDB}" type="presOf" srcId="{E583062B-11FB-48AA-BA52-8846D1B7A0E4}" destId="{9BBA4F14-800B-4CA0-B8CF-B86ED634FB4C}" srcOrd="1" destOrd="0" presId="urn:microsoft.com/office/officeart/2005/8/layout/bProcess3"/>
    <dgm:cxn modelId="{4F66906E-EC70-44EB-9D6E-65C14FAAA1FE}" type="presOf" srcId="{6907B580-A899-43E2-951A-CE7670A2B154}" destId="{C7B7FF84-C6AC-491F-961A-17D3E210E74B}" srcOrd="0" destOrd="0" presId="urn:microsoft.com/office/officeart/2005/8/layout/bProcess3"/>
    <dgm:cxn modelId="{8D2B3C4F-B53B-403A-A5CA-DBC7F4F59E76}" type="presOf" srcId="{2A14F26F-E307-481C-8244-69CF255AC7D3}" destId="{4AE60CE4-25CE-401F-BA95-3074F070F473}" srcOrd="1" destOrd="0" presId="urn:microsoft.com/office/officeart/2005/8/layout/bProcess3"/>
    <dgm:cxn modelId="{0B95C085-4179-4CEB-B030-EF69C7FC9D7B}" type="presOf" srcId="{A7E91057-F403-4542-A56C-9E50D951951C}" destId="{C2F2144C-3443-495F-87FD-7ECC8765E714}" srcOrd="0" destOrd="0" presId="urn:microsoft.com/office/officeart/2005/8/layout/bProcess3"/>
    <dgm:cxn modelId="{18A9C5F2-A436-4A20-B81D-9A632255A9B3}" srcId="{A7E91057-F403-4542-A56C-9E50D951951C}" destId="{B45C11DF-EFB8-4A9C-9BF4-2D462CADD0A4}" srcOrd="2" destOrd="0" parTransId="{CBDBFC09-8763-4FE1-B98B-810A97C96FD2}" sibTransId="{6907B580-A899-43E2-951A-CE7670A2B154}"/>
    <dgm:cxn modelId="{D1B01EFC-47A5-4FAB-B8B0-CBFD9BBC4B40}" srcId="{A7E91057-F403-4542-A56C-9E50D951951C}" destId="{53841DAE-AE49-45C3-BFB2-75A74EE7914A}" srcOrd="0" destOrd="0" parTransId="{CA82E2EF-3B87-4E16-AF87-19C809B66E28}" sibTransId="{E583062B-11FB-48AA-BA52-8846D1B7A0E4}"/>
    <dgm:cxn modelId="{75B20B30-467A-4467-80A8-EEB3A642BD8B}" type="presParOf" srcId="{C2F2144C-3443-495F-87FD-7ECC8765E714}" destId="{7EFABD95-25C7-4DF3-ADA0-68AFBF1C60AC}" srcOrd="0" destOrd="0" presId="urn:microsoft.com/office/officeart/2005/8/layout/bProcess3"/>
    <dgm:cxn modelId="{07CB6FDE-AC0F-4595-A174-80B62BC5EE70}" type="presParOf" srcId="{C2F2144C-3443-495F-87FD-7ECC8765E714}" destId="{D9455500-498D-4EC7-8FDC-F4B34E050AED}" srcOrd="1" destOrd="0" presId="urn:microsoft.com/office/officeart/2005/8/layout/bProcess3"/>
    <dgm:cxn modelId="{CEE4BF47-1E63-40DB-8086-9648BD54DAC6}" type="presParOf" srcId="{D9455500-498D-4EC7-8FDC-F4B34E050AED}" destId="{9BBA4F14-800B-4CA0-B8CF-B86ED634FB4C}" srcOrd="0" destOrd="0" presId="urn:microsoft.com/office/officeart/2005/8/layout/bProcess3"/>
    <dgm:cxn modelId="{C1428E7B-74CC-48BA-9388-606EB9787C93}" type="presParOf" srcId="{C2F2144C-3443-495F-87FD-7ECC8765E714}" destId="{6979AAD3-EF83-4B1E-9047-D34E90DD759F}" srcOrd="2" destOrd="0" presId="urn:microsoft.com/office/officeart/2005/8/layout/bProcess3"/>
    <dgm:cxn modelId="{2336FF0A-B58C-4367-9FF8-D1470DA803D5}" type="presParOf" srcId="{C2F2144C-3443-495F-87FD-7ECC8765E714}" destId="{FD2B597B-2285-4465-A524-792EC32ED14D}" srcOrd="3" destOrd="0" presId="urn:microsoft.com/office/officeart/2005/8/layout/bProcess3"/>
    <dgm:cxn modelId="{3E8A2FB2-8D26-4E2C-90ED-A38A3616BC0A}" type="presParOf" srcId="{FD2B597B-2285-4465-A524-792EC32ED14D}" destId="{4AE60CE4-25CE-401F-BA95-3074F070F473}" srcOrd="0" destOrd="0" presId="urn:microsoft.com/office/officeart/2005/8/layout/bProcess3"/>
    <dgm:cxn modelId="{D29BCAB8-DB5B-4412-A59B-0F091C6DA332}" type="presParOf" srcId="{C2F2144C-3443-495F-87FD-7ECC8765E714}" destId="{B6D1BC7E-6367-454E-8CD3-C669D127ECC3}" srcOrd="4" destOrd="0" presId="urn:microsoft.com/office/officeart/2005/8/layout/bProcess3"/>
    <dgm:cxn modelId="{4B5BE1B8-F1E0-4C45-ACB6-69751BE313A5}" type="presParOf" srcId="{C2F2144C-3443-495F-87FD-7ECC8765E714}" destId="{C7B7FF84-C6AC-491F-961A-17D3E210E74B}" srcOrd="5" destOrd="0" presId="urn:microsoft.com/office/officeart/2005/8/layout/bProcess3"/>
    <dgm:cxn modelId="{994E7A66-98C4-4516-B3CF-7E1615DFECCC}" type="presParOf" srcId="{C7B7FF84-C6AC-491F-961A-17D3E210E74B}" destId="{D5B378D5-40AF-45DE-B0BF-8DCBA6807631}" srcOrd="0" destOrd="0" presId="urn:microsoft.com/office/officeart/2005/8/layout/bProcess3"/>
    <dgm:cxn modelId="{304F2E6A-A50F-4457-B62E-4A87EF358803}" type="presParOf" srcId="{C2F2144C-3443-495F-87FD-7ECC8765E714}" destId="{84788FE0-7354-4BC5-99A7-50FF297AD208}"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5CFF7-17AA-450E-92C4-2C579747960F}">
      <dsp:nvSpPr>
        <dsp:cNvPr id="0" name=""/>
        <dsp:cNvSpPr/>
      </dsp:nvSpPr>
      <dsp:spPr>
        <a:xfrm>
          <a:off x="4143" y="763307"/>
          <a:ext cx="2003443" cy="266914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rgbClr val="C00000"/>
              </a:solidFill>
            </a:rPr>
            <a:t>Minyak</a:t>
          </a:r>
          <a:r>
            <a:rPr lang="en-US" sz="2400" kern="1200" dirty="0">
              <a:solidFill>
                <a:srgbClr val="C00000"/>
              </a:solidFill>
            </a:rPr>
            <a:t> </a:t>
          </a:r>
          <a:r>
            <a:rPr lang="en-US" sz="2400" kern="1200" dirty="0" err="1">
              <a:solidFill>
                <a:srgbClr val="C00000"/>
              </a:solidFill>
            </a:rPr>
            <a:t>dicampur</a:t>
          </a:r>
          <a:r>
            <a:rPr lang="en-US" sz="2400" kern="1200" dirty="0">
              <a:solidFill>
                <a:srgbClr val="C00000"/>
              </a:solidFill>
            </a:rPr>
            <a:t> </a:t>
          </a:r>
          <a:r>
            <a:rPr lang="en-US" sz="2400" kern="1200" dirty="0" err="1">
              <a:solidFill>
                <a:srgbClr val="C00000"/>
              </a:solidFill>
            </a:rPr>
            <a:t>dengan</a:t>
          </a:r>
          <a:r>
            <a:rPr lang="en-US" sz="2400" kern="1200" dirty="0">
              <a:solidFill>
                <a:srgbClr val="C00000"/>
              </a:solidFill>
            </a:rPr>
            <a:t> </a:t>
          </a:r>
          <a:r>
            <a:rPr lang="en-US" sz="2400" kern="1200" dirty="0" err="1">
              <a:solidFill>
                <a:srgbClr val="C00000"/>
              </a:solidFill>
            </a:rPr>
            <a:t>pelarut</a:t>
          </a:r>
          <a:endParaRPr lang="en-US" sz="2400" kern="1200" dirty="0">
            <a:solidFill>
              <a:srgbClr val="C00000"/>
            </a:solidFill>
          </a:endParaRPr>
        </a:p>
      </dsp:txBody>
      <dsp:txXfrm>
        <a:off x="62822" y="821986"/>
        <a:ext cx="1886085" cy="2551788"/>
      </dsp:txXfrm>
    </dsp:sp>
    <dsp:sp modelId="{7A754F5A-7076-42FF-BAEF-0739319EB769}">
      <dsp:nvSpPr>
        <dsp:cNvPr id="0" name=""/>
        <dsp:cNvSpPr/>
      </dsp:nvSpPr>
      <dsp:spPr>
        <a:xfrm>
          <a:off x="2169362" y="1897279"/>
          <a:ext cx="342964" cy="4012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169362" y="1977520"/>
        <a:ext cx="240075" cy="240721"/>
      </dsp:txXfrm>
    </dsp:sp>
    <dsp:sp modelId="{48FA2C3E-6FBE-417B-ACA8-767F4C53359E}">
      <dsp:nvSpPr>
        <dsp:cNvPr id="0" name=""/>
        <dsp:cNvSpPr/>
      </dsp:nvSpPr>
      <dsp:spPr>
        <a:xfrm>
          <a:off x="2654688" y="763307"/>
          <a:ext cx="2672579" cy="266914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rgbClr val="C00000"/>
              </a:solidFill>
            </a:rPr>
            <a:t>Pemanasan</a:t>
          </a:r>
          <a:r>
            <a:rPr lang="en-US" sz="2400" kern="1200" dirty="0">
              <a:solidFill>
                <a:srgbClr val="C00000"/>
              </a:solidFill>
            </a:rPr>
            <a:t> </a:t>
          </a:r>
          <a:r>
            <a:rPr lang="en-US" sz="2400" kern="1200" dirty="0" err="1">
              <a:solidFill>
                <a:srgbClr val="C00000"/>
              </a:solidFill>
            </a:rPr>
            <a:t>hingga</a:t>
          </a:r>
          <a:r>
            <a:rPr lang="en-US" sz="2400" kern="1200" dirty="0">
              <a:solidFill>
                <a:srgbClr val="C00000"/>
              </a:solidFill>
            </a:rPr>
            <a:t> </a:t>
          </a:r>
          <a:r>
            <a:rPr lang="en-US" sz="2400" kern="1200" dirty="0" err="1">
              <a:solidFill>
                <a:srgbClr val="C00000"/>
              </a:solidFill>
            </a:rPr>
            <a:t>larut</a:t>
          </a:r>
          <a:r>
            <a:rPr lang="en-US" sz="2400" kern="1200" dirty="0">
              <a:solidFill>
                <a:srgbClr val="C00000"/>
              </a:solidFill>
            </a:rPr>
            <a:t> </a:t>
          </a:r>
          <a:r>
            <a:rPr lang="en-US" sz="2400" kern="1200" dirty="0" err="1">
              <a:solidFill>
                <a:srgbClr val="C00000"/>
              </a:solidFill>
            </a:rPr>
            <a:t>sempurna</a:t>
          </a:r>
          <a:endParaRPr lang="en-US" sz="2400" kern="1200" dirty="0">
            <a:solidFill>
              <a:srgbClr val="C00000"/>
            </a:solidFill>
          </a:endParaRPr>
        </a:p>
      </dsp:txBody>
      <dsp:txXfrm>
        <a:off x="2732865" y="841484"/>
        <a:ext cx="2516225" cy="2512792"/>
      </dsp:txXfrm>
    </dsp:sp>
    <dsp:sp modelId="{62EF91D5-7CEF-48EE-852F-F60B9DED3076}">
      <dsp:nvSpPr>
        <dsp:cNvPr id="0" name=""/>
        <dsp:cNvSpPr/>
      </dsp:nvSpPr>
      <dsp:spPr>
        <a:xfrm>
          <a:off x="5489043" y="1897279"/>
          <a:ext cx="342964" cy="4012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489043" y="1977520"/>
        <a:ext cx="240075" cy="240721"/>
      </dsp:txXfrm>
    </dsp:sp>
    <dsp:sp modelId="{E68D9CEA-7CE8-41D2-9A03-87BEB06E39B0}">
      <dsp:nvSpPr>
        <dsp:cNvPr id="0" name=""/>
        <dsp:cNvSpPr/>
      </dsp:nvSpPr>
      <dsp:spPr>
        <a:xfrm>
          <a:off x="5974370" y="763307"/>
          <a:ext cx="2230398" cy="266914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rgbClr val="C00000"/>
              </a:solidFill>
            </a:rPr>
            <a:t>Pendinginan</a:t>
          </a:r>
          <a:r>
            <a:rPr lang="en-US" sz="2400" kern="1200" dirty="0">
              <a:solidFill>
                <a:srgbClr val="C00000"/>
              </a:solidFill>
            </a:rPr>
            <a:t> </a:t>
          </a:r>
          <a:r>
            <a:rPr lang="en-US" sz="2400" kern="1200" dirty="0" err="1">
              <a:solidFill>
                <a:srgbClr val="C00000"/>
              </a:solidFill>
            </a:rPr>
            <a:t>perlahan</a:t>
          </a:r>
          <a:r>
            <a:rPr lang="en-US" sz="2400" kern="1200" dirty="0">
              <a:solidFill>
                <a:srgbClr val="C00000"/>
              </a:solidFill>
            </a:rPr>
            <a:t> </a:t>
          </a:r>
          <a:r>
            <a:rPr lang="en-US" sz="2400" kern="1200" dirty="0" err="1">
              <a:solidFill>
                <a:srgbClr val="C00000"/>
              </a:solidFill>
            </a:rPr>
            <a:t>hingga</a:t>
          </a:r>
          <a:r>
            <a:rPr lang="en-US" sz="2400" kern="1200" dirty="0">
              <a:solidFill>
                <a:srgbClr val="C00000"/>
              </a:solidFill>
            </a:rPr>
            <a:t> </a:t>
          </a:r>
          <a:r>
            <a:rPr lang="en-US" sz="2400" kern="1200" dirty="0" err="1">
              <a:solidFill>
                <a:srgbClr val="C00000"/>
              </a:solidFill>
            </a:rPr>
            <a:t>terjadi</a:t>
          </a:r>
          <a:r>
            <a:rPr lang="en-US" sz="2400" kern="1200" dirty="0">
              <a:solidFill>
                <a:srgbClr val="C00000"/>
              </a:solidFill>
            </a:rPr>
            <a:t> </a:t>
          </a:r>
          <a:r>
            <a:rPr lang="en-US" sz="2400" kern="1200" dirty="0" err="1">
              <a:solidFill>
                <a:srgbClr val="C00000"/>
              </a:solidFill>
            </a:rPr>
            <a:t>pemisahan</a:t>
          </a:r>
          <a:r>
            <a:rPr lang="en-US" sz="2400" kern="1200" dirty="0">
              <a:solidFill>
                <a:srgbClr val="C00000"/>
              </a:solidFill>
            </a:rPr>
            <a:t> </a:t>
          </a:r>
          <a:r>
            <a:rPr lang="en-US" sz="2400" kern="1200" dirty="0" err="1">
              <a:solidFill>
                <a:srgbClr val="C00000"/>
              </a:solidFill>
            </a:rPr>
            <a:t>minyak</a:t>
          </a:r>
          <a:r>
            <a:rPr lang="en-US" sz="2400" kern="1200" dirty="0">
              <a:solidFill>
                <a:srgbClr val="C00000"/>
              </a:solidFill>
            </a:rPr>
            <a:t> dg </a:t>
          </a:r>
          <a:r>
            <a:rPr lang="en-US" sz="2400" kern="1200" dirty="0" err="1">
              <a:solidFill>
                <a:srgbClr val="C00000"/>
              </a:solidFill>
            </a:rPr>
            <a:t>pelarut</a:t>
          </a:r>
          <a:endParaRPr lang="en-US" sz="2400" kern="1200" dirty="0">
            <a:solidFill>
              <a:srgbClr val="C00000"/>
            </a:solidFill>
          </a:endParaRPr>
        </a:p>
      </dsp:txBody>
      <dsp:txXfrm>
        <a:off x="6039696" y="828633"/>
        <a:ext cx="2099746" cy="2538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55500-498D-4EC7-8FDC-F4B34E050AED}">
      <dsp:nvSpPr>
        <dsp:cNvPr id="0" name=""/>
        <dsp:cNvSpPr/>
      </dsp:nvSpPr>
      <dsp:spPr>
        <a:xfrm>
          <a:off x="3360284" y="647131"/>
          <a:ext cx="495749" cy="91440"/>
        </a:xfrm>
        <a:custGeom>
          <a:avLst/>
          <a:gdLst/>
          <a:ahLst/>
          <a:cxnLst/>
          <a:rect l="0" t="0" r="0" b="0"/>
          <a:pathLst>
            <a:path>
              <a:moveTo>
                <a:pt x="0" y="45720"/>
              </a:moveTo>
              <a:lnTo>
                <a:pt x="495749" y="45720"/>
              </a:lnTo>
            </a:path>
          </a:pathLst>
        </a:custGeom>
        <a:noFill/>
        <a:ln w="9525" cap="rnd"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3595000" y="690217"/>
        <a:ext cx="26317" cy="5268"/>
      </dsp:txXfrm>
    </dsp:sp>
    <dsp:sp modelId="{7EFABD95-25C7-4DF3-ADA0-68AFBF1C60AC}">
      <dsp:nvSpPr>
        <dsp:cNvPr id="0" name=""/>
        <dsp:cNvSpPr/>
      </dsp:nvSpPr>
      <dsp:spPr>
        <a:xfrm>
          <a:off x="1073606" y="6308"/>
          <a:ext cx="2288477" cy="13730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bg1"/>
              </a:solidFill>
            </a:rPr>
            <a:t>Labu</a:t>
          </a:r>
          <a:r>
            <a:rPr lang="en-US" sz="2400" kern="1200" dirty="0">
              <a:solidFill>
                <a:schemeClr val="bg1"/>
              </a:solidFill>
            </a:rPr>
            <a:t> </a:t>
          </a:r>
          <a:r>
            <a:rPr lang="en-US" sz="2400" kern="1200" dirty="0" err="1">
              <a:solidFill>
                <a:schemeClr val="bg1"/>
              </a:solidFill>
            </a:rPr>
            <a:t>dibersihkan</a:t>
          </a:r>
          <a:r>
            <a:rPr lang="en-US" sz="2400" kern="1200" dirty="0">
              <a:solidFill>
                <a:schemeClr val="bg1"/>
              </a:solidFill>
            </a:rPr>
            <a:t> </a:t>
          </a:r>
          <a:r>
            <a:rPr lang="en-US" sz="2400" kern="1200" dirty="0" err="1">
              <a:solidFill>
                <a:schemeClr val="bg1"/>
              </a:solidFill>
            </a:rPr>
            <a:t>dan</a:t>
          </a:r>
          <a:r>
            <a:rPr lang="en-US" sz="2400" kern="1200" dirty="0">
              <a:solidFill>
                <a:schemeClr val="bg1"/>
              </a:solidFill>
            </a:rPr>
            <a:t> </a:t>
          </a:r>
          <a:r>
            <a:rPr lang="en-US" sz="2400" kern="1200" dirty="0" err="1">
              <a:solidFill>
                <a:schemeClr val="bg1"/>
              </a:solidFill>
            </a:rPr>
            <a:t>dikeringkan</a:t>
          </a:r>
          <a:endParaRPr lang="en-US" sz="2400" kern="1200" dirty="0">
            <a:solidFill>
              <a:schemeClr val="bg1"/>
            </a:solidFill>
          </a:endParaRPr>
        </a:p>
      </dsp:txBody>
      <dsp:txXfrm>
        <a:off x="1073606" y="6308"/>
        <a:ext cx="2288477" cy="1373086"/>
      </dsp:txXfrm>
    </dsp:sp>
    <dsp:sp modelId="{FD2B597B-2285-4465-A524-792EC32ED14D}">
      <dsp:nvSpPr>
        <dsp:cNvPr id="0" name=""/>
        <dsp:cNvSpPr/>
      </dsp:nvSpPr>
      <dsp:spPr>
        <a:xfrm>
          <a:off x="2217845" y="1377594"/>
          <a:ext cx="2814827" cy="495749"/>
        </a:xfrm>
        <a:custGeom>
          <a:avLst/>
          <a:gdLst/>
          <a:ahLst/>
          <a:cxnLst/>
          <a:rect l="0" t="0" r="0" b="0"/>
          <a:pathLst>
            <a:path>
              <a:moveTo>
                <a:pt x="2814827" y="0"/>
              </a:moveTo>
              <a:lnTo>
                <a:pt x="2814827" y="264974"/>
              </a:lnTo>
              <a:lnTo>
                <a:pt x="0" y="264974"/>
              </a:lnTo>
              <a:lnTo>
                <a:pt x="0" y="495749"/>
              </a:lnTo>
            </a:path>
          </a:pathLst>
        </a:custGeom>
        <a:noFill/>
        <a:ln w="9525" cap="rnd"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3553668" y="1622835"/>
        <a:ext cx="143180" cy="5268"/>
      </dsp:txXfrm>
    </dsp:sp>
    <dsp:sp modelId="{6979AAD3-EF83-4B1E-9047-D34E90DD759F}">
      <dsp:nvSpPr>
        <dsp:cNvPr id="0" name=""/>
        <dsp:cNvSpPr/>
      </dsp:nvSpPr>
      <dsp:spPr>
        <a:xfrm>
          <a:off x="3888433" y="6308"/>
          <a:ext cx="2288477" cy="13730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bg1"/>
              </a:solidFill>
            </a:rPr>
            <a:t>Bahan</a:t>
          </a:r>
          <a:r>
            <a:rPr lang="en-US" sz="1800" kern="1200" dirty="0">
              <a:solidFill>
                <a:schemeClr val="bg1"/>
              </a:solidFill>
            </a:rPr>
            <a:t> yang </a:t>
          </a:r>
          <a:r>
            <a:rPr lang="en-US" sz="1800" kern="1200" dirty="0" err="1">
              <a:solidFill>
                <a:schemeClr val="bg1"/>
              </a:solidFill>
            </a:rPr>
            <a:t>akan</a:t>
          </a:r>
          <a:r>
            <a:rPr lang="en-US" sz="1800" kern="1200" dirty="0">
              <a:solidFill>
                <a:schemeClr val="bg1"/>
              </a:solidFill>
            </a:rPr>
            <a:t> </a:t>
          </a:r>
          <a:r>
            <a:rPr lang="en-US" sz="1800" kern="1200" dirty="0" err="1">
              <a:solidFill>
                <a:schemeClr val="bg1"/>
              </a:solidFill>
            </a:rPr>
            <a:t>diekstrak</a:t>
          </a:r>
          <a:r>
            <a:rPr lang="en-US" sz="1800" kern="1200" dirty="0">
              <a:solidFill>
                <a:schemeClr val="bg1"/>
              </a:solidFill>
            </a:rPr>
            <a:t> </a:t>
          </a:r>
          <a:r>
            <a:rPr lang="en-US" sz="1800" kern="1200" dirty="0" err="1">
              <a:solidFill>
                <a:schemeClr val="bg1"/>
              </a:solidFill>
            </a:rPr>
            <a:t>ditimbang</a:t>
          </a:r>
          <a:r>
            <a:rPr lang="en-US" sz="1800" kern="1200" dirty="0">
              <a:solidFill>
                <a:schemeClr val="bg1"/>
              </a:solidFill>
            </a:rPr>
            <a:t> </a:t>
          </a:r>
          <a:r>
            <a:rPr lang="en-US" sz="1800" kern="1200" dirty="0" err="1">
              <a:solidFill>
                <a:schemeClr val="bg1"/>
              </a:solidFill>
            </a:rPr>
            <a:t>dan</a:t>
          </a:r>
          <a:r>
            <a:rPr lang="en-US" sz="1800" kern="1200" dirty="0">
              <a:solidFill>
                <a:schemeClr val="bg1"/>
              </a:solidFill>
            </a:rPr>
            <a:t> </a:t>
          </a:r>
          <a:r>
            <a:rPr lang="en-US" sz="1800" kern="1200" dirty="0" err="1">
              <a:solidFill>
                <a:schemeClr val="bg1"/>
              </a:solidFill>
            </a:rPr>
            <a:t>dibungkus</a:t>
          </a:r>
          <a:r>
            <a:rPr lang="en-US" sz="1800" kern="1200" dirty="0">
              <a:solidFill>
                <a:schemeClr val="bg1"/>
              </a:solidFill>
            </a:rPr>
            <a:t> </a:t>
          </a:r>
          <a:r>
            <a:rPr lang="en-US" sz="1800" kern="1200" dirty="0" err="1">
              <a:solidFill>
                <a:schemeClr val="bg1"/>
              </a:solidFill>
            </a:rPr>
            <a:t>kertas</a:t>
          </a:r>
          <a:r>
            <a:rPr lang="en-US" sz="1800" kern="1200" dirty="0">
              <a:solidFill>
                <a:schemeClr val="bg1"/>
              </a:solidFill>
            </a:rPr>
            <a:t> </a:t>
          </a:r>
          <a:r>
            <a:rPr lang="en-US" sz="1800" kern="1200" dirty="0" err="1">
              <a:solidFill>
                <a:schemeClr val="bg1"/>
              </a:solidFill>
            </a:rPr>
            <a:t>saring</a:t>
          </a:r>
          <a:endParaRPr lang="en-US" sz="1800" kern="1200" dirty="0">
            <a:solidFill>
              <a:schemeClr val="bg1"/>
            </a:solidFill>
          </a:endParaRPr>
        </a:p>
      </dsp:txBody>
      <dsp:txXfrm>
        <a:off x="3888433" y="6308"/>
        <a:ext cx="2288477" cy="1373086"/>
      </dsp:txXfrm>
    </dsp:sp>
    <dsp:sp modelId="{90271FA8-D43F-4FA1-B876-11D7D216B02B}">
      <dsp:nvSpPr>
        <dsp:cNvPr id="0" name=""/>
        <dsp:cNvSpPr/>
      </dsp:nvSpPr>
      <dsp:spPr>
        <a:xfrm>
          <a:off x="3360284" y="2546568"/>
          <a:ext cx="495749" cy="91440"/>
        </a:xfrm>
        <a:custGeom>
          <a:avLst/>
          <a:gdLst/>
          <a:ahLst/>
          <a:cxnLst/>
          <a:rect l="0" t="0" r="0" b="0"/>
          <a:pathLst>
            <a:path>
              <a:moveTo>
                <a:pt x="0" y="45720"/>
              </a:moveTo>
              <a:lnTo>
                <a:pt x="495749" y="45720"/>
              </a:lnTo>
            </a:path>
          </a:pathLst>
        </a:custGeom>
        <a:noFill/>
        <a:ln w="9525" cap="rnd"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3595000" y="2589653"/>
        <a:ext cx="26317" cy="5268"/>
      </dsp:txXfrm>
    </dsp:sp>
    <dsp:sp modelId="{CF05F541-5AE4-4F8C-9AFA-69CD1A935E17}">
      <dsp:nvSpPr>
        <dsp:cNvPr id="0" name=""/>
        <dsp:cNvSpPr/>
      </dsp:nvSpPr>
      <dsp:spPr>
        <a:xfrm>
          <a:off x="1073606" y="1905744"/>
          <a:ext cx="2288477" cy="13730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bg1"/>
              </a:solidFill>
            </a:rPr>
            <a:t>Bahan</a:t>
          </a:r>
          <a:r>
            <a:rPr lang="en-US" sz="2400" kern="1200" dirty="0">
              <a:solidFill>
                <a:schemeClr val="bg1"/>
              </a:solidFill>
            </a:rPr>
            <a:t> </a:t>
          </a:r>
          <a:r>
            <a:rPr lang="en-US" sz="2400" kern="1200" dirty="0" err="1">
              <a:solidFill>
                <a:schemeClr val="bg1"/>
              </a:solidFill>
            </a:rPr>
            <a:t>dimasukkan</a:t>
          </a:r>
          <a:r>
            <a:rPr lang="en-US" sz="2400" kern="1200" dirty="0">
              <a:solidFill>
                <a:schemeClr val="bg1"/>
              </a:solidFill>
            </a:rPr>
            <a:t> </a:t>
          </a:r>
          <a:r>
            <a:rPr lang="en-US" sz="2400" kern="1200" dirty="0" err="1">
              <a:solidFill>
                <a:schemeClr val="bg1"/>
              </a:solidFill>
            </a:rPr>
            <a:t>ke</a:t>
          </a:r>
          <a:r>
            <a:rPr lang="en-US" sz="2400" kern="1200" dirty="0">
              <a:solidFill>
                <a:schemeClr val="bg1"/>
              </a:solidFill>
            </a:rPr>
            <a:t> </a:t>
          </a:r>
          <a:r>
            <a:rPr lang="en-US" sz="2400" kern="1200" dirty="0" err="1">
              <a:solidFill>
                <a:schemeClr val="bg1"/>
              </a:solidFill>
            </a:rPr>
            <a:t>dalam</a:t>
          </a:r>
          <a:r>
            <a:rPr lang="en-US" sz="2400" kern="1200" dirty="0">
              <a:solidFill>
                <a:schemeClr val="bg1"/>
              </a:solidFill>
            </a:rPr>
            <a:t> </a:t>
          </a:r>
          <a:r>
            <a:rPr lang="en-US" sz="2400" kern="1200" dirty="0" err="1">
              <a:solidFill>
                <a:schemeClr val="bg1"/>
              </a:solidFill>
            </a:rPr>
            <a:t>soxhlet</a:t>
          </a:r>
          <a:endParaRPr lang="en-US" sz="2400" kern="1200" dirty="0">
            <a:solidFill>
              <a:schemeClr val="bg1"/>
            </a:solidFill>
          </a:endParaRPr>
        </a:p>
      </dsp:txBody>
      <dsp:txXfrm>
        <a:off x="1073606" y="1905744"/>
        <a:ext cx="2288477" cy="1373086"/>
      </dsp:txXfrm>
    </dsp:sp>
    <dsp:sp modelId="{ADF5D6EF-92B3-46BA-AE09-BAB170FCBB36}">
      <dsp:nvSpPr>
        <dsp:cNvPr id="0" name=""/>
        <dsp:cNvSpPr/>
      </dsp:nvSpPr>
      <dsp:spPr>
        <a:xfrm>
          <a:off x="2292415" y="3277031"/>
          <a:ext cx="2740257" cy="495749"/>
        </a:xfrm>
        <a:custGeom>
          <a:avLst/>
          <a:gdLst/>
          <a:ahLst/>
          <a:cxnLst/>
          <a:rect l="0" t="0" r="0" b="0"/>
          <a:pathLst>
            <a:path>
              <a:moveTo>
                <a:pt x="2740257" y="0"/>
              </a:moveTo>
              <a:lnTo>
                <a:pt x="2740257" y="264974"/>
              </a:lnTo>
              <a:lnTo>
                <a:pt x="0" y="264974"/>
              </a:lnTo>
              <a:lnTo>
                <a:pt x="0" y="495749"/>
              </a:lnTo>
            </a:path>
          </a:pathLst>
        </a:custGeom>
        <a:noFill/>
        <a:ln w="9525" cap="rnd"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3592785" y="3522271"/>
        <a:ext cx="139517" cy="5268"/>
      </dsp:txXfrm>
    </dsp:sp>
    <dsp:sp modelId="{F1D6B362-C621-4249-BFF4-21898B99B625}">
      <dsp:nvSpPr>
        <dsp:cNvPr id="0" name=""/>
        <dsp:cNvSpPr/>
      </dsp:nvSpPr>
      <dsp:spPr>
        <a:xfrm>
          <a:off x="3888433" y="1905744"/>
          <a:ext cx="2288477" cy="13730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bg1"/>
              </a:solidFill>
            </a:rPr>
            <a:t>Masukkan</a:t>
          </a:r>
          <a:r>
            <a:rPr lang="en-US" sz="2000" kern="1200" dirty="0">
              <a:solidFill>
                <a:schemeClr val="bg1"/>
              </a:solidFill>
            </a:rPr>
            <a:t> </a:t>
          </a:r>
          <a:r>
            <a:rPr lang="en-US" sz="2000" kern="1200" dirty="0" err="1">
              <a:solidFill>
                <a:schemeClr val="bg1"/>
              </a:solidFill>
            </a:rPr>
            <a:t>sejumlah</a:t>
          </a:r>
          <a:r>
            <a:rPr lang="en-US" sz="2000" kern="1200" dirty="0">
              <a:solidFill>
                <a:schemeClr val="bg1"/>
              </a:solidFill>
            </a:rPr>
            <a:t> </a:t>
          </a:r>
          <a:r>
            <a:rPr lang="en-US" sz="2000" kern="1200" dirty="0" err="1">
              <a:solidFill>
                <a:schemeClr val="bg1"/>
              </a:solidFill>
            </a:rPr>
            <a:t>tertentu</a:t>
          </a:r>
          <a:r>
            <a:rPr lang="en-US" sz="2000" kern="1200" dirty="0">
              <a:solidFill>
                <a:schemeClr val="bg1"/>
              </a:solidFill>
            </a:rPr>
            <a:t> </a:t>
          </a:r>
          <a:r>
            <a:rPr lang="en-US" sz="2000" kern="1200" dirty="0" err="1">
              <a:solidFill>
                <a:schemeClr val="bg1"/>
              </a:solidFill>
            </a:rPr>
            <a:t>pelarut</a:t>
          </a:r>
          <a:r>
            <a:rPr lang="en-US" sz="2000" kern="1200" dirty="0">
              <a:solidFill>
                <a:schemeClr val="bg1"/>
              </a:solidFill>
            </a:rPr>
            <a:t> </a:t>
          </a:r>
          <a:r>
            <a:rPr lang="en-US" sz="2000" kern="1200" dirty="0" err="1">
              <a:solidFill>
                <a:schemeClr val="bg1"/>
              </a:solidFill>
            </a:rPr>
            <a:t>ke</a:t>
          </a:r>
          <a:r>
            <a:rPr lang="en-US" sz="2000" kern="1200" dirty="0">
              <a:solidFill>
                <a:schemeClr val="bg1"/>
              </a:solidFill>
            </a:rPr>
            <a:t> </a:t>
          </a:r>
          <a:r>
            <a:rPr lang="en-US" sz="2000" kern="1200" dirty="0" err="1">
              <a:solidFill>
                <a:schemeClr val="bg1"/>
              </a:solidFill>
            </a:rPr>
            <a:t>dalam</a:t>
          </a:r>
          <a:r>
            <a:rPr lang="en-US" sz="2000" kern="1200" dirty="0">
              <a:solidFill>
                <a:schemeClr val="bg1"/>
              </a:solidFill>
            </a:rPr>
            <a:t> </a:t>
          </a:r>
          <a:r>
            <a:rPr lang="en-US" sz="2000" kern="1200" dirty="0" err="1">
              <a:solidFill>
                <a:schemeClr val="bg1"/>
              </a:solidFill>
            </a:rPr>
            <a:t>labu</a:t>
          </a:r>
          <a:r>
            <a:rPr lang="en-US" sz="2000" kern="1200" dirty="0">
              <a:solidFill>
                <a:schemeClr val="bg1"/>
              </a:solidFill>
            </a:rPr>
            <a:t> alas </a:t>
          </a:r>
          <a:r>
            <a:rPr lang="en-US" sz="2000" kern="1200" dirty="0" err="1">
              <a:solidFill>
                <a:schemeClr val="bg1"/>
              </a:solidFill>
            </a:rPr>
            <a:t>bulat</a:t>
          </a:r>
          <a:endParaRPr lang="en-US" sz="2000" kern="1200" dirty="0">
            <a:solidFill>
              <a:schemeClr val="bg1"/>
            </a:solidFill>
          </a:endParaRPr>
        </a:p>
      </dsp:txBody>
      <dsp:txXfrm>
        <a:off x="3888433" y="1905744"/>
        <a:ext cx="2288477" cy="1373086"/>
      </dsp:txXfrm>
    </dsp:sp>
    <dsp:sp modelId="{2F478766-CE51-43E3-BB19-2CE15A04C374}">
      <dsp:nvSpPr>
        <dsp:cNvPr id="0" name=""/>
        <dsp:cNvSpPr/>
      </dsp:nvSpPr>
      <dsp:spPr>
        <a:xfrm>
          <a:off x="3509424" y="4446004"/>
          <a:ext cx="495749" cy="91440"/>
        </a:xfrm>
        <a:custGeom>
          <a:avLst/>
          <a:gdLst/>
          <a:ahLst/>
          <a:cxnLst/>
          <a:rect l="0" t="0" r="0" b="0"/>
          <a:pathLst>
            <a:path>
              <a:moveTo>
                <a:pt x="0" y="45720"/>
              </a:moveTo>
              <a:lnTo>
                <a:pt x="495749" y="45720"/>
              </a:lnTo>
            </a:path>
          </a:pathLst>
        </a:custGeom>
        <a:noFill/>
        <a:ln w="9525" cap="rnd"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3744140" y="4489089"/>
        <a:ext cx="26317" cy="5268"/>
      </dsp:txXfrm>
    </dsp:sp>
    <dsp:sp modelId="{234819D6-21EA-48D1-AFE1-E9FB87808DD6}">
      <dsp:nvSpPr>
        <dsp:cNvPr id="0" name=""/>
        <dsp:cNvSpPr/>
      </dsp:nvSpPr>
      <dsp:spPr>
        <a:xfrm>
          <a:off x="1073606" y="3805181"/>
          <a:ext cx="2437617" cy="13730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bg1"/>
              </a:solidFill>
            </a:rPr>
            <a:t>Hidupkan</a:t>
          </a:r>
          <a:r>
            <a:rPr lang="en-US" sz="1800" kern="1200" dirty="0">
              <a:solidFill>
                <a:schemeClr val="bg1"/>
              </a:solidFill>
            </a:rPr>
            <a:t> </a:t>
          </a:r>
          <a:r>
            <a:rPr lang="en-US" sz="1800" kern="1200" dirty="0" err="1">
              <a:solidFill>
                <a:schemeClr val="bg1"/>
              </a:solidFill>
            </a:rPr>
            <a:t>pemanas</a:t>
          </a:r>
          <a:r>
            <a:rPr lang="en-US" sz="1800" kern="1200" dirty="0">
              <a:solidFill>
                <a:schemeClr val="bg1"/>
              </a:solidFill>
            </a:rPr>
            <a:t>, </a:t>
          </a:r>
          <a:r>
            <a:rPr lang="en-US" sz="1800" kern="1200" dirty="0" err="1">
              <a:solidFill>
                <a:schemeClr val="bg1"/>
              </a:solidFill>
            </a:rPr>
            <a:t>didihkan</a:t>
          </a:r>
          <a:r>
            <a:rPr lang="en-US" sz="1800" kern="1200" dirty="0">
              <a:solidFill>
                <a:schemeClr val="bg1"/>
              </a:solidFill>
            </a:rPr>
            <a:t> </a:t>
          </a:r>
          <a:r>
            <a:rPr lang="en-US" sz="1800" kern="1200" dirty="0" err="1">
              <a:solidFill>
                <a:schemeClr val="bg1"/>
              </a:solidFill>
            </a:rPr>
            <a:t>pelarut</a:t>
          </a:r>
          <a:r>
            <a:rPr lang="en-US" sz="1800" kern="1200" dirty="0">
              <a:solidFill>
                <a:schemeClr val="bg1"/>
              </a:solidFill>
            </a:rPr>
            <a:t> </a:t>
          </a:r>
          <a:r>
            <a:rPr lang="en-US" sz="1800" kern="1200" dirty="0" err="1">
              <a:solidFill>
                <a:schemeClr val="bg1"/>
              </a:solidFill>
            </a:rPr>
            <a:t>hingga</a:t>
          </a:r>
          <a:r>
            <a:rPr lang="en-US" sz="1800" kern="1200" dirty="0">
              <a:solidFill>
                <a:schemeClr val="bg1"/>
              </a:solidFill>
            </a:rPr>
            <a:t> </a:t>
          </a:r>
          <a:r>
            <a:rPr lang="en-US" sz="1800" kern="1200" dirty="0" err="1">
              <a:solidFill>
                <a:schemeClr val="bg1"/>
              </a:solidFill>
            </a:rPr>
            <a:t>terjadi</a:t>
          </a:r>
          <a:r>
            <a:rPr lang="en-US" sz="1800" kern="1200" dirty="0">
              <a:solidFill>
                <a:schemeClr val="bg1"/>
              </a:solidFill>
            </a:rPr>
            <a:t> reflux yang </a:t>
          </a:r>
          <a:r>
            <a:rPr lang="en-US" sz="1800" kern="1200" dirty="0" err="1">
              <a:solidFill>
                <a:schemeClr val="bg1"/>
              </a:solidFill>
            </a:rPr>
            <a:t>berulang-ulang</a:t>
          </a:r>
          <a:endParaRPr lang="en-US" sz="1800" kern="1200" dirty="0">
            <a:solidFill>
              <a:schemeClr val="bg1"/>
            </a:solidFill>
          </a:endParaRPr>
        </a:p>
      </dsp:txBody>
      <dsp:txXfrm>
        <a:off x="1073606" y="3805181"/>
        <a:ext cx="2437617" cy="1373086"/>
      </dsp:txXfrm>
    </dsp:sp>
    <dsp:sp modelId="{2016C071-BA6B-49D4-81C5-DFE97460F16B}">
      <dsp:nvSpPr>
        <dsp:cNvPr id="0" name=""/>
        <dsp:cNvSpPr/>
      </dsp:nvSpPr>
      <dsp:spPr>
        <a:xfrm>
          <a:off x="4037573" y="3805181"/>
          <a:ext cx="2288477" cy="13730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bg1"/>
              </a:solidFill>
            </a:rPr>
            <a:t>Hentikan</a:t>
          </a:r>
          <a:r>
            <a:rPr lang="en-US" sz="1800" kern="1200" dirty="0">
              <a:solidFill>
                <a:schemeClr val="bg1"/>
              </a:solidFill>
            </a:rPr>
            <a:t> proses </a:t>
          </a:r>
          <a:r>
            <a:rPr lang="en-US" sz="1800" kern="1200" dirty="0" err="1">
              <a:solidFill>
                <a:schemeClr val="bg1"/>
              </a:solidFill>
            </a:rPr>
            <a:t>apabila</a:t>
          </a:r>
          <a:r>
            <a:rPr lang="en-US" sz="1800" kern="1200" dirty="0">
              <a:solidFill>
                <a:schemeClr val="bg1"/>
              </a:solidFill>
            </a:rPr>
            <a:t> </a:t>
          </a:r>
          <a:r>
            <a:rPr lang="en-US" sz="1800" kern="1200" dirty="0" err="1">
              <a:solidFill>
                <a:schemeClr val="bg1"/>
              </a:solidFill>
            </a:rPr>
            <a:t>pelarut</a:t>
          </a:r>
          <a:r>
            <a:rPr lang="en-US" sz="1800" kern="1200" dirty="0">
              <a:solidFill>
                <a:schemeClr val="bg1"/>
              </a:solidFill>
            </a:rPr>
            <a:t> yang </a:t>
          </a:r>
          <a:r>
            <a:rPr lang="en-US" sz="1800" kern="1200" dirty="0" err="1">
              <a:solidFill>
                <a:schemeClr val="bg1"/>
              </a:solidFill>
            </a:rPr>
            <a:t>menetes</a:t>
          </a:r>
          <a:r>
            <a:rPr lang="en-US" sz="1800" kern="1200" dirty="0">
              <a:solidFill>
                <a:schemeClr val="bg1"/>
              </a:solidFill>
            </a:rPr>
            <a:t> </a:t>
          </a:r>
          <a:r>
            <a:rPr lang="en-US" sz="1800" kern="1200" dirty="0" err="1">
              <a:solidFill>
                <a:schemeClr val="bg1"/>
              </a:solidFill>
            </a:rPr>
            <a:t>ke</a:t>
          </a:r>
          <a:r>
            <a:rPr lang="en-US" sz="1800" kern="1200" dirty="0">
              <a:solidFill>
                <a:schemeClr val="bg1"/>
              </a:solidFill>
            </a:rPr>
            <a:t> </a:t>
          </a:r>
          <a:r>
            <a:rPr lang="en-US" sz="1800" kern="1200" dirty="0" err="1">
              <a:solidFill>
                <a:schemeClr val="bg1"/>
              </a:solidFill>
            </a:rPr>
            <a:t>dalam</a:t>
          </a:r>
          <a:r>
            <a:rPr lang="en-US" sz="1800" kern="1200" dirty="0">
              <a:solidFill>
                <a:schemeClr val="bg1"/>
              </a:solidFill>
            </a:rPr>
            <a:t> </a:t>
          </a:r>
          <a:r>
            <a:rPr lang="en-US" sz="1800" kern="1200" dirty="0" err="1">
              <a:solidFill>
                <a:schemeClr val="bg1"/>
              </a:solidFill>
            </a:rPr>
            <a:t>labu</a:t>
          </a:r>
          <a:r>
            <a:rPr lang="en-US" sz="1800" kern="1200" dirty="0">
              <a:solidFill>
                <a:schemeClr val="bg1"/>
              </a:solidFill>
            </a:rPr>
            <a:t> </a:t>
          </a:r>
          <a:r>
            <a:rPr lang="en-US" sz="1800" kern="1200" dirty="0" err="1">
              <a:solidFill>
                <a:schemeClr val="bg1"/>
              </a:solidFill>
            </a:rPr>
            <a:t>sudah</a:t>
          </a:r>
          <a:r>
            <a:rPr lang="en-US" sz="1800" kern="1200" dirty="0">
              <a:solidFill>
                <a:schemeClr val="bg1"/>
              </a:solidFill>
            </a:rPr>
            <a:t> </a:t>
          </a:r>
          <a:r>
            <a:rPr lang="en-US" sz="1800" kern="1200" dirty="0" err="1">
              <a:solidFill>
                <a:schemeClr val="bg1"/>
              </a:solidFill>
            </a:rPr>
            <a:t>jernih</a:t>
          </a:r>
          <a:endParaRPr lang="en-US" sz="1800" kern="1200" dirty="0">
            <a:solidFill>
              <a:schemeClr val="bg1"/>
            </a:solidFill>
          </a:endParaRPr>
        </a:p>
      </dsp:txBody>
      <dsp:txXfrm>
        <a:off x="4037573" y="3805181"/>
        <a:ext cx="2288477" cy="13730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55500-498D-4EC7-8FDC-F4B34E050AED}">
      <dsp:nvSpPr>
        <dsp:cNvPr id="0" name=""/>
        <dsp:cNvSpPr/>
      </dsp:nvSpPr>
      <dsp:spPr>
        <a:xfrm>
          <a:off x="2417683" y="647131"/>
          <a:ext cx="495749" cy="91440"/>
        </a:xfrm>
        <a:custGeom>
          <a:avLst/>
          <a:gdLst/>
          <a:ahLst/>
          <a:cxnLst/>
          <a:rect l="0" t="0" r="0" b="0"/>
          <a:pathLst>
            <a:path>
              <a:moveTo>
                <a:pt x="0" y="45720"/>
              </a:moveTo>
              <a:lnTo>
                <a:pt x="495749" y="45720"/>
              </a:lnTo>
            </a:path>
          </a:pathLst>
        </a:custGeom>
        <a:noFill/>
        <a:ln w="9525" cap="rnd"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bg1"/>
            </a:solidFill>
          </a:endParaRPr>
        </a:p>
      </dsp:txBody>
      <dsp:txXfrm>
        <a:off x="2652399" y="690217"/>
        <a:ext cx="26317" cy="5268"/>
      </dsp:txXfrm>
    </dsp:sp>
    <dsp:sp modelId="{7EFABD95-25C7-4DF3-ADA0-68AFBF1C60AC}">
      <dsp:nvSpPr>
        <dsp:cNvPr id="0" name=""/>
        <dsp:cNvSpPr/>
      </dsp:nvSpPr>
      <dsp:spPr>
        <a:xfrm>
          <a:off x="131005" y="6308"/>
          <a:ext cx="2288477" cy="13730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bg1"/>
              </a:solidFill>
            </a:rPr>
            <a:t>Timbang</a:t>
          </a:r>
          <a:r>
            <a:rPr lang="en-US" sz="2400" kern="1200" dirty="0">
              <a:solidFill>
                <a:schemeClr val="bg1"/>
              </a:solidFill>
            </a:rPr>
            <a:t> </a:t>
          </a:r>
          <a:r>
            <a:rPr lang="en-US" sz="2400" kern="1200" dirty="0" err="1">
              <a:solidFill>
                <a:schemeClr val="bg1"/>
              </a:solidFill>
            </a:rPr>
            <a:t>sampel</a:t>
          </a:r>
          <a:r>
            <a:rPr lang="en-US" sz="2400" kern="1200" dirty="0">
              <a:solidFill>
                <a:schemeClr val="bg1"/>
              </a:solidFill>
            </a:rPr>
            <a:t> 5-20 gr </a:t>
          </a:r>
          <a:r>
            <a:rPr lang="en-US" sz="2400" kern="1200" dirty="0" err="1">
              <a:solidFill>
                <a:schemeClr val="bg1"/>
              </a:solidFill>
            </a:rPr>
            <a:t>dlm</a:t>
          </a:r>
          <a:r>
            <a:rPr lang="en-US" sz="2400" kern="1200" dirty="0">
              <a:solidFill>
                <a:schemeClr val="bg1"/>
              </a:solidFill>
            </a:rPr>
            <a:t> </a:t>
          </a:r>
          <a:r>
            <a:rPr lang="en-US" sz="2400" kern="1200" dirty="0" err="1">
              <a:solidFill>
                <a:schemeClr val="bg1"/>
              </a:solidFill>
            </a:rPr>
            <a:t>gelas</a:t>
          </a:r>
          <a:r>
            <a:rPr lang="en-US" sz="2400" kern="1200" dirty="0">
              <a:solidFill>
                <a:schemeClr val="bg1"/>
              </a:solidFill>
            </a:rPr>
            <a:t> </a:t>
          </a:r>
          <a:r>
            <a:rPr lang="en-US" sz="2400" kern="1200" dirty="0" err="1">
              <a:solidFill>
                <a:schemeClr val="bg1"/>
              </a:solidFill>
            </a:rPr>
            <a:t>piala</a:t>
          </a:r>
          <a:r>
            <a:rPr lang="en-US" sz="2400" kern="1200" dirty="0">
              <a:solidFill>
                <a:schemeClr val="bg1"/>
              </a:solidFill>
            </a:rPr>
            <a:t> </a:t>
          </a:r>
          <a:r>
            <a:rPr lang="en-US" sz="2400" kern="1200" dirty="0" err="1">
              <a:solidFill>
                <a:schemeClr val="bg1"/>
              </a:solidFill>
            </a:rPr>
            <a:t>kering</a:t>
          </a:r>
          <a:endParaRPr lang="en-US" sz="2400" kern="1200" dirty="0">
            <a:solidFill>
              <a:schemeClr val="bg1"/>
            </a:solidFill>
          </a:endParaRPr>
        </a:p>
      </dsp:txBody>
      <dsp:txXfrm>
        <a:off x="131005" y="6308"/>
        <a:ext cx="2288477" cy="1373086"/>
      </dsp:txXfrm>
    </dsp:sp>
    <dsp:sp modelId="{FD2B597B-2285-4465-A524-792EC32ED14D}">
      <dsp:nvSpPr>
        <dsp:cNvPr id="0" name=""/>
        <dsp:cNvSpPr/>
      </dsp:nvSpPr>
      <dsp:spPr>
        <a:xfrm>
          <a:off x="1831538" y="1377594"/>
          <a:ext cx="3275703" cy="495749"/>
        </a:xfrm>
        <a:custGeom>
          <a:avLst/>
          <a:gdLst/>
          <a:ahLst/>
          <a:cxnLst/>
          <a:rect l="0" t="0" r="0" b="0"/>
          <a:pathLst>
            <a:path>
              <a:moveTo>
                <a:pt x="3275703" y="0"/>
              </a:moveTo>
              <a:lnTo>
                <a:pt x="3275703" y="264974"/>
              </a:lnTo>
              <a:lnTo>
                <a:pt x="0" y="264974"/>
              </a:lnTo>
              <a:lnTo>
                <a:pt x="0" y="495749"/>
              </a:lnTo>
            </a:path>
          </a:pathLst>
        </a:custGeom>
        <a:noFill/>
        <a:ln w="9525" cap="rnd"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bg1"/>
            </a:solidFill>
          </a:endParaRPr>
        </a:p>
      </dsp:txBody>
      <dsp:txXfrm>
        <a:off x="3386447" y="1622835"/>
        <a:ext cx="165886" cy="5268"/>
      </dsp:txXfrm>
    </dsp:sp>
    <dsp:sp modelId="{6979AAD3-EF83-4B1E-9047-D34E90DD759F}">
      <dsp:nvSpPr>
        <dsp:cNvPr id="0" name=""/>
        <dsp:cNvSpPr/>
      </dsp:nvSpPr>
      <dsp:spPr>
        <a:xfrm>
          <a:off x="2945832" y="6308"/>
          <a:ext cx="4322819" cy="13730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bg1"/>
            </a:solidFill>
          </a:endParaRPr>
        </a:p>
        <a:p>
          <a:pPr marL="0" lvl="0" indent="0" algn="ctr" defTabSz="889000">
            <a:lnSpc>
              <a:spcPct val="90000"/>
            </a:lnSpc>
            <a:spcBef>
              <a:spcPct val="0"/>
            </a:spcBef>
            <a:spcAft>
              <a:spcPct val="35000"/>
            </a:spcAft>
            <a:buNone/>
          </a:pPr>
          <a:r>
            <a:rPr lang="en-US" sz="2000" kern="1200" dirty="0" err="1">
              <a:solidFill>
                <a:schemeClr val="bg1"/>
              </a:solidFill>
            </a:rPr>
            <a:t>Panaskan</a:t>
          </a:r>
          <a:r>
            <a:rPr lang="en-US" sz="2000" kern="1200" dirty="0">
              <a:solidFill>
                <a:schemeClr val="bg1"/>
              </a:solidFill>
            </a:rPr>
            <a:t> </a:t>
          </a:r>
          <a:r>
            <a:rPr lang="en-US" sz="2000" kern="1200" dirty="0" err="1">
              <a:solidFill>
                <a:schemeClr val="bg1"/>
              </a:solidFill>
            </a:rPr>
            <a:t>sampel</a:t>
          </a:r>
          <a:r>
            <a:rPr lang="en-US" sz="2000" kern="1200" dirty="0">
              <a:solidFill>
                <a:schemeClr val="bg1"/>
              </a:solidFill>
            </a:rPr>
            <a:t> </a:t>
          </a:r>
          <a:r>
            <a:rPr lang="en-US" sz="2000" kern="1200" dirty="0" err="1">
              <a:solidFill>
                <a:schemeClr val="bg1"/>
              </a:solidFill>
            </a:rPr>
            <a:t>pada</a:t>
          </a:r>
          <a:r>
            <a:rPr lang="en-US" sz="2000" kern="1200" dirty="0">
              <a:solidFill>
                <a:schemeClr val="bg1"/>
              </a:solidFill>
            </a:rPr>
            <a:t> hotplate </a:t>
          </a:r>
          <a:r>
            <a:rPr lang="en-US" sz="2000" kern="1200" dirty="0" err="1">
              <a:solidFill>
                <a:schemeClr val="bg1"/>
              </a:solidFill>
            </a:rPr>
            <a:t>sambil</a:t>
          </a:r>
          <a:r>
            <a:rPr lang="en-US" sz="2000" kern="1200" dirty="0">
              <a:solidFill>
                <a:schemeClr val="bg1"/>
              </a:solidFill>
            </a:rPr>
            <a:t> </a:t>
          </a:r>
          <a:r>
            <a:rPr lang="en-US" sz="2000" kern="1200" dirty="0" err="1">
              <a:solidFill>
                <a:schemeClr val="bg1"/>
              </a:solidFill>
            </a:rPr>
            <a:t>memutar</a:t>
          </a:r>
          <a:r>
            <a:rPr lang="en-US" sz="2000" kern="1200" dirty="0">
              <a:solidFill>
                <a:schemeClr val="bg1"/>
              </a:solidFill>
            </a:rPr>
            <a:t> </a:t>
          </a:r>
          <a:r>
            <a:rPr lang="en-US" sz="2000" kern="1200" dirty="0" err="1">
              <a:solidFill>
                <a:schemeClr val="bg1"/>
              </a:solidFill>
            </a:rPr>
            <a:t>gelas</a:t>
          </a:r>
          <a:r>
            <a:rPr lang="en-US" sz="2000" kern="1200" dirty="0">
              <a:solidFill>
                <a:schemeClr val="bg1"/>
              </a:solidFill>
            </a:rPr>
            <a:t> </a:t>
          </a:r>
          <a:r>
            <a:rPr lang="en-US" sz="2000" kern="1200" dirty="0" err="1">
              <a:solidFill>
                <a:schemeClr val="bg1"/>
              </a:solidFill>
            </a:rPr>
            <a:t>piala</a:t>
          </a:r>
          <a:r>
            <a:rPr lang="en-US" sz="2000" kern="1200" dirty="0">
              <a:solidFill>
                <a:schemeClr val="bg1"/>
              </a:solidFill>
            </a:rPr>
            <a:t> </a:t>
          </a:r>
          <a:r>
            <a:rPr lang="en-US" sz="2000" kern="1200" dirty="0" err="1">
              <a:solidFill>
                <a:schemeClr val="bg1"/>
              </a:solidFill>
            </a:rPr>
            <a:t>secara</a:t>
          </a:r>
          <a:r>
            <a:rPr lang="en-US" sz="2000" kern="1200" dirty="0">
              <a:solidFill>
                <a:schemeClr val="bg1"/>
              </a:solidFill>
            </a:rPr>
            <a:t> </a:t>
          </a:r>
          <a:r>
            <a:rPr lang="en-US" sz="2000" kern="1200" dirty="0" err="1">
              <a:solidFill>
                <a:schemeClr val="bg1"/>
              </a:solidFill>
            </a:rPr>
            <a:t>perlahan-lahan</a:t>
          </a:r>
          <a:r>
            <a:rPr lang="en-US" sz="2000" kern="1200" dirty="0">
              <a:solidFill>
                <a:schemeClr val="bg1"/>
              </a:solidFill>
            </a:rPr>
            <a:t> dg </a:t>
          </a:r>
          <a:r>
            <a:rPr lang="en-US" sz="2000" kern="1200" dirty="0" err="1">
              <a:solidFill>
                <a:schemeClr val="bg1"/>
              </a:solidFill>
            </a:rPr>
            <a:t>tangan</a:t>
          </a:r>
          <a:r>
            <a:rPr lang="en-US" sz="2000" kern="1200" dirty="0">
              <a:solidFill>
                <a:schemeClr val="bg1"/>
              </a:solidFill>
            </a:rPr>
            <a:t>, agar </a:t>
          </a:r>
          <a:r>
            <a:rPr lang="en-US" sz="2000" kern="1200" dirty="0" err="1">
              <a:solidFill>
                <a:schemeClr val="bg1"/>
              </a:solidFill>
            </a:rPr>
            <a:t>minyak</a:t>
          </a:r>
          <a:r>
            <a:rPr lang="en-US" sz="2000" kern="1200" dirty="0">
              <a:solidFill>
                <a:schemeClr val="bg1"/>
              </a:solidFill>
            </a:rPr>
            <a:t> </a:t>
          </a:r>
          <a:r>
            <a:rPr lang="en-US" sz="2000" kern="1200" dirty="0" err="1">
              <a:solidFill>
                <a:schemeClr val="bg1"/>
              </a:solidFill>
            </a:rPr>
            <a:t>tdk</a:t>
          </a:r>
          <a:r>
            <a:rPr lang="en-US" sz="2000" kern="1200" dirty="0">
              <a:solidFill>
                <a:schemeClr val="bg1"/>
              </a:solidFill>
            </a:rPr>
            <a:t> </a:t>
          </a:r>
          <a:r>
            <a:rPr lang="en-US" sz="2000" kern="1200" dirty="0" err="1">
              <a:solidFill>
                <a:schemeClr val="bg1"/>
              </a:solidFill>
            </a:rPr>
            <a:t>memercik</a:t>
          </a:r>
          <a:r>
            <a:rPr lang="en-US" sz="2000" kern="1200" dirty="0">
              <a:solidFill>
                <a:schemeClr val="bg1"/>
              </a:solidFill>
            </a:rPr>
            <a:t>.</a:t>
          </a:r>
        </a:p>
        <a:p>
          <a:pPr marL="0" lvl="0" indent="0" algn="ctr" defTabSz="889000">
            <a:lnSpc>
              <a:spcPct val="90000"/>
            </a:lnSpc>
            <a:spcBef>
              <a:spcPct val="0"/>
            </a:spcBef>
            <a:spcAft>
              <a:spcPct val="35000"/>
            </a:spcAft>
            <a:buNone/>
          </a:pPr>
          <a:endParaRPr lang="en-US" sz="2000" kern="1200" dirty="0">
            <a:solidFill>
              <a:schemeClr val="bg1"/>
            </a:solidFill>
          </a:endParaRPr>
        </a:p>
      </dsp:txBody>
      <dsp:txXfrm>
        <a:off x="2945832" y="6308"/>
        <a:ext cx="4322819" cy="1373086"/>
      </dsp:txXfrm>
    </dsp:sp>
    <dsp:sp modelId="{90271FA8-D43F-4FA1-B876-11D7D216B02B}">
      <dsp:nvSpPr>
        <dsp:cNvPr id="0" name=""/>
        <dsp:cNvSpPr/>
      </dsp:nvSpPr>
      <dsp:spPr>
        <a:xfrm>
          <a:off x="3530272" y="2546568"/>
          <a:ext cx="495749" cy="91440"/>
        </a:xfrm>
        <a:custGeom>
          <a:avLst/>
          <a:gdLst/>
          <a:ahLst/>
          <a:cxnLst/>
          <a:rect l="0" t="0" r="0" b="0"/>
          <a:pathLst>
            <a:path>
              <a:moveTo>
                <a:pt x="0" y="45720"/>
              </a:moveTo>
              <a:lnTo>
                <a:pt x="495749" y="45720"/>
              </a:lnTo>
            </a:path>
          </a:pathLst>
        </a:custGeom>
        <a:noFill/>
        <a:ln w="9525" cap="rnd"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3764988" y="2589653"/>
        <a:ext cx="26317" cy="5268"/>
      </dsp:txXfrm>
    </dsp:sp>
    <dsp:sp modelId="{CF05F541-5AE4-4F8C-9AFA-69CD1A935E17}">
      <dsp:nvSpPr>
        <dsp:cNvPr id="0" name=""/>
        <dsp:cNvSpPr/>
      </dsp:nvSpPr>
      <dsp:spPr>
        <a:xfrm>
          <a:off x="131005" y="1905744"/>
          <a:ext cx="3401066" cy="13730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bg1"/>
              </a:solidFill>
            </a:rPr>
            <a:t>Pemanasan</a:t>
          </a:r>
          <a:r>
            <a:rPr lang="en-US" sz="2000" kern="1200" dirty="0">
              <a:solidFill>
                <a:schemeClr val="bg1"/>
              </a:solidFill>
            </a:rPr>
            <a:t> </a:t>
          </a:r>
          <a:r>
            <a:rPr lang="en-US" sz="2000" kern="1200" dirty="0" err="1">
              <a:solidFill>
                <a:schemeClr val="bg1"/>
              </a:solidFill>
            </a:rPr>
            <a:t>dihentikan</a:t>
          </a:r>
          <a:r>
            <a:rPr lang="en-US" sz="2000" kern="1200" dirty="0">
              <a:solidFill>
                <a:schemeClr val="bg1"/>
              </a:solidFill>
            </a:rPr>
            <a:t> </a:t>
          </a:r>
          <a:r>
            <a:rPr lang="en-US" sz="2000" kern="1200" dirty="0" err="1">
              <a:solidFill>
                <a:schemeClr val="bg1"/>
              </a:solidFill>
            </a:rPr>
            <a:t>setelah</a:t>
          </a:r>
          <a:r>
            <a:rPr lang="en-US" sz="2000" kern="1200" dirty="0">
              <a:solidFill>
                <a:schemeClr val="bg1"/>
              </a:solidFill>
            </a:rPr>
            <a:t> </a:t>
          </a:r>
          <a:r>
            <a:rPr lang="en-US" sz="2000" kern="1200" dirty="0" err="1">
              <a:solidFill>
                <a:schemeClr val="bg1"/>
              </a:solidFill>
            </a:rPr>
            <a:t>tdk</a:t>
          </a:r>
          <a:r>
            <a:rPr lang="en-US" sz="2000" kern="1200" dirty="0">
              <a:solidFill>
                <a:schemeClr val="bg1"/>
              </a:solidFill>
            </a:rPr>
            <a:t> </a:t>
          </a:r>
          <a:r>
            <a:rPr lang="en-US" sz="2000" kern="1200" dirty="0" err="1">
              <a:solidFill>
                <a:schemeClr val="bg1"/>
              </a:solidFill>
            </a:rPr>
            <a:t>tampak</a:t>
          </a:r>
          <a:r>
            <a:rPr lang="en-US" sz="2000" kern="1200" dirty="0">
              <a:solidFill>
                <a:schemeClr val="bg1"/>
              </a:solidFill>
            </a:rPr>
            <a:t> </a:t>
          </a:r>
          <a:r>
            <a:rPr lang="en-US" sz="2000" kern="1200" dirty="0" err="1">
              <a:solidFill>
                <a:schemeClr val="bg1"/>
              </a:solidFill>
            </a:rPr>
            <a:t>lagi</a:t>
          </a:r>
          <a:r>
            <a:rPr lang="en-US" sz="2000" kern="1200" dirty="0">
              <a:solidFill>
                <a:schemeClr val="bg1"/>
              </a:solidFill>
            </a:rPr>
            <a:t> </a:t>
          </a:r>
          <a:r>
            <a:rPr lang="en-US" sz="2000" kern="1200" dirty="0" err="1">
              <a:solidFill>
                <a:schemeClr val="bg1"/>
              </a:solidFill>
            </a:rPr>
            <a:t>gelembung</a:t>
          </a:r>
          <a:r>
            <a:rPr lang="en-US" sz="2000" kern="1200" dirty="0">
              <a:solidFill>
                <a:schemeClr val="bg1"/>
              </a:solidFill>
            </a:rPr>
            <a:t> gas/</a:t>
          </a:r>
          <a:r>
            <a:rPr lang="en-US" sz="2000" kern="1200" dirty="0" err="1">
              <a:solidFill>
                <a:schemeClr val="bg1"/>
              </a:solidFill>
            </a:rPr>
            <a:t>buih</a:t>
          </a:r>
          <a:endParaRPr lang="en-US" sz="2000" kern="1200" dirty="0">
            <a:solidFill>
              <a:schemeClr val="bg1"/>
            </a:solidFill>
          </a:endParaRPr>
        </a:p>
      </dsp:txBody>
      <dsp:txXfrm>
        <a:off x="131005" y="1905744"/>
        <a:ext cx="3401066" cy="1373086"/>
      </dsp:txXfrm>
    </dsp:sp>
    <dsp:sp modelId="{C7B7FF84-C6AC-491F-961A-17D3E210E74B}">
      <dsp:nvSpPr>
        <dsp:cNvPr id="0" name=""/>
        <dsp:cNvSpPr/>
      </dsp:nvSpPr>
      <dsp:spPr>
        <a:xfrm>
          <a:off x="1275244" y="3277031"/>
          <a:ext cx="4176230" cy="495749"/>
        </a:xfrm>
        <a:custGeom>
          <a:avLst/>
          <a:gdLst/>
          <a:ahLst/>
          <a:cxnLst/>
          <a:rect l="0" t="0" r="0" b="0"/>
          <a:pathLst>
            <a:path>
              <a:moveTo>
                <a:pt x="4176230" y="0"/>
              </a:moveTo>
              <a:lnTo>
                <a:pt x="4176230" y="264974"/>
              </a:lnTo>
              <a:lnTo>
                <a:pt x="0" y="264974"/>
              </a:lnTo>
              <a:lnTo>
                <a:pt x="0" y="495749"/>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58128" y="3522271"/>
        <a:ext cx="210463" cy="5268"/>
      </dsp:txXfrm>
    </dsp:sp>
    <dsp:sp modelId="{B6D1BC7E-6367-454E-8CD3-C669D127ECC3}">
      <dsp:nvSpPr>
        <dsp:cNvPr id="0" name=""/>
        <dsp:cNvSpPr/>
      </dsp:nvSpPr>
      <dsp:spPr>
        <a:xfrm>
          <a:off x="4058421" y="1905744"/>
          <a:ext cx="2786106" cy="13730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bg1"/>
              </a:solidFill>
            </a:rPr>
            <a:t>sampel</a:t>
          </a:r>
          <a:r>
            <a:rPr lang="en-US" sz="1800" kern="1200" dirty="0">
              <a:solidFill>
                <a:schemeClr val="bg1"/>
              </a:solidFill>
            </a:rPr>
            <a:t> </a:t>
          </a:r>
          <a:r>
            <a:rPr lang="en-US" sz="1800" kern="1200" dirty="0" err="1">
              <a:solidFill>
                <a:schemeClr val="bg1"/>
              </a:solidFill>
            </a:rPr>
            <a:t>dimasukkan</a:t>
          </a:r>
          <a:r>
            <a:rPr lang="en-US" sz="1800" kern="1200" dirty="0">
              <a:solidFill>
                <a:schemeClr val="bg1"/>
              </a:solidFill>
            </a:rPr>
            <a:t> </a:t>
          </a:r>
          <a:r>
            <a:rPr lang="en-US" sz="1800" kern="1200" dirty="0" err="1">
              <a:solidFill>
                <a:schemeClr val="bg1"/>
              </a:solidFill>
            </a:rPr>
            <a:t>ke</a:t>
          </a:r>
          <a:r>
            <a:rPr lang="en-US" sz="1800" kern="1200" dirty="0">
              <a:solidFill>
                <a:schemeClr val="bg1"/>
              </a:solidFill>
            </a:rPr>
            <a:t> </a:t>
          </a:r>
          <a:r>
            <a:rPr lang="en-US" sz="1800" kern="1200" dirty="0" err="1">
              <a:solidFill>
                <a:schemeClr val="bg1"/>
              </a:solidFill>
            </a:rPr>
            <a:t>dlm</a:t>
          </a:r>
          <a:r>
            <a:rPr lang="en-US" sz="1800" kern="1200" dirty="0">
              <a:solidFill>
                <a:schemeClr val="bg1"/>
              </a:solidFill>
            </a:rPr>
            <a:t> </a:t>
          </a:r>
          <a:r>
            <a:rPr lang="en-US" sz="1800" kern="1200" dirty="0" err="1">
              <a:solidFill>
                <a:schemeClr val="bg1"/>
              </a:solidFill>
            </a:rPr>
            <a:t>desikator</a:t>
          </a:r>
          <a:r>
            <a:rPr lang="en-US" sz="1800" kern="1200" dirty="0">
              <a:solidFill>
                <a:schemeClr val="bg1"/>
              </a:solidFill>
            </a:rPr>
            <a:t> &amp; </a:t>
          </a:r>
          <a:r>
            <a:rPr lang="en-US" sz="1800" kern="1200" dirty="0" err="1">
              <a:solidFill>
                <a:schemeClr val="bg1"/>
              </a:solidFill>
            </a:rPr>
            <a:t>didinginkan</a:t>
          </a:r>
          <a:r>
            <a:rPr lang="en-US" sz="1800" kern="1200" dirty="0">
              <a:solidFill>
                <a:schemeClr val="bg1"/>
              </a:solidFill>
            </a:rPr>
            <a:t> </a:t>
          </a:r>
          <a:r>
            <a:rPr lang="en-US" sz="1800" kern="1200" dirty="0" err="1">
              <a:solidFill>
                <a:schemeClr val="bg1"/>
              </a:solidFill>
            </a:rPr>
            <a:t>sampai</a:t>
          </a:r>
          <a:r>
            <a:rPr lang="en-US" sz="1800" kern="1200" dirty="0">
              <a:solidFill>
                <a:schemeClr val="bg1"/>
              </a:solidFill>
            </a:rPr>
            <a:t> </a:t>
          </a:r>
          <a:r>
            <a:rPr lang="en-US" sz="1800" kern="1200" dirty="0" err="1">
              <a:solidFill>
                <a:schemeClr val="bg1"/>
              </a:solidFill>
            </a:rPr>
            <a:t>suhu</a:t>
          </a:r>
          <a:r>
            <a:rPr lang="en-US" sz="1800" kern="1200" dirty="0">
              <a:solidFill>
                <a:schemeClr val="bg1"/>
              </a:solidFill>
            </a:rPr>
            <a:t> </a:t>
          </a:r>
          <a:r>
            <a:rPr lang="en-US" sz="1800" kern="1200" dirty="0" err="1">
              <a:solidFill>
                <a:schemeClr val="bg1"/>
              </a:solidFill>
            </a:rPr>
            <a:t>kamar</a:t>
          </a:r>
          <a:endParaRPr lang="en-US" sz="1800" kern="1200" dirty="0">
            <a:solidFill>
              <a:schemeClr val="bg1"/>
            </a:solidFill>
          </a:endParaRPr>
        </a:p>
      </dsp:txBody>
      <dsp:txXfrm>
        <a:off x="4058421" y="1905744"/>
        <a:ext cx="2786106" cy="1373086"/>
      </dsp:txXfrm>
    </dsp:sp>
    <dsp:sp modelId="{84788FE0-7354-4BC5-99A7-50FF297AD208}">
      <dsp:nvSpPr>
        <dsp:cNvPr id="0" name=""/>
        <dsp:cNvSpPr/>
      </dsp:nvSpPr>
      <dsp:spPr>
        <a:xfrm>
          <a:off x="131005" y="3805181"/>
          <a:ext cx="2288477" cy="13730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err="1">
              <a:solidFill>
                <a:schemeClr val="bg1"/>
              </a:solidFill>
            </a:rPr>
            <a:t>Timbang</a:t>
          </a:r>
          <a:r>
            <a:rPr lang="en-US" sz="3200" kern="1200" dirty="0">
              <a:solidFill>
                <a:schemeClr val="bg1"/>
              </a:solidFill>
            </a:rPr>
            <a:t> </a:t>
          </a:r>
          <a:r>
            <a:rPr lang="en-US" sz="3200" kern="1200" dirty="0" err="1">
              <a:solidFill>
                <a:schemeClr val="bg1"/>
              </a:solidFill>
            </a:rPr>
            <a:t>sampel</a:t>
          </a:r>
          <a:endParaRPr lang="en-US" sz="3200" kern="1200" dirty="0">
            <a:solidFill>
              <a:schemeClr val="bg1"/>
            </a:solidFill>
          </a:endParaRPr>
        </a:p>
      </dsp:txBody>
      <dsp:txXfrm>
        <a:off x="131005" y="3805181"/>
        <a:ext cx="2288477" cy="13730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55500-498D-4EC7-8FDC-F4B34E050AED}">
      <dsp:nvSpPr>
        <dsp:cNvPr id="0" name=""/>
        <dsp:cNvSpPr/>
      </dsp:nvSpPr>
      <dsp:spPr>
        <a:xfrm>
          <a:off x="2373254" y="1563894"/>
          <a:ext cx="514014" cy="91440"/>
        </a:xfrm>
        <a:custGeom>
          <a:avLst/>
          <a:gdLst/>
          <a:ahLst/>
          <a:cxnLst/>
          <a:rect l="0" t="0" r="0" b="0"/>
          <a:pathLst>
            <a:path>
              <a:moveTo>
                <a:pt x="0" y="45720"/>
              </a:moveTo>
              <a:lnTo>
                <a:pt x="514014" y="45720"/>
              </a:lnTo>
            </a:path>
          </a:pathLst>
        </a:custGeom>
        <a:noFill/>
        <a:ln w="9525" cap="rnd"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bg1"/>
            </a:solidFill>
          </a:endParaRPr>
        </a:p>
      </dsp:txBody>
      <dsp:txXfrm>
        <a:off x="2616646" y="1606888"/>
        <a:ext cx="27230" cy="5451"/>
      </dsp:txXfrm>
    </dsp:sp>
    <dsp:sp modelId="{7EFABD95-25C7-4DF3-ADA0-68AFBF1C60AC}">
      <dsp:nvSpPr>
        <dsp:cNvPr id="0" name=""/>
        <dsp:cNvSpPr/>
      </dsp:nvSpPr>
      <dsp:spPr>
        <a:xfrm>
          <a:off x="7166" y="899247"/>
          <a:ext cx="2367888" cy="142073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bg1"/>
              </a:solidFill>
            </a:rPr>
            <a:t>Timbang</a:t>
          </a:r>
          <a:r>
            <a:rPr lang="en-US" sz="2400" kern="1200" dirty="0">
              <a:solidFill>
                <a:schemeClr val="bg1"/>
              </a:solidFill>
            </a:rPr>
            <a:t> </a:t>
          </a:r>
          <a:r>
            <a:rPr lang="en-US" sz="2400" kern="1200" dirty="0" err="1">
              <a:solidFill>
                <a:schemeClr val="bg1"/>
              </a:solidFill>
            </a:rPr>
            <a:t>sampel</a:t>
          </a:r>
          <a:r>
            <a:rPr lang="en-US" sz="2400" kern="1200" dirty="0">
              <a:solidFill>
                <a:schemeClr val="bg1"/>
              </a:solidFill>
            </a:rPr>
            <a:t> 5 gr </a:t>
          </a:r>
          <a:r>
            <a:rPr lang="en-US" sz="2400" kern="1200" dirty="0" err="1">
              <a:solidFill>
                <a:schemeClr val="bg1"/>
              </a:solidFill>
            </a:rPr>
            <a:t>dlm</a:t>
          </a:r>
          <a:r>
            <a:rPr lang="en-US" sz="2400" kern="1200" dirty="0">
              <a:solidFill>
                <a:schemeClr val="bg1"/>
              </a:solidFill>
            </a:rPr>
            <a:t> </a:t>
          </a:r>
          <a:r>
            <a:rPr lang="en-US" sz="2400" kern="1200" dirty="0" err="1">
              <a:solidFill>
                <a:schemeClr val="bg1"/>
              </a:solidFill>
            </a:rPr>
            <a:t>gelas</a:t>
          </a:r>
          <a:r>
            <a:rPr lang="en-US" sz="2400" kern="1200" dirty="0">
              <a:solidFill>
                <a:schemeClr val="bg1"/>
              </a:solidFill>
            </a:rPr>
            <a:t> </a:t>
          </a:r>
          <a:r>
            <a:rPr lang="en-US" sz="2400" kern="1200" dirty="0" err="1">
              <a:solidFill>
                <a:schemeClr val="bg1"/>
              </a:solidFill>
            </a:rPr>
            <a:t>piala</a:t>
          </a:r>
          <a:r>
            <a:rPr lang="en-US" sz="2400" kern="1200" dirty="0">
              <a:solidFill>
                <a:schemeClr val="bg1"/>
              </a:solidFill>
            </a:rPr>
            <a:t> </a:t>
          </a:r>
          <a:r>
            <a:rPr lang="en-US" sz="2400" kern="1200" dirty="0" err="1">
              <a:solidFill>
                <a:schemeClr val="bg1"/>
              </a:solidFill>
            </a:rPr>
            <a:t>kering</a:t>
          </a:r>
          <a:endParaRPr lang="en-US" sz="2400" kern="1200" dirty="0">
            <a:solidFill>
              <a:schemeClr val="bg1"/>
            </a:solidFill>
          </a:endParaRPr>
        </a:p>
      </dsp:txBody>
      <dsp:txXfrm>
        <a:off x="7166" y="899247"/>
        <a:ext cx="2367888" cy="1420732"/>
      </dsp:txXfrm>
    </dsp:sp>
    <dsp:sp modelId="{FD2B597B-2285-4465-A524-792EC32ED14D}">
      <dsp:nvSpPr>
        <dsp:cNvPr id="0" name=""/>
        <dsp:cNvSpPr/>
      </dsp:nvSpPr>
      <dsp:spPr>
        <a:xfrm>
          <a:off x="1448559" y="2318180"/>
          <a:ext cx="3707521" cy="514014"/>
        </a:xfrm>
        <a:custGeom>
          <a:avLst/>
          <a:gdLst/>
          <a:ahLst/>
          <a:cxnLst/>
          <a:rect l="0" t="0" r="0" b="0"/>
          <a:pathLst>
            <a:path>
              <a:moveTo>
                <a:pt x="3707521" y="0"/>
              </a:moveTo>
              <a:lnTo>
                <a:pt x="3707521" y="274107"/>
              </a:lnTo>
              <a:lnTo>
                <a:pt x="0" y="274107"/>
              </a:lnTo>
              <a:lnTo>
                <a:pt x="0" y="514014"/>
              </a:lnTo>
            </a:path>
          </a:pathLst>
        </a:custGeom>
        <a:noFill/>
        <a:ln w="9525" cap="rnd"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bg1"/>
            </a:solidFill>
          </a:endParaRPr>
        </a:p>
      </dsp:txBody>
      <dsp:txXfrm>
        <a:off x="3208637" y="2572462"/>
        <a:ext cx="187365" cy="5451"/>
      </dsp:txXfrm>
    </dsp:sp>
    <dsp:sp modelId="{6979AAD3-EF83-4B1E-9047-D34E90DD759F}">
      <dsp:nvSpPr>
        <dsp:cNvPr id="0" name=""/>
        <dsp:cNvSpPr/>
      </dsp:nvSpPr>
      <dsp:spPr>
        <a:xfrm>
          <a:off x="2919669" y="899247"/>
          <a:ext cx="4472822" cy="142073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bg1"/>
            </a:solidFill>
          </a:endParaRPr>
        </a:p>
        <a:p>
          <a:pPr marL="0" lvl="0" indent="0" algn="ctr" defTabSz="889000">
            <a:lnSpc>
              <a:spcPct val="90000"/>
            </a:lnSpc>
            <a:spcBef>
              <a:spcPct val="0"/>
            </a:spcBef>
            <a:spcAft>
              <a:spcPct val="35000"/>
            </a:spcAft>
            <a:buNone/>
          </a:pPr>
          <a:r>
            <a:rPr lang="en-US" sz="2000" kern="1200" dirty="0" err="1">
              <a:solidFill>
                <a:schemeClr val="bg1"/>
              </a:solidFill>
            </a:rPr>
            <a:t>Keringkan</a:t>
          </a:r>
          <a:r>
            <a:rPr lang="en-US" sz="2000" kern="1200" dirty="0">
              <a:solidFill>
                <a:schemeClr val="bg1"/>
              </a:solidFill>
            </a:rPr>
            <a:t> </a:t>
          </a:r>
          <a:r>
            <a:rPr lang="en-US" sz="2000" kern="1200" dirty="0" err="1">
              <a:solidFill>
                <a:schemeClr val="bg1"/>
              </a:solidFill>
            </a:rPr>
            <a:t>dalam</a:t>
          </a:r>
          <a:r>
            <a:rPr lang="en-US" sz="2000" kern="1200" dirty="0">
              <a:solidFill>
                <a:schemeClr val="bg1"/>
              </a:solidFill>
            </a:rPr>
            <a:t> oven </a:t>
          </a:r>
          <a:r>
            <a:rPr lang="en-US" sz="2000" kern="1200" dirty="0" err="1">
              <a:solidFill>
                <a:schemeClr val="bg1"/>
              </a:solidFill>
            </a:rPr>
            <a:t>bersuhu</a:t>
          </a:r>
          <a:r>
            <a:rPr lang="en-US" sz="2000" kern="1200" dirty="0">
              <a:solidFill>
                <a:schemeClr val="bg1"/>
              </a:solidFill>
            </a:rPr>
            <a:t> 105 C </a:t>
          </a:r>
          <a:r>
            <a:rPr lang="en-US" sz="2000" kern="1200" dirty="0" err="1">
              <a:solidFill>
                <a:schemeClr val="bg1"/>
              </a:solidFill>
            </a:rPr>
            <a:t>selama</a:t>
          </a:r>
          <a:r>
            <a:rPr lang="en-US" sz="2000" kern="1200" dirty="0">
              <a:solidFill>
                <a:schemeClr val="bg1"/>
              </a:solidFill>
            </a:rPr>
            <a:t> 30 </a:t>
          </a:r>
          <a:r>
            <a:rPr lang="en-US" sz="2000" kern="1200" dirty="0" err="1">
              <a:solidFill>
                <a:schemeClr val="bg1"/>
              </a:solidFill>
            </a:rPr>
            <a:t>menit</a:t>
          </a:r>
          <a:endParaRPr lang="en-US" sz="2000" kern="1200" dirty="0">
            <a:solidFill>
              <a:schemeClr val="bg1"/>
            </a:solidFill>
          </a:endParaRPr>
        </a:p>
        <a:p>
          <a:pPr marL="0" lvl="0" indent="0" algn="ctr" defTabSz="889000">
            <a:lnSpc>
              <a:spcPct val="90000"/>
            </a:lnSpc>
            <a:spcBef>
              <a:spcPct val="0"/>
            </a:spcBef>
            <a:spcAft>
              <a:spcPct val="35000"/>
            </a:spcAft>
            <a:buNone/>
          </a:pPr>
          <a:endParaRPr lang="en-US" sz="2000" kern="1200" dirty="0">
            <a:solidFill>
              <a:schemeClr val="bg1"/>
            </a:solidFill>
          </a:endParaRPr>
        </a:p>
      </dsp:txBody>
      <dsp:txXfrm>
        <a:off x="2919669" y="899247"/>
        <a:ext cx="4472822" cy="1420732"/>
      </dsp:txXfrm>
    </dsp:sp>
    <dsp:sp modelId="{C7B7FF84-C6AC-491F-961A-17D3E210E74B}">
      <dsp:nvSpPr>
        <dsp:cNvPr id="0" name=""/>
        <dsp:cNvSpPr/>
      </dsp:nvSpPr>
      <dsp:spPr>
        <a:xfrm>
          <a:off x="2888152" y="3529241"/>
          <a:ext cx="514014" cy="91440"/>
        </a:xfrm>
        <a:custGeom>
          <a:avLst/>
          <a:gdLst/>
          <a:ahLst/>
          <a:cxnLst/>
          <a:rect l="0" t="0" r="0" b="0"/>
          <a:pathLst>
            <a:path>
              <a:moveTo>
                <a:pt x="0" y="45720"/>
              </a:moveTo>
              <a:lnTo>
                <a:pt x="514014"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31543" y="3572235"/>
        <a:ext cx="27230" cy="5451"/>
      </dsp:txXfrm>
    </dsp:sp>
    <dsp:sp modelId="{B6D1BC7E-6367-454E-8CD3-C669D127ECC3}">
      <dsp:nvSpPr>
        <dsp:cNvPr id="0" name=""/>
        <dsp:cNvSpPr/>
      </dsp:nvSpPr>
      <dsp:spPr>
        <a:xfrm>
          <a:off x="7166" y="2864595"/>
          <a:ext cx="2882785" cy="142073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bg1"/>
              </a:solidFill>
            </a:rPr>
            <a:t>sampel</a:t>
          </a:r>
          <a:r>
            <a:rPr lang="en-US" sz="1800" kern="1200" dirty="0">
              <a:solidFill>
                <a:schemeClr val="bg1"/>
              </a:solidFill>
            </a:rPr>
            <a:t> </a:t>
          </a:r>
          <a:r>
            <a:rPr lang="en-US" sz="1800" kern="1200" dirty="0" err="1">
              <a:solidFill>
                <a:schemeClr val="bg1"/>
              </a:solidFill>
            </a:rPr>
            <a:t>dimasukkan</a:t>
          </a:r>
          <a:r>
            <a:rPr lang="en-US" sz="1800" kern="1200" dirty="0">
              <a:solidFill>
                <a:schemeClr val="bg1"/>
              </a:solidFill>
            </a:rPr>
            <a:t> </a:t>
          </a:r>
          <a:r>
            <a:rPr lang="en-US" sz="1800" kern="1200" dirty="0" err="1">
              <a:solidFill>
                <a:schemeClr val="bg1"/>
              </a:solidFill>
            </a:rPr>
            <a:t>ke</a:t>
          </a:r>
          <a:r>
            <a:rPr lang="en-US" sz="1800" kern="1200" dirty="0">
              <a:solidFill>
                <a:schemeClr val="bg1"/>
              </a:solidFill>
            </a:rPr>
            <a:t> </a:t>
          </a:r>
          <a:r>
            <a:rPr lang="en-US" sz="1800" kern="1200" dirty="0" err="1">
              <a:solidFill>
                <a:schemeClr val="bg1"/>
              </a:solidFill>
            </a:rPr>
            <a:t>dlm</a:t>
          </a:r>
          <a:r>
            <a:rPr lang="en-US" sz="1800" kern="1200" dirty="0">
              <a:solidFill>
                <a:schemeClr val="bg1"/>
              </a:solidFill>
            </a:rPr>
            <a:t> </a:t>
          </a:r>
          <a:r>
            <a:rPr lang="en-US" sz="1800" kern="1200" dirty="0" err="1">
              <a:solidFill>
                <a:schemeClr val="bg1"/>
              </a:solidFill>
            </a:rPr>
            <a:t>desikator</a:t>
          </a:r>
          <a:r>
            <a:rPr lang="en-US" sz="1800" kern="1200" dirty="0">
              <a:solidFill>
                <a:schemeClr val="bg1"/>
              </a:solidFill>
            </a:rPr>
            <a:t> &amp; </a:t>
          </a:r>
          <a:r>
            <a:rPr lang="en-US" sz="1800" kern="1200" dirty="0" err="1">
              <a:solidFill>
                <a:schemeClr val="bg1"/>
              </a:solidFill>
            </a:rPr>
            <a:t>didinginkan</a:t>
          </a:r>
          <a:r>
            <a:rPr lang="en-US" sz="1800" kern="1200" dirty="0">
              <a:solidFill>
                <a:schemeClr val="bg1"/>
              </a:solidFill>
            </a:rPr>
            <a:t> </a:t>
          </a:r>
          <a:r>
            <a:rPr lang="en-US" sz="1800" kern="1200" dirty="0" err="1">
              <a:solidFill>
                <a:schemeClr val="bg1"/>
              </a:solidFill>
            </a:rPr>
            <a:t>sampai</a:t>
          </a:r>
          <a:r>
            <a:rPr lang="en-US" sz="1800" kern="1200" dirty="0">
              <a:solidFill>
                <a:schemeClr val="bg1"/>
              </a:solidFill>
            </a:rPr>
            <a:t> </a:t>
          </a:r>
          <a:r>
            <a:rPr lang="en-US" sz="1800" kern="1200" dirty="0" err="1">
              <a:solidFill>
                <a:schemeClr val="bg1"/>
              </a:solidFill>
            </a:rPr>
            <a:t>suhu</a:t>
          </a:r>
          <a:r>
            <a:rPr lang="en-US" sz="1800" kern="1200" dirty="0">
              <a:solidFill>
                <a:schemeClr val="bg1"/>
              </a:solidFill>
            </a:rPr>
            <a:t> </a:t>
          </a:r>
          <a:r>
            <a:rPr lang="en-US" sz="1800" kern="1200" dirty="0" err="1">
              <a:solidFill>
                <a:schemeClr val="bg1"/>
              </a:solidFill>
            </a:rPr>
            <a:t>kamar</a:t>
          </a:r>
          <a:endParaRPr lang="en-US" sz="1800" kern="1200" dirty="0">
            <a:solidFill>
              <a:schemeClr val="bg1"/>
            </a:solidFill>
          </a:endParaRPr>
        </a:p>
      </dsp:txBody>
      <dsp:txXfrm>
        <a:off x="7166" y="2864595"/>
        <a:ext cx="2882785" cy="1420732"/>
      </dsp:txXfrm>
    </dsp:sp>
    <dsp:sp modelId="{84788FE0-7354-4BC5-99A7-50FF297AD208}">
      <dsp:nvSpPr>
        <dsp:cNvPr id="0" name=""/>
        <dsp:cNvSpPr/>
      </dsp:nvSpPr>
      <dsp:spPr>
        <a:xfrm>
          <a:off x="3434566" y="2864595"/>
          <a:ext cx="2367888" cy="142073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err="1">
              <a:solidFill>
                <a:schemeClr val="bg1"/>
              </a:solidFill>
            </a:rPr>
            <a:t>Timbang</a:t>
          </a:r>
          <a:r>
            <a:rPr lang="en-US" sz="1700" kern="1200" dirty="0">
              <a:solidFill>
                <a:schemeClr val="bg1"/>
              </a:solidFill>
            </a:rPr>
            <a:t> </a:t>
          </a:r>
          <a:r>
            <a:rPr lang="en-US" sz="1700" kern="1200" dirty="0" err="1">
              <a:solidFill>
                <a:schemeClr val="bg1"/>
              </a:solidFill>
            </a:rPr>
            <a:t>sampel</a:t>
          </a:r>
          <a:r>
            <a:rPr lang="en-US" sz="1700" kern="1200" dirty="0">
              <a:solidFill>
                <a:schemeClr val="bg1"/>
              </a:solidFill>
            </a:rPr>
            <a:t>, </a:t>
          </a:r>
          <a:r>
            <a:rPr lang="en-US" sz="1700" kern="1200" dirty="0" err="1">
              <a:solidFill>
                <a:schemeClr val="bg1"/>
              </a:solidFill>
            </a:rPr>
            <a:t>ulangi</a:t>
          </a:r>
          <a:r>
            <a:rPr lang="en-US" sz="1700" kern="1200" dirty="0">
              <a:solidFill>
                <a:schemeClr val="bg1"/>
              </a:solidFill>
            </a:rPr>
            <a:t> </a:t>
          </a:r>
          <a:r>
            <a:rPr lang="en-US" sz="1700" kern="1200" dirty="0" err="1">
              <a:solidFill>
                <a:schemeClr val="bg1"/>
              </a:solidFill>
            </a:rPr>
            <a:t>hingga</a:t>
          </a:r>
          <a:r>
            <a:rPr lang="en-US" sz="1700" kern="1200" dirty="0">
              <a:solidFill>
                <a:schemeClr val="bg1"/>
              </a:solidFill>
            </a:rPr>
            <a:t> </a:t>
          </a:r>
          <a:r>
            <a:rPr lang="en-US" sz="1700" kern="1200" dirty="0" err="1">
              <a:solidFill>
                <a:schemeClr val="bg1"/>
              </a:solidFill>
            </a:rPr>
            <a:t>pengurangan</a:t>
          </a:r>
          <a:r>
            <a:rPr lang="en-US" sz="1700" kern="1200" dirty="0">
              <a:solidFill>
                <a:schemeClr val="bg1"/>
              </a:solidFill>
            </a:rPr>
            <a:t> </a:t>
          </a:r>
          <a:r>
            <a:rPr lang="en-US" sz="1700" kern="1200" dirty="0" err="1">
              <a:solidFill>
                <a:schemeClr val="bg1"/>
              </a:solidFill>
            </a:rPr>
            <a:t>berat</a:t>
          </a:r>
          <a:r>
            <a:rPr lang="en-US" sz="1700" kern="1200" dirty="0">
              <a:solidFill>
                <a:schemeClr val="bg1"/>
              </a:solidFill>
            </a:rPr>
            <a:t> </a:t>
          </a:r>
          <a:r>
            <a:rPr lang="en-US" sz="1700" kern="1200" dirty="0" err="1">
              <a:solidFill>
                <a:schemeClr val="bg1"/>
              </a:solidFill>
            </a:rPr>
            <a:t>sampel</a:t>
          </a:r>
          <a:r>
            <a:rPr lang="en-US" sz="1700" kern="1200" dirty="0">
              <a:solidFill>
                <a:schemeClr val="bg1"/>
              </a:solidFill>
            </a:rPr>
            <a:t> &lt; 0,05%</a:t>
          </a:r>
        </a:p>
      </dsp:txBody>
      <dsp:txXfrm>
        <a:off x="3434566" y="2864595"/>
        <a:ext cx="2367888" cy="14207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55500-498D-4EC7-8FDC-F4B34E050AED}">
      <dsp:nvSpPr>
        <dsp:cNvPr id="0" name=""/>
        <dsp:cNvSpPr/>
      </dsp:nvSpPr>
      <dsp:spPr>
        <a:xfrm>
          <a:off x="2373254" y="1563894"/>
          <a:ext cx="514014" cy="91440"/>
        </a:xfrm>
        <a:custGeom>
          <a:avLst/>
          <a:gdLst/>
          <a:ahLst/>
          <a:cxnLst/>
          <a:rect l="0" t="0" r="0" b="0"/>
          <a:pathLst>
            <a:path>
              <a:moveTo>
                <a:pt x="0" y="45720"/>
              </a:moveTo>
              <a:lnTo>
                <a:pt x="514014" y="45720"/>
              </a:lnTo>
            </a:path>
          </a:pathLst>
        </a:custGeom>
        <a:noFill/>
        <a:ln w="9525" cap="rnd"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bg1"/>
            </a:solidFill>
          </a:endParaRPr>
        </a:p>
      </dsp:txBody>
      <dsp:txXfrm>
        <a:off x="2616646" y="1606888"/>
        <a:ext cx="27230" cy="5451"/>
      </dsp:txXfrm>
    </dsp:sp>
    <dsp:sp modelId="{7EFABD95-25C7-4DF3-ADA0-68AFBF1C60AC}">
      <dsp:nvSpPr>
        <dsp:cNvPr id="0" name=""/>
        <dsp:cNvSpPr/>
      </dsp:nvSpPr>
      <dsp:spPr>
        <a:xfrm>
          <a:off x="7166" y="899247"/>
          <a:ext cx="2367888" cy="142073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bg1"/>
              </a:solidFill>
            </a:rPr>
            <a:t>Timbang</a:t>
          </a:r>
          <a:r>
            <a:rPr lang="en-US" sz="2400" kern="1200" dirty="0">
              <a:solidFill>
                <a:schemeClr val="bg1"/>
              </a:solidFill>
            </a:rPr>
            <a:t> </a:t>
          </a:r>
          <a:r>
            <a:rPr lang="en-US" sz="2400" kern="1200" dirty="0" err="1">
              <a:solidFill>
                <a:schemeClr val="bg1"/>
              </a:solidFill>
            </a:rPr>
            <a:t>sampel</a:t>
          </a:r>
          <a:r>
            <a:rPr lang="en-US" sz="2400" kern="1200" dirty="0">
              <a:solidFill>
                <a:schemeClr val="bg1"/>
              </a:solidFill>
            </a:rPr>
            <a:t> 5 gr </a:t>
          </a:r>
          <a:r>
            <a:rPr lang="en-US" sz="2400" kern="1200" dirty="0" err="1">
              <a:solidFill>
                <a:schemeClr val="bg1"/>
              </a:solidFill>
            </a:rPr>
            <a:t>dlm</a:t>
          </a:r>
          <a:r>
            <a:rPr lang="en-US" sz="2400" kern="1200" dirty="0">
              <a:solidFill>
                <a:schemeClr val="bg1"/>
              </a:solidFill>
            </a:rPr>
            <a:t> </a:t>
          </a:r>
          <a:r>
            <a:rPr lang="en-US" sz="2400" kern="1200" dirty="0" err="1">
              <a:solidFill>
                <a:schemeClr val="bg1"/>
              </a:solidFill>
            </a:rPr>
            <a:t>gelas</a:t>
          </a:r>
          <a:r>
            <a:rPr lang="en-US" sz="2400" kern="1200" dirty="0">
              <a:solidFill>
                <a:schemeClr val="bg1"/>
              </a:solidFill>
            </a:rPr>
            <a:t> </a:t>
          </a:r>
          <a:r>
            <a:rPr lang="en-US" sz="2400" kern="1200" dirty="0" err="1">
              <a:solidFill>
                <a:schemeClr val="bg1"/>
              </a:solidFill>
            </a:rPr>
            <a:t>piala</a:t>
          </a:r>
          <a:r>
            <a:rPr lang="en-US" sz="2400" kern="1200" dirty="0">
              <a:solidFill>
                <a:schemeClr val="bg1"/>
              </a:solidFill>
            </a:rPr>
            <a:t> </a:t>
          </a:r>
          <a:r>
            <a:rPr lang="en-US" sz="2400" kern="1200" dirty="0" err="1">
              <a:solidFill>
                <a:schemeClr val="bg1"/>
              </a:solidFill>
            </a:rPr>
            <a:t>kering</a:t>
          </a:r>
          <a:endParaRPr lang="en-US" sz="2400" kern="1200" dirty="0">
            <a:solidFill>
              <a:schemeClr val="bg1"/>
            </a:solidFill>
          </a:endParaRPr>
        </a:p>
      </dsp:txBody>
      <dsp:txXfrm>
        <a:off x="7166" y="899247"/>
        <a:ext cx="2367888" cy="1420732"/>
      </dsp:txXfrm>
    </dsp:sp>
    <dsp:sp modelId="{FD2B597B-2285-4465-A524-792EC32ED14D}">
      <dsp:nvSpPr>
        <dsp:cNvPr id="0" name=""/>
        <dsp:cNvSpPr/>
      </dsp:nvSpPr>
      <dsp:spPr>
        <a:xfrm>
          <a:off x="1448559" y="2318180"/>
          <a:ext cx="3707521" cy="514014"/>
        </a:xfrm>
        <a:custGeom>
          <a:avLst/>
          <a:gdLst/>
          <a:ahLst/>
          <a:cxnLst/>
          <a:rect l="0" t="0" r="0" b="0"/>
          <a:pathLst>
            <a:path>
              <a:moveTo>
                <a:pt x="3707521" y="0"/>
              </a:moveTo>
              <a:lnTo>
                <a:pt x="3707521" y="274107"/>
              </a:lnTo>
              <a:lnTo>
                <a:pt x="0" y="274107"/>
              </a:lnTo>
              <a:lnTo>
                <a:pt x="0" y="514014"/>
              </a:lnTo>
            </a:path>
          </a:pathLst>
        </a:custGeom>
        <a:noFill/>
        <a:ln w="9525" cap="rnd"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bg1"/>
            </a:solidFill>
          </a:endParaRPr>
        </a:p>
      </dsp:txBody>
      <dsp:txXfrm>
        <a:off x="3208637" y="2572462"/>
        <a:ext cx="187365" cy="5451"/>
      </dsp:txXfrm>
    </dsp:sp>
    <dsp:sp modelId="{6979AAD3-EF83-4B1E-9047-D34E90DD759F}">
      <dsp:nvSpPr>
        <dsp:cNvPr id="0" name=""/>
        <dsp:cNvSpPr/>
      </dsp:nvSpPr>
      <dsp:spPr>
        <a:xfrm>
          <a:off x="2919669" y="899247"/>
          <a:ext cx="4472822" cy="142073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bg1"/>
            </a:solidFill>
          </a:endParaRPr>
        </a:p>
        <a:p>
          <a:pPr marL="0" lvl="0" indent="0" algn="ctr" defTabSz="889000">
            <a:lnSpc>
              <a:spcPct val="90000"/>
            </a:lnSpc>
            <a:spcBef>
              <a:spcPct val="0"/>
            </a:spcBef>
            <a:spcAft>
              <a:spcPct val="35000"/>
            </a:spcAft>
            <a:buNone/>
          </a:pPr>
          <a:r>
            <a:rPr lang="en-US" sz="2000" kern="1200" dirty="0" err="1">
              <a:solidFill>
                <a:schemeClr val="bg1"/>
              </a:solidFill>
            </a:rPr>
            <a:t>Keringkan</a:t>
          </a:r>
          <a:r>
            <a:rPr lang="en-US" sz="2000" kern="1200" dirty="0">
              <a:solidFill>
                <a:schemeClr val="bg1"/>
              </a:solidFill>
            </a:rPr>
            <a:t> </a:t>
          </a:r>
          <a:r>
            <a:rPr lang="en-US" sz="2000" kern="1200" dirty="0" err="1">
              <a:solidFill>
                <a:schemeClr val="bg1"/>
              </a:solidFill>
            </a:rPr>
            <a:t>dalam</a:t>
          </a:r>
          <a:r>
            <a:rPr lang="en-US" sz="2000" kern="1200" dirty="0">
              <a:solidFill>
                <a:schemeClr val="bg1"/>
              </a:solidFill>
            </a:rPr>
            <a:t> oven </a:t>
          </a:r>
          <a:r>
            <a:rPr lang="en-US" sz="2000" kern="1200" dirty="0" err="1">
              <a:solidFill>
                <a:schemeClr val="bg1"/>
              </a:solidFill>
            </a:rPr>
            <a:t>bersuhu</a:t>
          </a:r>
          <a:r>
            <a:rPr lang="en-US" sz="2000" kern="1200" dirty="0">
              <a:solidFill>
                <a:schemeClr val="bg1"/>
              </a:solidFill>
            </a:rPr>
            <a:t> </a:t>
          </a:r>
        </a:p>
        <a:p>
          <a:pPr marL="0" lvl="0" indent="0" algn="ctr" defTabSz="889000">
            <a:lnSpc>
              <a:spcPct val="90000"/>
            </a:lnSpc>
            <a:spcBef>
              <a:spcPct val="0"/>
            </a:spcBef>
            <a:spcAft>
              <a:spcPct val="35000"/>
            </a:spcAft>
            <a:buNone/>
          </a:pPr>
          <a:r>
            <a:rPr lang="en-US" sz="2000" kern="1200" dirty="0">
              <a:solidFill>
                <a:schemeClr val="bg1"/>
              </a:solidFill>
            </a:rPr>
            <a:t>&lt; 25 C </a:t>
          </a:r>
          <a:r>
            <a:rPr lang="en-US" sz="2000" kern="1200" dirty="0" err="1">
              <a:solidFill>
                <a:schemeClr val="bg1"/>
              </a:solidFill>
            </a:rPr>
            <a:t>selama</a:t>
          </a:r>
          <a:r>
            <a:rPr lang="en-US" sz="2000" kern="1200" dirty="0">
              <a:solidFill>
                <a:schemeClr val="bg1"/>
              </a:solidFill>
            </a:rPr>
            <a:t> 60 </a:t>
          </a:r>
          <a:r>
            <a:rPr lang="en-US" sz="2000" kern="1200" dirty="0" err="1">
              <a:solidFill>
                <a:schemeClr val="bg1"/>
              </a:solidFill>
            </a:rPr>
            <a:t>menit</a:t>
          </a:r>
          <a:endParaRPr lang="en-US" sz="2000" kern="1200" dirty="0">
            <a:solidFill>
              <a:schemeClr val="bg1"/>
            </a:solidFill>
          </a:endParaRPr>
        </a:p>
        <a:p>
          <a:pPr marL="0" lvl="0" indent="0" algn="ctr" defTabSz="889000">
            <a:lnSpc>
              <a:spcPct val="90000"/>
            </a:lnSpc>
            <a:spcBef>
              <a:spcPct val="0"/>
            </a:spcBef>
            <a:spcAft>
              <a:spcPct val="35000"/>
            </a:spcAft>
            <a:buNone/>
          </a:pPr>
          <a:endParaRPr lang="en-US" sz="2000" kern="1200" dirty="0">
            <a:solidFill>
              <a:schemeClr val="bg1"/>
            </a:solidFill>
          </a:endParaRPr>
        </a:p>
      </dsp:txBody>
      <dsp:txXfrm>
        <a:off x="2919669" y="899247"/>
        <a:ext cx="4472822" cy="1420732"/>
      </dsp:txXfrm>
    </dsp:sp>
    <dsp:sp modelId="{C7B7FF84-C6AC-491F-961A-17D3E210E74B}">
      <dsp:nvSpPr>
        <dsp:cNvPr id="0" name=""/>
        <dsp:cNvSpPr/>
      </dsp:nvSpPr>
      <dsp:spPr>
        <a:xfrm>
          <a:off x="2888152" y="3529241"/>
          <a:ext cx="514014" cy="91440"/>
        </a:xfrm>
        <a:custGeom>
          <a:avLst/>
          <a:gdLst/>
          <a:ahLst/>
          <a:cxnLst/>
          <a:rect l="0" t="0" r="0" b="0"/>
          <a:pathLst>
            <a:path>
              <a:moveTo>
                <a:pt x="0" y="45720"/>
              </a:moveTo>
              <a:lnTo>
                <a:pt x="514014" y="45720"/>
              </a:lnTo>
            </a:path>
          </a:pathLst>
        </a:custGeom>
        <a:noFill/>
        <a:ln w="9525" cap="rnd"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31543" y="3572235"/>
        <a:ext cx="27230" cy="5451"/>
      </dsp:txXfrm>
    </dsp:sp>
    <dsp:sp modelId="{B6D1BC7E-6367-454E-8CD3-C669D127ECC3}">
      <dsp:nvSpPr>
        <dsp:cNvPr id="0" name=""/>
        <dsp:cNvSpPr/>
      </dsp:nvSpPr>
      <dsp:spPr>
        <a:xfrm>
          <a:off x="7166" y="2864595"/>
          <a:ext cx="2882785" cy="142073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bg1"/>
              </a:solidFill>
            </a:rPr>
            <a:t>sampel</a:t>
          </a:r>
          <a:r>
            <a:rPr lang="en-US" sz="1800" kern="1200" dirty="0">
              <a:solidFill>
                <a:schemeClr val="bg1"/>
              </a:solidFill>
            </a:rPr>
            <a:t> </a:t>
          </a:r>
          <a:r>
            <a:rPr lang="en-US" sz="1800" kern="1200" dirty="0" err="1">
              <a:solidFill>
                <a:schemeClr val="bg1"/>
              </a:solidFill>
            </a:rPr>
            <a:t>dimasukkan</a:t>
          </a:r>
          <a:r>
            <a:rPr lang="en-US" sz="1800" kern="1200" dirty="0">
              <a:solidFill>
                <a:schemeClr val="bg1"/>
              </a:solidFill>
            </a:rPr>
            <a:t> </a:t>
          </a:r>
          <a:r>
            <a:rPr lang="en-US" sz="1800" kern="1200" dirty="0" err="1">
              <a:solidFill>
                <a:schemeClr val="bg1"/>
              </a:solidFill>
            </a:rPr>
            <a:t>ke</a:t>
          </a:r>
          <a:r>
            <a:rPr lang="en-US" sz="1800" kern="1200" dirty="0">
              <a:solidFill>
                <a:schemeClr val="bg1"/>
              </a:solidFill>
            </a:rPr>
            <a:t> </a:t>
          </a:r>
          <a:r>
            <a:rPr lang="en-US" sz="1800" kern="1200" dirty="0" err="1">
              <a:solidFill>
                <a:schemeClr val="bg1"/>
              </a:solidFill>
            </a:rPr>
            <a:t>dlm</a:t>
          </a:r>
          <a:r>
            <a:rPr lang="en-US" sz="1800" kern="1200" dirty="0">
              <a:solidFill>
                <a:schemeClr val="bg1"/>
              </a:solidFill>
            </a:rPr>
            <a:t> </a:t>
          </a:r>
          <a:r>
            <a:rPr lang="en-US" sz="1800" kern="1200" dirty="0" err="1">
              <a:solidFill>
                <a:schemeClr val="bg1"/>
              </a:solidFill>
            </a:rPr>
            <a:t>desikator</a:t>
          </a:r>
          <a:r>
            <a:rPr lang="en-US" sz="1800" kern="1200" dirty="0">
              <a:solidFill>
                <a:schemeClr val="bg1"/>
              </a:solidFill>
            </a:rPr>
            <a:t> &amp; </a:t>
          </a:r>
          <a:r>
            <a:rPr lang="en-US" sz="1800" kern="1200" dirty="0" err="1">
              <a:solidFill>
                <a:schemeClr val="bg1"/>
              </a:solidFill>
            </a:rPr>
            <a:t>didinginkan</a:t>
          </a:r>
          <a:r>
            <a:rPr lang="en-US" sz="1800" kern="1200" dirty="0">
              <a:solidFill>
                <a:schemeClr val="bg1"/>
              </a:solidFill>
            </a:rPr>
            <a:t> </a:t>
          </a:r>
          <a:r>
            <a:rPr lang="en-US" sz="1800" kern="1200" dirty="0" err="1">
              <a:solidFill>
                <a:schemeClr val="bg1"/>
              </a:solidFill>
            </a:rPr>
            <a:t>sampai</a:t>
          </a:r>
          <a:r>
            <a:rPr lang="en-US" sz="1800" kern="1200" dirty="0">
              <a:solidFill>
                <a:schemeClr val="bg1"/>
              </a:solidFill>
            </a:rPr>
            <a:t> </a:t>
          </a:r>
          <a:r>
            <a:rPr lang="en-US" sz="1800" kern="1200" dirty="0" err="1">
              <a:solidFill>
                <a:schemeClr val="bg1"/>
              </a:solidFill>
            </a:rPr>
            <a:t>suhu</a:t>
          </a:r>
          <a:r>
            <a:rPr lang="en-US" sz="1800" kern="1200" dirty="0">
              <a:solidFill>
                <a:schemeClr val="bg1"/>
              </a:solidFill>
            </a:rPr>
            <a:t> </a:t>
          </a:r>
          <a:r>
            <a:rPr lang="en-US" sz="1800" kern="1200" dirty="0" err="1">
              <a:solidFill>
                <a:schemeClr val="bg1"/>
              </a:solidFill>
            </a:rPr>
            <a:t>kamar</a:t>
          </a:r>
          <a:endParaRPr lang="en-US" sz="1800" kern="1200" dirty="0">
            <a:solidFill>
              <a:schemeClr val="bg1"/>
            </a:solidFill>
          </a:endParaRPr>
        </a:p>
      </dsp:txBody>
      <dsp:txXfrm>
        <a:off x="7166" y="2864595"/>
        <a:ext cx="2882785" cy="1420732"/>
      </dsp:txXfrm>
    </dsp:sp>
    <dsp:sp modelId="{84788FE0-7354-4BC5-99A7-50FF297AD208}">
      <dsp:nvSpPr>
        <dsp:cNvPr id="0" name=""/>
        <dsp:cNvSpPr/>
      </dsp:nvSpPr>
      <dsp:spPr>
        <a:xfrm>
          <a:off x="3434566" y="2864595"/>
          <a:ext cx="2367888" cy="142073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err="1">
              <a:solidFill>
                <a:schemeClr val="bg1"/>
              </a:solidFill>
            </a:rPr>
            <a:t>Timbang</a:t>
          </a:r>
          <a:r>
            <a:rPr lang="en-US" sz="1700" kern="1200" dirty="0">
              <a:solidFill>
                <a:schemeClr val="bg1"/>
              </a:solidFill>
            </a:rPr>
            <a:t> </a:t>
          </a:r>
          <a:r>
            <a:rPr lang="en-US" sz="1700" kern="1200" dirty="0" err="1">
              <a:solidFill>
                <a:schemeClr val="bg1"/>
              </a:solidFill>
            </a:rPr>
            <a:t>sampel</a:t>
          </a:r>
          <a:r>
            <a:rPr lang="en-US" sz="1700" kern="1200" dirty="0">
              <a:solidFill>
                <a:schemeClr val="bg1"/>
              </a:solidFill>
            </a:rPr>
            <a:t>, </a:t>
          </a:r>
          <a:r>
            <a:rPr lang="en-US" sz="1700" kern="1200" dirty="0" err="1">
              <a:solidFill>
                <a:schemeClr val="bg1"/>
              </a:solidFill>
            </a:rPr>
            <a:t>ulangi</a:t>
          </a:r>
          <a:r>
            <a:rPr lang="en-US" sz="1700" kern="1200" dirty="0">
              <a:solidFill>
                <a:schemeClr val="bg1"/>
              </a:solidFill>
            </a:rPr>
            <a:t> </a:t>
          </a:r>
          <a:r>
            <a:rPr lang="en-US" sz="1700" kern="1200" dirty="0" err="1">
              <a:solidFill>
                <a:schemeClr val="bg1"/>
              </a:solidFill>
            </a:rPr>
            <a:t>hingga</a:t>
          </a:r>
          <a:r>
            <a:rPr lang="en-US" sz="1700" kern="1200" dirty="0">
              <a:solidFill>
                <a:schemeClr val="bg1"/>
              </a:solidFill>
            </a:rPr>
            <a:t> </a:t>
          </a:r>
          <a:r>
            <a:rPr lang="en-US" sz="1700" kern="1200" dirty="0" err="1">
              <a:solidFill>
                <a:schemeClr val="bg1"/>
              </a:solidFill>
            </a:rPr>
            <a:t>pengurangan</a:t>
          </a:r>
          <a:r>
            <a:rPr lang="en-US" sz="1700" kern="1200" dirty="0">
              <a:solidFill>
                <a:schemeClr val="bg1"/>
              </a:solidFill>
            </a:rPr>
            <a:t> </a:t>
          </a:r>
          <a:r>
            <a:rPr lang="en-US" sz="1700" kern="1200" dirty="0" err="1">
              <a:solidFill>
                <a:schemeClr val="bg1"/>
              </a:solidFill>
            </a:rPr>
            <a:t>berat</a:t>
          </a:r>
          <a:r>
            <a:rPr lang="en-US" sz="1700" kern="1200" dirty="0">
              <a:solidFill>
                <a:schemeClr val="bg1"/>
              </a:solidFill>
            </a:rPr>
            <a:t> </a:t>
          </a:r>
          <a:r>
            <a:rPr lang="en-US" sz="1700" kern="1200" dirty="0" err="1">
              <a:solidFill>
                <a:schemeClr val="bg1"/>
              </a:solidFill>
            </a:rPr>
            <a:t>sampel</a:t>
          </a:r>
          <a:r>
            <a:rPr lang="en-US" sz="1700" kern="1200" dirty="0">
              <a:solidFill>
                <a:schemeClr val="bg1"/>
              </a:solidFill>
            </a:rPr>
            <a:t> &lt; 0,05%</a:t>
          </a:r>
        </a:p>
      </dsp:txBody>
      <dsp:txXfrm>
        <a:off x="3434566" y="2864595"/>
        <a:ext cx="2367888" cy="14207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859F4EF0-2A4D-4056-B6DD-F93F6A9DCB9F}" type="slidenum">
              <a:rPr lang="en-GB" smtClean="0"/>
              <a:pPr/>
              <a:t>‹#›</a:t>
            </a:fld>
            <a:endParaRPr lang="en-GB"/>
          </a:p>
        </p:txBody>
      </p:sp>
    </p:spTree>
    <p:extLst>
      <p:ext uri="{BB962C8B-B14F-4D97-AF65-F5344CB8AC3E}">
        <p14:creationId xmlns:p14="http://schemas.microsoft.com/office/powerpoint/2010/main" val="4029316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5D63C0D9-9F7C-442C-AA09-1DF99177A810}" type="slidenum">
              <a:rPr lang="en-GB" smtClean="0"/>
              <a:pPr/>
              <a:t>‹#›</a:t>
            </a:fld>
            <a:endParaRPr lang="en-GB"/>
          </a:p>
        </p:txBody>
      </p:sp>
    </p:spTree>
    <p:extLst>
      <p:ext uri="{BB962C8B-B14F-4D97-AF65-F5344CB8AC3E}">
        <p14:creationId xmlns:p14="http://schemas.microsoft.com/office/powerpoint/2010/main" val="423236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5D63C0D9-9F7C-442C-AA09-1DF99177A810}" type="slidenum">
              <a:rPr lang="en-GB" smtClean="0"/>
              <a:pPr/>
              <a:t>‹#›</a:t>
            </a:fld>
            <a:endParaRPr lang="en-GB"/>
          </a:p>
        </p:txBody>
      </p:sp>
    </p:spTree>
    <p:extLst>
      <p:ext uri="{BB962C8B-B14F-4D97-AF65-F5344CB8AC3E}">
        <p14:creationId xmlns:p14="http://schemas.microsoft.com/office/powerpoint/2010/main" val="1955189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5D63C0D9-9F7C-442C-AA09-1DF99177A810}" type="slidenum">
              <a:rPr lang="en-GB" smtClean="0"/>
              <a:pPr/>
              <a:t>‹#›</a:t>
            </a:fld>
            <a:endParaRPr lang="en-GB"/>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237229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5D63C0D9-9F7C-442C-AA09-1DF99177A810}" type="slidenum">
              <a:rPr lang="en-GB" smtClean="0"/>
              <a:pPr/>
              <a:t>‹#›</a:t>
            </a:fld>
            <a:endParaRPr lang="en-GB"/>
          </a:p>
        </p:txBody>
      </p:sp>
    </p:spTree>
    <p:extLst>
      <p:ext uri="{BB962C8B-B14F-4D97-AF65-F5344CB8AC3E}">
        <p14:creationId xmlns:p14="http://schemas.microsoft.com/office/powerpoint/2010/main" val="251016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GB"/>
          </a:p>
        </p:txBody>
      </p:sp>
      <p:sp>
        <p:nvSpPr>
          <p:cNvPr id="4"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5D63C0D9-9F7C-442C-AA09-1DF99177A810}" type="slidenum">
              <a:rPr lang="en-GB" smtClean="0"/>
              <a:pPr/>
              <a:t>‹#›</a:t>
            </a:fld>
            <a:endParaRPr lang="en-GB"/>
          </a:p>
        </p:txBody>
      </p:sp>
    </p:spTree>
    <p:extLst>
      <p:ext uri="{BB962C8B-B14F-4D97-AF65-F5344CB8AC3E}">
        <p14:creationId xmlns:p14="http://schemas.microsoft.com/office/powerpoint/2010/main" val="3330741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GB"/>
          </a:p>
        </p:txBody>
      </p:sp>
      <p:sp>
        <p:nvSpPr>
          <p:cNvPr id="4"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5D63C0D9-9F7C-442C-AA09-1DF99177A810}" type="slidenum">
              <a:rPr lang="en-GB" smtClean="0"/>
              <a:pPr/>
              <a:t>‹#›</a:t>
            </a:fld>
            <a:endParaRPr lang="en-GB"/>
          </a:p>
        </p:txBody>
      </p:sp>
    </p:spTree>
    <p:extLst>
      <p:ext uri="{BB962C8B-B14F-4D97-AF65-F5344CB8AC3E}">
        <p14:creationId xmlns:p14="http://schemas.microsoft.com/office/powerpoint/2010/main" val="63867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78887A06-DD55-4BA1-AD9D-F165EF9372D9}" type="slidenum">
              <a:rPr lang="en-GB" smtClean="0"/>
              <a:pPr/>
              <a:t>‹#›</a:t>
            </a:fld>
            <a:endParaRPr lang="en-GB"/>
          </a:p>
        </p:txBody>
      </p:sp>
    </p:spTree>
    <p:extLst>
      <p:ext uri="{BB962C8B-B14F-4D97-AF65-F5344CB8AC3E}">
        <p14:creationId xmlns:p14="http://schemas.microsoft.com/office/powerpoint/2010/main" val="3596863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49C687F-8147-443B-8456-B8563321390E}" type="slidenum">
              <a:rPr lang="en-GB" smtClean="0"/>
              <a:pPr/>
              <a:t>‹#›</a:t>
            </a:fld>
            <a:endParaRPr lang="en-GB"/>
          </a:p>
        </p:txBody>
      </p:sp>
    </p:spTree>
    <p:extLst>
      <p:ext uri="{BB962C8B-B14F-4D97-AF65-F5344CB8AC3E}">
        <p14:creationId xmlns:p14="http://schemas.microsoft.com/office/powerpoint/2010/main" val="2719412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E3576943-36B6-4543-816F-D58D058BEB07}" type="slidenum">
              <a:rPr lang="en-GB" smtClean="0"/>
              <a:pPr/>
              <a:t>‹#›</a:t>
            </a:fld>
            <a:endParaRPr lang="en-GB"/>
          </a:p>
        </p:txBody>
      </p:sp>
    </p:spTree>
    <p:extLst>
      <p:ext uri="{BB962C8B-B14F-4D97-AF65-F5344CB8AC3E}">
        <p14:creationId xmlns:p14="http://schemas.microsoft.com/office/powerpoint/2010/main" val="74699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A77920F6-2F4F-4A34-A968-6B87FEAE2597}" type="slidenum">
              <a:rPr lang="en-GB" smtClean="0"/>
              <a:pPr/>
              <a:t>‹#›</a:t>
            </a:fld>
            <a:endParaRPr lang="en-GB"/>
          </a:p>
        </p:txBody>
      </p:sp>
    </p:spTree>
    <p:extLst>
      <p:ext uri="{BB962C8B-B14F-4D97-AF65-F5344CB8AC3E}">
        <p14:creationId xmlns:p14="http://schemas.microsoft.com/office/powerpoint/2010/main" val="294357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077B16E5-4323-4E8F-908C-EA8E9955CA87}" type="slidenum">
              <a:rPr lang="en-GB" smtClean="0"/>
              <a:pPr/>
              <a:t>‹#›</a:t>
            </a:fld>
            <a:endParaRPr lang="en-GB"/>
          </a:p>
        </p:txBody>
      </p:sp>
    </p:spTree>
    <p:extLst>
      <p:ext uri="{BB962C8B-B14F-4D97-AF65-F5344CB8AC3E}">
        <p14:creationId xmlns:p14="http://schemas.microsoft.com/office/powerpoint/2010/main" val="282652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4D2756C4-C34C-412C-B259-36D76DCD40FC}" type="slidenum">
              <a:rPr lang="en-GB" smtClean="0"/>
              <a:pPr/>
              <a:t>‹#›</a:t>
            </a:fld>
            <a:endParaRPr lang="en-GB"/>
          </a:p>
        </p:txBody>
      </p:sp>
    </p:spTree>
    <p:extLst>
      <p:ext uri="{BB962C8B-B14F-4D97-AF65-F5344CB8AC3E}">
        <p14:creationId xmlns:p14="http://schemas.microsoft.com/office/powerpoint/2010/main" val="292682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GB"/>
          </a:p>
        </p:txBody>
      </p:sp>
      <p:sp>
        <p:nvSpPr>
          <p:cNvPr id="5" name="Footer Placeholder 3"/>
          <p:cNvSpPr>
            <a:spLocks noGrp="1"/>
          </p:cNvSpPr>
          <p:nvPr>
            <p:ph type="ftr" sz="quarter" idx="11"/>
          </p:nvPr>
        </p:nvSpPr>
        <p:spPr/>
        <p:txBody>
          <a:bodyPr/>
          <a:lstStyle/>
          <a:p>
            <a:pPr>
              <a:defRPr/>
            </a:pPr>
            <a:endParaRPr lang="en-GB"/>
          </a:p>
        </p:txBody>
      </p:sp>
      <p:sp>
        <p:nvSpPr>
          <p:cNvPr id="6" name="Slide Number Placeholder 4"/>
          <p:cNvSpPr>
            <a:spLocks noGrp="1"/>
          </p:cNvSpPr>
          <p:nvPr>
            <p:ph type="sldNum" sz="quarter" idx="12"/>
          </p:nvPr>
        </p:nvSpPr>
        <p:spPr/>
        <p:txBody>
          <a:bodyPr/>
          <a:lstStyle/>
          <a:p>
            <a:fld id="{EB26D626-1D48-4D01-B2E6-9C916B9389DF}" type="slidenum">
              <a:rPr lang="en-GB" smtClean="0"/>
              <a:pPr/>
              <a:t>‹#›</a:t>
            </a:fld>
            <a:endParaRPr lang="en-GB"/>
          </a:p>
        </p:txBody>
      </p:sp>
    </p:spTree>
    <p:extLst>
      <p:ext uri="{BB962C8B-B14F-4D97-AF65-F5344CB8AC3E}">
        <p14:creationId xmlns:p14="http://schemas.microsoft.com/office/powerpoint/2010/main" val="227480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GB"/>
          </a:p>
        </p:txBody>
      </p:sp>
      <p:sp>
        <p:nvSpPr>
          <p:cNvPr id="5" name="Footer Placeholder 2"/>
          <p:cNvSpPr>
            <a:spLocks noGrp="1"/>
          </p:cNvSpPr>
          <p:nvPr>
            <p:ph type="ftr" sz="quarter" idx="11"/>
          </p:nvPr>
        </p:nvSpPr>
        <p:spPr/>
        <p:txBody>
          <a:bodyPr/>
          <a:lstStyle/>
          <a:p>
            <a:pPr>
              <a:defRPr/>
            </a:pPr>
            <a:endParaRPr lang="en-GB"/>
          </a:p>
        </p:txBody>
      </p:sp>
      <p:sp>
        <p:nvSpPr>
          <p:cNvPr id="6" name="Slide Number Placeholder 3"/>
          <p:cNvSpPr>
            <a:spLocks noGrp="1"/>
          </p:cNvSpPr>
          <p:nvPr>
            <p:ph type="sldNum" sz="quarter" idx="12"/>
          </p:nvPr>
        </p:nvSpPr>
        <p:spPr/>
        <p:txBody>
          <a:bodyPr/>
          <a:lstStyle/>
          <a:p>
            <a:fld id="{74777236-5637-4458-8EAA-2A1E4391A117}" type="slidenum">
              <a:rPr lang="en-GB" smtClean="0"/>
              <a:pPr/>
              <a:t>‹#›</a:t>
            </a:fld>
            <a:endParaRPr lang="en-GB"/>
          </a:p>
        </p:txBody>
      </p:sp>
    </p:spTree>
    <p:extLst>
      <p:ext uri="{BB962C8B-B14F-4D97-AF65-F5344CB8AC3E}">
        <p14:creationId xmlns:p14="http://schemas.microsoft.com/office/powerpoint/2010/main" val="2087976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GB"/>
          </a:p>
        </p:txBody>
      </p:sp>
      <p:sp>
        <p:nvSpPr>
          <p:cNvPr id="5" name="Footer Placeholder 5"/>
          <p:cNvSpPr>
            <a:spLocks noGrp="1"/>
          </p:cNvSpPr>
          <p:nvPr>
            <p:ph type="ftr" sz="quarter" idx="11"/>
          </p:nvPr>
        </p:nvSpPr>
        <p:spPr/>
        <p:txBody>
          <a:bodyPr/>
          <a:lstStyle/>
          <a:p>
            <a:pPr>
              <a:defRPr/>
            </a:pPr>
            <a:endParaRPr lang="en-GB"/>
          </a:p>
        </p:txBody>
      </p:sp>
      <p:sp>
        <p:nvSpPr>
          <p:cNvPr id="6" name="Slide Number Placeholder 6"/>
          <p:cNvSpPr>
            <a:spLocks noGrp="1"/>
          </p:cNvSpPr>
          <p:nvPr>
            <p:ph type="sldNum" sz="quarter" idx="12"/>
          </p:nvPr>
        </p:nvSpPr>
        <p:spPr/>
        <p:txBody>
          <a:bodyPr/>
          <a:lstStyle/>
          <a:p>
            <a:fld id="{02AA37CB-0E0D-467D-BE4F-F35B256D45C9}" type="slidenum">
              <a:rPr lang="en-GB" smtClean="0"/>
              <a:pPr/>
              <a:t>‹#›</a:t>
            </a:fld>
            <a:endParaRPr lang="en-GB"/>
          </a:p>
        </p:txBody>
      </p:sp>
    </p:spTree>
    <p:extLst>
      <p:ext uri="{BB962C8B-B14F-4D97-AF65-F5344CB8AC3E}">
        <p14:creationId xmlns:p14="http://schemas.microsoft.com/office/powerpoint/2010/main" val="577205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23C02961-026F-4519-88E4-7B1E4804F7E0}" type="slidenum">
              <a:rPr lang="en-GB" smtClean="0"/>
              <a:pPr/>
              <a:t>‹#›</a:t>
            </a:fld>
            <a:endParaRPr lang="en-GB"/>
          </a:p>
        </p:txBody>
      </p:sp>
    </p:spTree>
    <p:extLst>
      <p:ext uri="{BB962C8B-B14F-4D97-AF65-F5344CB8AC3E}">
        <p14:creationId xmlns:p14="http://schemas.microsoft.com/office/powerpoint/2010/main" val="267148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GB"/>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GB"/>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5D63C0D9-9F7C-442C-AA09-1DF99177A810}" type="slidenum">
              <a:rPr lang="en-GB" smtClean="0"/>
              <a:pPr/>
              <a:t>‹#›</a:t>
            </a:fld>
            <a:endParaRPr lang="en-GB"/>
          </a:p>
        </p:txBody>
      </p:sp>
      <p:pic>
        <p:nvPicPr>
          <p:cNvPr id="13" name="Picture 7" descr="coklat"/>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573963" y="4868863"/>
            <a:ext cx="1246187"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kepoh"/>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940425" y="5586413"/>
            <a:ext cx="17272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45224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id-ID" sz="7200">
                <a:latin typeface="Algerian" panose="04020705040A02060702" pitchFamily="82" charset="0"/>
              </a:rPr>
              <a:t>SIFAT FISIS</a:t>
            </a:r>
            <a:endParaRPr lang="en-GB" sz="7200">
              <a:latin typeface="Algerian" panose="04020705040A02060702" pitchFamily="82" charset="0"/>
            </a:endParaRPr>
          </a:p>
        </p:txBody>
      </p:sp>
      <p:sp>
        <p:nvSpPr>
          <p:cNvPr id="2051" name="Rectangle 3"/>
          <p:cNvSpPr>
            <a:spLocks noGrp="1" noChangeArrowheads="1"/>
          </p:cNvSpPr>
          <p:nvPr>
            <p:ph type="subTitle" idx="1"/>
          </p:nvPr>
        </p:nvSpPr>
        <p:spPr/>
        <p:txBody>
          <a:bodyPr>
            <a:normAutofit lnSpcReduction="10000"/>
          </a:bodyPr>
          <a:lstStyle/>
          <a:p>
            <a:pPr eaLnBrk="1" hangingPunct="1"/>
            <a:r>
              <a:rPr lang="id-ID" sz="5400" i="1">
                <a:latin typeface="Algerian" panose="04020705040A02060702" pitchFamily="82" charset="0"/>
              </a:rPr>
              <a:t>MINYAK NABATI</a:t>
            </a:r>
            <a:endParaRPr lang="en-GB" sz="5400" i="1">
              <a:latin typeface="Algerian" panose="04020705040A02060702"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rgbClr val="808000"/>
          </a:solidFill>
        </p:spPr>
        <p:txBody>
          <a:bodyPr/>
          <a:lstStyle/>
          <a:p>
            <a:pPr eaLnBrk="1" hangingPunct="1"/>
            <a:r>
              <a:rPr lang="id-ID" dirty="0"/>
              <a:t>TEMPERATUR</a:t>
            </a:r>
            <a:endParaRPr lang="en-GB" dirty="0"/>
          </a:p>
        </p:txBody>
      </p:sp>
      <p:sp>
        <p:nvSpPr>
          <p:cNvPr id="7171" name="Rectangle 3"/>
          <p:cNvSpPr>
            <a:spLocks noGrp="1" noChangeArrowheads="1"/>
          </p:cNvSpPr>
          <p:nvPr>
            <p:ph sz="half" idx="1"/>
          </p:nvPr>
        </p:nvSpPr>
        <p:spPr/>
        <p:txBody>
          <a:bodyPr/>
          <a:lstStyle/>
          <a:p>
            <a:pPr eaLnBrk="1" hangingPunct="1"/>
            <a:r>
              <a:rPr lang="id-ID" sz="3200" dirty="0"/>
              <a:t>Titik </a:t>
            </a:r>
            <a:r>
              <a:rPr lang="en-US" sz="3200" dirty="0" err="1"/>
              <a:t>leleh</a:t>
            </a:r>
            <a:endParaRPr lang="id-ID" sz="3200" dirty="0"/>
          </a:p>
          <a:p>
            <a:pPr eaLnBrk="1" hangingPunct="1"/>
            <a:r>
              <a:rPr lang="id-ID" sz="3200" dirty="0"/>
              <a:t>Titik didih</a:t>
            </a:r>
          </a:p>
          <a:p>
            <a:pPr eaLnBrk="1" hangingPunct="1"/>
            <a:r>
              <a:rPr lang="id-ID" sz="3200" dirty="0"/>
              <a:t>Titik lunak</a:t>
            </a:r>
          </a:p>
          <a:p>
            <a:pPr eaLnBrk="1" hangingPunct="1"/>
            <a:r>
              <a:rPr lang="id-ID" sz="3200" dirty="0"/>
              <a:t>Slipping point</a:t>
            </a:r>
          </a:p>
          <a:p>
            <a:pPr eaLnBrk="1" hangingPunct="1"/>
            <a:r>
              <a:rPr lang="id-ID" sz="3200" dirty="0"/>
              <a:t>Shot melting point</a:t>
            </a:r>
            <a:endParaRPr lang="en-GB" sz="3200" dirty="0"/>
          </a:p>
        </p:txBody>
      </p:sp>
      <p:sp>
        <p:nvSpPr>
          <p:cNvPr id="7172" name="Rectangle 4"/>
          <p:cNvSpPr>
            <a:spLocks noGrp="1" noChangeArrowheads="1"/>
          </p:cNvSpPr>
          <p:nvPr>
            <p:ph sz="half" idx="2"/>
          </p:nvPr>
        </p:nvSpPr>
        <p:spPr/>
        <p:txBody>
          <a:bodyPr/>
          <a:lstStyle/>
          <a:p>
            <a:pPr eaLnBrk="1" hangingPunct="1"/>
            <a:r>
              <a:rPr lang="id-ID" sz="3200"/>
              <a:t>Titik asap</a:t>
            </a:r>
          </a:p>
          <a:p>
            <a:pPr eaLnBrk="1" hangingPunct="1"/>
            <a:r>
              <a:rPr lang="id-ID" sz="3200"/>
              <a:t>Titik nyala</a:t>
            </a:r>
          </a:p>
          <a:p>
            <a:pPr eaLnBrk="1" hangingPunct="1"/>
            <a:r>
              <a:rPr lang="id-ID" sz="3200"/>
              <a:t>Titik api</a:t>
            </a:r>
          </a:p>
          <a:p>
            <a:pPr eaLnBrk="1" hangingPunct="1"/>
            <a:r>
              <a:rPr lang="id-ID" sz="3200"/>
              <a:t>Titik kekeruhan (turbidity point)</a:t>
            </a:r>
            <a:endParaRPr lang="en-GB" sz="3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4294967295"/>
          </p:nvPr>
        </p:nvSpPr>
        <p:spPr>
          <a:xfrm>
            <a:off x="395536" y="332656"/>
            <a:ext cx="7344816" cy="4968552"/>
          </a:xfrm>
        </p:spPr>
        <p:txBody>
          <a:bodyPr>
            <a:normAutofit fontScale="85000" lnSpcReduction="20000"/>
          </a:bodyPr>
          <a:lstStyle/>
          <a:p>
            <a:pPr marL="609600" indent="-609600" algn="just" eaLnBrk="1" hangingPunct="1">
              <a:lnSpc>
                <a:spcPct val="80000"/>
              </a:lnSpc>
              <a:buFont typeface="Calibri" panose="020F0502020204030204" pitchFamily="34" charset="0"/>
              <a:buNone/>
            </a:pPr>
            <a:r>
              <a:rPr lang="en-US" sz="3200" b="1" dirty="0" err="1">
                <a:solidFill>
                  <a:schemeClr val="folHlink"/>
                </a:solidFill>
                <a:cs typeface="Times New Roman" panose="02020603050405020304" pitchFamily="18" charset="0"/>
              </a:rPr>
              <a:t>Titik</a:t>
            </a:r>
            <a:r>
              <a:rPr lang="en-US" sz="3200" b="1" dirty="0">
                <a:solidFill>
                  <a:schemeClr val="folHlink"/>
                </a:solidFill>
                <a:cs typeface="Times New Roman" panose="02020603050405020304" pitchFamily="18" charset="0"/>
              </a:rPr>
              <a:t> </a:t>
            </a:r>
            <a:r>
              <a:rPr lang="en-US" sz="3200" b="1" dirty="0" err="1">
                <a:solidFill>
                  <a:schemeClr val="folHlink"/>
                </a:solidFill>
                <a:cs typeface="Times New Roman" panose="02020603050405020304" pitchFamily="18" charset="0"/>
              </a:rPr>
              <a:t>leleh</a:t>
            </a:r>
            <a:endParaRPr lang="en-US" sz="3200" b="1" dirty="0">
              <a:solidFill>
                <a:schemeClr val="folHlink"/>
              </a:solidFill>
              <a:cs typeface="Times New Roman" panose="02020603050405020304" pitchFamily="18" charset="0"/>
            </a:endParaRPr>
          </a:p>
          <a:p>
            <a:pPr marL="609600" indent="-609600" algn="just" eaLnBrk="1" hangingPunct="1">
              <a:lnSpc>
                <a:spcPct val="80000"/>
              </a:lnSpc>
              <a:buFont typeface="Calibri" panose="020F0502020204030204" pitchFamily="34" charset="0"/>
              <a:buNone/>
            </a:pPr>
            <a:endParaRPr lang="en-US" sz="3200" b="1" dirty="0">
              <a:solidFill>
                <a:schemeClr val="folHlink"/>
              </a:solidFill>
              <a:cs typeface="Times New Roman" panose="02020603050405020304" pitchFamily="18" charset="0"/>
            </a:endParaRPr>
          </a:p>
          <a:p>
            <a:pPr marL="609600" indent="-609600" algn="just" eaLnBrk="1" hangingPunct="1">
              <a:lnSpc>
                <a:spcPct val="80000"/>
              </a:lnSpc>
            </a:pPr>
            <a:r>
              <a:rPr lang="en-US" sz="3200" dirty="0" err="1">
                <a:cs typeface="Times New Roman" panose="02020603050405020304" pitchFamily="18" charset="0"/>
              </a:rPr>
              <a:t>Suhu</a:t>
            </a:r>
            <a:r>
              <a:rPr lang="en-US" sz="3200" dirty="0">
                <a:cs typeface="Times New Roman" panose="02020603050405020304" pitchFamily="18" charset="0"/>
              </a:rPr>
              <a:t> </a:t>
            </a:r>
            <a:r>
              <a:rPr lang="en-US" sz="3200" dirty="0" err="1">
                <a:cs typeface="Times New Roman" panose="02020603050405020304" pitchFamily="18" charset="0"/>
              </a:rPr>
              <a:t>dimana</a:t>
            </a:r>
            <a:r>
              <a:rPr lang="en-US" sz="3200" dirty="0">
                <a:cs typeface="Times New Roman" panose="02020603050405020304" pitchFamily="18" charset="0"/>
              </a:rPr>
              <a:t> </a:t>
            </a:r>
            <a:r>
              <a:rPr lang="en-US" sz="3200" dirty="0" err="1">
                <a:cs typeface="Times New Roman" panose="02020603050405020304" pitchFamily="18" charset="0"/>
              </a:rPr>
              <a:t>mulai</a:t>
            </a:r>
            <a:r>
              <a:rPr lang="en-US" sz="3200" dirty="0">
                <a:cs typeface="Times New Roman" panose="02020603050405020304" pitchFamily="18" charset="0"/>
              </a:rPr>
              <a:t> </a:t>
            </a:r>
            <a:r>
              <a:rPr lang="en-US" sz="3200" dirty="0" err="1">
                <a:cs typeface="Times New Roman" panose="02020603050405020304" pitchFamily="18" charset="0"/>
              </a:rPr>
              <a:t>terjadi</a:t>
            </a:r>
            <a:r>
              <a:rPr lang="en-US" sz="3200" dirty="0">
                <a:cs typeface="Times New Roman" panose="02020603050405020304" pitchFamily="18" charset="0"/>
              </a:rPr>
              <a:t> </a:t>
            </a:r>
            <a:r>
              <a:rPr lang="en-US" sz="3200" dirty="0" err="1">
                <a:cs typeface="Times New Roman" panose="02020603050405020304" pitchFamily="18" charset="0"/>
              </a:rPr>
              <a:t>perubahan</a:t>
            </a:r>
            <a:r>
              <a:rPr lang="en-US" sz="3200" dirty="0">
                <a:cs typeface="Times New Roman" panose="02020603050405020304" pitchFamily="18" charset="0"/>
              </a:rPr>
              <a:t> </a:t>
            </a:r>
            <a:r>
              <a:rPr lang="en-US" sz="3200" dirty="0" err="1">
                <a:cs typeface="Times New Roman" panose="02020603050405020304" pitchFamily="18" charset="0"/>
              </a:rPr>
              <a:t>fasa</a:t>
            </a:r>
            <a:r>
              <a:rPr lang="en-US" sz="3200" dirty="0">
                <a:cs typeface="Times New Roman" panose="02020603050405020304" pitchFamily="18" charset="0"/>
              </a:rPr>
              <a:t> </a:t>
            </a:r>
            <a:r>
              <a:rPr lang="en-US" sz="3200" dirty="0" err="1">
                <a:cs typeface="Times New Roman" panose="02020603050405020304" pitchFamily="18" charset="0"/>
              </a:rPr>
              <a:t>dari</a:t>
            </a:r>
            <a:r>
              <a:rPr lang="en-US" sz="3200" dirty="0">
                <a:cs typeface="Times New Roman" panose="02020603050405020304" pitchFamily="18" charset="0"/>
              </a:rPr>
              <a:t> </a:t>
            </a:r>
            <a:r>
              <a:rPr lang="en-US" sz="3200" dirty="0" err="1">
                <a:cs typeface="Times New Roman" panose="02020603050405020304" pitchFamily="18" charset="0"/>
              </a:rPr>
              <a:t>padat</a:t>
            </a:r>
            <a:r>
              <a:rPr lang="en-US" sz="3200" dirty="0">
                <a:cs typeface="Times New Roman" panose="02020603050405020304" pitchFamily="18" charset="0"/>
              </a:rPr>
              <a:t> </a:t>
            </a:r>
            <a:r>
              <a:rPr lang="en-US" sz="3200" dirty="0" err="1">
                <a:cs typeface="Times New Roman" panose="02020603050405020304" pitchFamily="18" charset="0"/>
              </a:rPr>
              <a:t>ke</a:t>
            </a:r>
            <a:r>
              <a:rPr lang="en-US" sz="3200" dirty="0">
                <a:cs typeface="Times New Roman" panose="02020603050405020304" pitchFamily="18" charset="0"/>
              </a:rPr>
              <a:t> </a:t>
            </a:r>
            <a:r>
              <a:rPr lang="en-US" sz="3200" dirty="0" err="1">
                <a:cs typeface="Times New Roman" panose="02020603050405020304" pitchFamily="18" charset="0"/>
              </a:rPr>
              <a:t>cair</a:t>
            </a:r>
            <a:r>
              <a:rPr lang="en-US" sz="3200" dirty="0">
                <a:cs typeface="Times New Roman" panose="02020603050405020304" pitchFamily="18" charset="0"/>
              </a:rPr>
              <a:t>.</a:t>
            </a:r>
          </a:p>
          <a:p>
            <a:pPr marL="0" indent="0" algn="just" eaLnBrk="1" hangingPunct="1">
              <a:lnSpc>
                <a:spcPct val="80000"/>
              </a:lnSpc>
              <a:buNone/>
            </a:pPr>
            <a:endParaRPr lang="en-US" sz="2600" dirty="0">
              <a:cs typeface="Times New Roman" panose="02020603050405020304" pitchFamily="18" charset="0"/>
            </a:endParaRPr>
          </a:p>
          <a:p>
            <a:pPr marL="0" indent="0" algn="just" eaLnBrk="1" hangingPunct="1">
              <a:lnSpc>
                <a:spcPct val="80000"/>
              </a:lnSpc>
              <a:buNone/>
            </a:pPr>
            <a:r>
              <a:rPr lang="en-US" sz="2600" dirty="0" err="1">
                <a:cs typeface="Times New Roman" panose="02020603050405020304" pitchFamily="18" charset="0"/>
              </a:rPr>
              <a:t>Tidak</a:t>
            </a:r>
            <a:r>
              <a:rPr lang="en-US" sz="2600" dirty="0">
                <a:cs typeface="Times New Roman" panose="02020603050405020304" pitchFamily="18" charset="0"/>
              </a:rPr>
              <a:t> </a:t>
            </a:r>
            <a:r>
              <a:rPr lang="en-US" sz="2600" dirty="0" err="1">
                <a:cs typeface="Times New Roman" panose="02020603050405020304" pitchFamily="18" charset="0"/>
              </a:rPr>
              <a:t>mempunyai</a:t>
            </a:r>
            <a:r>
              <a:rPr lang="en-US" sz="2600" dirty="0">
                <a:cs typeface="Times New Roman" panose="02020603050405020304" pitchFamily="18" charset="0"/>
              </a:rPr>
              <a:t> </a:t>
            </a:r>
            <a:r>
              <a:rPr lang="en-US" sz="2600" dirty="0" err="1">
                <a:cs typeface="Times New Roman" panose="02020603050405020304" pitchFamily="18" charset="0"/>
              </a:rPr>
              <a:t>nilai</a:t>
            </a:r>
            <a:r>
              <a:rPr lang="en-US" sz="2600" dirty="0">
                <a:cs typeface="Times New Roman" panose="02020603050405020304" pitchFamily="18" charset="0"/>
              </a:rPr>
              <a:t> </a:t>
            </a:r>
            <a:r>
              <a:rPr lang="en-US" sz="2600" dirty="0" err="1">
                <a:cs typeface="Times New Roman" panose="02020603050405020304" pitchFamily="18" charset="0"/>
              </a:rPr>
              <a:t>tertentu</a:t>
            </a:r>
            <a:r>
              <a:rPr lang="en-US" sz="2600" dirty="0">
                <a:cs typeface="Times New Roman" panose="02020603050405020304" pitchFamily="18" charset="0"/>
              </a:rPr>
              <a:t> </a:t>
            </a:r>
            <a:r>
              <a:rPr lang="en-US" sz="2600" dirty="0" err="1">
                <a:cs typeface="Times New Roman" panose="02020603050405020304" pitchFamily="18" charset="0"/>
              </a:rPr>
              <a:t>karena</a:t>
            </a:r>
            <a:r>
              <a:rPr lang="en-US" sz="2600" dirty="0">
                <a:cs typeface="Times New Roman" panose="02020603050405020304" pitchFamily="18" charset="0"/>
              </a:rPr>
              <a:t> </a:t>
            </a:r>
            <a:r>
              <a:rPr lang="en-US" sz="2600" dirty="0" err="1">
                <a:cs typeface="Times New Roman" panose="02020603050405020304" pitchFamily="18" charset="0"/>
              </a:rPr>
              <a:t>minyak</a:t>
            </a:r>
            <a:r>
              <a:rPr lang="en-US" sz="2600" dirty="0">
                <a:cs typeface="Times New Roman" panose="02020603050405020304" pitchFamily="18" charset="0"/>
              </a:rPr>
              <a:t> </a:t>
            </a:r>
            <a:r>
              <a:rPr lang="en-US" sz="2600" dirty="0" err="1">
                <a:cs typeface="Times New Roman" panose="02020603050405020304" pitchFamily="18" charset="0"/>
              </a:rPr>
              <a:t>mengandung</a:t>
            </a:r>
            <a:r>
              <a:rPr lang="en-US" sz="2600" dirty="0">
                <a:cs typeface="Times New Roman" panose="02020603050405020304" pitchFamily="18" charset="0"/>
              </a:rPr>
              <a:t> </a:t>
            </a:r>
            <a:r>
              <a:rPr lang="en-US" sz="2600" dirty="0" err="1">
                <a:cs typeface="Times New Roman" panose="02020603050405020304" pitchFamily="18" charset="0"/>
              </a:rPr>
              <a:t>komponen</a:t>
            </a:r>
            <a:r>
              <a:rPr lang="en-US" sz="2600" dirty="0">
                <a:cs typeface="Times New Roman" panose="02020603050405020304" pitchFamily="18" charset="0"/>
              </a:rPr>
              <a:t> </a:t>
            </a:r>
            <a:r>
              <a:rPr lang="en-US" sz="2600" dirty="0" err="1">
                <a:cs typeface="Times New Roman" panose="02020603050405020304" pitchFamily="18" charset="0"/>
              </a:rPr>
              <a:t>organik</a:t>
            </a:r>
            <a:r>
              <a:rPr lang="en-US" sz="2600" dirty="0">
                <a:cs typeface="Times New Roman" panose="02020603050405020304" pitchFamily="18" charset="0"/>
              </a:rPr>
              <a:t> </a:t>
            </a:r>
            <a:r>
              <a:rPr lang="en-US" sz="2600" dirty="0" err="1">
                <a:cs typeface="Times New Roman" panose="02020603050405020304" pitchFamily="18" charset="0"/>
              </a:rPr>
              <a:t>yg</a:t>
            </a:r>
            <a:r>
              <a:rPr lang="en-US" sz="2600" dirty="0">
                <a:cs typeface="Times New Roman" panose="02020603050405020304" pitchFamily="18" charset="0"/>
              </a:rPr>
              <a:t> </a:t>
            </a:r>
            <a:r>
              <a:rPr lang="en-US" sz="2600" dirty="0" err="1">
                <a:cs typeface="Times New Roman" panose="02020603050405020304" pitchFamily="18" charset="0"/>
              </a:rPr>
              <a:t>bermacam-macam</a:t>
            </a:r>
            <a:endParaRPr lang="en-US" sz="2600" dirty="0">
              <a:cs typeface="Times New Roman" panose="02020603050405020304" pitchFamily="18" charset="0"/>
            </a:endParaRPr>
          </a:p>
          <a:p>
            <a:pPr marL="0" indent="0" algn="just" eaLnBrk="1" hangingPunct="1">
              <a:lnSpc>
                <a:spcPct val="80000"/>
              </a:lnSpc>
              <a:buNone/>
            </a:pPr>
            <a:endParaRPr lang="en-US" sz="2600" dirty="0">
              <a:solidFill>
                <a:schemeClr val="accent1">
                  <a:lumMod val="60000"/>
                  <a:lumOff val="40000"/>
                </a:schemeClr>
              </a:solidFill>
              <a:cs typeface="Times New Roman" panose="02020603050405020304" pitchFamily="18" charset="0"/>
            </a:endParaRPr>
          </a:p>
          <a:p>
            <a:pPr marL="609600" indent="-609600" algn="just" eaLnBrk="1" hangingPunct="1">
              <a:lnSpc>
                <a:spcPct val="80000"/>
              </a:lnSpc>
            </a:pPr>
            <a:r>
              <a:rPr lang="en-US" sz="3200" dirty="0" err="1">
                <a:cs typeface="Times New Roman" panose="02020603050405020304" pitchFamily="18" charset="0"/>
              </a:rPr>
              <a:t>Merupakan</a:t>
            </a:r>
            <a:r>
              <a:rPr lang="en-US" sz="3200" dirty="0">
                <a:cs typeface="Times New Roman" panose="02020603050405020304" pitchFamily="18" charset="0"/>
              </a:rPr>
              <a:t> </a:t>
            </a:r>
            <a:r>
              <a:rPr lang="en-US" sz="3200" dirty="0" err="1">
                <a:cs typeface="Times New Roman" panose="02020603050405020304" pitchFamily="18" charset="0"/>
              </a:rPr>
              <a:t>indeks</a:t>
            </a:r>
            <a:r>
              <a:rPr lang="en-US" sz="3200" dirty="0">
                <a:cs typeface="Times New Roman" panose="02020603050405020304" pitchFamily="18" charset="0"/>
              </a:rPr>
              <a:t> </a:t>
            </a:r>
            <a:r>
              <a:rPr lang="en-US" sz="3200" dirty="0" err="1">
                <a:cs typeface="Times New Roman" panose="02020603050405020304" pitchFamily="18" charset="0"/>
              </a:rPr>
              <a:t>besarnya</a:t>
            </a:r>
            <a:r>
              <a:rPr lang="en-US" sz="3200" dirty="0">
                <a:cs typeface="Times New Roman" panose="02020603050405020304" pitchFamily="18" charset="0"/>
              </a:rPr>
              <a:t> </a:t>
            </a:r>
            <a:r>
              <a:rPr lang="en-US" sz="3200" dirty="0" err="1">
                <a:cs typeface="Times New Roman" panose="02020603050405020304" pitchFamily="18" charset="0"/>
              </a:rPr>
              <a:t>gaya</a:t>
            </a:r>
            <a:r>
              <a:rPr lang="en-US" sz="3200" dirty="0">
                <a:cs typeface="Times New Roman" panose="02020603050405020304" pitchFamily="18" charset="0"/>
              </a:rPr>
              <a:t> </a:t>
            </a:r>
            <a:r>
              <a:rPr lang="en-US" sz="3200" dirty="0" err="1">
                <a:cs typeface="Times New Roman" panose="02020603050405020304" pitchFamily="18" charset="0"/>
              </a:rPr>
              <a:t>ikatan</a:t>
            </a:r>
            <a:r>
              <a:rPr lang="en-US" sz="3200" dirty="0">
                <a:cs typeface="Times New Roman" panose="02020603050405020304" pitchFamily="18" charset="0"/>
              </a:rPr>
              <a:t> </a:t>
            </a:r>
            <a:r>
              <a:rPr lang="en-US" sz="3200" dirty="0" err="1">
                <a:cs typeface="Times New Roman" panose="02020603050405020304" pitchFamily="18" charset="0"/>
              </a:rPr>
              <a:t>antar</a:t>
            </a:r>
            <a:r>
              <a:rPr lang="en-US" sz="3200" dirty="0">
                <a:cs typeface="Times New Roman" panose="02020603050405020304" pitchFamily="18" charset="0"/>
              </a:rPr>
              <a:t> </a:t>
            </a:r>
            <a:r>
              <a:rPr lang="en-US" sz="3200" dirty="0" err="1">
                <a:cs typeface="Times New Roman" panose="02020603050405020304" pitchFamily="18" charset="0"/>
              </a:rPr>
              <a:t>molekul</a:t>
            </a:r>
            <a:endParaRPr lang="en-US" sz="3200" dirty="0">
              <a:cs typeface="Times New Roman" panose="02020603050405020304" pitchFamily="18" charset="0"/>
            </a:endParaRPr>
          </a:p>
          <a:p>
            <a:pPr marL="609600" indent="-609600" algn="just" eaLnBrk="1" hangingPunct="1">
              <a:lnSpc>
                <a:spcPct val="80000"/>
              </a:lnSpc>
            </a:pPr>
            <a:endParaRPr lang="en-US" sz="3200" dirty="0">
              <a:cs typeface="Times New Roman" panose="02020603050405020304" pitchFamily="18" charset="0"/>
            </a:endParaRPr>
          </a:p>
          <a:p>
            <a:pPr marL="609600" indent="-609600" algn="just" eaLnBrk="1" hangingPunct="1">
              <a:lnSpc>
                <a:spcPct val="80000"/>
              </a:lnSpc>
            </a:pPr>
            <a:r>
              <a:rPr lang="en-US" sz="3200" dirty="0" err="1">
                <a:cs typeface="Times New Roman" panose="02020603050405020304" pitchFamily="18" charset="0"/>
              </a:rPr>
              <a:t>Titik</a:t>
            </a:r>
            <a:r>
              <a:rPr lang="en-US" sz="3200" dirty="0">
                <a:cs typeface="Times New Roman" panose="02020603050405020304" pitchFamily="18" charset="0"/>
              </a:rPr>
              <a:t> </a:t>
            </a:r>
            <a:r>
              <a:rPr lang="en-US" sz="3200" dirty="0" err="1">
                <a:cs typeface="Times New Roman" panose="02020603050405020304" pitchFamily="18" charset="0"/>
              </a:rPr>
              <a:t>leleh</a:t>
            </a:r>
            <a:r>
              <a:rPr lang="en-US" sz="3200" dirty="0">
                <a:cs typeface="Times New Roman" panose="02020603050405020304" pitchFamily="18" charset="0"/>
              </a:rPr>
              <a:t> </a:t>
            </a:r>
            <a:r>
              <a:rPr lang="en-US" sz="3200" dirty="0" err="1">
                <a:cs typeface="Times New Roman" panose="02020603050405020304" pitchFamily="18" charset="0"/>
              </a:rPr>
              <a:t>makin</a:t>
            </a:r>
            <a:r>
              <a:rPr lang="en-US" sz="3200" dirty="0">
                <a:cs typeface="Times New Roman" panose="02020603050405020304" pitchFamily="18" charset="0"/>
              </a:rPr>
              <a:t> </a:t>
            </a:r>
            <a:r>
              <a:rPr lang="en-US" sz="3200" dirty="0" err="1">
                <a:cs typeface="Times New Roman" panose="02020603050405020304" pitchFamily="18" charset="0"/>
              </a:rPr>
              <a:t>tinggi</a:t>
            </a:r>
            <a:r>
              <a:rPr lang="en-US" sz="3200" dirty="0">
                <a:cs typeface="Times New Roman" panose="02020603050405020304" pitchFamily="18" charset="0"/>
              </a:rPr>
              <a:t> </a:t>
            </a:r>
            <a:r>
              <a:rPr lang="en-US" sz="3200" dirty="0" err="1">
                <a:cs typeface="Times New Roman" panose="02020603050405020304" pitchFamily="18" charset="0"/>
              </a:rPr>
              <a:t>apabila</a:t>
            </a:r>
            <a:r>
              <a:rPr lang="en-US" sz="3200" dirty="0">
                <a:cs typeface="Times New Roman" panose="02020603050405020304" pitchFamily="18" charset="0"/>
              </a:rPr>
              <a:t> :</a:t>
            </a:r>
          </a:p>
          <a:p>
            <a:pPr marL="0" indent="0" algn="just" eaLnBrk="1" hangingPunct="1">
              <a:lnSpc>
                <a:spcPct val="80000"/>
              </a:lnSpc>
              <a:buNone/>
            </a:pPr>
            <a:r>
              <a:rPr lang="en-US" sz="3200" dirty="0">
                <a:cs typeface="Times New Roman" panose="02020603050405020304" pitchFamily="18" charset="0"/>
              </a:rPr>
              <a:t>      - </a:t>
            </a:r>
            <a:r>
              <a:rPr lang="en-US" sz="3200" dirty="0" err="1">
                <a:cs typeface="Times New Roman" panose="02020603050405020304" pitchFamily="18" charset="0"/>
              </a:rPr>
              <a:t>makin</a:t>
            </a:r>
            <a:r>
              <a:rPr lang="en-US" sz="3200" dirty="0">
                <a:cs typeface="Times New Roman" panose="02020603050405020304" pitchFamily="18" charset="0"/>
              </a:rPr>
              <a:t> </a:t>
            </a:r>
            <a:r>
              <a:rPr lang="en-US" sz="3200" dirty="0" err="1">
                <a:cs typeface="Times New Roman" panose="02020603050405020304" pitchFamily="18" charset="0"/>
              </a:rPr>
              <a:t>panjang</a:t>
            </a:r>
            <a:r>
              <a:rPr lang="en-US" sz="3200" dirty="0">
                <a:cs typeface="Times New Roman" panose="02020603050405020304" pitchFamily="18" charset="0"/>
              </a:rPr>
              <a:t> </a:t>
            </a:r>
            <a:r>
              <a:rPr lang="en-US" sz="3200" dirty="0" err="1">
                <a:cs typeface="Times New Roman" panose="02020603050405020304" pitchFamily="18" charset="0"/>
              </a:rPr>
              <a:t>rantai</a:t>
            </a:r>
            <a:r>
              <a:rPr lang="en-US" sz="3200" dirty="0">
                <a:cs typeface="Times New Roman" panose="02020603050405020304" pitchFamily="18" charset="0"/>
              </a:rPr>
              <a:t> C </a:t>
            </a:r>
          </a:p>
          <a:p>
            <a:pPr marL="0" indent="0" algn="just" eaLnBrk="1" hangingPunct="1">
              <a:lnSpc>
                <a:spcPct val="80000"/>
              </a:lnSpc>
              <a:buNone/>
            </a:pPr>
            <a:r>
              <a:rPr lang="en-US" sz="3200" dirty="0">
                <a:cs typeface="Times New Roman" panose="02020603050405020304" pitchFamily="18" charset="0"/>
                <a:sym typeface="Wingdings" panose="05000000000000000000" pitchFamily="2" charset="2"/>
              </a:rPr>
              <a:t>      - </a:t>
            </a:r>
            <a:r>
              <a:rPr lang="en-US" sz="3200" dirty="0" err="1">
                <a:cs typeface="Times New Roman" panose="02020603050405020304" pitchFamily="18" charset="0"/>
                <a:sym typeface="Wingdings" panose="05000000000000000000" pitchFamily="2" charset="2"/>
              </a:rPr>
              <a:t>makin</a:t>
            </a:r>
            <a:r>
              <a:rPr lang="en-US" sz="3200" dirty="0">
                <a:cs typeface="Times New Roman" panose="02020603050405020304" pitchFamily="18" charset="0"/>
                <a:sym typeface="Wingdings" panose="05000000000000000000" pitchFamily="2" charset="2"/>
              </a:rPr>
              <a:t> </a:t>
            </a:r>
            <a:r>
              <a:rPr lang="en-US" sz="3200" dirty="0" err="1">
                <a:cs typeface="Times New Roman" panose="02020603050405020304" pitchFamily="18" charset="0"/>
                <a:sym typeface="Wingdings" panose="05000000000000000000" pitchFamily="2" charset="2"/>
              </a:rPr>
              <a:t>jenuh</a:t>
            </a:r>
            <a:r>
              <a:rPr lang="en-US" sz="3200" dirty="0">
                <a:cs typeface="Times New Roman" panose="02020603050405020304" pitchFamily="18" charset="0"/>
                <a:sym typeface="Wingdings" panose="05000000000000000000" pitchFamily="2" charset="2"/>
              </a:rPr>
              <a:t> </a:t>
            </a:r>
            <a:r>
              <a:rPr lang="id-ID" sz="3200" dirty="0">
                <a:cs typeface="Times New Roman" panose="02020603050405020304" pitchFamily="18" charset="0"/>
                <a:sym typeface="Wingdings" panose="05000000000000000000" pitchFamily="2" charset="2"/>
              </a:rPr>
              <a:t>r</a:t>
            </a:r>
            <a:r>
              <a:rPr lang="en-US" sz="3200" dirty="0" err="1">
                <a:cs typeface="Times New Roman" panose="02020603050405020304" pitchFamily="18" charset="0"/>
                <a:sym typeface="Wingdings" panose="05000000000000000000" pitchFamily="2" charset="2"/>
              </a:rPr>
              <a:t>antai</a:t>
            </a:r>
            <a:r>
              <a:rPr lang="en-US" sz="3200" dirty="0">
                <a:cs typeface="Times New Roman" panose="02020603050405020304" pitchFamily="18" charset="0"/>
                <a:sym typeface="Wingdings" panose="05000000000000000000" pitchFamily="2" charset="2"/>
              </a:rPr>
              <a:t> C</a:t>
            </a:r>
            <a:endParaRPr lang="en-US" sz="3200" dirty="0">
              <a:cs typeface="Times New Roman" panose="02020603050405020304" pitchFamily="18" charset="0"/>
            </a:endParaRPr>
          </a:p>
          <a:p>
            <a:pPr marL="0" indent="0" algn="just" eaLnBrk="1" hangingPunct="1">
              <a:lnSpc>
                <a:spcPct val="80000"/>
              </a:lnSpc>
              <a:buNone/>
            </a:pPr>
            <a:endParaRPr lang="id-ID" sz="3200" dirty="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552" y="620688"/>
            <a:ext cx="7128792" cy="4968552"/>
          </a:xfrm>
        </p:spPr>
        <p:txBody>
          <a:bodyPr>
            <a:normAutofit/>
          </a:bodyPr>
          <a:lstStyle/>
          <a:p>
            <a:pPr marL="609600" indent="-609600" algn="just" eaLnBrk="1" hangingPunct="1">
              <a:lnSpc>
                <a:spcPct val="80000"/>
              </a:lnSpc>
              <a:buFont typeface="Calibri" panose="020F0502020204030204" pitchFamily="34" charset="0"/>
              <a:buNone/>
            </a:pPr>
            <a:r>
              <a:rPr lang="en-US" sz="3200" b="1" dirty="0" err="1">
                <a:solidFill>
                  <a:schemeClr val="folHlink"/>
                </a:solidFill>
                <a:cs typeface="Times New Roman" panose="02020603050405020304" pitchFamily="18" charset="0"/>
              </a:rPr>
              <a:t>Titik</a:t>
            </a:r>
            <a:r>
              <a:rPr lang="en-US" sz="3200" b="1" dirty="0">
                <a:solidFill>
                  <a:schemeClr val="folHlink"/>
                </a:solidFill>
                <a:cs typeface="Times New Roman" panose="02020603050405020304" pitchFamily="18" charset="0"/>
              </a:rPr>
              <a:t> </a:t>
            </a:r>
            <a:r>
              <a:rPr lang="en-US" sz="3200" b="1" dirty="0" err="1">
                <a:solidFill>
                  <a:schemeClr val="folHlink"/>
                </a:solidFill>
                <a:cs typeface="Times New Roman" panose="02020603050405020304" pitchFamily="18" charset="0"/>
              </a:rPr>
              <a:t>Didih</a:t>
            </a:r>
            <a:endParaRPr lang="en-US" sz="3200" b="1" dirty="0">
              <a:solidFill>
                <a:schemeClr val="folHlink"/>
              </a:solidFill>
              <a:cs typeface="Times New Roman" panose="02020603050405020304" pitchFamily="18" charset="0"/>
            </a:endParaRPr>
          </a:p>
          <a:p>
            <a:pPr marL="609600" indent="-609600" algn="just" eaLnBrk="1" hangingPunct="1">
              <a:lnSpc>
                <a:spcPct val="80000"/>
              </a:lnSpc>
              <a:buFont typeface="Calibri" panose="020F0502020204030204" pitchFamily="34" charset="0"/>
              <a:buNone/>
            </a:pPr>
            <a:endParaRPr lang="en-US" sz="3200" b="1" dirty="0">
              <a:solidFill>
                <a:schemeClr val="folHlink"/>
              </a:solidFill>
              <a:cs typeface="Times New Roman" panose="02020603050405020304" pitchFamily="18" charset="0"/>
            </a:endParaRPr>
          </a:p>
          <a:p>
            <a:pPr marL="609600" indent="-609600" algn="just" eaLnBrk="1" hangingPunct="1">
              <a:lnSpc>
                <a:spcPct val="80000"/>
              </a:lnSpc>
            </a:pPr>
            <a:r>
              <a:rPr lang="en-US" sz="3200" dirty="0" err="1">
                <a:cs typeface="Times New Roman" panose="02020603050405020304" pitchFamily="18" charset="0"/>
              </a:rPr>
              <a:t>Suhu</a:t>
            </a:r>
            <a:r>
              <a:rPr lang="en-US" sz="3200" dirty="0">
                <a:cs typeface="Times New Roman" panose="02020603050405020304" pitchFamily="18" charset="0"/>
              </a:rPr>
              <a:t> </a:t>
            </a:r>
            <a:r>
              <a:rPr lang="en-US" sz="3200" dirty="0" err="1">
                <a:cs typeface="Times New Roman" panose="02020603050405020304" pitchFamily="18" charset="0"/>
              </a:rPr>
              <a:t>dimana</a:t>
            </a:r>
            <a:r>
              <a:rPr lang="en-US" sz="3200" dirty="0">
                <a:cs typeface="Times New Roman" panose="02020603050405020304" pitchFamily="18" charset="0"/>
              </a:rPr>
              <a:t> </a:t>
            </a:r>
            <a:r>
              <a:rPr lang="en-US" sz="3200" dirty="0" err="1">
                <a:cs typeface="Times New Roman" panose="02020603050405020304" pitchFamily="18" charset="0"/>
              </a:rPr>
              <a:t>mulai</a:t>
            </a:r>
            <a:r>
              <a:rPr lang="en-US" sz="3200" dirty="0">
                <a:cs typeface="Times New Roman" panose="02020603050405020304" pitchFamily="18" charset="0"/>
              </a:rPr>
              <a:t> </a:t>
            </a:r>
            <a:r>
              <a:rPr lang="en-US" sz="3200" dirty="0" err="1">
                <a:cs typeface="Times New Roman" panose="02020603050405020304" pitchFamily="18" charset="0"/>
              </a:rPr>
              <a:t>terjadi</a:t>
            </a:r>
            <a:r>
              <a:rPr lang="en-US" sz="3200" dirty="0">
                <a:cs typeface="Times New Roman" panose="02020603050405020304" pitchFamily="18" charset="0"/>
              </a:rPr>
              <a:t> </a:t>
            </a:r>
            <a:r>
              <a:rPr lang="en-US" sz="3200" dirty="0" err="1">
                <a:cs typeface="Times New Roman" panose="02020603050405020304" pitchFamily="18" charset="0"/>
              </a:rPr>
              <a:t>perubahan</a:t>
            </a:r>
            <a:r>
              <a:rPr lang="en-US" sz="3200" dirty="0">
                <a:cs typeface="Times New Roman" panose="02020603050405020304" pitchFamily="18" charset="0"/>
              </a:rPr>
              <a:t> </a:t>
            </a:r>
            <a:r>
              <a:rPr lang="en-US" sz="3200" dirty="0" err="1">
                <a:cs typeface="Times New Roman" panose="02020603050405020304" pitchFamily="18" charset="0"/>
              </a:rPr>
              <a:t>fasa</a:t>
            </a:r>
            <a:r>
              <a:rPr lang="en-US" sz="3200" dirty="0">
                <a:cs typeface="Times New Roman" panose="02020603050405020304" pitchFamily="18" charset="0"/>
              </a:rPr>
              <a:t> </a:t>
            </a:r>
            <a:r>
              <a:rPr lang="en-US" sz="3200" dirty="0" err="1">
                <a:cs typeface="Times New Roman" panose="02020603050405020304" pitchFamily="18" charset="0"/>
              </a:rPr>
              <a:t>dari</a:t>
            </a:r>
            <a:r>
              <a:rPr lang="en-US" sz="3200" dirty="0">
                <a:cs typeface="Times New Roman" panose="02020603050405020304" pitchFamily="18" charset="0"/>
              </a:rPr>
              <a:t> </a:t>
            </a:r>
            <a:r>
              <a:rPr lang="en-US" sz="3200" dirty="0" err="1">
                <a:cs typeface="Times New Roman" panose="02020603050405020304" pitchFamily="18" charset="0"/>
              </a:rPr>
              <a:t>cairan</a:t>
            </a:r>
            <a:r>
              <a:rPr lang="en-US" sz="3200" dirty="0">
                <a:cs typeface="Times New Roman" panose="02020603050405020304" pitchFamily="18" charset="0"/>
              </a:rPr>
              <a:t> </a:t>
            </a:r>
            <a:r>
              <a:rPr lang="en-US" sz="3200" dirty="0" err="1">
                <a:cs typeface="Times New Roman" panose="02020603050405020304" pitchFamily="18" charset="0"/>
              </a:rPr>
              <a:t>ke</a:t>
            </a:r>
            <a:r>
              <a:rPr lang="en-US" sz="3200" dirty="0">
                <a:cs typeface="Times New Roman" panose="02020603050405020304" pitchFamily="18" charset="0"/>
              </a:rPr>
              <a:t> </a:t>
            </a:r>
            <a:r>
              <a:rPr lang="en-US" sz="3200" dirty="0" err="1">
                <a:cs typeface="Times New Roman" panose="02020603050405020304" pitchFamily="18" charset="0"/>
              </a:rPr>
              <a:t>uap</a:t>
            </a:r>
            <a:endParaRPr lang="en-US" sz="3200" dirty="0">
              <a:cs typeface="Times New Roman" panose="02020603050405020304" pitchFamily="18" charset="0"/>
            </a:endParaRPr>
          </a:p>
          <a:p>
            <a:pPr marL="609600" indent="-609600" algn="just" eaLnBrk="1" hangingPunct="1">
              <a:lnSpc>
                <a:spcPct val="80000"/>
              </a:lnSpc>
            </a:pPr>
            <a:endParaRPr lang="en-US" sz="3200" dirty="0">
              <a:cs typeface="Times New Roman" panose="02020603050405020304" pitchFamily="18" charset="0"/>
            </a:endParaRPr>
          </a:p>
          <a:p>
            <a:pPr marL="609600" indent="-609600" algn="just">
              <a:lnSpc>
                <a:spcPct val="80000"/>
              </a:lnSpc>
            </a:pPr>
            <a:r>
              <a:rPr lang="en-US" sz="3200" dirty="0" err="1">
                <a:cs typeface="Times New Roman" panose="02020603050405020304" pitchFamily="18" charset="0"/>
              </a:rPr>
              <a:t>titik</a:t>
            </a:r>
            <a:r>
              <a:rPr lang="en-US" sz="3200" dirty="0">
                <a:cs typeface="Times New Roman" panose="02020603050405020304" pitchFamily="18" charset="0"/>
              </a:rPr>
              <a:t> </a:t>
            </a:r>
            <a:r>
              <a:rPr lang="en-US" sz="3200" dirty="0" err="1">
                <a:cs typeface="Times New Roman" panose="02020603050405020304" pitchFamily="18" charset="0"/>
              </a:rPr>
              <a:t>didih</a:t>
            </a:r>
            <a:r>
              <a:rPr lang="en-US" sz="3200" dirty="0">
                <a:cs typeface="Times New Roman" panose="02020603050405020304" pitchFamily="18" charset="0"/>
              </a:rPr>
              <a:t> </a:t>
            </a:r>
            <a:r>
              <a:rPr lang="en-US" sz="3200" dirty="0" err="1">
                <a:cs typeface="Times New Roman" panose="02020603050405020304" pitchFamily="18" charset="0"/>
              </a:rPr>
              <a:t>makin</a:t>
            </a:r>
            <a:r>
              <a:rPr lang="en-US" sz="3200" dirty="0">
                <a:cs typeface="Times New Roman" panose="02020603050405020304" pitchFamily="18" charset="0"/>
              </a:rPr>
              <a:t> </a:t>
            </a:r>
            <a:r>
              <a:rPr lang="en-US" sz="3200" dirty="0" err="1">
                <a:cs typeface="Times New Roman" panose="02020603050405020304" pitchFamily="18" charset="0"/>
              </a:rPr>
              <a:t>tinggi</a:t>
            </a:r>
            <a:r>
              <a:rPr lang="en-US" sz="3200" dirty="0">
                <a:cs typeface="Times New Roman" panose="02020603050405020304" pitchFamily="18" charset="0"/>
              </a:rPr>
              <a:t> </a:t>
            </a:r>
            <a:r>
              <a:rPr lang="en-US" sz="3200" dirty="0" err="1">
                <a:cs typeface="Times New Roman" panose="02020603050405020304" pitchFamily="18" charset="0"/>
              </a:rPr>
              <a:t>seiring</a:t>
            </a:r>
            <a:r>
              <a:rPr lang="en-US" sz="3200" dirty="0">
                <a:cs typeface="Times New Roman" panose="02020603050405020304" pitchFamily="18" charset="0"/>
              </a:rPr>
              <a:t> </a:t>
            </a:r>
            <a:r>
              <a:rPr lang="en-US" sz="3200" dirty="0" err="1">
                <a:cs typeface="Times New Roman" panose="02020603050405020304" pitchFamily="18" charset="0"/>
              </a:rPr>
              <a:t>dgn</a:t>
            </a:r>
            <a:r>
              <a:rPr lang="en-US" sz="3200" dirty="0">
                <a:cs typeface="Times New Roman" panose="02020603050405020304" pitchFamily="18" charset="0"/>
              </a:rPr>
              <a:t> </a:t>
            </a:r>
            <a:r>
              <a:rPr lang="en-US" sz="3200" dirty="0" err="1">
                <a:cs typeface="Times New Roman" panose="02020603050405020304" pitchFamily="18" charset="0"/>
              </a:rPr>
              <a:t>makin</a:t>
            </a:r>
            <a:r>
              <a:rPr lang="en-US" sz="3200" dirty="0">
                <a:cs typeface="Times New Roman" panose="02020603050405020304" pitchFamily="18" charset="0"/>
              </a:rPr>
              <a:t> </a:t>
            </a:r>
            <a:r>
              <a:rPr lang="en-US" sz="3200" dirty="0" err="1">
                <a:cs typeface="Times New Roman" panose="02020603050405020304" pitchFamily="18" charset="0"/>
              </a:rPr>
              <a:t>panjangnya</a:t>
            </a:r>
            <a:r>
              <a:rPr lang="en-US" sz="3200" dirty="0">
                <a:cs typeface="Times New Roman" panose="02020603050405020304" pitchFamily="18" charset="0"/>
              </a:rPr>
              <a:t> </a:t>
            </a:r>
            <a:r>
              <a:rPr lang="en-US" sz="3200" dirty="0" err="1">
                <a:cs typeface="Times New Roman" panose="02020603050405020304" pitchFamily="18" charset="0"/>
              </a:rPr>
              <a:t>rantai</a:t>
            </a:r>
            <a:r>
              <a:rPr lang="en-US" sz="3200" dirty="0">
                <a:cs typeface="Times New Roman" panose="02020603050405020304" pitchFamily="18" charset="0"/>
              </a:rPr>
              <a:t> </a:t>
            </a:r>
            <a:r>
              <a:rPr lang="en-US" sz="3200" dirty="0" err="1">
                <a:cs typeface="Times New Roman" panose="02020603050405020304" pitchFamily="18" charset="0"/>
              </a:rPr>
              <a:t>karbon</a:t>
            </a:r>
            <a:endParaRPr lang="en-US" sz="3200" dirty="0">
              <a:cs typeface="Times New Roman" panose="02020603050405020304" pitchFamily="18" charset="0"/>
            </a:endParaRPr>
          </a:p>
          <a:p>
            <a:pPr marL="609600" indent="-609600" algn="just" eaLnBrk="1" hangingPunct="1">
              <a:lnSpc>
                <a:spcPct val="80000"/>
              </a:lnSpc>
            </a:pPr>
            <a:endParaRPr lang="en-US" sz="3200" dirty="0">
              <a:cs typeface="Times New Roman" panose="02020603050405020304" pitchFamily="18" charset="0"/>
            </a:endParaRPr>
          </a:p>
          <a:p>
            <a:pPr marL="609600" indent="-609600" eaLnBrk="1" hangingPunct="1"/>
            <a:endParaRPr lang="en-GB" sz="3200" dirty="0"/>
          </a:p>
          <a:p>
            <a:endParaRPr lang="en-US" sz="3200" dirty="0"/>
          </a:p>
        </p:txBody>
      </p:sp>
    </p:spTree>
    <p:extLst>
      <p:ext uri="{BB962C8B-B14F-4D97-AF65-F5344CB8AC3E}">
        <p14:creationId xmlns:p14="http://schemas.microsoft.com/office/powerpoint/2010/main" val="232844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4294967295"/>
          </p:nvPr>
        </p:nvSpPr>
        <p:spPr>
          <a:xfrm>
            <a:off x="395536" y="404664"/>
            <a:ext cx="8183562" cy="5946775"/>
          </a:xfrm>
        </p:spPr>
        <p:txBody>
          <a:bodyPr/>
          <a:lstStyle/>
          <a:p>
            <a:pPr marL="339725" indent="-339725" algn="just" eaLnBrk="1" hangingPunct="1">
              <a:lnSpc>
                <a:spcPct val="80000"/>
              </a:lnSpc>
              <a:buFont typeface="Calibri" panose="020F0502020204030204" pitchFamily="34" charset="0"/>
              <a:buNone/>
            </a:pPr>
            <a:r>
              <a:rPr lang="en-US" sz="3000" b="1" dirty="0" err="1">
                <a:solidFill>
                  <a:schemeClr val="folHlink"/>
                </a:solidFill>
                <a:cs typeface="Times New Roman" panose="02020603050405020304" pitchFamily="18" charset="0"/>
              </a:rPr>
              <a:t>Titik</a:t>
            </a:r>
            <a:r>
              <a:rPr lang="en-US" sz="3000" b="1" dirty="0">
                <a:solidFill>
                  <a:schemeClr val="folHlink"/>
                </a:solidFill>
                <a:cs typeface="Times New Roman" panose="02020603050405020304" pitchFamily="18" charset="0"/>
              </a:rPr>
              <a:t> </a:t>
            </a:r>
            <a:r>
              <a:rPr lang="en-US" sz="3000" b="1" dirty="0" err="1">
                <a:solidFill>
                  <a:schemeClr val="folHlink"/>
                </a:solidFill>
                <a:cs typeface="Times New Roman" panose="02020603050405020304" pitchFamily="18" charset="0"/>
              </a:rPr>
              <a:t>Lunak</a:t>
            </a:r>
            <a:r>
              <a:rPr lang="en-US" sz="3000" b="1" dirty="0">
                <a:solidFill>
                  <a:schemeClr val="folHlink"/>
                </a:solidFill>
                <a:cs typeface="Times New Roman" panose="02020603050405020304" pitchFamily="18" charset="0"/>
              </a:rPr>
              <a:t> (</a:t>
            </a:r>
            <a:r>
              <a:rPr lang="en-US" sz="3000" b="1" i="1" dirty="0">
                <a:solidFill>
                  <a:schemeClr val="folHlink"/>
                </a:solidFill>
                <a:cs typeface="Times New Roman" panose="02020603050405020304" pitchFamily="18" charset="0"/>
              </a:rPr>
              <a:t>softening point</a:t>
            </a:r>
            <a:r>
              <a:rPr lang="en-US" sz="3000" b="1" dirty="0">
                <a:solidFill>
                  <a:schemeClr val="folHlink"/>
                </a:solidFill>
                <a:cs typeface="Times New Roman" panose="02020603050405020304" pitchFamily="18" charset="0"/>
              </a:rPr>
              <a:t>)</a:t>
            </a:r>
          </a:p>
          <a:p>
            <a:pPr marL="339725" indent="-339725" algn="just" eaLnBrk="1" hangingPunct="1">
              <a:lnSpc>
                <a:spcPct val="80000"/>
              </a:lnSpc>
              <a:buFont typeface="Calibri" panose="020F0502020204030204" pitchFamily="34" charset="0"/>
              <a:buNone/>
            </a:pPr>
            <a:endParaRPr lang="en-US" sz="3000" b="1" dirty="0">
              <a:solidFill>
                <a:schemeClr val="folHlink"/>
              </a:solidFill>
              <a:cs typeface="Times New Roman" panose="02020603050405020304" pitchFamily="18" charset="0"/>
            </a:endParaRPr>
          </a:p>
          <a:p>
            <a:pPr marL="339725" indent="-339725" algn="just" eaLnBrk="1" hangingPunct="1">
              <a:lnSpc>
                <a:spcPct val="80000"/>
              </a:lnSpc>
            </a:pPr>
            <a:r>
              <a:rPr lang="en-US" sz="3000" dirty="0" err="1">
                <a:cs typeface="Times New Roman" panose="02020603050405020304" pitchFamily="18" charset="0"/>
              </a:rPr>
              <a:t>tabung</a:t>
            </a:r>
            <a:r>
              <a:rPr lang="en-US" sz="3000" dirty="0">
                <a:cs typeface="Times New Roman" panose="02020603050405020304" pitchFamily="18" charset="0"/>
              </a:rPr>
              <a:t> </a:t>
            </a:r>
            <a:r>
              <a:rPr lang="en-US" sz="3000" dirty="0" err="1">
                <a:cs typeface="Times New Roman" panose="02020603050405020304" pitchFamily="18" charset="0"/>
              </a:rPr>
              <a:t>kapiler</a:t>
            </a:r>
            <a:r>
              <a:rPr lang="en-US" sz="3000" dirty="0">
                <a:cs typeface="Times New Roman" panose="02020603050405020304" pitchFamily="18" charset="0"/>
              </a:rPr>
              <a:t> </a:t>
            </a:r>
            <a:r>
              <a:rPr lang="en-US" sz="3000" dirty="0" err="1">
                <a:cs typeface="Times New Roman" panose="02020603050405020304" pitchFamily="18" charset="0"/>
              </a:rPr>
              <a:t>diisi</a:t>
            </a:r>
            <a:r>
              <a:rPr lang="en-US" sz="3000" dirty="0">
                <a:cs typeface="Times New Roman" panose="02020603050405020304" pitchFamily="18" charset="0"/>
              </a:rPr>
              <a:t> </a:t>
            </a:r>
            <a:r>
              <a:rPr lang="en-US" sz="3000" dirty="0" err="1">
                <a:cs typeface="Times New Roman" panose="02020603050405020304" pitchFamily="18" charset="0"/>
              </a:rPr>
              <a:t>dgn</a:t>
            </a:r>
            <a:r>
              <a:rPr lang="en-US" sz="3000" dirty="0">
                <a:cs typeface="Times New Roman" panose="02020603050405020304" pitchFamily="18" charset="0"/>
              </a:rPr>
              <a:t> </a:t>
            </a:r>
            <a:r>
              <a:rPr lang="en-US" sz="3000" dirty="0" err="1">
                <a:cs typeface="Times New Roman" panose="02020603050405020304" pitchFamily="18" charset="0"/>
              </a:rPr>
              <a:t>minyak</a:t>
            </a:r>
            <a:endParaRPr lang="en-US" sz="3000" dirty="0">
              <a:cs typeface="Times New Roman" panose="02020603050405020304" pitchFamily="18" charset="0"/>
            </a:endParaRPr>
          </a:p>
          <a:p>
            <a:pPr marL="339725" indent="-339725" algn="just" eaLnBrk="1" hangingPunct="1">
              <a:lnSpc>
                <a:spcPct val="80000"/>
              </a:lnSpc>
            </a:pPr>
            <a:r>
              <a:rPr lang="en-US" sz="3000" dirty="0" err="1">
                <a:cs typeface="Times New Roman" panose="02020603050405020304" pitchFamily="18" charset="0"/>
              </a:rPr>
              <a:t>lalu</a:t>
            </a:r>
            <a:r>
              <a:rPr lang="en-US" sz="3000" dirty="0">
                <a:cs typeface="Times New Roman" panose="02020603050405020304" pitchFamily="18" charset="0"/>
              </a:rPr>
              <a:t> </a:t>
            </a:r>
            <a:r>
              <a:rPr lang="en-US" sz="3000" dirty="0" err="1">
                <a:cs typeface="Times New Roman" panose="02020603050405020304" pitchFamily="18" charset="0"/>
              </a:rPr>
              <a:t>dimasukkan</a:t>
            </a:r>
            <a:r>
              <a:rPr lang="en-US" sz="3000" dirty="0">
                <a:cs typeface="Times New Roman" panose="02020603050405020304" pitchFamily="18" charset="0"/>
              </a:rPr>
              <a:t> </a:t>
            </a:r>
            <a:r>
              <a:rPr lang="en-US" sz="3000" dirty="0" err="1">
                <a:cs typeface="Times New Roman" panose="02020603050405020304" pitchFamily="18" charset="0"/>
              </a:rPr>
              <a:t>ke</a:t>
            </a:r>
            <a:r>
              <a:rPr lang="en-US" sz="3000" dirty="0">
                <a:cs typeface="Times New Roman" panose="02020603050405020304" pitchFamily="18" charset="0"/>
              </a:rPr>
              <a:t> </a:t>
            </a:r>
            <a:r>
              <a:rPr lang="en-US" sz="3000" dirty="0" err="1">
                <a:cs typeface="Times New Roman" panose="02020603050405020304" pitchFamily="18" charset="0"/>
              </a:rPr>
              <a:t>dlm</a:t>
            </a:r>
            <a:r>
              <a:rPr lang="en-US" sz="3000" dirty="0">
                <a:cs typeface="Times New Roman" panose="02020603050405020304" pitchFamily="18" charset="0"/>
              </a:rPr>
              <a:t> </a:t>
            </a:r>
            <a:r>
              <a:rPr lang="en-US" sz="3000" dirty="0" err="1">
                <a:cs typeface="Times New Roman" panose="02020603050405020304" pitchFamily="18" charset="0"/>
              </a:rPr>
              <a:t>lemari</a:t>
            </a:r>
            <a:r>
              <a:rPr lang="en-US" sz="3000" dirty="0">
                <a:cs typeface="Times New Roman" panose="02020603050405020304" pitchFamily="18" charset="0"/>
              </a:rPr>
              <a:t> </a:t>
            </a:r>
            <a:r>
              <a:rPr lang="en-US" sz="3000" dirty="0" err="1">
                <a:cs typeface="Times New Roman" panose="02020603050405020304" pitchFamily="18" charset="0"/>
              </a:rPr>
              <a:t>es</a:t>
            </a:r>
            <a:r>
              <a:rPr lang="en-US" sz="3000" dirty="0">
                <a:cs typeface="Times New Roman" panose="02020603050405020304" pitchFamily="18" charset="0"/>
              </a:rPr>
              <a:t> </a:t>
            </a:r>
            <a:r>
              <a:rPr lang="en-US" sz="3000" dirty="0" err="1">
                <a:cs typeface="Times New Roman" panose="02020603050405020304" pitchFamily="18" charset="0"/>
              </a:rPr>
              <a:t>selama</a:t>
            </a:r>
            <a:r>
              <a:rPr lang="en-US" sz="3000" dirty="0">
                <a:cs typeface="Times New Roman" panose="02020603050405020304" pitchFamily="18" charset="0"/>
              </a:rPr>
              <a:t> 1 </a:t>
            </a:r>
            <a:r>
              <a:rPr lang="en-US" sz="3000" dirty="0" err="1">
                <a:cs typeface="Times New Roman" panose="02020603050405020304" pitchFamily="18" charset="0"/>
              </a:rPr>
              <a:t>malam</a:t>
            </a:r>
            <a:r>
              <a:rPr lang="en-US" sz="3000" dirty="0">
                <a:cs typeface="Times New Roman" panose="02020603050405020304" pitchFamily="18" charset="0"/>
              </a:rPr>
              <a:t> </a:t>
            </a:r>
            <a:r>
              <a:rPr lang="en-US" sz="3000" dirty="0" err="1">
                <a:cs typeface="Times New Roman" panose="02020603050405020304" pitchFamily="18" charset="0"/>
              </a:rPr>
              <a:t>hingga</a:t>
            </a:r>
            <a:r>
              <a:rPr lang="en-US" sz="3000" dirty="0">
                <a:cs typeface="Times New Roman" panose="02020603050405020304" pitchFamily="18" charset="0"/>
              </a:rPr>
              <a:t> </a:t>
            </a:r>
            <a:r>
              <a:rPr lang="en-US" sz="3000" dirty="0" err="1">
                <a:cs typeface="Times New Roman" panose="02020603050405020304" pitchFamily="18" charset="0"/>
              </a:rPr>
              <a:t>minyak</a:t>
            </a:r>
            <a:r>
              <a:rPr lang="en-US" sz="3000" dirty="0">
                <a:cs typeface="Times New Roman" panose="02020603050405020304" pitchFamily="18" charset="0"/>
              </a:rPr>
              <a:t> </a:t>
            </a:r>
            <a:r>
              <a:rPr lang="en-US" sz="3000" dirty="0" err="1">
                <a:cs typeface="Times New Roman" panose="02020603050405020304" pitchFamily="18" charset="0"/>
              </a:rPr>
              <a:t>membeku</a:t>
            </a:r>
            <a:endParaRPr lang="en-US" sz="3000" dirty="0">
              <a:cs typeface="Times New Roman" panose="02020603050405020304" pitchFamily="18" charset="0"/>
            </a:endParaRPr>
          </a:p>
          <a:p>
            <a:pPr marL="339725" indent="-339725" algn="just" eaLnBrk="1" hangingPunct="1">
              <a:lnSpc>
                <a:spcPct val="80000"/>
              </a:lnSpc>
            </a:pPr>
            <a:r>
              <a:rPr lang="en-US" sz="3000" dirty="0" err="1">
                <a:cs typeface="Times New Roman" panose="02020603050405020304" pitchFamily="18" charset="0"/>
              </a:rPr>
              <a:t>tabung</a:t>
            </a:r>
            <a:r>
              <a:rPr lang="en-US" sz="3000" dirty="0">
                <a:cs typeface="Times New Roman" panose="02020603050405020304" pitchFamily="18" charset="0"/>
              </a:rPr>
              <a:t> </a:t>
            </a:r>
            <a:r>
              <a:rPr lang="en-US" sz="3000" dirty="0" err="1">
                <a:cs typeface="Times New Roman" panose="02020603050405020304" pitchFamily="18" charset="0"/>
              </a:rPr>
              <a:t>kapiler</a:t>
            </a:r>
            <a:r>
              <a:rPr lang="en-US" sz="3000" dirty="0">
                <a:cs typeface="Times New Roman" panose="02020603050405020304" pitchFamily="18" charset="0"/>
              </a:rPr>
              <a:t> </a:t>
            </a:r>
            <a:r>
              <a:rPr lang="en-US" sz="3000" dirty="0" err="1">
                <a:cs typeface="Times New Roman" panose="02020603050405020304" pitchFamily="18" charset="0"/>
              </a:rPr>
              <a:t>lalu</a:t>
            </a:r>
            <a:r>
              <a:rPr lang="en-US" sz="3000" dirty="0">
                <a:cs typeface="Times New Roman" panose="02020603050405020304" pitchFamily="18" charset="0"/>
              </a:rPr>
              <a:t> </a:t>
            </a:r>
            <a:r>
              <a:rPr lang="en-US" sz="3000" dirty="0" err="1">
                <a:cs typeface="Times New Roman" panose="02020603050405020304" pitchFamily="18" charset="0"/>
              </a:rPr>
              <a:t>diikat</a:t>
            </a:r>
            <a:r>
              <a:rPr lang="en-US" sz="3000" dirty="0">
                <a:cs typeface="Times New Roman" panose="02020603050405020304" pitchFamily="18" charset="0"/>
              </a:rPr>
              <a:t> </a:t>
            </a:r>
            <a:r>
              <a:rPr lang="en-US" sz="3000" dirty="0" err="1">
                <a:cs typeface="Times New Roman" panose="02020603050405020304" pitchFamily="18" charset="0"/>
              </a:rPr>
              <a:t>bersama</a:t>
            </a:r>
            <a:r>
              <a:rPr lang="en-US" sz="3000" dirty="0">
                <a:cs typeface="Times New Roman" panose="02020603050405020304" pitchFamily="18" charset="0"/>
              </a:rPr>
              <a:t> </a:t>
            </a:r>
            <a:r>
              <a:rPr lang="en-US" sz="3000" dirty="0" err="1">
                <a:cs typeface="Times New Roman" panose="02020603050405020304" pitchFamily="18" charset="0"/>
              </a:rPr>
              <a:t>termometer</a:t>
            </a:r>
            <a:r>
              <a:rPr lang="en-US" sz="3000" dirty="0">
                <a:cs typeface="Times New Roman" panose="02020603050405020304" pitchFamily="18" charset="0"/>
              </a:rPr>
              <a:t> </a:t>
            </a:r>
            <a:r>
              <a:rPr lang="en-US" sz="3000" dirty="0" err="1">
                <a:cs typeface="Times New Roman" panose="02020603050405020304" pitchFamily="18" charset="0"/>
              </a:rPr>
              <a:t>dan</a:t>
            </a:r>
            <a:r>
              <a:rPr lang="en-US" sz="3000" dirty="0">
                <a:cs typeface="Times New Roman" panose="02020603050405020304" pitchFamily="18" charset="0"/>
              </a:rPr>
              <a:t> </a:t>
            </a:r>
            <a:r>
              <a:rPr lang="en-US" sz="3000" dirty="0" err="1">
                <a:cs typeface="Times New Roman" panose="02020603050405020304" pitchFamily="18" charset="0"/>
              </a:rPr>
              <a:t>dimasukkan</a:t>
            </a:r>
            <a:r>
              <a:rPr lang="en-US" sz="3000" dirty="0">
                <a:cs typeface="Times New Roman" panose="02020603050405020304" pitchFamily="18" charset="0"/>
              </a:rPr>
              <a:t> </a:t>
            </a:r>
            <a:r>
              <a:rPr lang="en-US" sz="3000" dirty="0" err="1">
                <a:cs typeface="Times New Roman" panose="02020603050405020304" pitchFamily="18" charset="0"/>
              </a:rPr>
              <a:t>ke</a:t>
            </a:r>
            <a:r>
              <a:rPr lang="en-US" sz="3000" dirty="0">
                <a:cs typeface="Times New Roman" panose="02020603050405020304" pitchFamily="18" charset="0"/>
              </a:rPr>
              <a:t> </a:t>
            </a:r>
            <a:r>
              <a:rPr lang="en-US" sz="3000" dirty="0" err="1">
                <a:cs typeface="Times New Roman" panose="02020603050405020304" pitchFamily="18" charset="0"/>
              </a:rPr>
              <a:t>dalam</a:t>
            </a:r>
            <a:r>
              <a:rPr lang="en-US" sz="3000" dirty="0">
                <a:cs typeface="Times New Roman" panose="02020603050405020304" pitchFamily="18" charset="0"/>
              </a:rPr>
              <a:t> </a:t>
            </a:r>
            <a:r>
              <a:rPr lang="en-US" sz="3000" i="1" dirty="0">
                <a:cs typeface="Times New Roman" panose="02020603050405020304" pitchFamily="18" charset="0"/>
              </a:rPr>
              <a:t>beaker glass</a:t>
            </a:r>
            <a:r>
              <a:rPr lang="en-US" sz="3000" dirty="0">
                <a:cs typeface="Times New Roman" panose="02020603050405020304" pitchFamily="18" charset="0"/>
              </a:rPr>
              <a:t> </a:t>
            </a:r>
            <a:r>
              <a:rPr lang="en-US" sz="3000" dirty="0" err="1">
                <a:cs typeface="Times New Roman" panose="02020603050405020304" pitchFamily="18" charset="0"/>
              </a:rPr>
              <a:t>berisi</a:t>
            </a:r>
            <a:r>
              <a:rPr lang="en-US" sz="3000" dirty="0">
                <a:cs typeface="Times New Roman" panose="02020603050405020304" pitchFamily="18" charset="0"/>
              </a:rPr>
              <a:t> air</a:t>
            </a:r>
          </a:p>
          <a:p>
            <a:pPr marL="339725" indent="-339725" algn="just" eaLnBrk="1" hangingPunct="1">
              <a:lnSpc>
                <a:spcPct val="80000"/>
              </a:lnSpc>
            </a:pPr>
            <a:r>
              <a:rPr lang="en-US" sz="3000" dirty="0" err="1">
                <a:cs typeface="Times New Roman" panose="02020603050405020304" pitchFamily="18" charset="0"/>
              </a:rPr>
              <a:t>lambat</a:t>
            </a:r>
            <a:r>
              <a:rPr lang="en-US" sz="3000" dirty="0">
                <a:cs typeface="Times New Roman" panose="02020603050405020304" pitchFamily="18" charset="0"/>
              </a:rPr>
              <a:t> </a:t>
            </a:r>
            <a:r>
              <a:rPr lang="en-US" sz="3000" dirty="0" err="1">
                <a:cs typeface="Times New Roman" panose="02020603050405020304" pitchFamily="18" charset="0"/>
              </a:rPr>
              <a:t>laun</a:t>
            </a:r>
            <a:r>
              <a:rPr lang="en-US" sz="3000" dirty="0">
                <a:cs typeface="Times New Roman" panose="02020603050405020304" pitchFamily="18" charset="0"/>
              </a:rPr>
              <a:t> </a:t>
            </a:r>
            <a:r>
              <a:rPr lang="en-US" sz="3000" dirty="0" err="1">
                <a:cs typeface="Times New Roman" panose="02020603050405020304" pitchFamily="18" charset="0"/>
              </a:rPr>
              <a:t>suhu</a:t>
            </a:r>
            <a:r>
              <a:rPr lang="en-US" sz="3000" dirty="0">
                <a:cs typeface="Times New Roman" panose="02020603050405020304" pitchFamily="18" charset="0"/>
              </a:rPr>
              <a:t> </a:t>
            </a:r>
            <a:r>
              <a:rPr lang="en-US" sz="3000" dirty="0" err="1">
                <a:cs typeface="Times New Roman" panose="02020603050405020304" pitchFamily="18" charset="0"/>
              </a:rPr>
              <a:t>akan</a:t>
            </a:r>
            <a:r>
              <a:rPr lang="en-US" sz="3000" dirty="0">
                <a:cs typeface="Times New Roman" panose="02020603050405020304" pitchFamily="18" charset="0"/>
              </a:rPr>
              <a:t> </a:t>
            </a:r>
            <a:r>
              <a:rPr lang="en-US" sz="3000" dirty="0" err="1">
                <a:cs typeface="Times New Roman" panose="02020603050405020304" pitchFamily="18" charset="0"/>
              </a:rPr>
              <a:t>naik</a:t>
            </a:r>
            <a:endParaRPr lang="en-US" sz="3000" dirty="0">
              <a:cs typeface="Times New Roman" panose="02020603050405020304" pitchFamily="18" charset="0"/>
            </a:endParaRPr>
          </a:p>
          <a:p>
            <a:pPr marL="339725" indent="-339725" algn="just" eaLnBrk="1" hangingPunct="1">
              <a:lnSpc>
                <a:spcPct val="80000"/>
              </a:lnSpc>
            </a:pPr>
            <a:r>
              <a:rPr lang="en-US" sz="3000" dirty="0" err="1">
                <a:cs typeface="Times New Roman" panose="02020603050405020304" pitchFamily="18" charset="0"/>
              </a:rPr>
              <a:t>suhu</a:t>
            </a:r>
            <a:r>
              <a:rPr lang="en-US" sz="3000" dirty="0">
                <a:cs typeface="Times New Roman" panose="02020603050405020304" pitchFamily="18" charset="0"/>
              </a:rPr>
              <a:t> </a:t>
            </a:r>
            <a:r>
              <a:rPr lang="en-US" sz="3000" dirty="0" err="1">
                <a:cs typeface="Times New Roman" panose="02020603050405020304" pitchFamily="18" charset="0"/>
              </a:rPr>
              <a:t>dimana</a:t>
            </a:r>
            <a:r>
              <a:rPr lang="en-US" sz="3000" dirty="0">
                <a:cs typeface="Times New Roman" panose="02020603050405020304" pitchFamily="18" charset="0"/>
              </a:rPr>
              <a:t> </a:t>
            </a:r>
            <a:r>
              <a:rPr lang="en-US" sz="3000" dirty="0" err="1">
                <a:cs typeface="Times New Roman" panose="02020603050405020304" pitchFamily="18" charset="0"/>
              </a:rPr>
              <a:t>minyak</a:t>
            </a:r>
            <a:r>
              <a:rPr lang="en-US" sz="3000" dirty="0">
                <a:cs typeface="Times New Roman" panose="02020603050405020304" pitchFamily="18" charset="0"/>
              </a:rPr>
              <a:t> </a:t>
            </a:r>
            <a:r>
              <a:rPr lang="en-US" sz="3000" dirty="0" err="1">
                <a:cs typeface="Times New Roman" panose="02020603050405020304" pitchFamily="18" charset="0"/>
              </a:rPr>
              <a:t>mulai</a:t>
            </a:r>
            <a:r>
              <a:rPr lang="en-US" sz="3000" dirty="0">
                <a:cs typeface="Times New Roman" panose="02020603050405020304" pitchFamily="18" charset="0"/>
              </a:rPr>
              <a:t> </a:t>
            </a:r>
            <a:r>
              <a:rPr lang="en-US" sz="3000" dirty="0" err="1">
                <a:cs typeface="Times New Roman" panose="02020603050405020304" pitchFamily="18" charset="0"/>
              </a:rPr>
              <a:t>naik</a:t>
            </a:r>
            <a:r>
              <a:rPr lang="en-US" sz="3000" dirty="0">
                <a:cs typeface="Times New Roman" panose="02020603050405020304" pitchFamily="18" charset="0"/>
              </a:rPr>
              <a:t> </a:t>
            </a:r>
            <a:r>
              <a:rPr lang="en-US" sz="3000" dirty="0" err="1">
                <a:cs typeface="Times New Roman" panose="02020603050405020304" pitchFamily="18" charset="0"/>
              </a:rPr>
              <a:t>dalam</a:t>
            </a:r>
            <a:r>
              <a:rPr lang="en-US" sz="3000" dirty="0">
                <a:cs typeface="Times New Roman" panose="02020603050405020304" pitchFamily="18" charset="0"/>
              </a:rPr>
              <a:t> </a:t>
            </a:r>
            <a:r>
              <a:rPr lang="en-US" sz="3000" dirty="0" err="1">
                <a:cs typeface="Times New Roman" panose="02020603050405020304" pitchFamily="18" charset="0"/>
              </a:rPr>
              <a:t>tabung</a:t>
            </a:r>
            <a:r>
              <a:rPr lang="en-US" sz="3000" dirty="0">
                <a:cs typeface="Times New Roman" panose="02020603050405020304" pitchFamily="18" charset="0"/>
              </a:rPr>
              <a:t> </a:t>
            </a:r>
            <a:r>
              <a:rPr lang="en-US" sz="3000" dirty="0" err="1">
                <a:cs typeface="Times New Roman" panose="02020603050405020304" pitchFamily="18" charset="0"/>
              </a:rPr>
              <a:t>kapiler</a:t>
            </a:r>
            <a:r>
              <a:rPr lang="en-US" sz="3000" dirty="0">
                <a:cs typeface="Times New Roman" panose="02020603050405020304" pitchFamily="18" charset="0"/>
              </a:rPr>
              <a:t> </a:t>
            </a:r>
            <a:r>
              <a:rPr lang="en-US" sz="3000" dirty="0" err="1">
                <a:cs typeface="Times New Roman" panose="02020603050405020304" pitchFamily="18" charset="0"/>
              </a:rPr>
              <a:t>disebut</a:t>
            </a:r>
            <a:r>
              <a:rPr lang="en-US" sz="3000" dirty="0">
                <a:cs typeface="Times New Roman" panose="02020603050405020304" pitchFamily="18" charset="0"/>
              </a:rPr>
              <a:t> </a:t>
            </a:r>
            <a:r>
              <a:rPr lang="en-US" sz="3000" dirty="0" err="1">
                <a:cs typeface="Times New Roman" panose="02020603050405020304" pitchFamily="18" charset="0"/>
              </a:rPr>
              <a:t>titik</a:t>
            </a:r>
            <a:r>
              <a:rPr lang="en-US" sz="3000" dirty="0">
                <a:cs typeface="Times New Roman" panose="02020603050405020304" pitchFamily="18" charset="0"/>
              </a:rPr>
              <a:t> </a:t>
            </a:r>
            <a:r>
              <a:rPr lang="en-US" sz="3000" dirty="0" err="1">
                <a:cs typeface="Times New Roman" panose="02020603050405020304" pitchFamily="18" charset="0"/>
              </a:rPr>
              <a:t>lunak</a:t>
            </a:r>
            <a:endParaRPr lang="en-US" sz="3000" dirty="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4294967295"/>
          </p:nvPr>
        </p:nvSpPr>
        <p:spPr>
          <a:xfrm>
            <a:off x="467544" y="332656"/>
            <a:ext cx="8183562" cy="6022975"/>
          </a:xfrm>
        </p:spPr>
        <p:txBody>
          <a:bodyPr/>
          <a:lstStyle/>
          <a:p>
            <a:pPr marL="339725" indent="-339725" algn="just" eaLnBrk="1" hangingPunct="1">
              <a:lnSpc>
                <a:spcPct val="90000"/>
              </a:lnSpc>
              <a:buFont typeface="Calibri" panose="020F0502020204030204" pitchFamily="34" charset="0"/>
              <a:buNone/>
            </a:pPr>
            <a:r>
              <a:rPr lang="en-US" sz="3000" b="1" dirty="0" err="1">
                <a:solidFill>
                  <a:schemeClr val="folHlink"/>
                </a:solidFill>
                <a:cs typeface="Times New Roman" panose="02020603050405020304" pitchFamily="18" charset="0"/>
              </a:rPr>
              <a:t>Titik</a:t>
            </a:r>
            <a:r>
              <a:rPr lang="en-US" sz="3000" b="1" dirty="0">
                <a:solidFill>
                  <a:schemeClr val="folHlink"/>
                </a:solidFill>
                <a:cs typeface="Times New Roman" panose="02020603050405020304" pitchFamily="18" charset="0"/>
              </a:rPr>
              <a:t> </a:t>
            </a:r>
            <a:r>
              <a:rPr lang="en-US" sz="3000" b="1" dirty="0" err="1">
                <a:solidFill>
                  <a:schemeClr val="folHlink"/>
                </a:solidFill>
                <a:cs typeface="Times New Roman" panose="02020603050405020304" pitchFamily="18" charset="0"/>
              </a:rPr>
              <a:t>Luncur</a:t>
            </a:r>
            <a:r>
              <a:rPr lang="en-US" sz="3000" b="1" dirty="0">
                <a:solidFill>
                  <a:schemeClr val="folHlink"/>
                </a:solidFill>
                <a:cs typeface="Times New Roman" panose="02020603050405020304" pitchFamily="18" charset="0"/>
              </a:rPr>
              <a:t> (</a:t>
            </a:r>
            <a:r>
              <a:rPr lang="en-US" sz="3000" b="1" i="1" dirty="0">
                <a:solidFill>
                  <a:schemeClr val="folHlink"/>
                </a:solidFill>
                <a:cs typeface="Times New Roman" panose="02020603050405020304" pitchFamily="18" charset="0"/>
              </a:rPr>
              <a:t>slipping point</a:t>
            </a:r>
            <a:r>
              <a:rPr lang="en-US" sz="3000" b="1" dirty="0">
                <a:solidFill>
                  <a:schemeClr val="folHlink"/>
                </a:solidFill>
                <a:cs typeface="Times New Roman" panose="02020603050405020304" pitchFamily="18" charset="0"/>
              </a:rPr>
              <a:t>)</a:t>
            </a:r>
          </a:p>
          <a:p>
            <a:pPr marL="339725" indent="-339725" algn="just" eaLnBrk="1" hangingPunct="1">
              <a:lnSpc>
                <a:spcPct val="90000"/>
              </a:lnSpc>
              <a:buFont typeface="Calibri" panose="020F0502020204030204" pitchFamily="34" charset="0"/>
              <a:buNone/>
            </a:pPr>
            <a:endParaRPr lang="en-US" sz="3000" b="1" dirty="0">
              <a:solidFill>
                <a:schemeClr val="folHlink"/>
              </a:solidFill>
              <a:cs typeface="Times New Roman" panose="02020603050405020304" pitchFamily="18" charset="0"/>
            </a:endParaRPr>
          </a:p>
          <a:p>
            <a:pPr marL="339725" indent="-339725" algn="just" eaLnBrk="1" hangingPunct="1">
              <a:lnSpc>
                <a:spcPct val="90000"/>
              </a:lnSpc>
            </a:pPr>
            <a:r>
              <a:rPr lang="en-US" sz="3000" dirty="0" err="1">
                <a:cs typeface="Times New Roman" panose="02020603050405020304" pitchFamily="18" charset="0"/>
              </a:rPr>
              <a:t>pipa</a:t>
            </a:r>
            <a:r>
              <a:rPr lang="en-US" sz="3000" dirty="0">
                <a:cs typeface="Times New Roman" panose="02020603050405020304" pitchFamily="18" charset="0"/>
              </a:rPr>
              <a:t> </a:t>
            </a:r>
            <a:r>
              <a:rPr lang="en-US" sz="3000" dirty="0" err="1">
                <a:cs typeface="Times New Roman" panose="02020603050405020304" pitchFamily="18" charset="0"/>
              </a:rPr>
              <a:t>kapiler</a:t>
            </a:r>
            <a:r>
              <a:rPr lang="en-US" sz="3000" dirty="0">
                <a:cs typeface="Times New Roman" panose="02020603050405020304" pitchFamily="18" charset="0"/>
              </a:rPr>
              <a:t> </a:t>
            </a:r>
            <a:r>
              <a:rPr lang="en-US" sz="3000" dirty="0" err="1">
                <a:cs typeface="Times New Roman" panose="02020603050405020304" pitchFamily="18" charset="0"/>
              </a:rPr>
              <a:t>diisi</a:t>
            </a:r>
            <a:r>
              <a:rPr lang="en-US" sz="3000" dirty="0">
                <a:cs typeface="Times New Roman" panose="02020603050405020304" pitchFamily="18" charset="0"/>
              </a:rPr>
              <a:t> </a:t>
            </a:r>
            <a:r>
              <a:rPr lang="en-US" sz="3000" dirty="0" err="1">
                <a:cs typeface="Times New Roman" panose="02020603050405020304" pitchFamily="18" charset="0"/>
              </a:rPr>
              <a:t>dgn</a:t>
            </a:r>
            <a:r>
              <a:rPr lang="en-US" sz="3000" dirty="0">
                <a:cs typeface="Times New Roman" panose="02020603050405020304" pitchFamily="18" charset="0"/>
              </a:rPr>
              <a:t> </a:t>
            </a:r>
            <a:r>
              <a:rPr lang="en-US" sz="3000" dirty="0" err="1">
                <a:cs typeface="Times New Roman" panose="02020603050405020304" pitchFamily="18" charset="0"/>
              </a:rPr>
              <a:t>lemak</a:t>
            </a:r>
            <a:endParaRPr lang="en-US" sz="3000" dirty="0">
              <a:cs typeface="Times New Roman" panose="02020603050405020304" pitchFamily="18" charset="0"/>
            </a:endParaRPr>
          </a:p>
          <a:p>
            <a:pPr marL="339725" indent="-339725" algn="just" eaLnBrk="1" hangingPunct="1">
              <a:lnSpc>
                <a:spcPct val="90000"/>
              </a:lnSpc>
            </a:pPr>
            <a:r>
              <a:rPr lang="en-US" sz="3000" dirty="0" err="1">
                <a:cs typeface="Times New Roman" panose="02020603050405020304" pitchFamily="18" charset="0"/>
              </a:rPr>
              <a:t>lalu</a:t>
            </a:r>
            <a:r>
              <a:rPr lang="en-US" sz="3000" dirty="0">
                <a:cs typeface="Times New Roman" panose="02020603050405020304" pitchFamily="18" charset="0"/>
              </a:rPr>
              <a:t> </a:t>
            </a:r>
            <a:r>
              <a:rPr lang="en-US" sz="3000" dirty="0" err="1">
                <a:cs typeface="Times New Roman" panose="02020603050405020304" pitchFamily="18" charset="0"/>
              </a:rPr>
              <a:t>dimasukkan</a:t>
            </a:r>
            <a:r>
              <a:rPr lang="en-US" sz="3000" dirty="0">
                <a:cs typeface="Times New Roman" panose="02020603050405020304" pitchFamily="18" charset="0"/>
              </a:rPr>
              <a:t> </a:t>
            </a:r>
            <a:r>
              <a:rPr lang="en-US" sz="3000" dirty="0" err="1">
                <a:cs typeface="Times New Roman" panose="02020603050405020304" pitchFamily="18" charset="0"/>
              </a:rPr>
              <a:t>ke</a:t>
            </a:r>
            <a:r>
              <a:rPr lang="en-US" sz="3000" dirty="0">
                <a:cs typeface="Times New Roman" panose="02020603050405020304" pitchFamily="18" charset="0"/>
              </a:rPr>
              <a:t> </a:t>
            </a:r>
            <a:r>
              <a:rPr lang="en-US" sz="3000" dirty="0" err="1">
                <a:cs typeface="Times New Roman" panose="02020603050405020304" pitchFamily="18" charset="0"/>
              </a:rPr>
              <a:t>dlm</a:t>
            </a:r>
            <a:r>
              <a:rPr lang="en-US" sz="3000" dirty="0">
                <a:cs typeface="Times New Roman" panose="02020603050405020304" pitchFamily="18" charset="0"/>
              </a:rPr>
              <a:t> </a:t>
            </a:r>
            <a:r>
              <a:rPr lang="en-US" sz="3000" dirty="0" err="1">
                <a:cs typeface="Times New Roman" panose="02020603050405020304" pitchFamily="18" charset="0"/>
              </a:rPr>
              <a:t>wadah</a:t>
            </a:r>
            <a:r>
              <a:rPr lang="en-US" sz="3000" dirty="0">
                <a:cs typeface="Times New Roman" panose="02020603050405020304" pitchFamily="18" charset="0"/>
              </a:rPr>
              <a:t> </a:t>
            </a:r>
            <a:r>
              <a:rPr lang="en-US" sz="3000" dirty="0" err="1">
                <a:cs typeface="Times New Roman" panose="02020603050405020304" pitchFamily="18" charset="0"/>
              </a:rPr>
              <a:t>tertutup</a:t>
            </a:r>
            <a:r>
              <a:rPr lang="en-US" sz="3000" dirty="0">
                <a:cs typeface="Times New Roman" panose="02020603050405020304" pitchFamily="18" charset="0"/>
              </a:rPr>
              <a:t> </a:t>
            </a:r>
            <a:r>
              <a:rPr lang="en-US" sz="3000" dirty="0" err="1">
                <a:cs typeface="Times New Roman" panose="02020603050405020304" pitchFamily="18" charset="0"/>
              </a:rPr>
              <a:t>berisi</a:t>
            </a:r>
            <a:r>
              <a:rPr lang="en-US" sz="3000" dirty="0">
                <a:cs typeface="Times New Roman" panose="02020603050405020304" pitchFamily="18" charset="0"/>
              </a:rPr>
              <a:t> </a:t>
            </a:r>
            <a:r>
              <a:rPr lang="en-US" sz="3000" dirty="0" err="1">
                <a:cs typeface="Times New Roman" panose="02020603050405020304" pitchFamily="18" charset="0"/>
              </a:rPr>
              <a:t>termometer</a:t>
            </a:r>
            <a:endParaRPr lang="en-US" sz="3000" dirty="0">
              <a:cs typeface="Times New Roman" panose="02020603050405020304" pitchFamily="18" charset="0"/>
            </a:endParaRPr>
          </a:p>
          <a:p>
            <a:pPr marL="339725" indent="-339725" algn="just" eaLnBrk="1" hangingPunct="1">
              <a:lnSpc>
                <a:spcPct val="90000"/>
              </a:lnSpc>
            </a:pPr>
            <a:r>
              <a:rPr lang="en-US" sz="3000" dirty="0" err="1">
                <a:cs typeface="Times New Roman" panose="02020603050405020304" pitchFamily="18" charset="0"/>
              </a:rPr>
              <a:t>wadah</a:t>
            </a:r>
            <a:r>
              <a:rPr lang="en-US" sz="3000" dirty="0">
                <a:cs typeface="Times New Roman" panose="02020603050405020304" pitchFamily="18" charset="0"/>
              </a:rPr>
              <a:t> </a:t>
            </a:r>
            <a:r>
              <a:rPr lang="en-US" sz="3000" dirty="0" err="1">
                <a:cs typeface="Times New Roman" panose="02020603050405020304" pitchFamily="18" charset="0"/>
              </a:rPr>
              <a:t>digoyang</a:t>
            </a:r>
            <a:r>
              <a:rPr lang="en-US" sz="3000" dirty="0">
                <a:cs typeface="Times New Roman" panose="02020603050405020304" pitchFamily="18" charset="0"/>
              </a:rPr>
              <a:t> </a:t>
            </a:r>
            <a:r>
              <a:rPr lang="en-US" sz="3000" dirty="0" err="1">
                <a:cs typeface="Times New Roman" panose="02020603050405020304" pitchFamily="18" charset="0"/>
              </a:rPr>
              <a:t>hingga</a:t>
            </a:r>
            <a:r>
              <a:rPr lang="en-US" sz="3000" dirty="0">
                <a:cs typeface="Times New Roman" panose="02020603050405020304" pitchFamily="18" charset="0"/>
              </a:rPr>
              <a:t> </a:t>
            </a:r>
            <a:r>
              <a:rPr lang="en-US" sz="3000" dirty="0" err="1">
                <a:cs typeface="Times New Roman" panose="02020603050405020304" pitchFamily="18" charset="0"/>
              </a:rPr>
              <a:t>suhu</a:t>
            </a:r>
            <a:r>
              <a:rPr lang="en-US" sz="3000" dirty="0">
                <a:cs typeface="Times New Roman" panose="02020603050405020304" pitchFamily="18" charset="0"/>
              </a:rPr>
              <a:t> </a:t>
            </a:r>
            <a:r>
              <a:rPr lang="en-US" sz="3000" dirty="0" err="1">
                <a:cs typeface="Times New Roman" panose="02020603050405020304" pitchFamily="18" charset="0"/>
              </a:rPr>
              <a:t>akan</a:t>
            </a:r>
            <a:r>
              <a:rPr lang="en-US" sz="3000" dirty="0">
                <a:cs typeface="Times New Roman" panose="02020603050405020304" pitchFamily="18" charset="0"/>
              </a:rPr>
              <a:t> </a:t>
            </a:r>
            <a:r>
              <a:rPr lang="en-US" sz="3000" dirty="0" err="1">
                <a:cs typeface="Times New Roman" panose="02020603050405020304" pitchFamily="18" charset="0"/>
              </a:rPr>
              <a:t>naik</a:t>
            </a:r>
            <a:endParaRPr lang="en-US" sz="3000" dirty="0">
              <a:cs typeface="Times New Roman" panose="02020603050405020304" pitchFamily="18" charset="0"/>
            </a:endParaRPr>
          </a:p>
          <a:p>
            <a:pPr marL="339725" indent="-339725" algn="just" eaLnBrk="1" hangingPunct="1">
              <a:lnSpc>
                <a:spcPct val="90000"/>
              </a:lnSpc>
            </a:pPr>
            <a:r>
              <a:rPr lang="en-US" sz="3000" dirty="0" err="1">
                <a:cs typeface="Times New Roman" panose="02020603050405020304" pitchFamily="18" charset="0"/>
              </a:rPr>
              <a:t>suhu</a:t>
            </a:r>
            <a:r>
              <a:rPr lang="en-US" sz="3000" dirty="0">
                <a:cs typeface="Times New Roman" panose="02020603050405020304" pitchFamily="18" charset="0"/>
              </a:rPr>
              <a:t> </a:t>
            </a:r>
            <a:r>
              <a:rPr lang="en-US" sz="3000" dirty="0" err="1">
                <a:cs typeface="Times New Roman" panose="02020603050405020304" pitchFamily="18" charset="0"/>
              </a:rPr>
              <a:t>dimana</a:t>
            </a:r>
            <a:r>
              <a:rPr lang="en-US" sz="3000" dirty="0">
                <a:cs typeface="Times New Roman" panose="02020603050405020304" pitchFamily="18" charset="0"/>
              </a:rPr>
              <a:t> </a:t>
            </a:r>
            <a:r>
              <a:rPr lang="en-US" sz="3000" dirty="0" err="1">
                <a:cs typeface="Times New Roman" panose="02020603050405020304" pitchFamily="18" charset="0"/>
              </a:rPr>
              <a:t>lemak</a:t>
            </a:r>
            <a:r>
              <a:rPr lang="en-US" sz="3000" dirty="0">
                <a:cs typeface="Times New Roman" panose="02020603050405020304" pitchFamily="18" charset="0"/>
              </a:rPr>
              <a:t> </a:t>
            </a:r>
            <a:r>
              <a:rPr lang="en-US" sz="3000" dirty="0" err="1">
                <a:cs typeface="Times New Roman" panose="02020603050405020304" pitchFamily="18" charset="0"/>
              </a:rPr>
              <a:t>dlm</a:t>
            </a:r>
            <a:r>
              <a:rPr lang="en-US" sz="3000" dirty="0">
                <a:cs typeface="Times New Roman" panose="02020603050405020304" pitchFamily="18" charset="0"/>
              </a:rPr>
              <a:t> </a:t>
            </a:r>
            <a:r>
              <a:rPr lang="en-US" sz="3000" dirty="0" err="1">
                <a:cs typeface="Times New Roman" panose="02020603050405020304" pitchFamily="18" charset="0"/>
              </a:rPr>
              <a:t>pipa</a:t>
            </a:r>
            <a:r>
              <a:rPr lang="en-US" sz="3000" dirty="0">
                <a:cs typeface="Times New Roman" panose="02020603050405020304" pitchFamily="18" charset="0"/>
              </a:rPr>
              <a:t> </a:t>
            </a:r>
            <a:r>
              <a:rPr lang="en-US" sz="3000" dirty="0" err="1">
                <a:cs typeface="Times New Roman" panose="02020603050405020304" pitchFamily="18" charset="0"/>
              </a:rPr>
              <a:t>kapiler</a:t>
            </a:r>
            <a:r>
              <a:rPr lang="en-US" sz="3000" dirty="0">
                <a:cs typeface="Times New Roman" panose="02020603050405020304" pitchFamily="18" charset="0"/>
              </a:rPr>
              <a:t> </a:t>
            </a:r>
            <a:r>
              <a:rPr lang="en-US" sz="3000" dirty="0" err="1">
                <a:cs typeface="Times New Roman" panose="02020603050405020304" pitchFamily="18" charset="0"/>
              </a:rPr>
              <a:t>mulai</a:t>
            </a:r>
            <a:r>
              <a:rPr lang="en-US" sz="3000" dirty="0">
                <a:cs typeface="Times New Roman" panose="02020603050405020304" pitchFamily="18" charset="0"/>
              </a:rPr>
              <a:t> </a:t>
            </a:r>
            <a:r>
              <a:rPr lang="en-US" sz="3000" dirty="0" err="1">
                <a:cs typeface="Times New Roman" panose="02020603050405020304" pitchFamily="18" charset="0"/>
              </a:rPr>
              <a:t>melincir</a:t>
            </a:r>
            <a:r>
              <a:rPr lang="en-US" sz="3000" dirty="0">
                <a:cs typeface="Times New Roman" panose="02020603050405020304" pitchFamily="18" charset="0"/>
              </a:rPr>
              <a:t> </a:t>
            </a:r>
            <a:r>
              <a:rPr lang="en-US" sz="3000" dirty="0" err="1">
                <a:cs typeface="Times New Roman" panose="02020603050405020304" pitchFamily="18" charset="0"/>
              </a:rPr>
              <a:t>disebut</a:t>
            </a:r>
            <a:r>
              <a:rPr lang="en-US" sz="3000" dirty="0">
                <a:cs typeface="Times New Roman" panose="02020603050405020304" pitchFamily="18" charset="0"/>
              </a:rPr>
              <a:t> </a:t>
            </a:r>
            <a:r>
              <a:rPr lang="en-US" sz="3000" dirty="0" err="1">
                <a:cs typeface="Times New Roman" panose="02020603050405020304" pitchFamily="18" charset="0"/>
              </a:rPr>
              <a:t>titik</a:t>
            </a:r>
            <a:r>
              <a:rPr lang="en-US" sz="3000" dirty="0">
                <a:cs typeface="Times New Roman" panose="02020603050405020304" pitchFamily="18" charset="0"/>
              </a:rPr>
              <a:t> </a:t>
            </a:r>
            <a:r>
              <a:rPr lang="en-US" sz="3000" dirty="0" err="1">
                <a:cs typeface="Times New Roman" panose="02020603050405020304" pitchFamily="18" charset="0"/>
              </a:rPr>
              <a:t>luncur</a:t>
            </a:r>
            <a:endParaRPr lang="en-US" sz="3000" dirty="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92696"/>
            <a:ext cx="7128792" cy="2308324"/>
          </a:xfrm>
          <a:prstGeom prst="rect">
            <a:avLst/>
          </a:prstGeom>
        </p:spPr>
        <p:txBody>
          <a:bodyPr wrap="square">
            <a:spAutoFit/>
          </a:bodyPr>
          <a:lstStyle/>
          <a:p>
            <a:pPr marL="339725" indent="-339725" algn="just" eaLnBrk="1" hangingPunct="1">
              <a:lnSpc>
                <a:spcPct val="90000"/>
              </a:lnSpc>
              <a:buFont typeface="Calibri" panose="020F0502020204030204" pitchFamily="34" charset="0"/>
              <a:buNone/>
            </a:pPr>
            <a:r>
              <a:rPr lang="en-US" sz="3200" b="1" dirty="0">
                <a:solidFill>
                  <a:schemeClr val="folHlink"/>
                </a:solidFill>
                <a:latin typeface="+mn-lt"/>
                <a:cs typeface="Times New Roman" panose="02020603050405020304" pitchFamily="18" charset="0"/>
              </a:rPr>
              <a:t>Shot Melting Point</a:t>
            </a:r>
          </a:p>
          <a:p>
            <a:pPr marL="339725" indent="-339725" algn="just" eaLnBrk="1" hangingPunct="1">
              <a:lnSpc>
                <a:spcPct val="90000"/>
              </a:lnSpc>
              <a:buFont typeface="Calibri" panose="020F0502020204030204" pitchFamily="34" charset="0"/>
              <a:buNone/>
            </a:pPr>
            <a:endParaRPr lang="en-US" sz="3200" b="1" dirty="0">
              <a:solidFill>
                <a:schemeClr val="folHlink"/>
              </a:solidFill>
              <a:latin typeface="+mn-lt"/>
              <a:cs typeface="Times New Roman" panose="02020603050405020304" pitchFamily="18" charset="0"/>
            </a:endParaRPr>
          </a:p>
          <a:p>
            <a:pPr marL="457200" indent="-457200" algn="just" eaLnBrk="1" hangingPunct="1">
              <a:lnSpc>
                <a:spcPct val="90000"/>
              </a:lnSpc>
              <a:buFont typeface="Wingdings" panose="05000000000000000000" pitchFamily="2" charset="2"/>
              <a:buChar char="Ø"/>
            </a:pPr>
            <a:r>
              <a:rPr lang="en-US" sz="3200" dirty="0" err="1">
                <a:latin typeface="+mn-lt"/>
                <a:cs typeface="Times New Roman" panose="02020603050405020304" pitchFamily="18" charset="0"/>
              </a:rPr>
              <a:t>suhu</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dimana</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terjadi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tetesan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pertama</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dari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minyak</a:t>
            </a:r>
            <a:r>
              <a:rPr lang="en-US" sz="3200" dirty="0">
                <a:latin typeface="+mn-lt"/>
                <a:cs typeface="Times New Roman" panose="02020603050405020304" pitchFamily="18" charset="0"/>
              </a:rPr>
              <a:t> </a:t>
            </a:r>
          </a:p>
          <a:p>
            <a:pPr algn="just" eaLnBrk="1" hangingPunct="1">
              <a:lnSpc>
                <a:spcPct val="90000"/>
              </a:lnSpc>
            </a:pPr>
            <a:endParaRPr lang="en-US" sz="3200" dirty="0">
              <a:latin typeface="+mn-lt"/>
              <a:cs typeface="Times New Roman" panose="02020603050405020304" pitchFamily="18" charset="0"/>
            </a:endParaRPr>
          </a:p>
        </p:txBody>
      </p:sp>
    </p:spTree>
    <p:extLst>
      <p:ext uri="{BB962C8B-B14F-4D97-AF65-F5344CB8AC3E}">
        <p14:creationId xmlns:p14="http://schemas.microsoft.com/office/powerpoint/2010/main" val="318260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4294967295"/>
          </p:nvPr>
        </p:nvSpPr>
        <p:spPr>
          <a:xfrm>
            <a:off x="251520" y="692696"/>
            <a:ext cx="8183562" cy="5946775"/>
          </a:xfrm>
        </p:spPr>
        <p:txBody>
          <a:bodyPr>
            <a:normAutofit/>
          </a:bodyPr>
          <a:lstStyle/>
          <a:p>
            <a:pPr marL="457200" indent="-457200" algn="just" eaLnBrk="1" hangingPunct="1">
              <a:lnSpc>
                <a:spcPct val="80000"/>
              </a:lnSpc>
              <a:buFont typeface="Calibri" panose="020F0502020204030204" pitchFamily="34" charset="0"/>
              <a:buNone/>
            </a:pPr>
            <a:r>
              <a:rPr lang="en-US" sz="3200" b="1" dirty="0" err="1">
                <a:solidFill>
                  <a:schemeClr val="folHlink"/>
                </a:solidFill>
                <a:cs typeface="Times New Roman" panose="02020603050405020304" pitchFamily="18" charset="0"/>
              </a:rPr>
              <a:t>Titik</a:t>
            </a:r>
            <a:r>
              <a:rPr lang="en-US" sz="3200" b="1" dirty="0">
                <a:solidFill>
                  <a:schemeClr val="folHlink"/>
                </a:solidFill>
                <a:cs typeface="Times New Roman" panose="02020603050405020304" pitchFamily="18" charset="0"/>
              </a:rPr>
              <a:t> Asap</a:t>
            </a:r>
          </a:p>
          <a:p>
            <a:pPr marL="457200" indent="-457200" algn="just" eaLnBrk="1" hangingPunct="1">
              <a:lnSpc>
                <a:spcPct val="80000"/>
              </a:lnSpc>
            </a:pPr>
            <a:r>
              <a:rPr lang="en-US" sz="3200" dirty="0" err="1">
                <a:cs typeface="Times New Roman" panose="02020603050405020304" pitchFamily="18" charset="0"/>
              </a:rPr>
              <a:t>Suhu</a:t>
            </a:r>
            <a:r>
              <a:rPr lang="en-US" sz="3200" dirty="0">
                <a:cs typeface="Times New Roman" panose="02020603050405020304" pitchFamily="18" charset="0"/>
              </a:rPr>
              <a:t> </a:t>
            </a:r>
            <a:r>
              <a:rPr lang="en-US" sz="3200" dirty="0" err="1">
                <a:cs typeface="Times New Roman" panose="02020603050405020304" pitchFamily="18" charset="0"/>
              </a:rPr>
              <a:t>dimana</a:t>
            </a:r>
            <a:r>
              <a:rPr lang="en-US" sz="3200" dirty="0">
                <a:cs typeface="Times New Roman" panose="02020603050405020304" pitchFamily="18" charset="0"/>
              </a:rPr>
              <a:t> </a:t>
            </a:r>
            <a:r>
              <a:rPr lang="en-US" sz="3200" dirty="0" err="1">
                <a:cs typeface="Times New Roman" panose="02020603050405020304" pitchFamily="18" charset="0"/>
              </a:rPr>
              <a:t>minyak</a:t>
            </a:r>
            <a:r>
              <a:rPr lang="en-US" sz="3200" dirty="0">
                <a:cs typeface="Times New Roman" panose="02020603050405020304" pitchFamily="18" charset="0"/>
              </a:rPr>
              <a:t> </a:t>
            </a:r>
            <a:r>
              <a:rPr lang="en-US" sz="3200" dirty="0" err="1">
                <a:cs typeface="Times New Roman" panose="02020603050405020304" pitchFamily="18" charset="0"/>
              </a:rPr>
              <a:t>mulai</a:t>
            </a:r>
            <a:r>
              <a:rPr lang="en-US" sz="3200" dirty="0">
                <a:cs typeface="Times New Roman" panose="02020603050405020304" pitchFamily="18" charset="0"/>
              </a:rPr>
              <a:t> </a:t>
            </a:r>
            <a:r>
              <a:rPr lang="en-US" sz="3200" dirty="0" err="1">
                <a:cs typeface="Times New Roman" panose="02020603050405020304" pitchFamily="18" charset="0"/>
              </a:rPr>
              <a:t>berasap</a:t>
            </a:r>
            <a:r>
              <a:rPr lang="en-US" sz="3200" dirty="0">
                <a:cs typeface="Times New Roman" panose="02020603050405020304" pitchFamily="18" charset="0"/>
              </a:rPr>
              <a:t> </a:t>
            </a:r>
            <a:r>
              <a:rPr lang="en-US" sz="3200" dirty="0" err="1">
                <a:cs typeface="Times New Roman" panose="02020603050405020304" pitchFamily="18" charset="0"/>
              </a:rPr>
              <a:t>pada</a:t>
            </a:r>
            <a:r>
              <a:rPr lang="en-US" sz="3200" dirty="0">
                <a:cs typeface="Times New Roman" panose="02020603050405020304" pitchFamily="18" charset="0"/>
              </a:rPr>
              <a:t> proses </a:t>
            </a:r>
            <a:r>
              <a:rPr lang="en-US" sz="3200" dirty="0" err="1">
                <a:cs typeface="Times New Roman" panose="02020603050405020304" pitchFamily="18" charset="0"/>
              </a:rPr>
              <a:t>pemanasan</a:t>
            </a:r>
            <a:endParaRPr lang="en-US" sz="3200" dirty="0">
              <a:cs typeface="Times New Roman" panose="02020603050405020304" pitchFamily="18" charset="0"/>
            </a:endParaRPr>
          </a:p>
          <a:p>
            <a:pPr marL="457200" indent="-457200" algn="just" eaLnBrk="1" hangingPunct="1">
              <a:lnSpc>
                <a:spcPct val="80000"/>
              </a:lnSpc>
            </a:pPr>
            <a:r>
              <a:rPr lang="en-US" sz="3200" dirty="0" err="1">
                <a:cs typeface="Times New Roman" panose="02020603050405020304" pitchFamily="18" charset="0"/>
              </a:rPr>
              <a:t>Minyak</a:t>
            </a:r>
            <a:r>
              <a:rPr lang="en-US" sz="3200" dirty="0">
                <a:cs typeface="Times New Roman" panose="02020603050405020304" pitchFamily="18" charset="0"/>
              </a:rPr>
              <a:t> </a:t>
            </a:r>
            <a:r>
              <a:rPr lang="en-US" sz="3200" dirty="0" err="1">
                <a:cs typeface="Times New Roman" panose="02020603050405020304" pitchFamily="18" charset="0"/>
              </a:rPr>
              <a:t>goreng</a:t>
            </a:r>
            <a:r>
              <a:rPr lang="en-US" sz="3200" dirty="0">
                <a:cs typeface="Times New Roman" panose="02020603050405020304" pitchFamily="18" charset="0"/>
              </a:rPr>
              <a:t> yang </a:t>
            </a:r>
            <a:r>
              <a:rPr lang="en-US" sz="3200" dirty="0" err="1">
                <a:cs typeface="Times New Roman" panose="02020603050405020304" pitchFamily="18" charset="0"/>
              </a:rPr>
              <a:t>baik</a:t>
            </a:r>
            <a:r>
              <a:rPr lang="en-US" sz="3200" dirty="0">
                <a:cs typeface="Times New Roman" panose="02020603050405020304" pitchFamily="18" charset="0"/>
              </a:rPr>
              <a:t> </a:t>
            </a:r>
            <a:r>
              <a:rPr lang="en-US" sz="3200" dirty="0" err="1">
                <a:cs typeface="Times New Roman" panose="02020603050405020304" pitchFamily="18" charset="0"/>
              </a:rPr>
              <a:t>diharapkan</a:t>
            </a:r>
            <a:r>
              <a:rPr lang="en-US" sz="3200" dirty="0">
                <a:cs typeface="Times New Roman" panose="02020603050405020304" pitchFamily="18" charset="0"/>
              </a:rPr>
              <a:t> </a:t>
            </a:r>
            <a:r>
              <a:rPr lang="en-US" sz="3200" dirty="0" err="1">
                <a:cs typeface="Times New Roman" panose="02020603050405020304" pitchFamily="18" charset="0"/>
              </a:rPr>
              <a:t>memiliki</a:t>
            </a:r>
            <a:r>
              <a:rPr lang="en-US" sz="3200" dirty="0">
                <a:cs typeface="Times New Roman" panose="02020603050405020304" pitchFamily="18" charset="0"/>
              </a:rPr>
              <a:t> smoke point yang </a:t>
            </a:r>
            <a:r>
              <a:rPr lang="en-US" sz="3200" dirty="0" err="1">
                <a:cs typeface="Times New Roman" panose="02020603050405020304" pitchFamily="18" charset="0"/>
              </a:rPr>
              <a:t>tinggi</a:t>
            </a:r>
            <a:endParaRPr lang="en-US" sz="3200" dirty="0">
              <a:cs typeface="Times New Roman" panose="02020603050405020304" pitchFamily="18" charset="0"/>
            </a:endParaRPr>
          </a:p>
          <a:p>
            <a:pPr marL="457200" indent="-457200" algn="just" eaLnBrk="1" hangingPunct="1">
              <a:lnSpc>
                <a:spcPct val="80000"/>
              </a:lnSpc>
            </a:pPr>
            <a:r>
              <a:rPr lang="en-US" sz="3200" dirty="0">
                <a:cs typeface="Times New Roman" panose="02020603050405020304" pitchFamily="18" charset="0"/>
              </a:rPr>
              <a:t>BM &gt;&gt; smoke point &gt;&gt;</a:t>
            </a:r>
          </a:p>
          <a:p>
            <a:pPr marL="0" indent="0" algn="just" eaLnBrk="1" hangingPunct="1">
              <a:lnSpc>
                <a:spcPct val="80000"/>
              </a:lnSpc>
              <a:buNone/>
            </a:pPr>
            <a:endParaRPr lang="en-US" sz="3200" dirty="0">
              <a:cs typeface="Times New Roman" panose="02020603050405020304" pitchFamily="18" charset="0"/>
            </a:endParaRPr>
          </a:p>
          <a:p>
            <a:pPr marL="0" indent="0" algn="just">
              <a:lnSpc>
                <a:spcPct val="80000"/>
              </a:lnSpc>
              <a:buNone/>
            </a:pPr>
            <a:r>
              <a:rPr lang="en-US" sz="3200" b="1" dirty="0" err="1">
                <a:solidFill>
                  <a:schemeClr val="folHlink"/>
                </a:solidFill>
                <a:cs typeface="Times New Roman" panose="02020603050405020304" pitchFamily="18" charset="0"/>
              </a:rPr>
              <a:t>Titik</a:t>
            </a:r>
            <a:r>
              <a:rPr lang="en-US" sz="3200" b="1" dirty="0">
                <a:solidFill>
                  <a:schemeClr val="folHlink"/>
                </a:solidFill>
                <a:cs typeface="Times New Roman" panose="02020603050405020304" pitchFamily="18" charset="0"/>
              </a:rPr>
              <a:t> </a:t>
            </a:r>
            <a:r>
              <a:rPr lang="en-US" sz="3200" b="1" dirty="0" err="1">
                <a:solidFill>
                  <a:schemeClr val="folHlink"/>
                </a:solidFill>
                <a:cs typeface="Times New Roman" panose="02020603050405020304" pitchFamily="18" charset="0"/>
              </a:rPr>
              <a:t>Nyala</a:t>
            </a:r>
            <a:endParaRPr lang="en-US" sz="3200" dirty="0">
              <a:cs typeface="Times New Roman" panose="02020603050405020304" pitchFamily="18" charset="0"/>
            </a:endParaRPr>
          </a:p>
          <a:p>
            <a:pPr marL="457200" indent="-457200" algn="just" eaLnBrk="1" hangingPunct="1">
              <a:lnSpc>
                <a:spcPct val="80000"/>
              </a:lnSpc>
            </a:pPr>
            <a:r>
              <a:rPr lang="en-US" sz="3200" dirty="0" err="1">
                <a:cs typeface="Times New Roman" panose="02020603050405020304" pitchFamily="18" charset="0"/>
              </a:rPr>
              <a:t>suhu</a:t>
            </a:r>
            <a:r>
              <a:rPr lang="en-US" sz="3200" dirty="0">
                <a:cs typeface="Times New Roman" panose="02020603050405020304" pitchFamily="18" charset="0"/>
              </a:rPr>
              <a:t> </a:t>
            </a:r>
            <a:r>
              <a:rPr lang="en-US" sz="3200" dirty="0" err="1">
                <a:cs typeface="Times New Roman" panose="02020603050405020304" pitchFamily="18" charset="0"/>
              </a:rPr>
              <a:t>dimana</a:t>
            </a:r>
            <a:r>
              <a:rPr lang="en-US" sz="3200" dirty="0">
                <a:cs typeface="Times New Roman" panose="02020603050405020304" pitchFamily="18" charset="0"/>
              </a:rPr>
              <a:t> </a:t>
            </a:r>
            <a:r>
              <a:rPr lang="en-US" sz="3200" dirty="0" err="1">
                <a:cs typeface="Times New Roman" panose="02020603050405020304" pitchFamily="18" charset="0"/>
              </a:rPr>
              <a:t>campuran</a:t>
            </a:r>
            <a:r>
              <a:rPr lang="en-US" sz="3200" dirty="0">
                <a:cs typeface="Times New Roman" panose="02020603050405020304" pitchFamily="18" charset="0"/>
              </a:rPr>
              <a:t> </a:t>
            </a:r>
            <a:r>
              <a:rPr lang="en-US" sz="3200" dirty="0" err="1">
                <a:cs typeface="Times New Roman" panose="02020603050405020304" pitchFamily="18" charset="0"/>
              </a:rPr>
              <a:t>uap</a:t>
            </a:r>
            <a:r>
              <a:rPr lang="en-US" sz="3200" dirty="0">
                <a:cs typeface="Times New Roman" panose="02020603050405020304" pitchFamily="18" charset="0"/>
              </a:rPr>
              <a:t> </a:t>
            </a:r>
            <a:r>
              <a:rPr lang="en-US" sz="3200" dirty="0" err="1">
                <a:cs typeface="Times New Roman" panose="02020603050405020304" pitchFamily="18" charset="0"/>
              </a:rPr>
              <a:t>minyak</a:t>
            </a:r>
            <a:r>
              <a:rPr lang="en-US" sz="3200" dirty="0">
                <a:cs typeface="Times New Roman" panose="02020603050405020304" pitchFamily="18" charset="0"/>
              </a:rPr>
              <a:t> </a:t>
            </a:r>
            <a:r>
              <a:rPr lang="en-US" sz="3200" dirty="0" err="1">
                <a:cs typeface="Times New Roman" panose="02020603050405020304" pitchFamily="18" charset="0"/>
              </a:rPr>
              <a:t>dan</a:t>
            </a:r>
            <a:r>
              <a:rPr lang="en-US" sz="3200" dirty="0">
                <a:cs typeface="Times New Roman" panose="02020603050405020304" pitchFamily="18" charset="0"/>
              </a:rPr>
              <a:t> </a:t>
            </a:r>
            <a:r>
              <a:rPr lang="en-US" sz="3200" dirty="0" err="1">
                <a:cs typeface="Times New Roman" panose="02020603050405020304" pitchFamily="18" charset="0"/>
              </a:rPr>
              <a:t>udara</a:t>
            </a:r>
            <a:r>
              <a:rPr lang="en-US" sz="3200" dirty="0">
                <a:cs typeface="Times New Roman" panose="02020603050405020304" pitchFamily="18" charset="0"/>
              </a:rPr>
              <a:t> </a:t>
            </a:r>
            <a:r>
              <a:rPr lang="en-US" sz="3200" dirty="0" err="1">
                <a:cs typeface="Times New Roman" panose="02020603050405020304" pitchFamily="18" charset="0"/>
              </a:rPr>
              <a:t>mulai</a:t>
            </a:r>
            <a:r>
              <a:rPr lang="en-US" sz="3200" dirty="0">
                <a:cs typeface="Times New Roman" panose="02020603050405020304" pitchFamily="18" charset="0"/>
              </a:rPr>
              <a:t> </a:t>
            </a:r>
            <a:r>
              <a:rPr lang="en-US" sz="3200" dirty="0" err="1">
                <a:cs typeface="Times New Roman" panose="02020603050405020304" pitchFamily="18" charset="0"/>
              </a:rPr>
              <a:t>terbakar</a:t>
            </a:r>
            <a:endParaRPr lang="en-US" sz="3200" dirty="0">
              <a:cs typeface="Times New Roman" panose="02020603050405020304" pitchFamily="18" charset="0"/>
            </a:endParaRPr>
          </a:p>
          <a:p>
            <a:pPr marL="457200" indent="-457200" algn="just" eaLnBrk="1" hangingPunct="1">
              <a:lnSpc>
                <a:spcPct val="80000"/>
              </a:lnSpc>
            </a:pPr>
            <a:endParaRPr lang="en-US" sz="3200" dirty="0">
              <a:cs typeface="Times New Roman" panose="02020603050405020304" pitchFamily="18" charset="0"/>
            </a:endParaRPr>
          </a:p>
          <a:p>
            <a:pPr marL="457200" indent="-457200" algn="just" eaLnBrk="1" hangingPunct="1">
              <a:lnSpc>
                <a:spcPct val="80000"/>
              </a:lnSpc>
              <a:buFont typeface="Calibri" panose="020F0502020204030204" pitchFamily="34" charset="0"/>
              <a:buNone/>
            </a:pPr>
            <a:endParaRPr lang="en-US" sz="3200" dirty="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496944" cy="5544616"/>
          </a:xfrm>
        </p:spPr>
        <p:txBody>
          <a:bodyPr>
            <a:normAutofit lnSpcReduction="10000"/>
          </a:bodyPr>
          <a:lstStyle/>
          <a:p>
            <a:pPr marL="0" indent="0" algn="just">
              <a:lnSpc>
                <a:spcPct val="80000"/>
              </a:lnSpc>
              <a:buNone/>
            </a:pPr>
            <a:r>
              <a:rPr lang="en-US" sz="2800" b="1" dirty="0" err="1">
                <a:solidFill>
                  <a:schemeClr val="folHlink"/>
                </a:solidFill>
                <a:cs typeface="Times New Roman" panose="02020603050405020304" pitchFamily="18" charset="0"/>
              </a:rPr>
              <a:t>Titik</a:t>
            </a:r>
            <a:r>
              <a:rPr lang="en-US" sz="2800" b="1" dirty="0">
                <a:solidFill>
                  <a:schemeClr val="folHlink"/>
                </a:solidFill>
                <a:cs typeface="Times New Roman" panose="02020603050405020304" pitchFamily="18" charset="0"/>
              </a:rPr>
              <a:t> </a:t>
            </a:r>
            <a:r>
              <a:rPr lang="en-US" sz="2800" b="1" dirty="0" err="1">
                <a:solidFill>
                  <a:schemeClr val="folHlink"/>
                </a:solidFill>
                <a:cs typeface="Times New Roman" panose="02020603050405020304" pitchFamily="18" charset="0"/>
              </a:rPr>
              <a:t>Api</a:t>
            </a:r>
            <a:endParaRPr lang="en-US" sz="2800" b="1" dirty="0">
              <a:solidFill>
                <a:schemeClr val="folHlink"/>
              </a:solidFill>
              <a:cs typeface="Times New Roman" panose="02020603050405020304" pitchFamily="18" charset="0"/>
            </a:endParaRPr>
          </a:p>
          <a:p>
            <a:pPr marL="457200" indent="-457200" algn="just">
              <a:lnSpc>
                <a:spcPct val="80000"/>
              </a:lnSpc>
            </a:pPr>
            <a:r>
              <a:rPr lang="en-US" sz="2800" dirty="0" err="1">
                <a:cs typeface="Times New Roman" panose="02020603050405020304" pitchFamily="18" charset="0"/>
              </a:rPr>
              <a:t>suhu</a:t>
            </a:r>
            <a:r>
              <a:rPr lang="en-US" sz="2800" dirty="0">
                <a:cs typeface="Times New Roman" panose="02020603050405020304" pitchFamily="18" charset="0"/>
              </a:rPr>
              <a:t> </a:t>
            </a:r>
            <a:r>
              <a:rPr lang="en-US" sz="2800" dirty="0" err="1">
                <a:cs typeface="Times New Roman" panose="02020603050405020304" pitchFamily="18" charset="0"/>
              </a:rPr>
              <a:t>dimana</a:t>
            </a:r>
            <a:r>
              <a:rPr lang="en-US" sz="2800" dirty="0">
                <a:cs typeface="Times New Roman" panose="02020603050405020304" pitchFamily="18" charset="0"/>
              </a:rPr>
              <a:t> </a:t>
            </a:r>
            <a:r>
              <a:rPr lang="en-US" sz="2800" dirty="0" err="1">
                <a:cs typeface="Times New Roman" panose="02020603050405020304" pitchFamily="18" charset="0"/>
              </a:rPr>
              <a:t>dihasilkan</a:t>
            </a:r>
            <a:r>
              <a:rPr lang="en-US" sz="2800" dirty="0">
                <a:cs typeface="Times New Roman" panose="02020603050405020304" pitchFamily="18" charset="0"/>
              </a:rPr>
              <a:t> </a:t>
            </a:r>
            <a:r>
              <a:rPr lang="en-US" sz="2800" dirty="0" err="1">
                <a:cs typeface="Times New Roman" panose="02020603050405020304" pitchFamily="18" charset="0"/>
              </a:rPr>
              <a:t>pembakaran</a:t>
            </a:r>
            <a:r>
              <a:rPr lang="en-US" sz="2800" dirty="0">
                <a:cs typeface="Times New Roman" panose="02020603050405020304" pitchFamily="18" charset="0"/>
              </a:rPr>
              <a:t> </a:t>
            </a:r>
            <a:r>
              <a:rPr lang="en-US" sz="2800" dirty="0" err="1">
                <a:cs typeface="Times New Roman" panose="02020603050405020304" pitchFamily="18" charset="0"/>
              </a:rPr>
              <a:t>terus-menerus</a:t>
            </a:r>
            <a:r>
              <a:rPr lang="en-US" sz="2800" dirty="0">
                <a:cs typeface="Times New Roman" panose="02020603050405020304" pitchFamily="18" charset="0"/>
              </a:rPr>
              <a:t>.</a:t>
            </a:r>
          </a:p>
          <a:p>
            <a:pPr>
              <a:lnSpc>
                <a:spcPct val="90000"/>
              </a:lnSpc>
              <a:buFontTx/>
              <a:buNone/>
            </a:pPr>
            <a:r>
              <a:rPr lang="en-US" sz="2400" dirty="0"/>
              <a:t>     </a:t>
            </a:r>
            <a:r>
              <a:rPr lang="en-US" sz="2400" dirty="0" err="1"/>
              <a:t>Tergantung</a:t>
            </a:r>
            <a:r>
              <a:rPr lang="en-US" sz="2400" dirty="0"/>
              <a:t> </a:t>
            </a:r>
            <a:r>
              <a:rPr lang="en-US" sz="2400" dirty="0" err="1"/>
              <a:t>pada</a:t>
            </a:r>
            <a:r>
              <a:rPr lang="en-US" sz="2400" dirty="0"/>
              <a:t> </a:t>
            </a:r>
            <a:r>
              <a:rPr lang="en-US" sz="2400" dirty="0" err="1"/>
              <a:t>kadar</a:t>
            </a:r>
            <a:r>
              <a:rPr lang="en-US" sz="2400" dirty="0"/>
              <a:t> FFA </a:t>
            </a:r>
            <a:r>
              <a:rPr lang="en-US" sz="2400" dirty="0" err="1"/>
              <a:t>dalam</a:t>
            </a:r>
            <a:r>
              <a:rPr lang="en-US" sz="2400" dirty="0"/>
              <a:t> </a:t>
            </a:r>
            <a:r>
              <a:rPr lang="en-US" sz="2400" dirty="0" err="1"/>
              <a:t>lemak</a:t>
            </a:r>
            <a:r>
              <a:rPr lang="en-US" sz="2400" dirty="0"/>
              <a:t>/</a:t>
            </a:r>
            <a:r>
              <a:rPr lang="en-US" sz="2400" dirty="0" err="1"/>
              <a:t>minyak</a:t>
            </a:r>
            <a:endParaRPr lang="en-US" sz="2400" dirty="0"/>
          </a:p>
          <a:p>
            <a:pPr>
              <a:lnSpc>
                <a:spcPct val="90000"/>
              </a:lnSpc>
              <a:buFontTx/>
              <a:buNone/>
            </a:pPr>
            <a:endParaRPr lang="en-US" sz="2400" dirty="0"/>
          </a:p>
          <a:p>
            <a:pPr>
              <a:lnSpc>
                <a:spcPct val="90000"/>
              </a:lnSpc>
              <a:buFontTx/>
              <a:buNone/>
            </a:pPr>
            <a:r>
              <a:rPr lang="en-US" sz="2400" dirty="0" err="1"/>
              <a:t>Contoh</a:t>
            </a:r>
            <a:r>
              <a:rPr lang="en-US" sz="2400" dirty="0"/>
              <a:t> :</a:t>
            </a:r>
          </a:p>
          <a:p>
            <a:pPr>
              <a:lnSpc>
                <a:spcPct val="90000"/>
              </a:lnSpc>
              <a:buFontTx/>
              <a:buNone/>
            </a:pPr>
            <a:r>
              <a:rPr lang="en-US" sz="2400" dirty="0"/>
              <a:t>MINYAK JAGUNG </a:t>
            </a:r>
          </a:p>
          <a:p>
            <a:pPr>
              <a:lnSpc>
                <a:spcPct val="90000"/>
              </a:lnSpc>
              <a:buFontTx/>
              <a:buNone/>
            </a:pPr>
            <a:r>
              <a:rPr lang="en-US" sz="2400" dirty="0">
                <a:sym typeface="Wingdings" panose="05000000000000000000" pitchFamily="2" charset="2"/>
              </a:rPr>
              <a:t> Smoke Point    450 </a:t>
            </a:r>
            <a:r>
              <a:rPr lang="en-US" sz="2400" baseline="30000" dirty="0" err="1">
                <a:sym typeface="Wingdings" panose="05000000000000000000" pitchFamily="2" charset="2"/>
              </a:rPr>
              <a:t>o</a:t>
            </a:r>
            <a:r>
              <a:rPr lang="en-US" sz="2400" dirty="0" err="1">
                <a:sym typeface="Wingdings" panose="05000000000000000000" pitchFamily="2" charset="2"/>
              </a:rPr>
              <a:t>F</a:t>
            </a:r>
            <a:r>
              <a:rPr lang="en-US" sz="2400" dirty="0">
                <a:sym typeface="Wingdings" panose="05000000000000000000" pitchFamily="2" charset="2"/>
              </a:rPr>
              <a:t>  </a:t>
            </a:r>
            <a:r>
              <a:rPr lang="en-US" sz="2400" dirty="0"/>
              <a:t> </a:t>
            </a:r>
            <a:r>
              <a:rPr lang="en-US" sz="2400" dirty="0" err="1"/>
              <a:t>pada</a:t>
            </a:r>
            <a:r>
              <a:rPr lang="en-US" sz="2400" dirty="0"/>
              <a:t>  0,01% FFA  </a:t>
            </a:r>
          </a:p>
          <a:p>
            <a:pPr>
              <a:lnSpc>
                <a:spcPct val="90000"/>
              </a:lnSpc>
              <a:buFontTx/>
              <a:buNone/>
            </a:pPr>
            <a:r>
              <a:rPr lang="en-US" sz="2400" dirty="0"/>
              <a:t>            </a:t>
            </a:r>
            <a:r>
              <a:rPr lang="en-US" sz="2400" dirty="0" err="1"/>
              <a:t>menjadi</a:t>
            </a:r>
            <a:r>
              <a:rPr lang="en-US" sz="2400" dirty="0"/>
              <a:t>    200 </a:t>
            </a:r>
            <a:r>
              <a:rPr lang="en-US" sz="2400" baseline="30000" dirty="0" err="1"/>
              <a:t>o</a:t>
            </a:r>
            <a:r>
              <a:rPr lang="en-US" sz="2400" dirty="0" err="1"/>
              <a:t>F</a:t>
            </a:r>
            <a:r>
              <a:rPr lang="en-US" sz="2400" dirty="0"/>
              <a:t>  </a:t>
            </a:r>
            <a:r>
              <a:rPr lang="en-US" sz="2400" dirty="0" err="1"/>
              <a:t>pada</a:t>
            </a:r>
            <a:r>
              <a:rPr lang="en-US" sz="2400" dirty="0"/>
              <a:t> 100% FFA</a:t>
            </a:r>
          </a:p>
          <a:p>
            <a:pPr>
              <a:lnSpc>
                <a:spcPct val="90000"/>
              </a:lnSpc>
              <a:buFontTx/>
              <a:buNone/>
            </a:pPr>
            <a:r>
              <a:rPr lang="en-US" sz="2400" dirty="0"/>
              <a:t>  Flash Point     </a:t>
            </a:r>
            <a:r>
              <a:rPr lang="en-US" sz="2400" dirty="0">
                <a:sym typeface="Wingdings" panose="05000000000000000000" pitchFamily="2" charset="2"/>
              </a:rPr>
              <a:t></a:t>
            </a:r>
            <a:r>
              <a:rPr lang="en-US" sz="2400" dirty="0"/>
              <a:t>  625 </a:t>
            </a:r>
            <a:r>
              <a:rPr lang="en-US" sz="2400" baseline="30000" dirty="0" err="1"/>
              <a:t>o</a:t>
            </a:r>
            <a:r>
              <a:rPr lang="en-US" sz="2400" dirty="0" err="1"/>
              <a:t>F</a:t>
            </a:r>
            <a:r>
              <a:rPr lang="en-US" sz="2400" dirty="0"/>
              <a:t>   </a:t>
            </a:r>
            <a:r>
              <a:rPr lang="en-US" sz="2400" dirty="0" err="1"/>
              <a:t>pada</a:t>
            </a:r>
            <a:r>
              <a:rPr lang="en-US" sz="2400" dirty="0"/>
              <a:t>  0,01% FFA</a:t>
            </a:r>
          </a:p>
          <a:p>
            <a:pPr>
              <a:lnSpc>
                <a:spcPct val="90000"/>
              </a:lnSpc>
              <a:buFontTx/>
              <a:buNone/>
            </a:pPr>
            <a:r>
              <a:rPr lang="en-US" sz="2400" dirty="0"/>
              <a:t>             </a:t>
            </a:r>
            <a:r>
              <a:rPr lang="en-US" sz="2400" dirty="0" err="1"/>
              <a:t>menjadi</a:t>
            </a:r>
            <a:r>
              <a:rPr lang="en-US" sz="2400" dirty="0"/>
              <a:t>   386 </a:t>
            </a:r>
            <a:r>
              <a:rPr lang="en-US" sz="2400" baseline="30000" dirty="0" err="1"/>
              <a:t>o</a:t>
            </a:r>
            <a:r>
              <a:rPr lang="en-US" sz="2400" dirty="0" err="1"/>
              <a:t>F</a:t>
            </a:r>
            <a:r>
              <a:rPr lang="en-US" sz="2400" dirty="0"/>
              <a:t>  </a:t>
            </a:r>
            <a:r>
              <a:rPr lang="en-US" sz="2400" dirty="0" err="1"/>
              <a:t>pada</a:t>
            </a:r>
            <a:r>
              <a:rPr lang="en-US" sz="2400" dirty="0"/>
              <a:t> 100% FFA</a:t>
            </a:r>
          </a:p>
          <a:p>
            <a:pPr>
              <a:lnSpc>
                <a:spcPct val="90000"/>
              </a:lnSpc>
              <a:buFontTx/>
              <a:buNone/>
            </a:pPr>
            <a:r>
              <a:rPr lang="en-US" sz="2400" dirty="0"/>
              <a:t>  Fire Point       </a:t>
            </a:r>
            <a:r>
              <a:rPr lang="en-US" sz="2400" dirty="0">
                <a:sym typeface="Wingdings" panose="05000000000000000000" pitchFamily="2" charset="2"/>
              </a:rPr>
              <a:t></a:t>
            </a:r>
            <a:r>
              <a:rPr lang="en-US" sz="2400" dirty="0"/>
              <a:t>  685 </a:t>
            </a:r>
            <a:r>
              <a:rPr lang="en-US" sz="2400" baseline="30000" dirty="0" err="1"/>
              <a:t>o</a:t>
            </a:r>
            <a:r>
              <a:rPr lang="en-US" sz="2400" dirty="0" err="1"/>
              <a:t>F</a:t>
            </a:r>
            <a:r>
              <a:rPr lang="en-US" sz="2400" dirty="0"/>
              <a:t>   </a:t>
            </a:r>
            <a:r>
              <a:rPr lang="en-US" sz="2400" dirty="0" err="1"/>
              <a:t>pada</a:t>
            </a:r>
            <a:r>
              <a:rPr lang="en-US" sz="2400" dirty="0"/>
              <a:t>  0,01% FFA  </a:t>
            </a:r>
          </a:p>
          <a:p>
            <a:pPr>
              <a:lnSpc>
                <a:spcPct val="90000"/>
              </a:lnSpc>
              <a:buFontTx/>
              <a:buNone/>
            </a:pPr>
            <a:r>
              <a:rPr lang="en-US" sz="2400" dirty="0"/>
              <a:t>             </a:t>
            </a:r>
            <a:r>
              <a:rPr lang="en-US" sz="2400" dirty="0" err="1"/>
              <a:t>menjadi</a:t>
            </a:r>
            <a:r>
              <a:rPr lang="en-US" sz="2400" dirty="0"/>
              <a:t>   430 </a:t>
            </a:r>
            <a:r>
              <a:rPr lang="en-US" sz="2400" baseline="30000" dirty="0" err="1"/>
              <a:t>o</a:t>
            </a:r>
            <a:r>
              <a:rPr lang="en-US" sz="2400" dirty="0" err="1"/>
              <a:t>F</a:t>
            </a:r>
            <a:r>
              <a:rPr lang="en-US" sz="2400" dirty="0"/>
              <a:t>  </a:t>
            </a:r>
            <a:r>
              <a:rPr lang="en-US" sz="2400" dirty="0" err="1"/>
              <a:t>pada</a:t>
            </a:r>
            <a:r>
              <a:rPr lang="en-US" sz="2400" dirty="0"/>
              <a:t> 100% FFA</a:t>
            </a:r>
          </a:p>
          <a:p>
            <a:endParaRPr lang="en-US" dirty="0"/>
          </a:p>
        </p:txBody>
      </p:sp>
    </p:spTree>
    <p:extLst>
      <p:ext uri="{BB962C8B-B14F-4D97-AF65-F5344CB8AC3E}">
        <p14:creationId xmlns:p14="http://schemas.microsoft.com/office/powerpoint/2010/main" val="1308940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399658" cy="1400530"/>
          </a:xfrm>
        </p:spPr>
        <p:txBody>
          <a:bodyPr/>
          <a:lstStyle/>
          <a:p>
            <a:r>
              <a:rPr lang="en-US" dirty="0" err="1"/>
              <a:t>Titik</a:t>
            </a:r>
            <a:r>
              <a:rPr lang="en-US" dirty="0"/>
              <a:t> </a:t>
            </a:r>
            <a:r>
              <a:rPr lang="en-US" dirty="0" err="1"/>
              <a:t>kekeruhan</a:t>
            </a:r>
            <a:r>
              <a:rPr lang="en-US" dirty="0"/>
              <a:t> (turbidity point)</a:t>
            </a:r>
            <a:r>
              <a:rPr lang="en-US" sz="2800" dirty="0">
                <a:sym typeface="Wingdings" panose="05000000000000000000" pitchFamily="2" charset="2"/>
              </a:rPr>
              <a:t> </a:t>
            </a:r>
            <a:r>
              <a:rPr lang="en-US" sz="2800" dirty="0" err="1">
                <a:sym typeface="Wingdings" panose="05000000000000000000" pitchFamily="2" charset="2"/>
              </a:rPr>
              <a:t>suhu</a:t>
            </a:r>
            <a:r>
              <a:rPr lang="en-US" sz="2800" dirty="0">
                <a:sym typeface="Wingdings" panose="05000000000000000000" pitchFamily="2" charset="2"/>
              </a:rPr>
              <a:t> </a:t>
            </a:r>
            <a:r>
              <a:rPr lang="en-US" sz="2800" dirty="0" err="1">
                <a:sym typeface="Wingdings" panose="05000000000000000000" pitchFamily="2" charset="2"/>
              </a:rPr>
              <a:t>saat</a:t>
            </a:r>
            <a:r>
              <a:rPr lang="en-US" sz="2800" dirty="0">
                <a:sym typeface="Wingdings" panose="05000000000000000000" pitchFamily="2" charset="2"/>
              </a:rPr>
              <a:t> </a:t>
            </a:r>
            <a:r>
              <a:rPr lang="en-US" sz="2800" dirty="0" err="1">
                <a:sym typeface="Wingdings" panose="05000000000000000000" pitchFamily="2" charset="2"/>
              </a:rPr>
              <a:t>muncul</a:t>
            </a:r>
            <a:r>
              <a:rPr lang="en-US" sz="2800" dirty="0">
                <a:sym typeface="Wingdings" panose="05000000000000000000" pitchFamily="2" charset="2"/>
              </a:rPr>
              <a:t> </a:t>
            </a:r>
            <a:r>
              <a:rPr lang="en-US" sz="2800" dirty="0" err="1">
                <a:sym typeface="Wingdings" panose="05000000000000000000" pitchFamily="2" charset="2"/>
              </a:rPr>
              <a:t>kekeruhan</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1517895"/>
              </p:ext>
            </p:extLst>
          </p:nvPr>
        </p:nvGraphicFramePr>
        <p:xfrm>
          <a:off x="683568" y="1853248"/>
          <a:ext cx="8208912"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9971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pPr eaLnBrk="1" hangingPunct="1"/>
            <a:r>
              <a:rPr lang="id-ID"/>
              <a:t>PENGUJIAN SIFAT FISIS</a:t>
            </a:r>
            <a:endParaRPr lang="en-GB"/>
          </a:p>
        </p:txBody>
      </p:sp>
      <p:sp>
        <p:nvSpPr>
          <p:cNvPr id="14339" name="Rectangle 3"/>
          <p:cNvSpPr>
            <a:spLocks noGrp="1" noChangeArrowheads="1"/>
          </p:cNvSpPr>
          <p:nvPr>
            <p:ph type="subTitle" idx="1"/>
          </p:nvPr>
        </p:nvSpPr>
        <p:spPr/>
        <p:txBody>
          <a:bodyPr>
            <a:normAutofit/>
          </a:bodyPr>
          <a:lstStyle/>
          <a:p>
            <a:pPr eaLnBrk="1" hangingPunct="1"/>
            <a:r>
              <a:rPr lang="id-ID" sz="3200" dirty="0"/>
              <a:t>MINYAK NABATI</a:t>
            </a:r>
            <a:endParaRPr lang="en-GB"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n-US" dirty="0"/>
            </a:br>
            <a:endParaRPr lang="en-US" dirty="0"/>
          </a:p>
        </p:txBody>
      </p:sp>
      <p:sp>
        <p:nvSpPr>
          <p:cNvPr id="5" name="Content Placeholder 4"/>
          <p:cNvSpPr>
            <a:spLocks noGrp="1"/>
          </p:cNvSpPr>
          <p:nvPr>
            <p:ph idx="1"/>
          </p:nvPr>
        </p:nvSpPr>
        <p:spPr>
          <a:xfrm>
            <a:off x="484710" y="620688"/>
            <a:ext cx="7183634" cy="4968552"/>
          </a:xfrm>
        </p:spPr>
        <p:txBody>
          <a:bodyPr>
            <a:normAutofit lnSpcReduction="10000"/>
          </a:bodyPr>
          <a:lstStyle/>
          <a:p>
            <a:r>
              <a:rPr lang="en-US" sz="2800" dirty="0" err="1"/>
              <a:t>Analisis</a:t>
            </a:r>
            <a:r>
              <a:rPr lang="en-US" sz="2800" dirty="0"/>
              <a:t> </a:t>
            </a:r>
            <a:r>
              <a:rPr lang="en-US" sz="2800" dirty="0" err="1"/>
              <a:t>sifat</a:t>
            </a:r>
            <a:r>
              <a:rPr lang="en-US" sz="2800" dirty="0"/>
              <a:t> </a:t>
            </a:r>
            <a:r>
              <a:rPr lang="en-US" sz="2800" dirty="0" err="1"/>
              <a:t>fisis</a:t>
            </a:r>
            <a:r>
              <a:rPr lang="en-US" sz="2800" dirty="0"/>
              <a:t> </a:t>
            </a:r>
            <a:r>
              <a:rPr lang="en-US" sz="2800" dirty="0" err="1"/>
              <a:t>diperlukan</a:t>
            </a:r>
            <a:r>
              <a:rPr lang="en-US" sz="2800" dirty="0"/>
              <a:t> </a:t>
            </a:r>
            <a:r>
              <a:rPr lang="en-US" sz="2800" dirty="0" err="1"/>
              <a:t>untuk</a:t>
            </a:r>
            <a:r>
              <a:rPr lang="en-US" sz="2800" dirty="0"/>
              <a:t> </a:t>
            </a:r>
            <a:r>
              <a:rPr lang="en-US" sz="2800" dirty="0" err="1"/>
              <a:t>kepentingan</a:t>
            </a:r>
            <a:r>
              <a:rPr lang="en-US" sz="2800" dirty="0"/>
              <a:t> </a:t>
            </a:r>
            <a:r>
              <a:rPr lang="en-US" sz="2800" dirty="0" err="1"/>
              <a:t>penggunaan</a:t>
            </a:r>
            <a:r>
              <a:rPr lang="en-US" sz="2800" dirty="0"/>
              <a:t> </a:t>
            </a:r>
            <a:r>
              <a:rPr lang="en-US" sz="2800" dirty="0" err="1"/>
              <a:t>seperti</a:t>
            </a:r>
            <a:r>
              <a:rPr lang="en-US" sz="2800" dirty="0"/>
              <a:t> :</a:t>
            </a:r>
          </a:p>
          <a:p>
            <a:endParaRPr lang="en-US" sz="2800" dirty="0"/>
          </a:p>
          <a:p>
            <a:r>
              <a:rPr lang="en-US" sz="2800" dirty="0"/>
              <a:t>Oiliness</a:t>
            </a:r>
          </a:p>
          <a:p>
            <a:r>
              <a:rPr lang="en-US" sz="2800" dirty="0" err="1"/>
              <a:t>Aktivitas</a:t>
            </a:r>
            <a:r>
              <a:rPr lang="en-US" sz="2800" dirty="0"/>
              <a:t> </a:t>
            </a:r>
            <a:r>
              <a:rPr lang="en-US" sz="2800" dirty="0" err="1"/>
              <a:t>permukaan</a:t>
            </a:r>
            <a:endParaRPr lang="en-US" sz="2800" dirty="0"/>
          </a:p>
          <a:p>
            <a:r>
              <a:rPr lang="en-US" sz="2800" dirty="0" err="1"/>
              <a:t>Kelarutan</a:t>
            </a:r>
            <a:endParaRPr lang="en-US" sz="2800" dirty="0"/>
          </a:p>
          <a:p>
            <a:r>
              <a:rPr lang="en-US" sz="2800" dirty="0" err="1"/>
              <a:t>Perubahan</a:t>
            </a:r>
            <a:r>
              <a:rPr lang="en-US" sz="2800" dirty="0"/>
              <a:t> </a:t>
            </a:r>
            <a:r>
              <a:rPr lang="en-US" sz="2800" dirty="0" err="1"/>
              <a:t>fase</a:t>
            </a:r>
            <a:endParaRPr lang="en-US" sz="2800" dirty="0"/>
          </a:p>
          <a:p>
            <a:endParaRPr lang="en-US" sz="2800" dirty="0"/>
          </a:p>
          <a:p>
            <a:pPr marL="0" indent="0">
              <a:buNone/>
            </a:pPr>
            <a:r>
              <a:rPr lang="en-US" sz="2800" dirty="0" err="1"/>
              <a:t>Dalam</a:t>
            </a:r>
            <a:r>
              <a:rPr lang="en-US" sz="2800" dirty="0"/>
              <a:t> </a:t>
            </a:r>
            <a:r>
              <a:rPr lang="en-US" sz="2800" dirty="0" err="1"/>
              <a:t>kaitannya</a:t>
            </a:r>
            <a:r>
              <a:rPr lang="en-US" sz="2800" dirty="0"/>
              <a:t> </a:t>
            </a:r>
            <a:r>
              <a:rPr lang="en-US" sz="2800" dirty="0" err="1"/>
              <a:t>dengan</a:t>
            </a:r>
            <a:r>
              <a:rPr lang="en-US" sz="2800" dirty="0"/>
              <a:t> </a:t>
            </a:r>
            <a:r>
              <a:rPr lang="en-US" sz="2800" dirty="0" err="1"/>
              <a:t>molekul</a:t>
            </a:r>
            <a:r>
              <a:rPr lang="en-US" sz="2800" dirty="0"/>
              <a:t> </a:t>
            </a:r>
            <a:r>
              <a:rPr lang="en-US" sz="2800" dirty="0" err="1"/>
              <a:t>berantai</a:t>
            </a:r>
            <a:r>
              <a:rPr lang="en-US" sz="2800" dirty="0"/>
              <a:t> </a:t>
            </a:r>
            <a:r>
              <a:rPr lang="en-US" sz="2800" dirty="0" err="1"/>
              <a:t>panjang</a:t>
            </a:r>
            <a:r>
              <a:rPr lang="en-US" sz="2800" dirty="0"/>
              <a:t> </a:t>
            </a:r>
            <a:r>
              <a:rPr lang="en-US" sz="2800" dirty="0" err="1"/>
              <a:t>penyusun</a:t>
            </a:r>
            <a:r>
              <a:rPr lang="en-US" sz="2800" dirty="0"/>
              <a:t> </a:t>
            </a:r>
            <a:r>
              <a:rPr lang="en-US" sz="2800" dirty="0" err="1"/>
              <a:t>minyak</a:t>
            </a:r>
            <a:r>
              <a:rPr lang="en-US" sz="2800" dirty="0"/>
              <a:t>.</a:t>
            </a:r>
          </a:p>
        </p:txBody>
      </p:sp>
    </p:spTree>
    <p:extLst>
      <p:ext uri="{BB962C8B-B14F-4D97-AF65-F5344CB8AC3E}">
        <p14:creationId xmlns:p14="http://schemas.microsoft.com/office/powerpoint/2010/main" val="3440266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0" y="274638"/>
            <a:ext cx="8229600" cy="1143000"/>
          </a:xfrm>
        </p:spPr>
        <p:txBody>
          <a:bodyPr/>
          <a:lstStyle/>
          <a:p>
            <a:pPr algn="l" eaLnBrk="1" hangingPunct="1"/>
            <a:r>
              <a:rPr lang="en-US" dirty="0"/>
              <a:t>PENENTUAN KADAR MINYAK</a:t>
            </a:r>
          </a:p>
        </p:txBody>
      </p:sp>
      <p:sp>
        <p:nvSpPr>
          <p:cNvPr id="15363" name="Content Placeholder 2"/>
          <p:cNvSpPr>
            <a:spLocks noGrp="1"/>
          </p:cNvSpPr>
          <p:nvPr>
            <p:ph idx="4294967295"/>
          </p:nvPr>
        </p:nvSpPr>
        <p:spPr>
          <a:xfrm>
            <a:off x="251520" y="1268760"/>
            <a:ext cx="8229600" cy="4525963"/>
          </a:xfrm>
        </p:spPr>
        <p:txBody>
          <a:bodyPr>
            <a:normAutofit/>
          </a:bodyPr>
          <a:lstStyle/>
          <a:p>
            <a:pPr eaLnBrk="1" hangingPunct="1"/>
            <a:r>
              <a:rPr lang="en-US" sz="3200" dirty="0" err="1"/>
              <a:t>dilakukan</a:t>
            </a:r>
            <a:r>
              <a:rPr lang="en-US" sz="3200" dirty="0"/>
              <a:t> </a:t>
            </a:r>
            <a:r>
              <a:rPr lang="en-US" sz="3200" dirty="0" err="1"/>
              <a:t>dengan</a:t>
            </a:r>
            <a:r>
              <a:rPr lang="en-US" sz="3200" dirty="0"/>
              <a:t> </a:t>
            </a:r>
            <a:r>
              <a:rPr lang="en-US" sz="3200" dirty="0" err="1"/>
              <a:t>menggunakan</a:t>
            </a:r>
            <a:r>
              <a:rPr lang="en-US" sz="3200" dirty="0"/>
              <a:t> </a:t>
            </a:r>
            <a:r>
              <a:rPr lang="en-US" sz="3200" i="1" dirty="0" err="1"/>
              <a:t>soxhlet</a:t>
            </a:r>
            <a:r>
              <a:rPr lang="en-US" sz="3200" i="1" dirty="0"/>
              <a:t> apparatus</a:t>
            </a:r>
            <a:endParaRPr lang="en-US" sz="3200" dirty="0"/>
          </a:p>
          <a:p>
            <a:pPr eaLnBrk="1" hangingPunct="1"/>
            <a:endParaRPr lang="en-US" sz="3200" dirty="0"/>
          </a:p>
          <a:p>
            <a:pPr eaLnBrk="1" hangingPunct="1"/>
            <a:r>
              <a:rPr lang="en-US" sz="3200" dirty="0" err="1"/>
              <a:t>Ekstraksi</a:t>
            </a:r>
            <a:r>
              <a:rPr lang="en-US" sz="3200" dirty="0"/>
              <a:t> </a:t>
            </a:r>
            <a:r>
              <a:rPr lang="en-US" sz="3200" dirty="0" err="1"/>
              <a:t>dengan</a:t>
            </a:r>
            <a:r>
              <a:rPr lang="en-US" sz="3200" dirty="0"/>
              <a:t> </a:t>
            </a:r>
            <a:r>
              <a:rPr lang="en-US" sz="3200" i="1" dirty="0" err="1"/>
              <a:t>soxhlet</a:t>
            </a:r>
            <a:r>
              <a:rPr lang="en-US" sz="3200" i="1" dirty="0"/>
              <a:t> apparatus </a:t>
            </a:r>
            <a:r>
              <a:rPr lang="en-US" sz="3200" dirty="0">
                <a:sym typeface="Wingdings" panose="05000000000000000000" pitchFamily="2" charset="2"/>
              </a:rPr>
              <a:t> </a:t>
            </a:r>
            <a:r>
              <a:rPr lang="en-US" sz="3200" dirty="0" err="1"/>
              <a:t>efisien</a:t>
            </a:r>
            <a:r>
              <a:rPr lang="en-US" sz="3200" dirty="0"/>
              <a:t> </a:t>
            </a:r>
            <a:r>
              <a:rPr lang="en-US" sz="3200" dirty="0" err="1"/>
              <a:t>karena</a:t>
            </a:r>
            <a:r>
              <a:rPr lang="en-US" sz="3200" dirty="0"/>
              <a:t> </a:t>
            </a:r>
            <a:r>
              <a:rPr lang="en-US" sz="3200" dirty="0" err="1"/>
              <a:t>pelarut</a:t>
            </a:r>
            <a:r>
              <a:rPr lang="en-US" sz="3200" dirty="0"/>
              <a:t> yang </a:t>
            </a:r>
            <a:r>
              <a:rPr lang="en-US" sz="3200" dirty="0" err="1"/>
              <a:t>digunakan</a:t>
            </a:r>
            <a:r>
              <a:rPr lang="en-US" sz="3200" dirty="0"/>
              <a:t> </a:t>
            </a:r>
            <a:r>
              <a:rPr lang="en-US" sz="3200" dirty="0" err="1"/>
              <a:t>dapat</a:t>
            </a:r>
            <a:r>
              <a:rPr lang="en-US" sz="3200" dirty="0"/>
              <a:t> </a:t>
            </a:r>
            <a:r>
              <a:rPr lang="en-US" sz="3200" dirty="0" err="1"/>
              <a:t>diperoleh</a:t>
            </a:r>
            <a:r>
              <a:rPr lang="en-US" sz="3200" dirty="0"/>
              <a:t> </a:t>
            </a:r>
            <a:r>
              <a:rPr lang="en-US" sz="3200" dirty="0" err="1"/>
              <a:t>kembali</a:t>
            </a:r>
            <a:r>
              <a:rPr lang="en-US" sz="3200" dirty="0"/>
              <a: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algn="r" eaLnBrk="1" hangingPunct="1"/>
            <a:r>
              <a:rPr lang="en-US" dirty="0" err="1"/>
              <a:t>Soxhlet</a:t>
            </a:r>
            <a:r>
              <a:rPr lang="en-US" dirty="0"/>
              <a:t> apparatus</a:t>
            </a:r>
            <a:endParaRPr lang="en-GB" dirty="0"/>
          </a:p>
        </p:txBody>
      </p:sp>
      <p:pic>
        <p:nvPicPr>
          <p:cNvPr id="5" name="Content Placeholder 4"/>
          <p:cNvPicPr>
            <a:picLocks noGrp="1" noChangeAspect="1"/>
          </p:cNvPicPr>
          <p:nvPr>
            <p:ph sz="half" idx="1"/>
          </p:nvPr>
        </p:nvPicPr>
        <p:blipFill>
          <a:blip r:embed="rId2"/>
          <a:stretch>
            <a:fillRect/>
          </a:stretch>
        </p:blipFill>
        <p:spPr>
          <a:xfrm>
            <a:off x="179512" y="1340768"/>
            <a:ext cx="3888432" cy="4943585"/>
          </a:xfrm>
          <a:prstGeom prst="rect">
            <a:avLst/>
          </a:prstGeom>
        </p:spPr>
      </p:pic>
      <p:pic>
        <p:nvPicPr>
          <p:cNvPr id="8" name="Picture 7"/>
          <p:cNvPicPr>
            <a:picLocks noChangeAspect="1"/>
          </p:cNvPicPr>
          <p:nvPr/>
        </p:nvPicPr>
        <p:blipFill>
          <a:blip r:embed="rId3"/>
          <a:stretch>
            <a:fillRect/>
          </a:stretch>
        </p:blipFill>
        <p:spPr>
          <a:xfrm>
            <a:off x="4203816" y="1350290"/>
            <a:ext cx="3464528" cy="493406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055380" cy="1400530"/>
          </a:xfrm>
        </p:spPr>
        <p:txBody>
          <a:bodyPr/>
          <a:lstStyle/>
          <a:p>
            <a:r>
              <a:rPr lang="en-US" dirty="0"/>
              <a:t>PROSEDUR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5135384"/>
              </p:ext>
            </p:extLst>
          </p:nvPr>
        </p:nvGraphicFramePr>
        <p:xfrm>
          <a:off x="484710" y="980728"/>
          <a:ext cx="739965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6290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196752"/>
            <a:ext cx="8229600" cy="4525963"/>
          </a:xfrm>
          <a:ln>
            <a:miter lim="800000"/>
            <a:headEnd/>
            <a:tailEnd/>
          </a:ln>
        </p:spPr>
        <p:txBody>
          <a:bodyPr rtlCol="0">
            <a:noAutofit/>
          </a:bodyPr>
          <a:lstStyle/>
          <a:p>
            <a:pPr eaLnBrk="1" fontAlgn="auto" hangingPunct="1">
              <a:spcAft>
                <a:spcPts val="0"/>
              </a:spcAft>
              <a:buFont typeface="Arial" pitchFamily="34" charset="0"/>
              <a:buChar char="•"/>
              <a:defRPr/>
            </a:pPr>
            <a:r>
              <a:rPr lang="en-US" sz="3200" kern="1200" dirty="0"/>
              <a:t>Kadar </a:t>
            </a:r>
            <a:r>
              <a:rPr lang="en-US" sz="3200" kern="1200" dirty="0" err="1"/>
              <a:t>minyak</a:t>
            </a:r>
            <a:r>
              <a:rPr lang="en-US" sz="3200" kern="1200" dirty="0"/>
              <a:t> (%) =       (</a:t>
            </a:r>
            <a:r>
              <a:rPr lang="id-ID" sz="3200" kern="1200" dirty="0"/>
              <a:t>A</a:t>
            </a:r>
            <a:r>
              <a:rPr lang="en-US" sz="3200" kern="1200" dirty="0"/>
              <a:t> – </a:t>
            </a:r>
            <a:r>
              <a:rPr lang="id-ID" sz="3200" kern="1200" dirty="0"/>
              <a:t>B</a:t>
            </a:r>
            <a:r>
              <a:rPr lang="en-US" sz="3200" kern="1200" dirty="0"/>
              <a:t>) 100</a:t>
            </a:r>
          </a:p>
          <a:p>
            <a:pPr lvl="8" fontAlgn="auto">
              <a:spcAft>
                <a:spcPts val="0"/>
              </a:spcAft>
              <a:buFont typeface="Arial" pitchFamily="34" charset="0"/>
              <a:buNone/>
              <a:defRPr/>
            </a:pPr>
            <a:r>
              <a:rPr lang="en-US" sz="3200" kern="1200" dirty="0">
                <a:ea typeface="+mn-ea"/>
                <a:cs typeface="+mn-cs"/>
              </a:rPr>
              <a:t>      </a:t>
            </a:r>
            <a:r>
              <a:rPr lang="en-US" sz="3200" kern="1200" dirty="0" err="1">
                <a:ea typeface="+mn-ea"/>
                <a:cs typeface="+mn-cs"/>
              </a:rPr>
              <a:t>Bobot</a:t>
            </a:r>
            <a:r>
              <a:rPr lang="en-US" sz="3200" kern="1200" dirty="0">
                <a:ea typeface="+mn-ea"/>
                <a:cs typeface="+mn-cs"/>
              </a:rPr>
              <a:t> </a:t>
            </a:r>
            <a:r>
              <a:rPr lang="en-US" sz="3200" kern="1200" dirty="0" err="1">
                <a:ea typeface="+mn-ea"/>
                <a:cs typeface="+mn-cs"/>
              </a:rPr>
              <a:t>sampel</a:t>
            </a:r>
            <a:r>
              <a:rPr lang="en-US" sz="3200" kern="1200" dirty="0">
                <a:ea typeface="+mn-ea"/>
                <a:cs typeface="+mn-cs"/>
              </a:rPr>
              <a:t> (g)</a:t>
            </a:r>
          </a:p>
          <a:p>
            <a:pPr eaLnBrk="1" fontAlgn="auto" hangingPunct="1">
              <a:spcAft>
                <a:spcPts val="0"/>
              </a:spcAft>
              <a:buFont typeface="Arial" pitchFamily="34" charset="0"/>
              <a:buChar char="•"/>
              <a:defRPr/>
            </a:pPr>
            <a:r>
              <a:rPr lang="en-US" sz="3200" kern="1200" dirty="0" err="1"/>
              <a:t>dimana</a:t>
            </a:r>
            <a:r>
              <a:rPr lang="en-US" sz="3200" kern="1200" dirty="0"/>
              <a:t>,</a:t>
            </a:r>
          </a:p>
          <a:p>
            <a:pPr eaLnBrk="1" fontAlgn="auto" hangingPunct="1">
              <a:spcAft>
                <a:spcPts val="0"/>
              </a:spcAft>
              <a:buFont typeface="Arial" pitchFamily="34" charset="0"/>
              <a:buChar char="•"/>
              <a:defRPr/>
            </a:pPr>
            <a:r>
              <a:rPr lang="en-US" sz="3200" kern="1200" dirty="0"/>
              <a:t>A = </a:t>
            </a:r>
            <a:r>
              <a:rPr lang="en-US" sz="3200" kern="1200" dirty="0" err="1"/>
              <a:t>Bobot</a:t>
            </a:r>
            <a:r>
              <a:rPr lang="en-US" sz="3200" kern="1200" dirty="0"/>
              <a:t> </a:t>
            </a:r>
            <a:r>
              <a:rPr lang="id-ID" sz="3200" kern="1200" dirty="0"/>
              <a:t>wadah</a:t>
            </a:r>
            <a:r>
              <a:rPr lang="en-US" sz="3200" kern="1200" dirty="0"/>
              <a:t> &amp; </a:t>
            </a:r>
            <a:r>
              <a:rPr lang="en-US" sz="3200" kern="1200" dirty="0" err="1"/>
              <a:t>ekstrak</a:t>
            </a:r>
            <a:r>
              <a:rPr lang="en-US" sz="3200" kern="1200" dirty="0"/>
              <a:t> </a:t>
            </a:r>
            <a:r>
              <a:rPr lang="en-US" sz="3200" kern="1200" dirty="0" err="1"/>
              <a:t>minyak</a:t>
            </a:r>
            <a:r>
              <a:rPr lang="en-US" sz="3200" kern="1200" dirty="0"/>
              <a:t> (g)</a:t>
            </a:r>
          </a:p>
          <a:p>
            <a:pPr eaLnBrk="1" fontAlgn="auto" hangingPunct="1">
              <a:spcAft>
                <a:spcPts val="0"/>
              </a:spcAft>
              <a:buFont typeface="Arial" pitchFamily="34" charset="0"/>
              <a:buChar char="•"/>
              <a:defRPr/>
            </a:pPr>
            <a:r>
              <a:rPr lang="en-US" sz="3200" kern="1200" dirty="0"/>
              <a:t>B = </a:t>
            </a:r>
            <a:r>
              <a:rPr lang="en-US" sz="3200" kern="1200" dirty="0" err="1"/>
              <a:t>Bobot</a:t>
            </a:r>
            <a:r>
              <a:rPr lang="en-US" sz="3200" kern="1200" dirty="0"/>
              <a:t> </a:t>
            </a:r>
            <a:r>
              <a:rPr lang="id-ID" sz="3200" kern="1200" dirty="0"/>
              <a:t>wadah kosong </a:t>
            </a:r>
            <a:r>
              <a:rPr lang="en-US" sz="3200" kern="1200" dirty="0"/>
              <a:t>(g)</a:t>
            </a:r>
          </a:p>
        </p:txBody>
      </p:sp>
      <p:cxnSp>
        <p:nvCxnSpPr>
          <p:cNvPr id="5" name="Straight Connector 4"/>
          <p:cNvCxnSpPr/>
          <p:nvPr/>
        </p:nvCxnSpPr>
        <p:spPr>
          <a:xfrm>
            <a:off x="4988768" y="1772816"/>
            <a:ext cx="2895600" cy="1587"/>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179512" y="188640"/>
            <a:ext cx="8229600" cy="1143000"/>
          </a:xfrm>
        </p:spPr>
        <p:txBody>
          <a:bodyPr/>
          <a:lstStyle/>
          <a:p>
            <a:pPr algn="l" eaLnBrk="1" hangingPunct="1"/>
            <a:r>
              <a:rPr lang="en-US" dirty="0"/>
              <a:t>Kadar Air &amp; </a:t>
            </a:r>
            <a:r>
              <a:rPr lang="en-US" dirty="0" err="1"/>
              <a:t>Zat</a:t>
            </a:r>
            <a:r>
              <a:rPr lang="en-US" dirty="0"/>
              <a:t> </a:t>
            </a:r>
            <a:r>
              <a:rPr lang="en-US" dirty="0" err="1"/>
              <a:t>Menguap</a:t>
            </a:r>
            <a:endParaRPr lang="en-US" dirty="0"/>
          </a:p>
        </p:txBody>
      </p:sp>
      <p:sp>
        <p:nvSpPr>
          <p:cNvPr id="20483" name="Content Placeholder 2"/>
          <p:cNvSpPr>
            <a:spLocks noGrp="1"/>
          </p:cNvSpPr>
          <p:nvPr>
            <p:ph idx="4294967295"/>
          </p:nvPr>
        </p:nvSpPr>
        <p:spPr>
          <a:xfrm>
            <a:off x="13648" y="1331640"/>
            <a:ext cx="8229600" cy="4525963"/>
          </a:xfrm>
        </p:spPr>
        <p:txBody>
          <a:bodyPr>
            <a:normAutofit/>
          </a:bodyPr>
          <a:lstStyle/>
          <a:p>
            <a:pPr marL="0" indent="0" eaLnBrk="1" hangingPunct="1">
              <a:lnSpc>
                <a:spcPct val="90000"/>
              </a:lnSpc>
              <a:buNone/>
            </a:pPr>
            <a:r>
              <a:rPr lang="en-US" sz="3000" dirty="0"/>
              <a:t>    </a:t>
            </a:r>
            <a:r>
              <a:rPr lang="en-US" sz="3000" u="sng" dirty="0"/>
              <a:t>Cara Hot Plate</a:t>
            </a:r>
          </a:p>
          <a:p>
            <a:pPr marL="0" indent="0" eaLnBrk="1" hangingPunct="1">
              <a:lnSpc>
                <a:spcPct val="90000"/>
              </a:lnSpc>
              <a:buNone/>
            </a:pPr>
            <a:endParaRPr lang="en-US" sz="3000" u="sng" dirty="0"/>
          </a:p>
          <a:p>
            <a:pPr eaLnBrk="1" hangingPunct="1">
              <a:lnSpc>
                <a:spcPct val="90000"/>
              </a:lnSpc>
            </a:pPr>
            <a:r>
              <a:rPr lang="en-US" sz="3000" dirty="0" err="1"/>
              <a:t>Utk</a:t>
            </a:r>
            <a:r>
              <a:rPr lang="en-US" sz="3000" dirty="0"/>
              <a:t> </a:t>
            </a:r>
            <a:r>
              <a:rPr lang="en-US" sz="3000" dirty="0" err="1"/>
              <a:t>semua</a:t>
            </a:r>
            <a:r>
              <a:rPr lang="en-US" sz="3000" dirty="0"/>
              <a:t> </a:t>
            </a:r>
            <a:r>
              <a:rPr lang="en-US" sz="3000" dirty="0" err="1"/>
              <a:t>jenis</a:t>
            </a:r>
            <a:r>
              <a:rPr lang="en-US" sz="3000" dirty="0"/>
              <a:t> </a:t>
            </a:r>
            <a:r>
              <a:rPr lang="en-US" sz="3000" dirty="0" err="1"/>
              <a:t>minyak</a:t>
            </a:r>
            <a:r>
              <a:rPr lang="en-US" sz="3000" dirty="0"/>
              <a:t> &amp; </a:t>
            </a:r>
            <a:r>
              <a:rPr lang="en-US" sz="3000" dirty="0" err="1"/>
              <a:t>lemak</a:t>
            </a:r>
            <a:r>
              <a:rPr lang="en-US" sz="3000" dirty="0"/>
              <a:t>, (</a:t>
            </a:r>
            <a:r>
              <a:rPr lang="en-US" sz="3000" dirty="0" err="1"/>
              <a:t>termasuk</a:t>
            </a:r>
            <a:r>
              <a:rPr lang="en-US" sz="3000" dirty="0"/>
              <a:t> </a:t>
            </a:r>
            <a:r>
              <a:rPr lang="en-US" sz="3000" dirty="0" err="1"/>
              <a:t>mentega</a:t>
            </a:r>
            <a:r>
              <a:rPr lang="en-US" sz="3000" dirty="0"/>
              <a:t> &amp; </a:t>
            </a:r>
            <a:r>
              <a:rPr lang="en-US" sz="3000" dirty="0" err="1"/>
              <a:t>margarin</a:t>
            </a:r>
            <a:r>
              <a:rPr lang="en-US" sz="3000" dirty="0"/>
              <a:t>, </a:t>
            </a:r>
            <a:r>
              <a:rPr lang="en-US" sz="3000" dirty="0" err="1"/>
              <a:t>minyak</a:t>
            </a:r>
            <a:r>
              <a:rPr lang="en-US" sz="3000" dirty="0"/>
              <a:t> </a:t>
            </a:r>
            <a:r>
              <a:rPr lang="en-US" sz="3000" dirty="0" err="1"/>
              <a:t>kelapa</a:t>
            </a:r>
            <a:r>
              <a:rPr lang="en-US" sz="3000" dirty="0"/>
              <a:t> </a:t>
            </a:r>
            <a:r>
              <a:rPr lang="en-US" sz="3000" dirty="0">
                <a:sym typeface="Wingdings" panose="05000000000000000000" pitchFamily="2" charset="2"/>
              </a:rPr>
              <a:t> FFA &gt;</a:t>
            </a:r>
            <a:r>
              <a:rPr lang="id-ID" sz="3000" dirty="0">
                <a:sym typeface="Wingdings" panose="05000000000000000000" pitchFamily="2" charset="2"/>
              </a:rPr>
              <a:t>&gt; </a:t>
            </a:r>
            <a:r>
              <a:rPr lang="en-US" sz="3000" dirty="0">
                <a:sym typeface="Wingdings" panose="05000000000000000000" pitchFamily="2" charset="2"/>
              </a:rPr>
              <a:t>)</a:t>
            </a:r>
          </a:p>
          <a:p>
            <a:pPr eaLnBrk="1" hangingPunct="1">
              <a:lnSpc>
                <a:spcPct val="90000"/>
              </a:lnSpc>
            </a:pPr>
            <a:endParaRPr lang="en-US" sz="3000" dirty="0"/>
          </a:p>
          <a:p>
            <a:pPr eaLnBrk="1" hangingPunct="1">
              <a:lnSpc>
                <a:spcPct val="90000"/>
              </a:lnSpc>
            </a:pPr>
            <a:r>
              <a:rPr lang="en-US" sz="3000" dirty="0" err="1"/>
              <a:t>Harus</a:t>
            </a:r>
            <a:r>
              <a:rPr lang="en-US" sz="3000" dirty="0"/>
              <a:t> </a:t>
            </a:r>
            <a:r>
              <a:rPr lang="en-US" sz="3000" dirty="0" err="1"/>
              <a:t>diaduk</a:t>
            </a:r>
            <a:r>
              <a:rPr lang="en-US" sz="3000" dirty="0"/>
              <a:t> agar </a:t>
            </a:r>
            <a:r>
              <a:rPr lang="en-US" sz="3000" dirty="0" err="1"/>
              <a:t>homogen</a:t>
            </a:r>
            <a:r>
              <a:rPr lang="en-US" sz="3000" dirty="0"/>
              <a:t> </a:t>
            </a:r>
            <a:r>
              <a:rPr lang="en-US" sz="3000" dirty="0" err="1"/>
              <a:t>krn</a:t>
            </a:r>
            <a:r>
              <a:rPr lang="en-US" sz="3000" dirty="0"/>
              <a:t> </a:t>
            </a:r>
            <a:r>
              <a:rPr lang="en-US" sz="3000" dirty="0" err="1"/>
              <a:t>minyak</a:t>
            </a:r>
            <a:r>
              <a:rPr lang="en-US" sz="3000" dirty="0"/>
              <a:t> </a:t>
            </a:r>
            <a:r>
              <a:rPr lang="en-US" sz="3000" dirty="0" err="1"/>
              <a:t>tak</a:t>
            </a:r>
            <a:r>
              <a:rPr lang="en-US" sz="3000" dirty="0"/>
              <a:t> </a:t>
            </a:r>
            <a:r>
              <a:rPr lang="en-US" sz="3000" dirty="0" err="1"/>
              <a:t>larut</a:t>
            </a:r>
            <a:r>
              <a:rPr lang="en-US" sz="3000" dirty="0"/>
              <a:t> </a:t>
            </a:r>
            <a:r>
              <a:rPr lang="en-US" sz="3000" dirty="0" err="1"/>
              <a:t>dalam</a:t>
            </a:r>
            <a:r>
              <a:rPr lang="en-US" sz="3000" dirty="0"/>
              <a:t> air.</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055380" cy="1400530"/>
          </a:xfrm>
        </p:spPr>
        <p:txBody>
          <a:bodyPr/>
          <a:lstStyle/>
          <a:p>
            <a:r>
              <a:rPr lang="en-US" dirty="0"/>
              <a:t>PROSEDUR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8892558"/>
              </p:ext>
            </p:extLst>
          </p:nvPr>
        </p:nvGraphicFramePr>
        <p:xfrm>
          <a:off x="484710" y="980728"/>
          <a:ext cx="739965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4695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1520" y="1412776"/>
            <a:ext cx="8229600" cy="4525963"/>
          </a:xfrm>
        </p:spPr>
        <p:txBody>
          <a:bodyPr>
            <a:normAutofit/>
          </a:bodyPr>
          <a:lstStyle/>
          <a:p>
            <a:pPr marL="514350" indent="-514350" eaLnBrk="1" hangingPunct="1">
              <a:defRPr/>
            </a:pPr>
            <a:r>
              <a:rPr lang="en-US" sz="2800" b="1" dirty="0"/>
              <a:t>Kadar air &amp; </a:t>
            </a:r>
            <a:r>
              <a:rPr lang="en-US" sz="2800" b="1" dirty="0" err="1"/>
              <a:t>zat</a:t>
            </a:r>
            <a:r>
              <a:rPr lang="en-US" sz="2800" b="1" dirty="0"/>
              <a:t> </a:t>
            </a:r>
            <a:r>
              <a:rPr lang="en-US" sz="2800" b="1" dirty="0" err="1"/>
              <a:t>menguap</a:t>
            </a:r>
            <a:r>
              <a:rPr lang="en-US" sz="2800" b="1" dirty="0"/>
              <a:t> (%) = </a:t>
            </a:r>
          </a:p>
          <a:p>
            <a:pPr marL="0" indent="0" eaLnBrk="1" hangingPunct="1">
              <a:buNone/>
              <a:defRPr/>
            </a:pPr>
            <a:r>
              <a:rPr lang="en-US" sz="2800" b="1" dirty="0"/>
              <a:t>     </a:t>
            </a:r>
            <a:r>
              <a:rPr lang="en-US" sz="2800" b="1" dirty="0" err="1"/>
              <a:t>Bobot</a:t>
            </a:r>
            <a:r>
              <a:rPr lang="en-US" sz="2800" b="1" dirty="0"/>
              <a:t> </a:t>
            </a:r>
            <a:r>
              <a:rPr lang="en-US" sz="2800" b="1" dirty="0" err="1"/>
              <a:t>yg</a:t>
            </a:r>
            <a:r>
              <a:rPr lang="en-US" sz="2800" b="1" dirty="0"/>
              <a:t> </a:t>
            </a:r>
            <a:r>
              <a:rPr lang="en-US" sz="2800" b="1" dirty="0" err="1"/>
              <a:t>hilang</a:t>
            </a:r>
            <a:r>
              <a:rPr lang="en-US" sz="2800" b="1" dirty="0"/>
              <a:t> (g) x 100	</a:t>
            </a:r>
          </a:p>
          <a:p>
            <a:pPr marL="0" indent="0" eaLnBrk="1" hangingPunct="1">
              <a:buNone/>
              <a:defRPr/>
            </a:pPr>
            <a:r>
              <a:rPr lang="en-US" sz="2800" b="1" dirty="0"/>
              <a:t>            </a:t>
            </a:r>
            <a:r>
              <a:rPr lang="en-US" sz="2800" b="1" dirty="0" err="1"/>
              <a:t>Bobot</a:t>
            </a:r>
            <a:r>
              <a:rPr lang="en-US" sz="2800" b="1" dirty="0"/>
              <a:t> </a:t>
            </a:r>
            <a:r>
              <a:rPr lang="en-US" sz="2800" b="1" dirty="0" err="1"/>
              <a:t>sampel</a:t>
            </a:r>
            <a:r>
              <a:rPr lang="en-US" sz="2800" b="1" dirty="0"/>
              <a:t> (g) </a:t>
            </a:r>
          </a:p>
        </p:txBody>
      </p:sp>
      <p:cxnSp>
        <p:nvCxnSpPr>
          <p:cNvPr id="5" name="Straight Connector 4"/>
          <p:cNvCxnSpPr/>
          <p:nvPr/>
        </p:nvCxnSpPr>
        <p:spPr>
          <a:xfrm>
            <a:off x="827584" y="2564904"/>
            <a:ext cx="4248472"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4294967295"/>
          </p:nvPr>
        </p:nvSpPr>
        <p:spPr>
          <a:xfrm>
            <a:off x="251520" y="836712"/>
            <a:ext cx="8229600" cy="4525963"/>
          </a:xfrm>
        </p:spPr>
        <p:txBody>
          <a:bodyPr>
            <a:normAutofit/>
          </a:bodyPr>
          <a:lstStyle/>
          <a:p>
            <a:pPr eaLnBrk="1" hangingPunct="1"/>
            <a:r>
              <a:rPr lang="en-US" sz="3200" u="sng" dirty="0"/>
              <a:t>Cara Oven Terbuka</a:t>
            </a:r>
          </a:p>
          <a:p>
            <a:pPr marL="0" indent="0" eaLnBrk="1" hangingPunct="1">
              <a:buNone/>
            </a:pPr>
            <a:endParaRPr lang="en-US" sz="3200" dirty="0"/>
          </a:p>
          <a:p>
            <a:pPr marL="0" indent="0" eaLnBrk="1" hangingPunct="1">
              <a:buNone/>
            </a:pPr>
            <a:r>
              <a:rPr lang="en-US" sz="3200" dirty="0" err="1"/>
              <a:t>Digunakan</a:t>
            </a:r>
            <a:r>
              <a:rPr lang="en-US" sz="3200" dirty="0"/>
              <a:t> </a:t>
            </a:r>
            <a:r>
              <a:rPr lang="en-US" sz="3200" dirty="0" err="1"/>
              <a:t>untuk</a:t>
            </a:r>
            <a:r>
              <a:rPr lang="en-US" sz="3200" dirty="0"/>
              <a:t> </a:t>
            </a:r>
            <a:r>
              <a:rPr lang="en-US" sz="3200" dirty="0" err="1"/>
              <a:t>lemak</a:t>
            </a:r>
            <a:r>
              <a:rPr lang="en-US" sz="3200" dirty="0"/>
              <a:t> </a:t>
            </a:r>
            <a:r>
              <a:rPr lang="en-US" sz="3200" dirty="0" err="1"/>
              <a:t>hewani</a:t>
            </a:r>
            <a:r>
              <a:rPr lang="en-US" sz="3200" dirty="0"/>
              <a:t> &amp; </a:t>
            </a:r>
            <a:r>
              <a:rPr lang="en-US" sz="3200" dirty="0" err="1"/>
              <a:t>nabati</a:t>
            </a:r>
            <a:r>
              <a:rPr lang="en-US" sz="3200" dirty="0"/>
              <a:t>, </a:t>
            </a:r>
            <a:r>
              <a:rPr lang="en-US" sz="3200" dirty="0" err="1"/>
              <a:t>tapi</a:t>
            </a:r>
            <a:r>
              <a:rPr lang="en-US" sz="3200" dirty="0"/>
              <a:t> </a:t>
            </a:r>
            <a:r>
              <a:rPr lang="en-US" sz="3200" dirty="0" err="1"/>
              <a:t>tdk</a:t>
            </a:r>
            <a:r>
              <a:rPr lang="en-US" sz="3200" dirty="0"/>
              <a:t> </a:t>
            </a:r>
            <a:r>
              <a:rPr lang="en-US" sz="3200" dirty="0" err="1"/>
              <a:t>dpt</a:t>
            </a:r>
            <a:r>
              <a:rPr lang="en-US" sz="3200" dirty="0"/>
              <a:t> </a:t>
            </a:r>
            <a:r>
              <a:rPr lang="en-US" sz="3200" dirty="0" err="1"/>
              <a:t>digunakan</a:t>
            </a:r>
            <a:r>
              <a:rPr lang="en-US" sz="3200" dirty="0"/>
              <a:t> </a:t>
            </a:r>
            <a:r>
              <a:rPr lang="en-US" sz="3200" dirty="0" err="1"/>
              <a:t>untuk</a:t>
            </a:r>
            <a:r>
              <a:rPr lang="en-US" sz="3200" dirty="0"/>
              <a:t> </a:t>
            </a:r>
            <a:r>
              <a:rPr lang="en-US" sz="3200" dirty="0" err="1"/>
              <a:t>minyak</a:t>
            </a:r>
            <a:r>
              <a:rPr lang="en-US" sz="3200" dirty="0"/>
              <a:t> </a:t>
            </a:r>
            <a:r>
              <a:rPr lang="en-US" sz="3200" dirty="0" err="1"/>
              <a:t>yg</a:t>
            </a:r>
            <a:r>
              <a:rPr lang="en-US" sz="3200" dirty="0"/>
              <a:t> </a:t>
            </a:r>
            <a:r>
              <a:rPr lang="en-US" sz="3200" dirty="0" err="1"/>
              <a:t>mengering</a:t>
            </a:r>
            <a:r>
              <a:rPr lang="en-US" sz="3200" dirty="0"/>
              <a:t> (drying oils) </a:t>
            </a:r>
            <a:r>
              <a:rPr lang="en-US" sz="3200" dirty="0" err="1"/>
              <a:t>atau</a:t>
            </a:r>
            <a:r>
              <a:rPr lang="en-US" sz="3200" dirty="0"/>
              <a:t> </a:t>
            </a:r>
            <a:r>
              <a:rPr lang="en-US" sz="3200" dirty="0" err="1"/>
              <a:t>setengah</a:t>
            </a:r>
            <a:r>
              <a:rPr lang="en-US" sz="3200" dirty="0"/>
              <a:t> </a:t>
            </a:r>
            <a:r>
              <a:rPr lang="en-US" sz="3200" dirty="0" err="1"/>
              <a:t>mengering</a:t>
            </a:r>
            <a:r>
              <a:rPr lang="en-US" sz="3200" dirty="0"/>
              <a:t> (semi drying oils).</a:t>
            </a:r>
          </a:p>
          <a:p>
            <a:pPr eaLnBrk="1" hangingPunct="1"/>
            <a:endParaRPr lang="en-US" sz="3200"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055380" cy="1400530"/>
          </a:xfrm>
        </p:spPr>
        <p:txBody>
          <a:bodyPr/>
          <a:lstStyle/>
          <a:p>
            <a:r>
              <a:rPr lang="en-US" dirty="0"/>
              <a:t>PROSEDUR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1324385"/>
              </p:ext>
            </p:extLst>
          </p:nvPr>
        </p:nvGraphicFramePr>
        <p:xfrm>
          <a:off x="484710" y="980728"/>
          <a:ext cx="739965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8379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4294967295"/>
          </p:nvPr>
        </p:nvSpPr>
        <p:spPr>
          <a:xfrm>
            <a:off x="251520" y="764704"/>
            <a:ext cx="8229600" cy="4525963"/>
          </a:xfrm>
        </p:spPr>
        <p:txBody>
          <a:bodyPr>
            <a:normAutofit/>
          </a:bodyPr>
          <a:lstStyle/>
          <a:p>
            <a:pPr eaLnBrk="1" hangingPunct="1"/>
            <a:r>
              <a:rPr lang="en-US" sz="3200" u="sng" dirty="0"/>
              <a:t>Cara Oven </a:t>
            </a:r>
            <a:r>
              <a:rPr lang="en-US" sz="3200" u="sng" dirty="0" err="1"/>
              <a:t>Hampa</a:t>
            </a:r>
            <a:r>
              <a:rPr lang="en-US" sz="3200" u="sng" dirty="0"/>
              <a:t> </a:t>
            </a:r>
            <a:r>
              <a:rPr lang="en-US" sz="3200" u="sng" dirty="0" err="1"/>
              <a:t>Udara</a:t>
            </a:r>
            <a:endParaRPr lang="en-US" sz="3200" u="sng" dirty="0"/>
          </a:p>
          <a:p>
            <a:pPr marL="0" indent="0" eaLnBrk="1" hangingPunct="1">
              <a:buNone/>
            </a:pPr>
            <a:endParaRPr lang="en-US" sz="3200" dirty="0"/>
          </a:p>
          <a:p>
            <a:pPr marL="0" indent="0" eaLnBrk="1" hangingPunct="1">
              <a:buNone/>
            </a:pPr>
            <a:r>
              <a:rPr lang="en-US" sz="3200" dirty="0" err="1"/>
              <a:t>Digunakan</a:t>
            </a:r>
            <a:r>
              <a:rPr lang="en-US" sz="3200" dirty="0"/>
              <a:t> </a:t>
            </a:r>
            <a:r>
              <a:rPr lang="en-US" sz="3200" dirty="0" err="1"/>
              <a:t>untuk</a:t>
            </a:r>
            <a:r>
              <a:rPr lang="en-US" sz="3200" dirty="0"/>
              <a:t> </a:t>
            </a:r>
            <a:r>
              <a:rPr lang="en-US" sz="3200" dirty="0" err="1"/>
              <a:t>semua</a:t>
            </a:r>
            <a:r>
              <a:rPr lang="en-US" sz="3200" dirty="0"/>
              <a:t> </a:t>
            </a:r>
            <a:r>
              <a:rPr lang="en-US" sz="3200" dirty="0" err="1"/>
              <a:t>jenis</a:t>
            </a:r>
            <a:r>
              <a:rPr lang="en-US" sz="3200" dirty="0"/>
              <a:t> </a:t>
            </a:r>
            <a:r>
              <a:rPr lang="en-US" sz="3200" dirty="0" err="1"/>
              <a:t>minyak</a:t>
            </a:r>
            <a:r>
              <a:rPr lang="en-US" sz="3200" dirty="0"/>
              <a:t> &amp; </a:t>
            </a:r>
            <a:r>
              <a:rPr lang="en-US" sz="3200" dirty="0" err="1"/>
              <a:t>lemak</a:t>
            </a:r>
            <a:r>
              <a:rPr lang="en-US" sz="3200" dirty="0"/>
              <a:t> </a:t>
            </a:r>
            <a:r>
              <a:rPr lang="en-US" sz="3200" dirty="0" err="1"/>
              <a:t>kecuali</a:t>
            </a:r>
            <a:r>
              <a:rPr lang="en-US" sz="3200" dirty="0"/>
              <a:t> </a:t>
            </a:r>
            <a:r>
              <a:rPr lang="en-US" sz="3200" dirty="0" err="1"/>
              <a:t>minyak</a:t>
            </a:r>
            <a:r>
              <a:rPr lang="en-US" sz="3200" dirty="0"/>
              <a:t> </a:t>
            </a:r>
            <a:r>
              <a:rPr lang="en-US" sz="3200" dirty="0" err="1"/>
              <a:t>kelapa</a:t>
            </a:r>
            <a:r>
              <a:rPr lang="en-US" sz="3200" dirty="0"/>
              <a:t> &amp; </a:t>
            </a:r>
            <a:r>
              <a:rPr lang="en-US" sz="3200" dirty="0" err="1"/>
              <a:t>minyak</a:t>
            </a:r>
            <a:r>
              <a:rPr lang="en-US" sz="3200" dirty="0"/>
              <a:t> </a:t>
            </a:r>
            <a:r>
              <a:rPr lang="en-US" sz="3200" dirty="0" err="1"/>
              <a:t>yg</a:t>
            </a:r>
            <a:r>
              <a:rPr lang="en-US" sz="3200" dirty="0"/>
              <a:t> </a:t>
            </a:r>
            <a:r>
              <a:rPr lang="en-US" sz="3200" dirty="0" err="1"/>
              <a:t>sejenis</a:t>
            </a:r>
            <a:r>
              <a:rPr lang="en-US" sz="3200" dirty="0"/>
              <a:t> </a:t>
            </a:r>
            <a:r>
              <a:rPr lang="en-US" sz="3200" dirty="0" err="1"/>
              <a:t>yg</a:t>
            </a:r>
            <a:r>
              <a:rPr lang="en-US" sz="3200" dirty="0"/>
              <a:t> </a:t>
            </a:r>
            <a:r>
              <a:rPr lang="en-US" sz="3200" dirty="0" err="1"/>
              <a:t>mengandung</a:t>
            </a:r>
            <a:r>
              <a:rPr lang="en-US" sz="3200" dirty="0"/>
              <a:t> </a:t>
            </a:r>
            <a:r>
              <a:rPr lang="en-US" sz="3200" dirty="0" err="1"/>
              <a:t>asam</a:t>
            </a:r>
            <a:r>
              <a:rPr lang="en-US" sz="3200" dirty="0"/>
              <a:t> </a:t>
            </a:r>
            <a:r>
              <a:rPr lang="en-US" sz="3200" dirty="0" err="1"/>
              <a:t>lemak</a:t>
            </a:r>
            <a:r>
              <a:rPr lang="en-US" sz="3200" dirty="0"/>
              <a:t> </a:t>
            </a:r>
            <a:r>
              <a:rPr lang="en-US" sz="3200" dirty="0" err="1"/>
              <a:t>bebas</a:t>
            </a:r>
            <a:r>
              <a:rPr lang="en-US" sz="3200" dirty="0"/>
              <a:t> </a:t>
            </a:r>
            <a:r>
              <a:rPr lang="id-ID" sz="3200" dirty="0"/>
              <a:t>&lt;</a:t>
            </a:r>
            <a:r>
              <a:rPr lang="en-US" sz="3200" dirty="0"/>
              <a:t> 1 %.</a:t>
            </a:r>
          </a:p>
          <a:p>
            <a:pPr eaLnBrk="1" hangingPunct="1"/>
            <a:endParaRPr lang="en-US" sz="32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974" y="476672"/>
            <a:ext cx="7055380" cy="1400530"/>
          </a:xfrm>
          <a:solidFill>
            <a:schemeClr val="accent6">
              <a:lumMod val="75000"/>
            </a:schemeClr>
          </a:solidFill>
        </p:spPr>
        <p:txBody>
          <a:bodyPr/>
          <a:lstStyle/>
          <a:p>
            <a:r>
              <a:rPr lang="en-US" dirty="0"/>
              <a:t>OILINESS </a:t>
            </a:r>
            <a:r>
              <a:rPr lang="en-US" dirty="0" err="1"/>
              <a:t>dan</a:t>
            </a:r>
            <a:r>
              <a:rPr lang="en-US" dirty="0"/>
              <a:t> VISKOSITAS</a:t>
            </a:r>
          </a:p>
        </p:txBody>
      </p:sp>
      <p:sp>
        <p:nvSpPr>
          <p:cNvPr id="3" name="Content Placeholder 2"/>
          <p:cNvSpPr>
            <a:spLocks noGrp="1"/>
          </p:cNvSpPr>
          <p:nvPr>
            <p:ph idx="1"/>
          </p:nvPr>
        </p:nvSpPr>
        <p:spPr>
          <a:xfrm>
            <a:off x="483974" y="2052925"/>
            <a:ext cx="7055380" cy="4195481"/>
          </a:xfrm>
        </p:spPr>
        <p:txBody>
          <a:bodyPr>
            <a:normAutofit fontScale="85000" lnSpcReduction="10000"/>
          </a:bodyPr>
          <a:lstStyle/>
          <a:p>
            <a:r>
              <a:rPr lang="en-US" sz="2400" dirty="0"/>
              <a:t>Oiliness </a:t>
            </a:r>
            <a:r>
              <a:rPr lang="en-US" sz="2400" dirty="0">
                <a:sym typeface="Wingdings" panose="05000000000000000000" pitchFamily="2" charset="2"/>
              </a:rPr>
              <a:t> </a:t>
            </a:r>
            <a:r>
              <a:rPr lang="en-US" sz="2400" dirty="0"/>
              <a:t> </a:t>
            </a:r>
            <a:r>
              <a:rPr lang="en-US" sz="2400" dirty="0" err="1"/>
              <a:t>Kemampuan</a:t>
            </a:r>
            <a:r>
              <a:rPr lang="en-US" sz="2400" dirty="0"/>
              <a:t> </a:t>
            </a:r>
            <a:r>
              <a:rPr lang="en-US" sz="2400" dirty="0" err="1"/>
              <a:t>untuk</a:t>
            </a:r>
            <a:r>
              <a:rPr lang="en-US" sz="2400" dirty="0"/>
              <a:t> </a:t>
            </a:r>
            <a:r>
              <a:rPr lang="en-US" sz="2400" dirty="0" err="1"/>
              <a:t>membentuk</a:t>
            </a:r>
            <a:r>
              <a:rPr lang="en-US" sz="2400" dirty="0"/>
              <a:t> </a:t>
            </a:r>
            <a:r>
              <a:rPr lang="en-US" sz="2400" dirty="0" err="1"/>
              <a:t>lapisan</a:t>
            </a:r>
            <a:r>
              <a:rPr lang="en-US" sz="2400" dirty="0"/>
              <a:t> </a:t>
            </a:r>
            <a:r>
              <a:rPr lang="en-US" sz="2400" dirty="0" err="1"/>
              <a:t>berminyak</a:t>
            </a:r>
            <a:r>
              <a:rPr lang="en-US" sz="2400" dirty="0"/>
              <a:t> </a:t>
            </a:r>
            <a:r>
              <a:rPr lang="en-US" sz="2400" dirty="0" err="1"/>
              <a:t>pada</a:t>
            </a:r>
            <a:r>
              <a:rPr lang="en-US" sz="2400" dirty="0"/>
              <a:t> </a:t>
            </a:r>
            <a:r>
              <a:rPr lang="en-US" sz="2400" dirty="0" err="1"/>
              <a:t>permukaan</a:t>
            </a:r>
            <a:r>
              <a:rPr lang="en-US" sz="2400" dirty="0"/>
              <a:t> </a:t>
            </a:r>
            <a:r>
              <a:rPr lang="en-US" sz="2400" dirty="0" err="1"/>
              <a:t>bahan</a:t>
            </a:r>
            <a:r>
              <a:rPr lang="en-US" sz="2400" dirty="0"/>
              <a:t> (lubricant films)</a:t>
            </a:r>
          </a:p>
          <a:p>
            <a:r>
              <a:rPr lang="en-US" sz="2400" dirty="0" err="1"/>
              <a:t>Viskositas</a:t>
            </a:r>
            <a:r>
              <a:rPr lang="en-US" sz="2400" dirty="0"/>
              <a:t> </a:t>
            </a:r>
            <a:r>
              <a:rPr lang="en-US" sz="2400" dirty="0">
                <a:sym typeface="Wingdings" panose="05000000000000000000" pitchFamily="2" charset="2"/>
              </a:rPr>
              <a:t> </a:t>
            </a:r>
            <a:r>
              <a:rPr lang="en-US" sz="2400" dirty="0"/>
              <a:t>parameter </a:t>
            </a:r>
            <a:r>
              <a:rPr lang="en-US" sz="2400" dirty="0" err="1"/>
              <a:t>gesekan</a:t>
            </a:r>
            <a:r>
              <a:rPr lang="en-US" sz="2400" dirty="0"/>
              <a:t> internal </a:t>
            </a:r>
            <a:r>
              <a:rPr lang="en-US" sz="2400" dirty="0" err="1"/>
              <a:t>dalam</a:t>
            </a:r>
            <a:r>
              <a:rPr lang="en-US" sz="2400" dirty="0"/>
              <a:t> </a:t>
            </a:r>
            <a:r>
              <a:rPr lang="en-US" sz="2400" dirty="0" err="1"/>
              <a:t>molekul</a:t>
            </a:r>
            <a:endParaRPr lang="en-US" sz="2400" dirty="0"/>
          </a:p>
          <a:p>
            <a:endParaRPr lang="en-US" sz="2400" dirty="0"/>
          </a:p>
          <a:p>
            <a:r>
              <a:rPr lang="en-US" sz="2400" dirty="0" err="1"/>
              <a:t>Viskositas</a:t>
            </a:r>
            <a:r>
              <a:rPr lang="en-US" sz="2400" dirty="0"/>
              <a:t> </a:t>
            </a:r>
            <a:r>
              <a:rPr lang="en-US" sz="2400" dirty="0" err="1"/>
              <a:t>minyak</a:t>
            </a:r>
            <a:r>
              <a:rPr lang="en-US" sz="2400" dirty="0"/>
              <a:t> </a:t>
            </a:r>
            <a:r>
              <a:rPr lang="en-US" sz="2400" dirty="0" err="1"/>
              <a:t>sedikit</a:t>
            </a:r>
            <a:r>
              <a:rPr lang="en-US" sz="2400" dirty="0"/>
              <a:t> </a:t>
            </a:r>
            <a:r>
              <a:rPr lang="en-US" sz="2400" dirty="0" err="1"/>
              <a:t>menurun</a:t>
            </a:r>
            <a:r>
              <a:rPr lang="en-US" sz="2400" dirty="0"/>
              <a:t> </a:t>
            </a:r>
            <a:r>
              <a:rPr lang="en-US" sz="2400" dirty="0" err="1"/>
              <a:t>dengan</a:t>
            </a:r>
            <a:r>
              <a:rPr lang="en-US" sz="2400" dirty="0"/>
              <a:t> </a:t>
            </a:r>
            <a:r>
              <a:rPr lang="en-US" sz="2400" dirty="0" err="1"/>
              <a:t>kenaikan</a:t>
            </a:r>
            <a:r>
              <a:rPr lang="en-US" sz="2400" dirty="0"/>
              <a:t> </a:t>
            </a:r>
            <a:r>
              <a:rPr lang="en-US" sz="2400" dirty="0" err="1"/>
              <a:t>derajat</a:t>
            </a:r>
            <a:r>
              <a:rPr lang="en-US" sz="2400" dirty="0"/>
              <a:t> </a:t>
            </a:r>
            <a:r>
              <a:rPr lang="en-US" sz="2400" dirty="0" err="1"/>
              <a:t>ketidakjenuhan</a:t>
            </a:r>
            <a:r>
              <a:rPr lang="en-US" sz="2400" dirty="0"/>
              <a:t> </a:t>
            </a:r>
            <a:r>
              <a:rPr lang="en-US" sz="2400" dirty="0" err="1"/>
              <a:t>minyak</a:t>
            </a:r>
            <a:r>
              <a:rPr lang="en-US" sz="2400" dirty="0"/>
              <a:t> (</a:t>
            </a:r>
            <a:r>
              <a:rPr lang="en-US" sz="2400" dirty="0" err="1"/>
              <a:t>makin</a:t>
            </a:r>
            <a:r>
              <a:rPr lang="en-US" sz="2400" dirty="0"/>
              <a:t> </a:t>
            </a:r>
            <a:r>
              <a:rPr lang="en-US" sz="2400" dirty="0" err="1"/>
              <a:t>tak</a:t>
            </a:r>
            <a:r>
              <a:rPr lang="en-US" sz="2400" dirty="0"/>
              <a:t> </a:t>
            </a:r>
            <a:r>
              <a:rPr lang="en-US" sz="2400" dirty="0" err="1"/>
              <a:t>jenuh</a:t>
            </a:r>
            <a:r>
              <a:rPr lang="en-US" sz="2400" dirty="0"/>
              <a:t> </a:t>
            </a:r>
            <a:r>
              <a:rPr lang="en-US" sz="2400" dirty="0">
                <a:sym typeface="Wingdings" panose="05000000000000000000" pitchFamily="2" charset="2"/>
              </a:rPr>
              <a:t> </a:t>
            </a:r>
            <a:r>
              <a:rPr lang="en-US" sz="2400" dirty="0" err="1">
                <a:sym typeface="Wingdings" panose="05000000000000000000" pitchFamily="2" charset="2"/>
              </a:rPr>
              <a:t>makin</a:t>
            </a:r>
            <a:r>
              <a:rPr lang="en-US" sz="2400" dirty="0">
                <a:sym typeface="Wingdings" panose="05000000000000000000" pitchFamily="2" charset="2"/>
              </a:rPr>
              <a:t> </a:t>
            </a:r>
            <a:r>
              <a:rPr lang="en-US" sz="2400" dirty="0" err="1">
                <a:sym typeface="Wingdings" panose="05000000000000000000" pitchFamily="2" charset="2"/>
              </a:rPr>
              <a:t>encer</a:t>
            </a:r>
            <a:r>
              <a:rPr lang="en-US" sz="2400" dirty="0">
                <a:sym typeface="Wingdings" panose="05000000000000000000" pitchFamily="2" charset="2"/>
              </a:rPr>
              <a:t>)</a:t>
            </a:r>
          </a:p>
          <a:p>
            <a:r>
              <a:rPr lang="en-US" sz="2400" dirty="0" err="1">
                <a:sym typeface="Wingdings" panose="05000000000000000000" pitchFamily="2" charset="2"/>
              </a:rPr>
              <a:t>Viskositas</a:t>
            </a:r>
            <a:r>
              <a:rPr lang="en-US" sz="2400" dirty="0">
                <a:sym typeface="Wingdings" panose="05000000000000000000" pitchFamily="2" charset="2"/>
              </a:rPr>
              <a:t> </a:t>
            </a:r>
            <a:r>
              <a:rPr lang="en-US" sz="2400" dirty="0" err="1">
                <a:sym typeface="Wingdings" panose="05000000000000000000" pitchFamily="2" charset="2"/>
              </a:rPr>
              <a:t>minyak</a:t>
            </a:r>
            <a:r>
              <a:rPr lang="en-US" sz="2400" dirty="0">
                <a:sym typeface="Wingdings" panose="05000000000000000000" pitchFamily="2" charset="2"/>
              </a:rPr>
              <a:t> </a:t>
            </a:r>
            <a:r>
              <a:rPr lang="en-US" sz="2400" dirty="0" err="1">
                <a:sym typeface="Wingdings" panose="05000000000000000000" pitchFamily="2" charset="2"/>
              </a:rPr>
              <a:t>sedikit</a:t>
            </a:r>
            <a:r>
              <a:rPr lang="en-US" sz="2400" dirty="0">
                <a:sym typeface="Wingdings" panose="05000000000000000000" pitchFamily="2" charset="2"/>
              </a:rPr>
              <a:t> </a:t>
            </a:r>
            <a:r>
              <a:rPr lang="en-US" sz="2400" dirty="0" err="1">
                <a:sym typeface="Wingdings" panose="05000000000000000000" pitchFamily="2" charset="2"/>
              </a:rPr>
              <a:t>meningkat</a:t>
            </a:r>
            <a:r>
              <a:rPr lang="en-US" sz="2400" dirty="0">
                <a:sym typeface="Wingdings" panose="05000000000000000000" pitchFamily="2" charset="2"/>
              </a:rPr>
              <a:t> </a:t>
            </a:r>
            <a:r>
              <a:rPr lang="en-US" sz="2400" dirty="0" err="1">
                <a:sym typeface="Wingdings" panose="05000000000000000000" pitchFamily="2" charset="2"/>
              </a:rPr>
              <a:t>dengan</a:t>
            </a:r>
            <a:r>
              <a:rPr lang="en-US" sz="2400" dirty="0">
                <a:sym typeface="Wingdings" panose="05000000000000000000" pitchFamily="2" charset="2"/>
              </a:rPr>
              <a:t> </a:t>
            </a:r>
            <a:r>
              <a:rPr lang="en-US" sz="2400" dirty="0" err="1">
                <a:sym typeface="Wingdings" panose="05000000000000000000" pitchFamily="2" charset="2"/>
              </a:rPr>
              <a:t>kenaikan</a:t>
            </a:r>
            <a:r>
              <a:rPr lang="en-US" sz="2400" dirty="0">
                <a:sym typeface="Wingdings" panose="05000000000000000000" pitchFamily="2" charset="2"/>
              </a:rPr>
              <a:t> </a:t>
            </a:r>
            <a:r>
              <a:rPr lang="en-US" sz="2400" dirty="0" err="1">
                <a:sym typeface="Wingdings" panose="05000000000000000000" pitchFamily="2" charset="2"/>
              </a:rPr>
              <a:t>berat</a:t>
            </a:r>
            <a:r>
              <a:rPr lang="en-US" sz="2400" dirty="0">
                <a:sym typeface="Wingdings" panose="05000000000000000000" pitchFamily="2" charset="2"/>
              </a:rPr>
              <a:t> </a:t>
            </a:r>
            <a:r>
              <a:rPr lang="en-US" sz="2400" dirty="0" err="1">
                <a:sym typeface="Wingdings" panose="05000000000000000000" pitchFamily="2" charset="2"/>
              </a:rPr>
              <a:t>molekul</a:t>
            </a:r>
            <a:r>
              <a:rPr lang="en-US" sz="2400" dirty="0">
                <a:sym typeface="Wingdings" panose="05000000000000000000" pitchFamily="2" charset="2"/>
              </a:rPr>
              <a:t>.</a:t>
            </a:r>
          </a:p>
          <a:p>
            <a:r>
              <a:rPr lang="en-US" sz="2400" dirty="0" err="1">
                <a:sym typeface="Wingdings" panose="05000000000000000000" pitchFamily="2" charset="2"/>
              </a:rPr>
              <a:t>Viskositas</a:t>
            </a:r>
            <a:r>
              <a:rPr lang="en-US" sz="2400" dirty="0">
                <a:sym typeface="Wingdings" panose="05000000000000000000" pitchFamily="2" charset="2"/>
              </a:rPr>
              <a:t> </a:t>
            </a:r>
            <a:r>
              <a:rPr lang="en-US" sz="2400" dirty="0" err="1">
                <a:sym typeface="Wingdings" panose="05000000000000000000" pitchFamily="2" charset="2"/>
              </a:rPr>
              <a:t>minyak</a:t>
            </a:r>
            <a:r>
              <a:rPr lang="en-US" sz="2400" dirty="0">
                <a:sym typeface="Wingdings" panose="05000000000000000000" pitchFamily="2" charset="2"/>
              </a:rPr>
              <a:t> </a:t>
            </a:r>
            <a:r>
              <a:rPr lang="en-US" sz="2400" dirty="0" err="1">
                <a:sym typeface="Wingdings" panose="05000000000000000000" pitchFamily="2" charset="2"/>
              </a:rPr>
              <a:t>hanya</a:t>
            </a:r>
            <a:r>
              <a:rPr lang="en-US" sz="2400" dirty="0">
                <a:sym typeface="Wingdings" panose="05000000000000000000" pitchFamily="2" charset="2"/>
              </a:rPr>
              <a:t> </a:t>
            </a:r>
            <a:r>
              <a:rPr lang="en-US" sz="2400" dirty="0" err="1">
                <a:sym typeface="Wingdings" panose="05000000000000000000" pitchFamily="2" charset="2"/>
              </a:rPr>
              <a:t>sedikit</a:t>
            </a:r>
            <a:r>
              <a:rPr lang="en-US" sz="2400" dirty="0">
                <a:sym typeface="Wingdings" panose="05000000000000000000" pitchFamily="2" charset="2"/>
              </a:rPr>
              <a:t> </a:t>
            </a:r>
            <a:r>
              <a:rPr lang="en-US" sz="2400" dirty="0" err="1">
                <a:sym typeface="Wingdings" panose="05000000000000000000" pitchFamily="2" charset="2"/>
              </a:rPr>
              <a:t>dipengaruhi</a:t>
            </a:r>
            <a:r>
              <a:rPr lang="en-US" sz="2400" dirty="0">
                <a:sym typeface="Wingdings" panose="05000000000000000000" pitchFamily="2" charset="2"/>
              </a:rPr>
              <a:t> </a:t>
            </a:r>
            <a:r>
              <a:rPr lang="en-US" sz="2400" dirty="0" err="1">
                <a:sym typeface="Wingdings" panose="05000000000000000000" pitchFamily="2" charset="2"/>
              </a:rPr>
              <a:t>oleh</a:t>
            </a:r>
            <a:r>
              <a:rPr lang="en-US" sz="2400" dirty="0">
                <a:sym typeface="Wingdings" panose="05000000000000000000" pitchFamily="2" charset="2"/>
              </a:rPr>
              <a:t> </a:t>
            </a:r>
            <a:r>
              <a:rPr lang="en-US" sz="2400" dirty="0" err="1">
                <a:sym typeface="Wingdings" panose="05000000000000000000" pitchFamily="2" charset="2"/>
              </a:rPr>
              <a:t>temperatur</a:t>
            </a:r>
            <a:r>
              <a:rPr lang="en-US" sz="2400" dirty="0"/>
              <a:t> </a:t>
            </a:r>
          </a:p>
        </p:txBody>
      </p:sp>
    </p:spTree>
    <p:extLst>
      <p:ext uri="{BB962C8B-B14F-4D97-AF65-F5344CB8AC3E}">
        <p14:creationId xmlns:p14="http://schemas.microsoft.com/office/powerpoint/2010/main" val="2064980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055380" cy="1400530"/>
          </a:xfrm>
        </p:spPr>
        <p:txBody>
          <a:bodyPr/>
          <a:lstStyle/>
          <a:p>
            <a:r>
              <a:rPr lang="en-US" dirty="0"/>
              <a:t>PROSEDUR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3395754"/>
              </p:ext>
            </p:extLst>
          </p:nvPr>
        </p:nvGraphicFramePr>
        <p:xfrm>
          <a:off x="484710" y="980728"/>
          <a:ext cx="739965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842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96065" y="161807"/>
            <a:ext cx="6805798" cy="864096"/>
          </a:xfrm>
        </p:spPr>
        <p:txBody>
          <a:bodyPr/>
          <a:lstStyle/>
          <a:p>
            <a:pPr algn="l" eaLnBrk="1" hangingPunct="1"/>
            <a:r>
              <a:rPr lang="en-US" sz="3600" b="1" dirty="0"/>
              <a:t>B</a:t>
            </a:r>
            <a:r>
              <a:rPr lang="id-ID" sz="3600" b="1" dirty="0"/>
              <a:t>erat</a:t>
            </a:r>
            <a:r>
              <a:rPr lang="en-US" sz="3600" b="1" dirty="0"/>
              <a:t> </a:t>
            </a:r>
            <a:r>
              <a:rPr lang="en-US" sz="3600" b="1" dirty="0" err="1"/>
              <a:t>Jenis</a:t>
            </a:r>
            <a:r>
              <a:rPr lang="id-ID" sz="3600" b="1" dirty="0"/>
              <a:t> &amp; spesific gravity</a:t>
            </a:r>
            <a:endParaRPr lang="en-US" sz="3600" b="1" dirty="0"/>
          </a:p>
        </p:txBody>
      </p:sp>
      <p:sp>
        <p:nvSpPr>
          <p:cNvPr id="27651" name="Content Placeholder 2"/>
          <p:cNvSpPr>
            <a:spLocks noGrp="1"/>
          </p:cNvSpPr>
          <p:nvPr>
            <p:ph idx="1"/>
          </p:nvPr>
        </p:nvSpPr>
        <p:spPr>
          <a:xfrm>
            <a:off x="3628125" y="1017712"/>
            <a:ext cx="3898013" cy="4572000"/>
          </a:xfrm>
        </p:spPr>
        <p:txBody>
          <a:bodyPr>
            <a:normAutofit fontScale="92500" lnSpcReduction="10000"/>
          </a:bodyPr>
          <a:lstStyle/>
          <a:p>
            <a:pPr eaLnBrk="1" hangingPunct="1"/>
            <a:r>
              <a:rPr lang="en-US" sz="2800" b="1" dirty="0"/>
              <a:t>S</a:t>
            </a:r>
            <a:r>
              <a:rPr lang="id-ID" sz="2800" b="1" dirty="0"/>
              <a:t>p. Gravity </a:t>
            </a:r>
            <a:r>
              <a:rPr lang="en-US" sz="2800" dirty="0" err="1"/>
              <a:t>adalah</a:t>
            </a:r>
            <a:r>
              <a:rPr lang="en-US" sz="2800" dirty="0"/>
              <a:t> </a:t>
            </a:r>
            <a:r>
              <a:rPr lang="en-US" sz="2800" dirty="0" err="1"/>
              <a:t>perbandingan</a:t>
            </a:r>
            <a:r>
              <a:rPr lang="en-US" sz="2800" dirty="0"/>
              <a:t> </a:t>
            </a:r>
            <a:r>
              <a:rPr lang="en-US" sz="2800" dirty="0" err="1"/>
              <a:t>berat</a:t>
            </a:r>
            <a:r>
              <a:rPr lang="en-US" sz="2800" dirty="0"/>
              <a:t> </a:t>
            </a:r>
            <a:r>
              <a:rPr lang="en-US" sz="2800" dirty="0" err="1"/>
              <a:t>dr</a:t>
            </a:r>
            <a:r>
              <a:rPr lang="en-US" sz="2800" dirty="0"/>
              <a:t> </a:t>
            </a:r>
            <a:r>
              <a:rPr lang="en-US" sz="2800" dirty="0" err="1"/>
              <a:t>suatu</a:t>
            </a:r>
            <a:r>
              <a:rPr lang="en-US" sz="2800" dirty="0"/>
              <a:t> volume </a:t>
            </a:r>
            <a:r>
              <a:rPr lang="en-US" sz="2800" dirty="0" err="1"/>
              <a:t>sampel</a:t>
            </a:r>
            <a:r>
              <a:rPr lang="en-US" sz="2800" dirty="0"/>
              <a:t> </a:t>
            </a:r>
            <a:r>
              <a:rPr lang="en-US" sz="2800" dirty="0" err="1"/>
              <a:t>pd</a:t>
            </a:r>
            <a:r>
              <a:rPr lang="en-US" sz="2800" dirty="0"/>
              <a:t> </a:t>
            </a:r>
            <a:r>
              <a:rPr lang="en-US" sz="2800" dirty="0" err="1"/>
              <a:t>suhu</a:t>
            </a:r>
            <a:r>
              <a:rPr lang="en-US" sz="2800" dirty="0"/>
              <a:t> 24</a:t>
            </a:r>
            <a:r>
              <a:rPr lang="en-US" sz="2800" baseline="30000" dirty="0"/>
              <a:t>o</a:t>
            </a:r>
            <a:r>
              <a:rPr lang="en-US" sz="2800" dirty="0"/>
              <a:t>C dg </a:t>
            </a:r>
            <a:r>
              <a:rPr lang="en-US" sz="2800" dirty="0" err="1"/>
              <a:t>berat</a:t>
            </a:r>
            <a:r>
              <a:rPr lang="en-US" sz="2800" dirty="0"/>
              <a:t> air </a:t>
            </a:r>
            <a:r>
              <a:rPr lang="en-US" sz="2800" dirty="0" err="1"/>
              <a:t>pd</a:t>
            </a:r>
            <a:r>
              <a:rPr lang="en-US" sz="2800" dirty="0"/>
              <a:t> volume &amp; </a:t>
            </a:r>
            <a:r>
              <a:rPr lang="en-US" sz="2800" dirty="0" err="1"/>
              <a:t>suhu</a:t>
            </a:r>
            <a:r>
              <a:rPr lang="en-US" sz="2800" dirty="0"/>
              <a:t> </a:t>
            </a:r>
            <a:r>
              <a:rPr lang="en-US" sz="2800" dirty="0" err="1"/>
              <a:t>yg</a:t>
            </a:r>
            <a:r>
              <a:rPr lang="en-US" sz="2800" dirty="0"/>
              <a:t> </a:t>
            </a:r>
            <a:r>
              <a:rPr lang="en-US" sz="2800" dirty="0" err="1"/>
              <a:t>sama</a:t>
            </a:r>
            <a:r>
              <a:rPr lang="en-US" sz="2800" dirty="0"/>
              <a:t>.</a:t>
            </a:r>
          </a:p>
          <a:p>
            <a:pPr eaLnBrk="1" hangingPunct="1"/>
            <a:r>
              <a:rPr lang="en-US" sz="2800" dirty="0" err="1"/>
              <a:t>Digunakan</a:t>
            </a:r>
            <a:r>
              <a:rPr lang="en-US" sz="2800" dirty="0"/>
              <a:t> </a:t>
            </a:r>
            <a:r>
              <a:rPr lang="en-US" sz="2800" dirty="0" err="1"/>
              <a:t>untuk</a:t>
            </a:r>
            <a:r>
              <a:rPr lang="en-US" sz="2800" dirty="0"/>
              <a:t> </a:t>
            </a:r>
            <a:r>
              <a:rPr lang="en-US" sz="2800" dirty="0" err="1"/>
              <a:t>semua</a:t>
            </a:r>
            <a:r>
              <a:rPr lang="en-US" sz="2800" dirty="0"/>
              <a:t> </a:t>
            </a:r>
            <a:r>
              <a:rPr lang="en-US" sz="2800" dirty="0" err="1"/>
              <a:t>minyak</a:t>
            </a:r>
            <a:r>
              <a:rPr lang="en-US" sz="2800" dirty="0"/>
              <a:t> &amp; </a:t>
            </a:r>
            <a:r>
              <a:rPr lang="en-US" sz="2800" dirty="0" err="1"/>
              <a:t>lemak</a:t>
            </a:r>
            <a:r>
              <a:rPr lang="en-US" sz="2800" dirty="0"/>
              <a:t> </a:t>
            </a:r>
            <a:r>
              <a:rPr lang="en-US" sz="2800" dirty="0" err="1"/>
              <a:t>yg</a:t>
            </a:r>
            <a:r>
              <a:rPr lang="en-US" sz="2800" dirty="0"/>
              <a:t> </a:t>
            </a:r>
            <a:r>
              <a:rPr lang="en-US" sz="2800" dirty="0" err="1"/>
              <a:t>dicairkan</a:t>
            </a:r>
            <a:r>
              <a:rPr lang="en-US" sz="2800" dirty="0"/>
              <a:t>.</a:t>
            </a:r>
          </a:p>
          <a:p>
            <a:pPr eaLnBrk="1" hangingPunct="1"/>
            <a:r>
              <a:rPr lang="en-US" sz="2800" dirty="0" err="1"/>
              <a:t>Alat</a:t>
            </a:r>
            <a:r>
              <a:rPr lang="en-US" sz="2800" dirty="0"/>
              <a:t> </a:t>
            </a:r>
            <a:r>
              <a:rPr lang="en-US" sz="2800" dirty="0">
                <a:sym typeface="Wingdings" panose="05000000000000000000" pitchFamily="2" charset="2"/>
              </a:rPr>
              <a:t></a:t>
            </a:r>
            <a:r>
              <a:rPr lang="en-US" sz="2800" dirty="0"/>
              <a:t> </a:t>
            </a:r>
            <a:r>
              <a:rPr lang="en-US" sz="2800" dirty="0" err="1"/>
              <a:t>piknometer</a:t>
            </a:r>
            <a:r>
              <a:rPr lang="en-US" sz="2800" dirty="0"/>
              <a:t>.</a:t>
            </a:r>
          </a:p>
        </p:txBody>
      </p:sp>
      <p:sp>
        <p:nvSpPr>
          <p:cNvPr id="3" name="Text Placeholder 2"/>
          <p:cNvSpPr>
            <a:spLocks noGrp="1"/>
          </p:cNvSpPr>
          <p:nvPr>
            <p:ph type="body" sz="half" idx="2"/>
          </p:nvPr>
        </p:nvSpPr>
        <p:spPr>
          <a:xfrm>
            <a:off x="857741" y="1340768"/>
            <a:ext cx="2551462" cy="2895599"/>
          </a:xfrm>
        </p:spPr>
        <p:txBody>
          <a:bodyPr/>
          <a:lstStyle/>
          <a:p>
            <a:endParaRPr lang="en-US"/>
          </a:p>
        </p:txBody>
      </p:sp>
      <p:pic>
        <p:nvPicPr>
          <p:cNvPr id="2" name="Picture 1"/>
          <p:cNvPicPr>
            <a:picLocks noChangeAspect="1"/>
          </p:cNvPicPr>
          <p:nvPr/>
        </p:nvPicPr>
        <p:blipFill>
          <a:blip r:embed="rId2"/>
          <a:stretch>
            <a:fillRect/>
          </a:stretch>
        </p:blipFill>
        <p:spPr>
          <a:xfrm>
            <a:off x="857741" y="1331837"/>
            <a:ext cx="2692928" cy="4642979"/>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7"/>
          <p:cNvSpPr>
            <a:spLocks noGrp="1" noChangeArrowheads="1"/>
          </p:cNvSpPr>
          <p:nvPr>
            <p:ph type="title"/>
          </p:nvPr>
        </p:nvSpPr>
        <p:spPr/>
        <p:txBody>
          <a:bodyPr/>
          <a:lstStyle/>
          <a:p>
            <a:r>
              <a:rPr lang="id-ID"/>
              <a:t>Hydrometer, spesific gravity</a:t>
            </a:r>
            <a:endParaRPr lang="en-GB"/>
          </a:p>
        </p:txBody>
      </p:sp>
      <p:pic>
        <p:nvPicPr>
          <p:cNvPr id="3078" name="Picture 6" descr="imag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27150" y="1990725"/>
            <a:ext cx="2662238" cy="310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4" name="Picture 12" descr="hydrometer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056923" y="1556792"/>
            <a:ext cx="3486150" cy="464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53098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323528" y="260648"/>
            <a:ext cx="8229600" cy="1143000"/>
          </a:xfrm>
        </p:spPr>
        <p:txBody>
          <a:bodyPr/>
          <a:lstStyle/>
          <a:p>
            <a:pPr algn="l" eaLnBrk="1" hangingPunct="1"/>
            <a:r>
              <a:rPr lang="en-US"/>
              <a:t>Prosedur </a:t>
            </a:r>
          </a:p>
        </p:txBody>
      </p:sp>
      <p:sp>
        <p:nvSpPr>
          <p:cNvPr id="3" name="Content Placeholder 2"/>
          <p:cNvSpPr>
            <a:spLocks noGrp="1"/>
          </p:cNvSpPr>
          <p:nvPr>
            <p:ph idx="4294967295"/>
          </p:nvPr>
        </p:nvSpPr>
        <p:spPr>
          <a:xfrm>
            <a:off x="323528" y="1268760"/>
            <a:ext cx="8229600" cy="4525963"/>
          </a:xfrm>
        </p:spPr>
        <p:txBody>
          <a:bodyPr>
            <a:normAutofit fontScale="92500" lnSpcReduction="10000"/>
          </a:bodyPr>
          <a:lstStyle/>
          <a:p>
            <a:pPr marL="514350" indent="-514350" eaLnBrk="1" hangingPunct="1">
              <a:buFont typeface="Calibri" pitchFamily="34" charset="0"/>
              <a:buAutoNum type="arabicPeriod"/>
              <a:defRPr/>
            </a:pPr>
            <a:r>
              <a:rPr lang="en-US" sz="3000" dirty="0" err="1"/>
              <a:t>Membersihkan</a:t>
            </a:r>
            <a:r>
              <a:rPr lang="en-US" sz="3000" dirty="0"/>
              <a:t> </a:t>
            </a:r>
            <a:r>
              <a:rPr lang="en-US" sz="3000" dirty="0" err="1"/>
              <a:t>piknometer</a:t>
            </a:r>
            <a:r>
              <a:rPr lang="en-US" sz="3000" dirty="0"/>
              <a:t> &amp; </a:t>
            </a:r>
            <a:r>
              <a:rPr lang="en-US" sz="3000" dirty="0" err="1"/>
              <a:t>mengeringkannya</a:t>
            </a:r>
            <a:r>
              <a:rPr lang="en-US" sz="3000" dirty="0"/>
              <a:t>, </a:t>
            </a:r>
            <a:r>
              <a:rPr lang="en-US" sz="3000" dirty="0" err="1"/>
              <a:t>lalu</a:t>
            </a:r>
            <a:r>
              <a:rPr lang="en-US" sz="3000" dirty="0"/>
              <a:t> </a:t>
            </a:r>
            <a:r>
              <a:rPr lang="en-US" sz="3000" dirty="0" err="1"/>
              <a:t>diisi</a:t>
            </a:r>
            <a:r>
              <a:rPr lang="en-US" sz="3000" dirty="0"/>
              <a:t> dg air </a:t>
            </a:r>
            <a:r>
              <a:rPr lang="en-US" sz="3000" dirty="0" err="1"/>
              <a:t>suling</a:t>
            </a:r>
            <a:r>
              <a:rPr lang="en-US" sz="3000" dirty="0"/>
              <a:t> </a:t>
            </a:r>
            <a:r>
              <a:rPr lang="en-US" sz="3000" dirty="0" err="1"/>
              <a:t>yg</a:t>
            </a:r>
            <a:r>
              <a:rPr lang="en-US" sz="3000" dirty="0"/>
              <a:t> </a:t>
            </a:r>
            <a:r>
              <a:rPr lang="en-US" sz="3000" dirty="0" err="1"/>
              <a:t>mendidih</a:t>
            </a:r>
            <a:r>
              <a:rPr lang="en-US" sz="3000" dirty="0"/>
              <a:t> &amp; </a:t>
            </a:r>
            <a:r>
              <a:rPr lang="en-US" sz="3000" dirty="0" err="1"/>
              <a:t>didinginkan</a:t>
            </a:r>
            <a:r>
              <a:rPr lang="en-US" sz="3000" dirty="0"/>
              <a:t> </a:t>
            </a:r>
            <a:r>
              <a:rPr lang="en-US" sz="3000" dirty="0" err="1"/>
              <a:t>pd</a:t>
            </a:r>
            <a:r>
              <a:rPr lang="en-US" sz="3000" dirty="0"/>
              <a:t> </a:t>
            </a:r>
            <a:r>
              <a:rPr lang="en-US" sz="3000" dirty="0" err="1"/>
              <a:t>suhu</a:t>
            </a:r>
            <a:r>
              <a:rPr lang="en-US" sz="3000" dirty="0"/>
              <a:t> 20</a:t>
            </a:r>
            <a:r>
              <a:rPr lang="en-US" sz="3000" baseline="30000" dirty="0"/>
              <a:t>o</a:t>
            </a:r>
            <a:r>
              <a:rPr lang="en-US" sz="3000" dirty="0"/>
              <a:t>-23</a:t>
            </a:r>
            <a:r>
              <a:rPr lang="en-US" sz="3000" baseline="30000" dirty="0"/>
              <a:t>o</a:t>
            </a:r>
            <a:r>
              <a:rPr lang="en-US" sz="3000" dirty="0"/>
              <a:t>C.</a:t>
            </a:r>
          </a:p>
          <a:p>
            <a:pPr marL="514350" indent="-514350" eaLnBrk="1" hangingPunct="1">
              <a:buFont typeface="Calibri" pitchFamily="34" charset="0"/>
              <a:buAutoNum type="arabicPeriod"/>
              <a:defRPr/>
            </a:pPr>
            <a:r>
              <a:rPr lang="en-US" sz="3000" dirty="0" err="1"/>
              <a:t>Lalu</a:t>
            </a:r>
            <a:r>
              <a:rPr lang="en-US" sz="3000" dirty="0"/>
              <a:t> </a:t>
            </a:r>
            <a:r>
              <a:rPr lang="en-US" sz="3000" dirty="0" err="1"/>
              <a:t>direndam</a:t>
            </a:r>
            <a:r>
              <a:rPr lang="en-US" sz="3000" dirty="0"/>
              <a:t> </a:t>
            </a:r>
            <a:r>
              <a:rPr lang="en-US" sz="3000" dirty="0" err="1"/>
              <a:t>dlm</a:t>
            </a:r>
            <a:r>
              <a:rPr lang="en-US" sz="3000" dirty="0"/>
              <a:t> </a:t>
            </a:r>
            <a:r>
              <a:rPr lang="en-US" sz="3000" dirty="0" err="1"/>
              <a:t>bak</a:t>
            </a:r>
            <a:r>
              <a:rPr lang="en-US" sz="3000" dirty="0"/>
              <a:t> air </a:t>
            </a:r>
            <a:r>
              <a:rPr lang="en-US" sz="3000" dirty="0" err="1"/>
              <a:t>bersuhu</a:t>
            </a:r>
            <a:r>
              <a:rPr lang="en-US" sz="3000" dirty="0"/>
              <a:t> 25</a:t>
            </a:r>
            <a:r>
              <a:rPr lang="en-US" sz="3000" baseline="30000" dirty="0"/>
              <a:t>o</a:t>
            </a:r>
            <a:r>
              <a:rPr lang="en-US" sz="3000" dirty="0"/>
              <a:t>C+/-0.2</a:t>
            </a:r>
            <a:r>
              <a:rPr lang="en-US" sz="3000" baseline="30000" dirty="0"/>
              <a:t>o</a:t>
            </a:r>
            <a:r>
              <a:rPr lang="en-US" sz="3000" dirty="0"/>
              <a:t>C &amp; </a:t>
            </a:r>
            <a:r>
              <a:rPr lang="en-US" sz="3000" dirty="0" err="1"/>
              <a:t>dibiarkan</a:t>
            </a:r>
            <a:r>
              <a:rPr lang="en-US" sz="3000" dirty="0"/>
              <a:t> </a:t>
            </a:r>
            <a:r>
              <a:rPr lang="en-US" sz="3000" dirty="0" err="1"/>
              <a:t>pd</a:t>
            </a:r>
            <a:r>
              <a:rPr lang="en-US" sz="3000" dirty="0"/>
              <a:t> </a:t>
            </a:r>
            <a:r>
              <a:rPr lang="en-US" sz="3000" dirty="0" err="1"/>
              <a:t>suhu</a:t>
            </a:r>
            <a:r>
              <a:rPr lang="en-US" sz="3000" dirty="0"/>
              <a:t> </a:t>
            </a:r>
            <a:r>
              <a:rPr lang="en-US" sz="3000" dirty="0" err="1"/>
              <a:t>konstan</a:t>
            </a:r>
            <a:r>
              <a:rPr lang="en-US" sz="3000" dirty="0"/>
              <a:t> </a:t>
            </a:r>
            <a:r>
              <a:rPr lang="en-US" sz="3000" dirty="0" err="1"/>
              <a:t>selama</a:t>
            </a:r>
            <a:r>
              <a:rPr lang="en-US" sz="3000" dirty="0"/>
              <a:t> 30 </a:t>
            </a:r>
            <a:r>
              <a:rPr lang="en-US" sz="3000" dirty="0" err="1"/>
              <a:t>menit</a:t>
            </a:r>
            <a:r>
              <a:rPr lang="en-US" sz="3000" dirty="0"/>
              <a:t>.</a:t>
            </a:r>
          </a:p>
          <a:p>
            <a:pPr marL="514350" indent="-514350" eaLnBrk="1" hangingPunct="1">
              <a:buFont typeface="Calibri" pitchFamily="34" charset="0"/>
              <a:buAutoNum type="arabicPeriod"/>
              <a:defRPr/>
            </a:pPr>
            <a:r>
              <a:rPr lang="en-US" sz="3000" dirty="0" err="1"/>
              <a:t>Piknometer</a:t>
            </a:r>
            <a:r>
              <a:rPr lang="en-US" sz="3000" dirty="0"/>
              <a:t> </a:t>
            </a:r>
            <a:r>
              <a:rPr lang="en-US" sz="3000" dirty="0" err="1"/>
              <a:t>diangkat</a:t>
            </a:r>
            <a:r>
              <a:rPr lang="en-US" sz="3000" dirty="0"/>
              <a:t> &amp; </a:t>
            </a:r>
            <a:r>
              <a:rPr lang="en-US" sz="3000" dirty="0" err="1"/>
              <a:t>dikeringkan</a:t>
            </a:r>
            <a:r>
              <a:rPr lang="en-US" sz="3000" dirty="0"/>
              <a:t>, </a:t>
            </a:r>
            <a:r>
              <a:rPr lang="en-US" sz="3000" dirty="0" err="1"/>
              <a:t>lalu</a:t>
            </a:r>
            <a:r>
              <a:rPr lang="en-US" sz="3000" dirty="0"/>
              <a:t> </a:t>
            </a:r>
            <a:r>
              <a:rPr lang="en-US" sz="3000" dirty="0" err="1"/>
              <a:t>ditimbang</a:t>
            </a:r>
            <a:r>
              <a:rPr lang="en-US" sz="3000" dirty="0"/>
              <a:t>. </a:t>
            </a:r>
            <a:r>
              <a:rPr lang="en-US" sz="3000" dirty="0" err="1"/>
              <a:t>Bobot</a:t>
            </a:r>
            <a:r>
              <a:rPr lang="en-US" sz="3000" dirty="0"/>
              <a:t> air </a:t>
            </a:r>
            <a:r>
              <a:rPr lang="en-US" sz="3000" dirty="0" err="1"/>
              <a:t>adalah</a:t>
            </a:r>
            <a:r>
              <a:rPr lang="en-US" sz="3000" dirty="0"/>
              <a:t> </a:t>
            </a:r>
            <a:r>
              <a:rPr lang="en-US" sz="3000" dirty="0" err="1"/>
              <a:t>selisih</a:t>
            </a:r>
            <a:r>
              <a:rPr lang="en-US" sz="3000" dirty="0"/>
              <a:t> </a:t>
            </a:r>
            <a:r>
              <a:rPr lang="en-US" sz="3000" dirty="0" err="1"/>
              <a:t>bobot</a:t>
            </a:r>
            <a:r>
              <a:rPr lang="en-US" sz="3000" dirty="0"/>
              <a:t> </a:t>
            </a:r>
            <a:r>
              <a:rPr lang="en-US" sz="3000" dirty="0" err="1"/>
              <a:t>piknometer</a:t>
            </a:r>
            <a:r>
              <a:rPr lang="en-US" sz="3000" dirty="0"/>
              <a:t> + Isi </a:t>
            </a:r>
            <a:r>
              <a:rPr lang="en-US" sz="3000" dirty="0" err="1"/>
              <a:t>dikurangi</a:t>
            </a:r>
            <a:r>
              <a:rPr lang="en-US" sz="3000" dirty="0"/>
              <a:t> </a:t>
            </a:r>
            <a:r>
              <a:rPr lang="en-US" sz="3000" dirty="0" err="1"/>
              <a:t>bobot</a:t>
            </a:r>
            <a:r>
              <a:rPr lang="en-US" sz="3000" dirty="0"/>
              <a:t> </a:t>
            </a:r>
            <a:r>
              <a:rPr lang="en-US" sz="3000" dirty="0" err="1"/>
              <a:t>piknometer</a:t>
            </a:r>
            <a:r>
              <a:rPr lang="en-US" sz="3000" dirty="0"/>
              <a:t> </a:t>
            </a:r>
            <a:r>
              <a:rPr lang="en-US" sz="3000" dirty="0" err="1"/>
              <a:t>kosong</a:t>
            </a:r>
            <a:r>
              <a:rPr lang="en-US" sz="3000" dirty="0"/>
              <a:t>.</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5772" y="1052736"/>
            <a:ext cx="8458675" cy="4453955"/>
          </a:xfrm>
        </p:spPr>
        <p:txBody>
          <a:bodyPr>
            <a:normAutofit/>
          </a:bodyPr>
          <a:lstStyle/>
          <a:p>
            <a:pPr marL="514350" indent="-514350" eaLnBrk="1" hangingPunct="1">
              <a:buFont typeface="Calibri" pitchFamily="34" charset="0"/>
              <a:buAutoNum type="arabicPeriod" startAt="4"/>
              <a:defRPr/>
            </a:pPr>
            <a:r>
              <a:rPr lang="en-US" sz="2400" dirty="0" err="1"/>
              <a:t>Sampel</a:t>
            </a:r>
            <a:r>
              <a:rPr lang="en-US" sz="2400" dirty="0"/>
              <a:t> </a:t>
            </a:r>
            <a:r>
              <a:rPr lang="en-US" sz="2400" dirty="0" err="1"/>
              <a:t>disaring</a:t>
            </a:r>
            <a:r>
              <a:rPr lang="en-US" sz="2400" dirty="0"/>
              <a:t> dg </a:t>
            </a:r>
            <a:r>
              <a:rPr lang="en-US" sz="2400" dirty="0" err="1"/>
              <a:t>kertas</a:t>
            </a:r>
            <a:r>
              <a:rPr lang="en-US" sz="2400" dirty="0"/>
              <a:t> </a:t>
            </a:r>
            <a:r>
              <a:rPr lang="en-US" sz="2400" dirty="0" err="1"/>
              <a:t>saring</a:t>
            </a:r>
            <a:r>
              <a:rPr lang="en-US" sz="2400" dirty="0"/>
              <a:t> </a:t>
            </a:r>
            <a:r>
              <a:rPr lang="en-US" sz="2400" dirty="0" err="1"/>
              <a:t>untuk</a:t>
            </a:r>
            <a:r>
              <a:rPr lang="en-US" sz="2400" dirty="0"/>
              <a:t> </a:t>
            </a:r>
            <a:r>
              <a:rPr lang="en-US" sz="2400" dirty="0" err="1"/>
              <a:t>membuang</a:t>
            </a:r>
            <a:r>
              <a:rPr lang="en-US" sz="2400" dirty="0"/>
              <a:t> </a:t>
            </a:r>
            <a:r>
              <a:rPr lang="en-US" sz="2400" dirty="0" err="1"/>
              <a:t>bahan</a:t>
            </a:r>
            <a:r>
              <a:rPr lang="en-US" sz="2400" dirty="0"/>
              <a:t> </a:t>
            </a:r>
            <a:r>
              <a:rPr lang="en-US" sz="2400" dirty="0" err="1"/>
              <a:t>asing</a:t>
            </a:r>
            <a:r>
              <a:rPr lang="en-US" sz="2400" dirty="0"/>
              <a:t> &amp; </a:t>
            </a:r>
            <a:r>
              <a:rPr lang="en-US" sz="2400" dirty="0" err="1"/>
              <a:t>fraksi</a:t>
            </a:r>
            <a:r>
              <a:rPr lang="en-US" sz="2400" dirty="0"/>
              <a:t> air, </a:t>
            </a:r>
            <a:r>
              <a:rPr lang="en-US" sz="2400" dirty="0" err="1"/>
              <a:t>lalu</a:t>
            </a:r>
            <a:r>
              <a:rPr lang="en-US" sz="2400" dirty="0"/>
              <a:t> </a:t>
            </a:r>
            <a:r>
              <a:rPr lang="en-US" sz="2400" dirty="0" err="1"/>
              <a:t>didinginkan</a:t>
            </a:r>
            <a:r>
              <a:rPr lang="en-US" sz="2400" dirty="0"/>
              <a:t> </a:t>
            </a:r>
            <a:r>
              <a:rPr lang="en-US" sz="2400" dirty="0" err="1"/>
              <a:t>sampai</a:t>
            </a:r>
            <a:r>
              <a:rPr lang="en-US" sz="2400" dirty="0"/>
              <a:t> 20</a:t>
            </a:r>
            <a:r>
              <a:rPr lang="en-US" sz="2400" baseline="30000" dirty="0"/>
              <a:t>o</a:t>
            </a:r>
            <a:r>
              <a:rPr lang="en-US" sz="2400" dirty="0"/>
              <a:t>-30</a:t>
            </a:r>
            <a:r>
              <a:rPr lang="en-US" sz="2400" baseline="30000" dirty="0"/>
              <a:t>o</a:t>
            </a:r>
            <a:r>
              <a:rPr lang="en-US" sz="2400" dirty="0"/>
              <a:t>C.</a:t>
            </a:r>
          </a:p>
          <a:p>
            <a:pPr marL="514350" indent="-514350" eaLnBrk="1" hangingPunct="1">
              <a:buFont typeface="Calibri" pitchFamily="34" charset="0"/>
              <a:buAutoNum type="arabicPeriod" startAt="4"/>
              <a:defRPr/>
            </a:pPr>
            <a:r>
              <a:rPr lang="en-US" sz="2400" dirty="0" err="1"/>
              <a:t>Dimasukkan</a:t>
            </a:r>
            <a:r>
              <a:rPr lang="en-US" sz="2400" dirty="0"/>
              <a:t> </a:t>
            </a:r>
            <a:r>
              <a:rPr lang="en-US" sz="2400" dirty="0" err="1"/>
              <a:t>ke</a:t>
            </a:r>
            <a:r>
              <a:rPr lang="en-US" sz="2400" dirty="0"/>
              <a:t> </a:t>
            </a:r>
            <a:r>
              <a:rPr lang="en-US" sz="2400" dirty="0" err="1"/>
              <a:t>dlm</a:t>
            </a:r>
            <a:r>
              <a:rPr lang="en-US" sz="2400" dirty="0"/>
              <a:t> </a:t>
            </a:r>
            <a:r>
              <a:rPr lang="en-US" sz="2400" dirty="0" err="1"/>
              <a:t>piknometer</a:t>
            </a:r>
            <a:r>
              <a:rPr lang="en-US" sz="2400" dirty="0"/>
              <a:t>, </a:t>
            </a:r>
            <a:r>
              <a:rPr lang="en-US" sz="2400" dirty="0" err="1"/>
              <a:t>lalu</a:t>
            </a:r>
            <a:r>
              <a:rPr lang="en-US" sz="2400" dirty="0"/>
              <a:t> </a:t>
            </a:r>
            <a:r>
              <a:rPr lang="en-US" sz="2400" dirty="0" err="1"/>
              <a:t>direndam</a:t>
            </a:r>
            <a:r>
              <a:rPr lang="en-US" sz="2400" dirty="0"/>
              <a:t> </a:t>
            </a:r>
            <a:r>
              <a:rPr lang="en-US" sz="2400" dirty="0" err="1"/>
              <a:t>dlm</a:t>
            </a:r>
            <a:r>
              <a:rPr lang="en-US" sz="2400" dirty="0"/>
              <a:t> </a:t>
            </a:r>
            <a:r>
              <a:rPr lang="en-US" sz="2400" dirty="0" err="1"/>
              <a:t>bak</a:t>
            </a:r>
            <a:r>
              <a:rPr lang="en-US" sz="2400" dirty="0"/>
              <a:t> air (</a:t>
            </a:r>
            <a:r>
              <a:rPr lang="en-US" sz="2400" dirty="0" err="1"/>
              <a:t>sama</a:t>
            </a:r>
            <a:r>
              <a:rPr lang="en-US" sz="2400" dirty="0"/>
              <a:t> dg </a:t>
            </a:r>
            <a:r>
              <a:rPr lang="en-US" sz="2400" dirty="0" err="1"/>
              <a:t>langkah</a:t>
            </a:r>
            <a:r>
              <a:rPr lang="en-US" sz="2400" dirty="0"/>
              <a:t> 2) &amp; </a:t>
            </a:r>
            <a:r>
              <a:rPr lang="en-US" sz="2400" dirty="0" err="1"/>
              <a:t>ditimbang</a:t>
            </a:r>
            <a:r>
              <a:rPr lang="en-US" sz="2400" dirty="0"/>
              <a:t> (</a:t>
            </a:r>
            <a:r>
              <a:rPr lang="en-US" sz="2400" dirty="0" err="1"/>
              <a:t>sama</a:t>
            </a:r>
            <a:r>
              <a:rPr lang="en-US" sz="2400" dirty="0"/>
              <a:t> dg </a:t>
            </a:r>
            <a:r>
              <a:rPr lang="en-US" sz="2400" dirty="0" err="1"/>
              <a:t>langkah</a:t>
            </a:r>
            <a:r>
              <a:rPr lang="en-US" sz="2400" dirty="0"/>
              <a:t> 3).</a:t>
            </a:r>
          </a:p>
          <a:p>
            <a:pPr marL="0" indent="0" eaLnBrk="1" hangingPunct="1">
              <a:buNone/>
              <a:defRPr/>
            </a:pPr>
            <a:endParaRPr lang="en-US" sz="2400" dirty="0"/>
          </a:p>
          <a:p>
            <a:pPr marL="0" indent="0" eaLnBrk="1" hangingPunct="1">
              <a:buNone/>
              <a:defRPr/>
            </a:pPr>
            <a:r>
              <a:rPr lang="en-US" sz="2400" b="1" dirty="0" err="1"/>
              <a:t>Bobot</a:t>
            </a:r>
            <a:r>
              <a:rPr lang="en-US" sz="2400" b="1" dirty="0"/>
              <a:t> </a:t>
            </a:r>
            <a:r>
              <a:rPr lang="en-US" sz="2400" b="1" dirty="0" err="1"/>
              <a:t>jenis</a:t>
            </a:r>
            <a:r>
              <a:rPr lang="en-US" sz="2400" b="1" dirty="0"/>
              <a:t> </a:t>
            </a:r>
            <a:r>
              <a:rPr lang="en-US" sz="2400" b="1" dirty="0" err="1"/>
              <a:t>minyak</a:t>
            </a:r>
            <a:r>
              <a:rPr lang="en-US" sz="2400" b="1" dirty="0"/>
              <a:t> </a:t>
            </a:r>
            <a:r>
              <a:rPr lang="en-US" sz="2400" b="1" dirty="0" err="1"/>
              <a:t>pd</a:t>
            </a:r>
            <a:r>
              <a:rPr lang="en-US" sz="2400" b="1" dirty="0"/>
              <a:t> 25</a:t>
            </a:r>
            <a:r>
              <a:rPr lang="en-US" sz="2400" b="1" baseline="30000" dirty="0"/>
              <a:t>o</a:t>
            </a:r>
            <a:r>
              <a:rPr lang="en-US" sz="2400" b="1" dirty="0"/>
              <a:t>C/25</a:t>
            </a:r>
            <a:r>
              <a:rPr lang="en-US" sz="2400" b="1" baseline="30000" dirty="0"/>
              <a:t>o</a:t>
            </a:r>
            <a:r>
              <a:rPr lang="en-US" sz="2400" b="1" dirty="0"/>
              <a:t>C =</a:t>
            </a:r>
          </a:p>
          <a:p>
            <a:pPr marL="0" indent="0" eaLnBrk="1" hangingPunct="1">
              <a:buNone/>
              <a:defRPr/>
            </a:pPr>
            <a:r>
              <a:rPr lang="en-US" sz="2400" b="1" dirty="0"/>
              <a:t>(</a:t>
            </a:r>
            <a:r>
              <a:rPr lang="en-US" sz="2400" b="1" dirty="0" err="1"/>
              <a:t>berat</a:t>
            </a:r>
            <a:r>
              <a:rPr lang="en-US" sz="2400" b="1" dirty="0"/>
              <a:t> </a:t>
            </a:r>
            <a:r>
              <a:rPr lang="en-US" sz="2400" b="1" dirty="0" err="1"/>
              <a:t>piknometer+minyak</a:t>
            </a:r>
            <a:r>
              <a:rPr lang="en-US" sz="2400" b="1" dirty="0"/>
              <a:t>)-(</a:t>
            </a:r>
            <a:r>
              <a:rPr lang="en-US" sz="2400" b="1" dirty="0" err="1"/>
              <a:t>berat</a:t>
            </a:r>
            <a:r>
              <a:rPr lang="en-US" sz="2400" b="1" dirty="0"/>
              <a:t> </a:t>
            </a:r>
            <a:r>
              <a:rPr lang="en-US" sz="2400" b="1" dirty="0" err="1"/>
              <a:t>piknometer</a:t>
            </a:r>
            <a:r>
              <a:rPr lang="en-US" sz="2400" b="1" dirty="0"/>
              <a:t> </a:t>
            </a:r>
            <a:r>
              <a:rPr lang="en-US" sz="2400" b="1" dirty="0" err="1"/>
              <a:t>kosong</a:t>
            </a:r>
            <a:r>
              <a:rPr lang="en-US" sz="2400" b="1" dirty="0"/>
              <a:t>)</a:t>
            </a:r>
          </a:p>
          <a:p>
            <a:pPr lvl="2" eaLnBrk="1" hangingPunct="1">
              <a:buFontTx/>
              <a:buNone/>
              <a:defRPr/>
            </a:pPr>
            <a:r>
              <a:rPr lang="en-US" sz="2400" b="1" dirty="0"/>
              <a:t>                  Volume air </a:t>
            </a:r>
            <a:r>
              <a:rPr lang="en-US" sz="2400" b="1" dirty="0" err="1"/>
              <a:t>pd</a:t>
            </a:r>
            <a:r>
              <a:rPr lang="en-US" sz="2400" b="1" dirty="0"/>
              <a:t> 25</a:t>
            </a:r>
            <a:r>
              <a:rPr lang="en-US" sz="2400" b="1" baseline="30000" dirty="0"/>
              <a:t>o</a:t>
            </a:r>
            <a:r>
              <a:rPr lang="en-US" sz="2400" b="1" dirty="0"/>
              <a:t>C (ml)</a:t>
            </a:r>
          </a:p>
          <a:p>
            <a:pPr marL="514350" indent="-514350" eaLnBrk="1" hangingPunct="1">
              <a:defRPr/>
            </a:pPr>
            <a:endParaRPr lang="en-US" sz="2400" dirty="0"/>
          </a:p>
        </p:txBody>
      </p:sp>
      <p:cxnSp>
        <p:nvCxnSpPr>
          <p:cNvPr id="7" name="Straight Connector 6"/>
          <p:cNvCxnSpPr/>
          <p:nvPr/>
        </p:nvCxnSpPr>
        <p:spPr>
          <a:xfrm>
            <a:off x="323528" y="4941168"/>
            <a:ext cx="7543800" cy="158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4294967295"/>
          </p:nvPr>
        </p:nvSpPr>
        <p:spPr>
          <a:xfrm>
            <a:off x="395536" y="1124744"/>
            <a:ext cx="8229600" cy="4525963"/>
          </a:xfrm>
        </p:spPr>
        <p:txBody>
          <a:bodyPr>
            <a:normAutofit/>
          </a:bodyPr>
          <a:lstStyle/>
          <a:p>
            <a:pPr eaLnBrk="1" hangingPunct="1"/>
            <a:r>
              <a:rPr lang="en-US" sz="2800" dirty="0" err="1"/>
              <a:t>Jika</a:t>
            </a:r>
            <a:r>
              <a:rPr lang="en-US" sz="2800" dirty="0"/>
              <a:t> </a:t>
            </a:r>
            <a:r>
              <a:rPr lang="en-US" sz="2800" dirty="0" err="1"/>
              <a:t>berat</a:t>
            </a:r>
            <a:r>
              <a:rPr lang="en-US" sz="2800" dirty="0"/>
              <a:t> </a:t>
            </a:r>
            <a:r>
              <a:rPr lang="en-US" sz="2800" dirty="0" err="1"/>
              <a:t>jenis</a:t>
            </a:r>
            <a:r>
              <a:rPr lang="en-US" sz="2800" dirty="0"/>
              <a:t> </a:t>
            </a:r>
            <a:r>
              <a:rPr lang="en-US" sz="2800" dirty="0" err="1"/>
              <a:t>pd</a:t>
            </a:r>
            <a:r>
              <a:rPr lang="en-US" sz="2800" dirty="0"/>
              <a:t> </a:t>
            </a:r>
            <a:r>
              <a:rPr lang="en-US" sz="2800" dirty="0" err="1"/>
              <a:t>suhu</a:t>
            </a:r>
            <a:r>
              <a:rPr lang="en-US" sz="2800" dirty="0"/>
              <a:t> 25</a:t>
            </a:r>
            <a:r>
              <a:rPr lang="en-US" sz="2800" baseline="30000" dirty="0"/>
              <a:t>o</a:t>
            </a:r>
            <a:r>
              <a:rPr lang="en-US" sz="2800" dirty="0"/>
              <a:t>C </a:t>
            </a:r>
            <a:r>
              <a:rPr lang="en-US" sz="2800" dirty="0" err="1"/>
              <a:t>sudah</a:t>
            </a:r>
            <a:r>
              <a:rPr lang="en-US" sz="2800" dirty="0"/>
              <a:t> </a:t>
            </a:r>
            <a:r>
              <a:rPr lang="en-US" sz="2800" dirty="0" err="1"/>
              <a:t>diketahui</a:t>
            </a:r>
            <a:r>
              <a:rPr lang="en-US" sz="2800" dirty="0"/>
              <a:t>, </a:t>
            </a:r>
            <a:r>
              <a:rPr lang="en-US" sz="2800" dirty="0" err="1"/>
              <a:t>maka</a:t>
            </a:r>
            <a:r>
              <a:rPr lang="en-US" sz="2800" dirty="0"/>
              <a:t> </a:t>
            </a:r>
            <a:r>
              <a:rPr lang="en-US" sz="2800" dirty="0" err="1"/>
              <a:t>menghitung</a:t>
            </a:r>
            <a:r>
              <a:rPr lang="en-US" sz="2800" dirty="0"/>
              <a:t> </a:t>
            </a:r>
            <a:r>
              <a:rPr lang="en-US" sz="2800" dirty="0" err="1"/>
              <a:t>berat</a:t>
            </a:r>
            <a:r>
              <a:rPr lang="en-US" sz="2800" dirty="0"/>
              <a:t> </a:t>
            </a:r>
            <a:r>
              <a:rPr lang="en-US" sz="2800" dirty="0" err="1"/>
              <a:t>jenis</a:t>
            </a:r>
            <a:r>
              <a:rPr lang="en-US" sz="2800" dirty="0"/>
              <a:t> </a:t>
            </a:r>
            <a:r>
              <a:rPr lang="en-US" sz="2800" dirty="0" err="1"/>
              <a:t>pd</a:t>
            </a:r>
            <a:r>
              <a:rPr lang="en-US" sz="2800" dirty="0"/>
              <a:t> </a:t>
            </a:r>
            <a:r>
              <a:rPr lang="en-US" sz="2800" dirty="0" err="1"/>
              <a:t>suhu</a:t>
            </a:r>
            <a:r>
              <a:rPr lang="en-US" sz="2800" dirty="0"/>
              <a:t> </a:t>
            </a:r>
            <a:r>
              <a:rPr lang="en-US" sz="2800" dirty="0" err="1"/>
              <a:t>tertentu</a:t>
            </a:r>
            <a:r>
              <a:rPr lang="en-US" sz="2800" dirty="0"/>
              <a:t> </a:t>
            </a:r>
            <a:r>
              <a:rPr lang="en-US" sz="2800" dirty="0" err="1"/>
              <a:t>lainnya</a:t>
            </a:r>
            <a:r>
              <a:rPr lang="en-US" sz="2800" dirty="0"/>
              <a:t> </a:t>
            </a:r>
            <a:r>
              <a:rPr lang="en-US" sz="2800" dirty="0" err="1"/>
              <a:t>dpt</a:t>
            </a:r>
            <a:r>
              <a:rPr lang="en-US" sz="2800" dirty="0"/>
              <a:t> </a:t>
            </a:r>
            <a:r>
              <a:rPr lang="en-US" sz="2800" dirty="0" err="1"/>
              <a:t>digunakan</a:t>
            </a:r>
            <a:r>
              <a:rPr lang="en-US" sz="2800" dirty="0"/>
              <a:t> </a:t>
            </a:r>
            <a:r>
              <a:rPr lang="en-US" sz="2800" dirty="0" err="1"/>
              <a:t>rumus</a:t>
            </a:r>
            <a:r>
              <a:rPr lang="en-US" sz="2800" dirty="0"/>
              <a:t> :</a:t>
            </a:r>
          </a:p>
          <a:p>
            <a:pPr eaLnBrk="1" hangingPunct="1"/>
            <a:r>
              <a:rPr lang="en-US" sz="2800" dirty="0"/>
              <a:t>G = G + 0.0007 (T – 25</a:t>
            </a:r>
            <a:r>
              <a:rPr lang="en-US" sz="2800" baseline="30000" dirty="0"/>
              <a:t>o</a:t>
            </a:r>
            <a:r>
              <a:rPr lang="en-US" sz="2800" dirty="0"/>
              <a:t>C)</a:t>
            </a:r>
          </a:p>
          <a:p>
            <a:pPr marL="0" indent="0" eaLnBrk="1" hangingPunct="1">
              <a:buNone/>
            </a:pPr>
            <a:r>
              <a:rPr lang="en-US" sz="2800" dirty="0" err="1"/>
              <a:t>Keterangan</a:t>
            </a:r>
            <a:r>
              <a:rPr lang="en-US" sz="2800" dirty="0"/>
              <a:t>:</a:t>
            </a:r>
          </a:p>
          <a:p>
            <a:pPr eaLnBrk="1" hangingPunct="1"/>
            <a:r>
              <a:rPr lang="en-US" sz="2800" dirty="0"/>
              <a:t>G = </a:t>
            </a:r>
            <a:r>
              <a:rPr lang="en-US" sz="2800" dirty="0" err="1"/>
              <a:t>berat</a:t>
            </a:r>
            <a:r>
              <a:rPr lang="en-US" sz="2800" dirty="0"/>
              <a:t> </a:t>
            </a:r>
            <a:r>
              <a:rPr lang="en-US" sz="2800" dirty="0" err="1"/>
              <a:t>jenis</a:t>
            </a:r>
            <a:r>
              <a:rPr lang="en-US" sz="2800" dirty="0"/>
              <a:t> </a:t>
            </a:r>
            <a:r>
              <a:rPr lang="en-US" sz="2800" dirty="0" err="1"/>
              <a:t>pd</a:t>
            </a:r>
            <a:r>
              <a:rPr lang="en-US" sz="2800" dirty="0"/>
              <a:t> 25</a:t>
            </a:r>
            <a:r>
              <a:rPr lang="en-US" sz="2800" baseline="30000" dirty="0"/>
              <a:t>o</a:t>
            </a:r>
            <a:r>
              <a:rPr lang="en-US" sz="2800" dirty="0"/>
              <a:t>C</a:t>
            </a:r>
          </a:p>
          <a:p>
            <a:pPr eaLnBrk="1" hangingPunct="1"/>
            <a:r>
              <a:rPr lang="en-US" sz="2800" dirty="0"/>
              <a:t>G’= </a:t>
            </a:r>
            <a:r>
              <a:rPr lang="en-US" sz="2800" dirty="0" err="1"/>
              <a:t>berat</a:t>
            </a:r>
            <a:r>
              <a:rPr lang="en-US" sz="2800" dirty="0"/>
              <a:t> </a:t>
            </a:r>
            <a:r>
              <a:rPr lang="en-US" sz="2800" dirty="0" err="1"/>
              <a:t>jenis</a:t>
            </a:r>
            <a:r>
              <a:rPr lang="en-US" sz="2800" dirty="0"/>
              <a:t> </a:t>
            </a:r>
            <a:r>
              <a:rPr lang="en-US" sz="2800" dirty="0" err="1"/>
              <a:t>pd</a:t>
            </a:r>
            <a:r>
              <a:rPr lang="en-US" sz="2800" dirty="0"/>
              <a:t> </a:t>
            </a:r>
            <a:r>
              <a:rPr lang="en-US" sz="2800" dirty="0" err="1"/>
              <a:t>T</a:t>
            </a:r>
            <a:r>
              <a:rPr lang="en-US" sz="2800" baseline="30000" dirty="0" err="1"/>
              <a:t>o</a:t>
            </a:r>
            <a:r>
              <a:rPr lang="en-US" sz="2800" dirty="0" err="1"/>
              <a:t>C</a:t>
            </a:r>
            <a:r>
              <a:rPr lang="en-US" sz="2800" dirty="0"/>
              <a:t>/25</a:t>
            </a:r>
            <a:r>
              <a:rPr lang="en-US" sz="2800" baseline="30000" dirty="0"/>
              <a:t>o</a:t>
            </a:r>
            <a:r>
              <a:rPr lang="en-US" sz="2800" dirty="0"/>
              <a:t>C</a:t>
            </a:r>
          </a:p>
          <a:p>
            <a:pPr eaLnBrk="1" hangingPunct="1"/>
            <a:r>
              <a:rPr lang="en-US" sz="2800" dirty="0"/>
              <a:t> T = </a:t>
            </a:r>
            <a:r>
              <a:rPr lang="en-US" sz="2800" dirty="0" err="1"/>
              <a:t>suhu</a:t>
            </a:r>
            <a:r>
              <a:rPr lang="en-US" sz="2800" dirty="0"/>
              <a:t> </a:t>
            </a:r>
            <a:r>
              <a:rPr lang="en-US" sz="2800" dirty="0" err="1"/>
              <a:t>minyak</a:t>
            </a:r>
            <a:r>
              <a:rPr lang="en-US" sz="2800" dirty="0"/>
              <a:t> (</a:t>
            </a:r>
            <a:r>
              <a:rPr lang="en-US" sz="2800" baseline="30000" dirty="0" err="1"/>
              <a:t>o</a:t>
            </a:r>
            <a:r>
              <a:rPr lang="en-US" sz="2800" dirty="0" err="1"/>
              <a:t>C</a:t>
            </a:r>
            <a:r>
              <a:rPr lang="en-US" sz="2800" dirty="0"/>
              <a:t>)</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323528" y="332656"/>
            <a:ext cx="8229600" cy="1143000"/>
          </a:xfrm>
        </p:spPr>
        <p:txBody>
          <a:bodyPr/>
          <a:lstStyle/>
          <a:p>
            <a:pPr algn="l" eaLnBrk="1" hangingPunct="1"/>
            <a:r>
              <a:rPr lang="en-US" b="1" dirty="0"/>
              <a:t>TITIK LELEH</a:t>
            </a:r>
          </a:p>
        </p:txBody>
      </p:sp>
      <p:sp>
        <p:nvSpPr>
          <p:cNvPr id="31747" name="Content Placeholder 2"/>
          <p:cNvSpPr>
            <a:spLocks noGrp="1"/>
          </p:cNvSpPr>
          <p:nvPr>
            <p:ph idx="4294967295"/>
          </p:nvPr>
        </p:nvSpPr>
        <p:spPr>
          <a:xfrm>
            <a:off x="395536" y="1628800"/>
            <a:ext cx="8229600" cy="4525963"/>
          </a:xfrm>
        </p:spPr>
        <p:txBody>
          <a:bodyPr>
            <a:normAutofit/>
          </a:bodyPr>
          <a:lstStyle/>
          <a:p>
            <a:pPr eaLnBrk="1" hangingPunct="1"/>
            <a:r>
              <a:rPr lang="en-US" sz="2800" dirty="0" err="1"/>
              <a:t>Menurut</a:t>
            </a:r>
            <a:r>
              <a:rPr lang="en-US" sz="2800" dirty="0"/>
              <a:t> </a:t>
            </a:r>
            <a:r>
              <a:rPr lang="en-US" sz="2800" i="1" dirty="0" err="1"/>
              <a:t>Krischenbauer</a:t>
            </a:r>
            <a:r>
              <a:rPr lang="en-US" sz="2800" dirty="0"/>
              <a:t> (1960), </a:t>
            </a:r>
            <a:r>
              <a:rPr lang="en-US" sz="2800" dirty="0" err="1"/>
              <a:t>asam</a:t>
            </a:r>
            <a:r>
              <a:rPr lang="en-US" sz="2800" dirty="0"/>
              <a:t> </a:t>
            </a:r>
            <a:r>
              <a:rPr lang="en-US" sz="2800" dirty="0" err="1"/>
              <a:t>lemak</a:t>
            </a:r>
            <a:r>
              <a:rPr lang="en-US" sz="2800" dirty="0"/>
              <a:t> </a:t>
            </a:r>
            <a:r>
              <a:rPr lang="en-US" sz="2800" dirty="0" err="1"/>
              <a:t>selalu</a:t>
            </a:r>
            <a:r>
              <a:rPr lang="en-US" sz="2800" dirty="0"/>
              <a:t> </a:t>
            </a:r>
            <a:r>
              <a:rPr lang="en-US" sz="2800" dirty="0" err="1"/>
              <a:t>menunjukkan</a:t>
            </a:r>
            <a:r>
              <a:rPr lang="en-US" sz="2800" dirty="0"/>
              <a:t> </a:t>
            </a:r>
            <a:r>
              <a:rPr lang="en-US" sz="2800" dirty="0" err="1"/>
              <a:t>kenaikan</a:t>
            </a:r>
            <a:r>
              <a:rPr lang="en-US" sz="2800" dirty="0"/>
              <a:t> </a:t>
            </a:r>
            <a:r>
              <a:rPr lang="en-US" sz="2800" dirty="0" err="1"/>
              <a:t>titik</a:t>
            </a:r>
            <a:r>
              <a:rPr lang="en-US" sz="2800" dirty="0"/>
              <a:t> </a:t>
            </a:r>
            <a:r>
              <a:rPr lang="en-US" sz="2800" dirty="0" err="1"/>
              <a:t>leleh</a:t>
            </a:r>
            <a:r>
              <a:rPr lang="en-US" sz="2800" dirty="0"/>
              <a:t> dg </a:t>
            </a:r>
            <a:r>
              <a:rPr lang="en-US" sz="2800" dirty="0" err="1"/>
              <a:t>makin</a:t>
            </a:r>
            <a:r>
              <a:rPr lang="en-US" sz="2800" dirty="0"/>
              <a:t> </a:t>
            </a:r>
            <a:r>
              <a:rPr lang="en-US" sz="2800" dirty="0" err="1"/>
              <a:t>panjangnya</a:t>
            </a:r>
            <a:r>
              <a:rPr lang="en-US" sz="2800" dirty="0"/>
              <a:t> </a:t>
            </a:r>
            <a:r>
              <a:rPr lang="en-US" sz="2800" dirty="0" err="1"/>
              <a:t>rantai</a:t>
            </a:r>
            <a:r>
              <a:rPr lang="en-US" sz="2800" dirty="0"/>
              <a:t> </a:t>
            </a:r>
            <a:r>
              <a:rPr lang="en-US" sz="2800" dirty="0" err="1"/>
              <a:t>karbon</a:t>
            </a:r>
            <a:r>
              <a:rPr lang="en-US" sz="2800" dirty="0"/>
              <a:t>.</a:t>
            </a:r>
          </a:p>
          <a:p>
            <a:pPr eaLnBrk="1" hangingPunct="1"/>
            <a:r>
              <a:rPr lang="en-US" sz="2800" dirty="0" err="1"/>
              <a:t>Asam</a:t>
            </a:r>
            <a:r>
              <a:rPr lang="en-US" sz="2800" dirty="0"/>
              <a:t> </a:t>
            </a:r>
            <a:r>
              <a:rPr lang="en-US" sz="2800" dirty="0" err="1"/>
              <a:t>lemak</a:t>
            </a:r>
            <a:r>
              <a:rPr lang="en-US" sz="2800" dirty="0"/>
              <a:t> </a:t>
            </a:r>
            <a:r>
              <a:rPr lang="en-US" sz="2800" dirty="0" err="1"/>
              <a:t>yg</a:t>
            </a:r>
            <a:r>
              <a:rPr lang="en-US" sz="2800" dirty="0"/>
              <a:t> </a:t>
            </a:r>
            <a:r>
              <a:rPr lang="en-US" sz="2800" dirty="0" err="1"/>
              <a:t>derajat</a:t>
            </a:r>
            <a:r>
              <a:rPr lang="en-US" sz="2800" dirty="0"/>
              <a:t> </a:t>
            </a:r>
            <a:r>
              <a:rPr lang="en-US" sz="2800" dirty="0" err="1"/>
              <a:t>ketidakjenuhannya</a:t>
            </a:r>
            <a:r>
              <a:rPr lang="en-US" sz="2800" dirty="0"/>
              <a:t> </a:t>
            </a:r>
            <a:r>
              <a:rPr lang="en-US" sz="2800" dirty="0" err="1"/>
              <a:t>makin</a:t>
            </a:r>
            <a:r>
              <a:rPr lang="en-US" sz="2800" dirty="0"/>
              <a:t> </a:t>
            </a:r>
            <a:r>
              <a:rPr lang="en-US" sz="2800" dirty="0" err="1"/>
              <a:t>tinggi</a:t>
            </a:r>
            <a:r>
              <a:rPr lang="en-US" sz="2800" dirty="0"/>
              <a:t> </a:t>
            </a:r>
            <a:r>
              <a:rPr lang="en-US" sz="2800" dirty="0">
                <a:sym typeface="Wingdings" panose="05000000000000000000" pitchFamily="2" charset="2"/>
              </a:rPr>
              <a:t> </a:t>
            </a:r>
            <a:r>
              <a:rPr lang="en-US" sz="2800" dirty="0" err="1"/>
              <a:t>titik</a:t>
            </a:r>
            <a:r>
              <a:rPr lang="en-US" sz="2800" dirty="0"/>
              <a:t> </a:t>
            </a:r>
            <a:r>
              <a:rPr lang="en-US" sz="2800" dirty="0" err="1"/>
              <a:t>leleh</a:t>
            </a:r>
            <a:r>
              <a:rPr lang="en-US" sz="2800" dirty="0"/>
              <a:t> </a:t>
            </a:r>
            <a:r>
              <a:rPr lang="en-US" sz="2800" dirty="0" err="1"/>
              <a:t>rendah</a:t>
            </a:r>
            <a:r>
              <a:rPr lang="en-US" sz="2800" dirty="0"/>
              <a:t>.</a:t>
            </a:r>
          </a:p>
          <a:p>
            <a:pPr eaLnBrk="1" hangingPunct="1"/>
            <a:r>
              <a:rPr lang="en-US" sz="2800" dirty="0" err="1"/>
              <a:t>Minyak</a:t>
            </a:r>
            <a:r>
              <a:rPr lang="en-US" sz="2800" dirty="0"/>
              <a:t> </a:t>
            </a:r>
            <a:r>
              <a:rPr lang="en-US" sz="2800" dirty="0" err="1"/>
              <a:t>atau</a:t>
            </a:r>
            <a:r>
              <a:rPr lang="en-US" sz="2800" dirty="0"/>
              <a:t> </a:t>
            </a:r>
            <a:r>
              <a:rPr lang="en-US" sz="2800" dirty="0" err="1"/>
              <a:t>lemak</a:t>
            </a:r>
            <a:r>
              <a:rPr lang="en-US" sz="2800" dirty="0"/>
              <a:t> </a:t>
            </a:r>
            <a:r>
              <a:rPr lang="en-US" sz="2800" dirty="0" err="1"/>
              <a:t>nabati</a:t>
            </a:r>
            <a:r>
              <a:rPr lang="en-US" sz="2800" dirty="0"/>
              <a:t> </a:t>
            </a:r>
            <a:r>
              <a:rPr lang="en-US" sz="2800" dirty="0" err="1"/>
              <a:t>pd</a:t>
            </a:r>
            <a:r>
              <a:rPr lang="en-US" sz="2800" dirty="0"/>
              <a:t> </a:t>
            </a:r>
            <a:r>
              <a:rPr lang="en-US" sz="2800" dirty="0" err="1"/>
              <a:t>umumnya</a:t>
            </a:r>
            <a:r>
              <a:rPr lang="en-US" sz="2800" dirty="0"/>
              <a:t> </a:t>
            </a:r>
            <a:r>
              <a:rPr lang="en-US" sz="2800" dirty="0" err="1"/>
              <a:t>berfase</a:t>
            </a:r>
            <a:r>
              <a:rPr lang="en-US" sz="2800" dirty="0"/>
              <a:t> </a:t>
            </a:r>
            <a:r>
              <a:rPr lang="en-US" sz="2800" dirty="0" err="1"/>
              <a:t>cair</a:t>
            </a:r>
            <a:r>
              <a:rPr lang="en-US" sz="2800" dirty="0"/>
              <a:t> </a:t>
            </a:r>
            <a:r>
              <a:rPr lang="en-US" sz="2800" dirty="0" err="1"/>
              <a:t>shg</a:t>
            </a:r>
            <a:r>
              <a:rPr lang="en-US" sz="2800" dirty="0"/>
              <a:t> </a:t>
            </a:r>
            <a:r>
              <a:rPr lang="en-US" sz="2800" dirty="0" err="1"/>
              <a:t>harus</a:t>
            </a:r>
            <a:r>
              <a:rPr lang="en-US" sz="2800" dirty="0"/>
              <a:t> </a:t>
            </a:r>
            <a:r>
              <a:rPr lang="en-US" sz="2800" dirty="0" err="1"/>
              <a:t>dibekukan</a:t>
            </a:r>
            <a:r>
              <a:rPr lang="en-US" sz="2800" dirty="0"/>
              <a:t> </a:t>
            </a:r>
            <a:r>
              <a:rPr lang="en-US" sz="2800" dirty="0" err="1"/>
              <a:t>dulu</a:t>
            </a:r>
            <a:r>
              <a:rPr lang="en-US" sz="2800" dirty="0"/>
              <a:t> </a:t>
            </a:r>
            <a:r>
              <a:rPr lang="en-US" sz="2800" dirty="0" err="1"/>
              <a:t>dlm</a:t>
            </a:r>
            <a:r>
              <a:rPr lang="en-US" sz="2800" dirty="0"/>
              <a:t> </a:t>
            </a:r>
            <a:r>
              <a:rPr lang="en-US" sz="2800" dirty="0" err="1"/>
              <a:t>lemari</a:t>
            </a:r>
            <a:r>
              <a:rPr lang="en-US" sz="2800" dirty="0"/>
              <a:t> </a:t>
            </a:r>
            <a:r>
              <a:rPr lang="en-US" sz="2800" dirty="0" err="1"/>
              <a:t>es</a:t>
            </a:r>
            <a:r>
              <a:rPr lang="en-US" sz="2800" dirty="0"/>
              <a:t>.</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1560" y="476671"/>
            <a:ext cx="6768752" cy="5050531"/>
          </a:xfrm>
          <a:prstGeom prst="rect">
            <a:avLst/>
          </a:prstGeom>
        </p:spPr>
      </p:pic>
    </p:spTree>
    <p:extLst>
      <p:ext uri="{BB962C8B-B14F-4D97-AF65-F5344CB8AC3E}">
        <p14:creationId xmlns:p14="http://schemas.microsoft.com/office/powerpoint/2010/main" val="3019839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755576" y="116632"/>
            <a:ext cx="8229600" cy="1143000"/>
          </a:xfrm>
        </p:spPr>
        <p:txBody>
          <a:bodyPr/>
          <a:lstStyle/>
          <a:p>
            <a:pPr algn="l" eaLnBrk="1" hangingPunct="1"/>
            <a:r>
              <a:rPr lang="en-US" dirty="0" err="1"/>
              <a:t>Prosedur</a:t>
            </a:r>
            <a:r>
              <a:rPr lang="en-US" dirty="0"/>
              <a:t> </a:t>
            </a:r>
          </a:p>
        </p:txBody>
      </p:sp>
      <p:sp>
        <p:nvSpPr>
          <p:cNvPr id="3" name="Content Placeholder 2"/>
          <p:cNvSpPr>
            <a:spLocks noGrp="1"/>
          </p:cNvSpPr>
          <p:nvPr>
            <p:ph idx="4294967295"/>
          </p:nvPr>
        </p:nvSpPr>
        <p:spPr>
          <a:xfrm>
            <a:off x="179512" y="1052736"/>
            <a:ext cx="8229600" cy="4896544"/>
          </a:xfrm>
        </p:spPr>
        <p:txBody>
          <a:bodyPr>
            <a:normAutofit/>
          </a:bodyPr>
          <a:lstStyle/>
          <a:p>
            <a:pPr marL="514350" indent="-514350" eaLnBrk="1" hangingPunct="1">
              <a:lnSpc>
                <a:spcPct val="80000"/>
              </a:lnSpc>
              <a:buFont typeface="Calibri" pitchFamily="34" charset="0"/>
              <a:buAutoNum type="arabicPeriod"/>
              <a:defRPr/>
            </a:pPr>
            <a:r>
              <a:rPr lang="en-US" sz="3000" dirty="0" err="1"/>
              <a:t>Sampel</a:t>
            </a:r>
            <a:r>
              <a:rPr lang="en-US" sz="3000" dirty="0"/>
              <a:t> </a:t>
            </a:r>
            <a:r>
              <a:rPr lang="en-US" sz="3000" dirty="0" err="1"/>
              <a:t>dicairkan</a:t>
            </a:r>
            <a:r>
              <a:rPr lang="en-US" sz="3000" dirty="0"/>
              <a:t> </a:t>
            </a:r>
            <a:r>
              <a:rPr lang="en-US" sz="3000" dirty="0" err="1"/>
              <a:t>dulu</a:t>
            </a:r>
            <a:r>
              <a:rPr lang="en-US" sz="3000" dirty="0"/>
              <a:t> &amp; </a:t>
            </a:r>
            <a:r>
              <a:rPr lang="en-US" sz="3000" dirty="0" err="1"/>
              <a:t>disaring</a:t>
            </a:r>
            <a:r>
              <a:rPr lang="en-US" sz="3000" dirty="0"/>
              <a:t> dg </a:t>
            </a:r>
            <a:r>
              <a:rPr lang="en-US" sz="3000" dirty="0" err="1"/>
              <a:t>kertas</a:t>
            </a:r>
            <a:r>
              <a:rPr lang="en-US" sz="3000" dirty="0"/>
              <a:t> </a:t>
            </a:r>
            <a:r>
              <a:rPr lang="en-US" sz="3000" dirty="0" err="1"/>
              <a:t>saring</a:t>
            </a:r>
            <a:r>
              <a:rPr lang="en-US" sz="3000" dirty="0"/>
              <a:t>, </a:t>
            </a:r>
            <a:r>
              <a:rPr lang="en-US" sz="3000" dirty="0" err="1"/>
              <a:t>lalu</a:t>
            </a:r>
            <a:r>
              <a:rPr lang="en-US" sz="3000" dirty="0"/>
              <a:t> </a:t>
            </a:r>
            <a:r>
              <a:rPr lang="en-US" sz="3000" dirty="0" err="1"/>
              <a:t>dicelupkan</a:t>
            </a:r>
            <a:r>
              <a:rPr lang="en-US" sz="3000" dirty="0"/>
              <a:t> </a:t>
            </a:r>
            <a:r>
              <a:rPr lang="en-US" sz="3000" dirty="0" err="1"/>
              <a:t>sedikitnya</a:t>
            </a:r>
            <a:r>
              <a:rPr lang="en-US" sz="3000" dirty="0"/>
              <a:t> 3 </a:t>
            </a:r>
            <a:r>
              <a:rPr lang="en-US" sz="3000" dirty="0" err="1"/>
              <a:t>buah</a:t>
            </a:r>
            <a:r>
              <a:rPr lang="en-US" sz="3000" dirty="0"/>
              <a:t> </a:t>
            </a:r>
            <a:r>
              <a:rPr lang="en-US" sz="3000" dirty="0" err="1"/>
              <a:t>pipa</a:t>
            </a:r>
            <a:r>
              <a:rPr lang="en-US" sz="3000" dirty="0"/>
              <a:t> </a:t>
            </a:r>
            <a:r>
              <a:rPr lang="en-US" sz="3000" dirty="0" err="1"/>
              <a:t>kapiler</a:t>
            </a:r>
            <a:r>
              <a:rPr lang="en-US" sz="3000" dirty="0"/>
              <a:t> </a:t>
            </a:r>
            <a:r>
              <a:rPr lang="en-US" sz="3000" dirty="0" err="1"/>
              <a:t>gelas</a:t>
            </a:r>
            <a:r>
              <a:rPr lang="en-US" sz="3000" dirty="0"/>
              <a:t> </a:t>
            </a:r>
            <a:r>
              <a:rPr lang="en-US" sz="3000" dirty="0" err="1"/>
              <a:t>berdiameter</a:t>
            </a:r>
            <a:r>
              <a:rPr lang="en-US" sz="3000" dirty="0"/>
              <a:t> 1 mm </a:t>
            </a:r>
            <a:r>
              <a:rPr lang="en-US" sz="3000" dirty="0" err="1"/>
              <a:t>hingga</a:t>
            </a:r>
            <a:r>
              <a:rPr lang="en-US" sz="3000" dirty="0"/>
              <a:t> </a:t>
            </a:r>
            <a:r>
              <a:rPr lang="en-US" sz="3000" dirty="0" err="1"/>
              <a:t>cairan</a:t>
            </a:r>
            <a:r>
              <a:rPr lang="en-US" sz="3000" dirty="0"/>
              <a:t> </a:t>
            </a:r>
            <a:r>
              <a:rPr lang="en-US" sz="3000" dirty="0" err="1"/>
              <a:t>minyak</a:t>
            </a:r>
            <a:r>
              <a:rPr lang="en-US" sz="3000" dirty="0"/>
              <a:t> </a:t>
            </a:r>
            <a:r>
              <a:rPr lang="en-US" sz="3000" dirty="0" err="1"/>
              <a:t>dlm</a:t>
            </a:r>
            <a:r>
              <a:rPr lang="en-US" sz="3000" dirty="0"/>
              <a:t> </a:t>
            </a:r>
            <a:r>
              <a:rPr lang="en-US" sz="3000" dirty="0" err="1"/>
              <a:t>tabung</a:t>
            </a:r>
            <a:r>
              <a:rPr lang="en-US" sz="3000" dirty="0"/>
              <a:t> </a:t>
            </a:r>
            <a:r>
              <a:rPr lang="en-US" sz="3000" dirty="0" err="1"/>
              <a:t>naik</a:t>
            </a:r>
            <a:r>
              <a:rPr lang="en-US" sz="3000" dirty="0"/>
              <a:t> </a:t>
            </a:r>
            <a:r>
              <a:rPr lang="en-US" sz="3000" dirty="0" err="1"/>
              <a:t>setinggi</a:t>
            </a:r>
            <a:r>
              <a:rPr lang="en-US" sz="3000" dirty="0"/>
              <a:t> 1 cm.</a:t>
            </a:r>
          </a:p>
          <a:p>
            <a:pPr marL="514350" indent="-514350" eaLnBrk="1" hangingPunct="1">
              <a:lnSpc>
                <a:spcPct val="80000"/>
              </a:lnSpc>
              <a:buFont typeface="Calibri" pitchFamily="34" charset="0"/>
              <a:buAutoNum type="arabicPeriod"/>
              <a:defRPr/>
            </a:pPr>
            <a:r>
              <a:rPr lang="en-US" sz="3000" dirty="0" err="1"/>
              <a:t>Pipa-pipa</a:t>
            </a:r>
            <a:r>
              <a:rPr lang="en-US" sz="3000" dirty="0"/>
              <a:t> </a:t>
            </a:r>
            <a:r>
              <a:rPr lang="en-US" sz="3000" dirty="0" err="1"/>
              <a:t>tsb</a:t>
            </a:r>
            <a:r>
              <a:rPr lang="en-US" sz="3000" dirty="0"/>
              <a:t> </a:t>
            </a:r>
            <a:r>
              <a:rPr lang="en-US" sz="3000" dirty="0" err="1"/>
              <a:t>dimasukkan</a:t>
            </a:r>
            <a:r>
              <a:rPr lang="en-US" sz="3000" dirty="0"/>
              <a:t> </a:t>
            </a:r>
            <a:r>
              <a:rPr lang="en-US" sz="3000" dirty="0" err="1"/>
              <a:t>dlm</a:t>
            </a:r>
            <a:r>
              <a:rPr lang="en-US" sz="3000" dirty="0"/>
              <a:t> </a:t>
            </a:r>
            <a:r>
              <a:rPr lang="en-US" sz="3000" dirty="0" err="1"/>
              <a:t>gelas</a:t>
            </a:r>
            <a:r>
              <a:rPr lang="en-US" sz="3000" dirty="0"/>
              <a:t> </a:t>
            </a:r>
            <a:r>
              <a:rPr lang="en-US" sz="3000" dirty="0" err="1"/>
              <a:t>piala</a:t>
            </a:r>
            <a:r>
              <a:rPr lang="en-US" sz="3000" dirty="0"/>
              <a:t> &amp; </a:t>
            </a:r>
            <a:r>
              <a:rPr lang="en-US" sz="3000" dirty="0" err="1"/>
              <a:t>disimpan</a:t>
            </a:r>
            <a:r>
              <a:rPr lang="en-US" sz="3000" dirty="0"/>
              <a:t> </a:t>
            </a:r>
            <a:r>
              <a:rPr lang="en-US" sz="3000" dirty="0" err="1"/>
              <a:t>dlm</a:t>
            </a:r>
            <a:r>
              <a:rPr lang="en-US" sz="3000" dirty="0"/>
              <a:t> </a:t>
            </a:r>
            <a:r>
              <a:rPr lang="en-US" sz="3000" dirty="0" err="1"/>
              <a:t>lemari</a:t>
            </a:r>
            <a:r>
              <a:rPr lang="en-US" sz="3000" dirty="0"/>
              <a:t> </a:t>
            </a:r>
            <a:r>
              <a:rPr lang="en-US" sz="3000" dirty="0" err="1"/>
              <a:t>es</a:t>
            </a:r>
            <a:r>
              <a:rPr lang="en-US" sz="3000" dirty="0"/>
              <a:t> </a:t>
            </a:r>
            <a:r>
              <a:rPr lang="en-US" sz="3000" dirty="0" err="1"/>
              <a:t>pd</a:t>
            </a:r>
            <a:r>
              <a:rPr lang="en-US" sz="3000" dirty="0"/>
              <a:t> </a:t>
            </a:r>
            <a:r>
              <a:rPr lang="en-US" sz="3000" dirty="0" err="1"/>
              <a:t>suhu</a:t>
            </a:r>
            <a:r>
              <a:rPr lang="en-US" sz="3000" dirty="0"/>
              <a:t> 4</a:t>
            </a:r>
            <a:r>
              <a:rPr lang="en-US" sz="3000" baseline="30000" dirty="0"/>
              <a:t>o</a:t>
            </a:r>
            <a:r>
              <a:rPr lang="en-US" sz="3000" dirty="0"/>
              <a:t>-10</a:t>
            </a:r>
            <a:r>
              <a:rPr lang="en-US" sz="3000" baseline="30000" dirty="0"/>
              <a:t>o</a:t>
            </a:r>
            <a:r>
              <a:rPr lang="en-US" sz="3000" dirty="0"/>
              <a:t>C </a:t>
            </a:r>
            <a:r>
              <a:rPr lang="en-US" sz="3000" dirty="0" err="1"/>
              <a:t>selama</a:t>
            </a:r>
            <a:r>
              <a:rPr lang="en-US" sz="3000" dirty="0"/>
              <a:t> 16 jam.</a:t>
            </a:r>
          </a:p>
          <a:p>
            <a:pPr marL="514350" indent="-514350" eaLnBrk="1" hangingPunct="1">
              <a:lnSpc>
                <a:spcPct val="80000"/>
              </a:lnSpc>
              <a:buFont typeface="Calibri" pitchFamily="34" charset="0"/>
              <a:buAutoNum type="arabicPeriod"/>
              <a:defRPr/>
            </a:pPr>
            <a:r>
              <a:rPr lang="en-US" sz="3000" dirty="0" err="1"/>
              <a:t>Lalu</a:t>
            </a:r>
            <a:r>
              <a:rPr lang="en-US" sz="3000" dirty="0"/>
              <a:t> </a:t>
            </a:r>
            <a:r>
              <a:rPr lang="en-US" sz="3000" dirty="0" err="1"/>
              <a:t>pipa-pipa</a:t>
            </a:r>
            <a:r>
              <a:rPr lang="en-US" sz="3000" dirty="0"/>
              <a:t> </a:t>
            </a:r>
            <a:r>
              <a:rPr lang="en-US" sz="3000" dirty="0" err="1"/>
              <a:t>tsb</a:t>
            </a:r>
            <a:r>
              <a:rPr lang="en-US" sz="3000" dirty="0"/>
              <a:t> </a:t>
            </a:r>
            <a:r>
              <a:rPr lang="en-US" sz="3000" dirty="0" err="1"/>
              <a:t>dikeluarkan</a:t>
            </a:r>
            <a:r>
              <a:rPr lang="en-US" sz="3000" dirty="0"/>
              <a:t> </a:t>
            </a:r>
            <a:r>
              <a:rPr lang="en-US" sz="3000" dirty="0" err="1"/>
              <a:t>dr</a:t>
            </a:r>
            <a:r>
              <a:rPr lang="en-US" sz="3000" dirty="0"/>
              <a:t> </a:t>
            </a:r>
            <a:r>
              <a:rPr lang="en-US" sz="3000" dirty="0" err="1"/>
              <a:t>lemari</a:t>
            </a:r>
            <a:r>
              <a:rPr lang="en-US" sz="3000" dirty="0"/>
              <a:t> </a:t>
            </a:r>
            <a:r>
              <a:rPr lang="en-US" sz="3000" dirty="0" err="1"/>
              <a:t>es</a:t>
            </a:r>
            <a:r>
              <a:rPr lang="en-US" sz="3000" dirty="0"/>
              <a:t> &amp; </a:t>
            </a:r>
            <a:r>
              <a:rPr lang="en-US" sz="3000" dirty="0" err="1"/>
              <a:t>diikatkan</a:t>
            </a:r>
            <a:r>
              <a:rPr lang="en-US" sz="3000" dirty="0"/>
              <a:t> dg </a:t>
            </a:r>
            <a:r>
              <a:rPr lang="en-US" sz="3000" dirty="0" err="1"/>
              <a:t>termometer</a:t>
            </a:r>
            <a:r>
              <a:rPr lang="en-US" sz="3000" dirty="0"/>
              <a:t> </a:t>
            </a:r>
            <a:r>
              <a:rPr lang="en-US" sz="3000" dirty="0" err="1"/>
              <a:t>shg</a:t>
            </a:r>
            <a:r>
              <a:rPr lang="en-US" sz="3000" dirty="0"/>
              <a:t> </a:t>
            </a:r>
            <a:r>
              <a:rPr lang="en-US" sz="3000" dirty="0" err="1"/>
              <a:t>ujung</a:t>
            </a:r>
            <a:r>
              <a:rPr lang="en-US" sz="3000" dirty="0"/>
              <a:t> </a:t>
            </a:r>
            <a:r>
              <a:rPr lang="en-US" sz="3000" dirty="0" err="1"/>
              <a:t>tabung</a:t>
            </a:r>
            <a:r>
              <a:rPr lang="en-US" sz="3000" dirty="0"/>
              <a:t> </a:t>
            </a:r>
            <a:r>
              <a:rPr lang="en-US" sz="3000" dirty="0" err="1"/>
              <a:t>terbawah</a:t>
            </a:r>
            <a:r>
              <a:rPr lang="en-US" sz="3000" dirty="0"/>
              <a:t> </a:t>
            </a:r>
            <a:r>
              <a:rPr lang="en-US" sz="3000" dirty="0" err="1"/>
              <a:t>sama</a:t>
            </a:r>
            <a:r>
              <a:rPr lang="en-US" sz="3000" dirty="0"/>
              <a:t> </a:t>
            </a:r>
            <a:r>
              <a:rPr lang="en-US" sz="3000" dirty="0" err="1"/>
              <a:t>letaknya</a:t>
            </a:r>
            <a:r>
              <a:rPr lang="en-US" sz="3000" dirty="0"/>
              <a:t> dg </a:t>
            </a:r>
            <a:r>
              <a:rPr lang="en-US" sz="3000" dirty="0" err="1"/>
              <a:t>ujung</a:t>
            </a:r>
            <a:r>
              <a:rPr lang="en-US" sz="3000" dirty="0"/>
              <a:t> </a:t>
            </a:r>
            <a:r>
              <a:rPr lang="en-US" sz="3000" dirty="0" err="1"/>
              <a:t>tempat</a:t>
            </a:r>
            <a:r>
              <a:rPr lang="en-US" sz="3000" dirty="0"/>
              <a:t> air </a:t>
            </a:r>
            <a:r>
              <a:rPr lang="en-US" sz="3000" dirty="0" err="1"/>
              <a:t>raksa</a:t>
            </a:r>
            <a:r>
              <a:rPr lang="en-US" sz="3000" dirty="0"/>
              <a:t> </a:t>
            </a:r>
            <a:r>
              <a:rPr lang="en-US" sz="3000" dirty="0" err="1"/>
              <a:t>dr</a:t>
            </a:r>
            <a:r>
              <a:rPr lang="en-US" sz="3000" dirty="0"/>
              <a:t> </a:t>
            </a:r>
            <a:r>
              <a:rPr lang="en-US" sz="3000" dirty="0" err="1"/>
              <a:t>termometer</a:t>
            </a:r>
            <a:r>
              <a:rPr lang="en-US" sz="3000" dirty="0"/>
              <a:t>.</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1520" y="692696"/>
            <a:ext cx="8229600" cy="4525963"/>
          </a:xfrm>
        </p:spPr>
        <p:txBody>
          <a:bodyPr>
            <a:normAutofit lnSpcReduction="10000"/>
          </a:bodyPr>
          <a:lstStyle/>
          <a:p>
            <a:pPr marL="514350" indent="-514350" eaLnBrk="1" hangingPunct="1">
              <a:lnSpc>
                <a:spcPct val="90000"/>
              </a:lnSpc>
              <a:buFont typeface="Calibri" pitchFamily="34" charset="0"/>
              <a:buAutoNum type="arabicPeriod" startAt="4"/>
              <a:defRPr/>
            </a:pPr>
            <a:r>
              <a:rPr lang="en-US" sz="2700" dirty="0" err="1"/>
              <a:t>Bersama</a:t>
            </a:r>
            <a:r>
              <a:rPr lang="en-US" sz="2700" dirty="0"/>
              <a:t> </a:t>
            </a:r>
            <a:r>
              <a:rPr lang="en-US" sz="2700" dirty="0" err="1"/>
              <a:t>termometer</a:t>
            </a:r>
            <a:r>
              <a:rPr lang="en-US" sz="2700" dirty="0"/>
              <a:t>, </a:t>
            </a:r>
            <a:r>
              <a:rPr lang="en-US" sz="2700" dirty="0" err="1"/>
              <a:t>pipa-pipa</a:t>
            </a:r>
            <a:r>
              <a:rPr lang="en-US" sz="2700" dirty="0"/>
              <a:t> </a:t>
            </a:r>
            <a:r>
              <a:rPr lang="en-US" sz="2700" dirty="0" err="1"/>
              <a:t>tsb</a:t>
            </a:r>
            <a:r>
              <a:rPr lang="en-US" sz="2700" dirty="0"/>
              <a:t> </a:t>
            </a:r>
            <a:r>
              <a:rPr lang="en-US" sz="2700" dirty="0" err="1"/>
              <a:t>dicelupkan</a:t>
            </a:r>
            <a:r>
              <a:rPr lang="en-US" sz="2700" dirty="0"/>
              <a:t> </a:t>
            </a:r>
            <a:r>
              <a:rPr lang="en-US" sz="2700" dirty="0" err="1"/>
              <a:t>dlm</a:t>
            </a:r>
            <a:r>
              <a:rPr lang="en-US" sz="2700" dirty="0"/>
              <a:t> </a:t>
            </a:r>
            <a:r>
              <a:rPr lang="en-US" sz="2700" dirty="0" err="1"/>
              <a:t>gelas</a:t>
            </a:r>
            <a:r>
              <a:rPr lang="en-US" sz="2700" dirty="0"/>
              <a:t> </a:t>
            </a:r>
            <a:r>
              <a:rPr lang="en-US" sz="2700" dirty="0" err="1"/>
              <a:t>piala</a:t>
            </a:r>
            <a:r>
              <a:rPr lang="en-US" sz="2700" dirty="0"/>
              <a:t> 600 ml </a:t>
            </a:r>
            <a:r>
              <a:rPr lang="en-US" sz="2700" dirty="0" err="1"/>
              <a:t>yg</a:t>
            </a:r>
            <a:r>
              <a:rPr lang="en-US" sz="2700" dirty="0"/>
              <a:t> </a:t>
            </a:r>
            <a:r>
              <a:rPr lang="en-US" sz="2700" dirty="0" err="1"/>
              <a:t>setengahnya</a:t>
            </a:r>
            <a:r>
              <a:rPr lang="en-US" sz="2700" dirty="0"/>
              <a:t> </a:t>
            </a:r>
            <a:r>
              <a:rPr lang="en-US" sz="2700" dirty="0" err="1"/>
              <a:t>berisi</a:t>
            </a:r>
            <a:r>
              <a:rPr lang="en-US" sz="2700" dirty="0"/>
              <a:t> air </a:t>
            </a:r>
            <a:r>
              <a:rPr lang="en-US" sz="2700" dirty="0" err="1"/>
              <a:t>suling</a:t>
            </a:r>
            <a:r>
              <a:rPr lang="en-US" sz="2700" dirty="0"/>
              <a:t>. </a:t>
            </a:r>
            <a:r>
              <a:rPr lang="en-US" sz="2700" dirty="0" err="1"/>
              <a:t>Bagian</a:t>
            </a:r>
            <a:r>
              <a:rPr lang="en-US" sz="2700" dirty="0"/>
              <a:t> </a:t>
            </a:r>
            <a:r>
              <a:rPr lang="en-US" sz="2700" dirty="0" err="1"/>
              <a:t>bawah</a:t>
            </a:r>
            <a:r>
              <a:rPr lang="en-US" sz="2700" dirty="0"/>
              <a:t> </a:t>
            </a:r>
            <a:r>
              <a:rPr lang="en-US" sz="2700" dirty="0" err="1"/>
              <a:t>termometer</a:t>
            </a:r>
            <a:r>
              <a:rPr lang="en-US" sz="2700" dirty="0"/>
              <a:t> </a:t>
            </a:r>
            <a:r>
              <a:rPr lang="en-US" sz="2700" dirty="0" err="1"/>
              <a:t>terendam</a:t>
            </a:r>
            <a:r>
              <a:rPr lang="en-US" sz="2700" dirty="0"/>
              <a:t> 3 cm. </a:t>
            </a:r>
            <a:r>
              <a:rPr lang="en-US" sz="2700" dirty="0" err="1"/>
              <a:t>suhu</a:t>
            </a:r>
            <a:r>
              <a:rPr lang="en-US" sz="2700" dirty="0"/>
              <a:t> air </a:t>
            </a:r>
            <a:r>
              <a:rPr lang="en-US" sz="2700" dirty="0" err="1"/>
              <a:t>ditetapkan</a:t>
            </a:r>
            <a:r>
              <a:rPr lang="en-US" sz="2700" dirty="0"/>
              <a:t> </a:t>
            </a:r>
            <a:r>
              <a:rPr lang="en-US" sz="2700" dirty="0" err="1"/>
              <a:t>kira-kira</a:t>
            </a:r>
            <a:r>
              <a:rPr lang="en-US" sz="2700" dirty="0"/>
              <a:t> 8</a:t>
            </a:r>
            <a:r>
              <a:rPr lang="en-US" sz="2700" baseline="30000" dirty="0"/>
              <a:t>o</a:t>
            </a:r>
            <a:r>
              <a:rPr lang="en-US" sz="2700" dirty="0"/>
              <a:t>-10</a:t>
            </a:r>
            <a:r>
              <a:rPr lang="en-US" sz="2700" baseline="30000" dirty="0"/>
              <a:t>o</a:t>
            </a:r>
            <a:r>
              <a:rPr lang="en-US" sz="2700" dirty="0"/>
              <a:t>C di </a:t>
            </a:r>
            <a:r>
              <a:rPr lang="en-US" sz="2700" dirty="0" err="1"/>
              <a:t>bawah</a:t>
            </a:r>
            <a:r>
              <a:rPr lang="en-US" sz="2700" dirty="0"/>
              <a:t> </a:t>
            </a:r>
            <a:r>
              <a:rPr lang="en-US" sz="2700" dirty="0" err="1"/>
              <a:t>titik</a:t>
            </a:r>
            <a:r>
              <a:rPr lang="en-US" sz="2700" dirty="0"/>
              <a:t> </a:t>
            </a:r>
            <a:r>
              <a:rPr lang="en-US" sz="2700" dirty="0" err="1"/>
              <a:t>cair</a:t>
            </a:r>
            <a:r>
              <a:rPr lang="en-US" sz="2700" dirty="0"/>
              <a:t> </a:t>
            </a:r>
            <a:r>
              <a:rPr lang="en-US" sz="2700" dirty="0" err="1"/>
              <a:t>sampel</a:t>
            </a:r>
            <a:r>
              <a:rPr lang="en-US" sz="2700" dirty="0"/>
              <a:t>. </a:t>
            </a:r>
            <a:r>
              <a:rPr lang="en-US" sz="2700" dirty="0" err="1"/>
              <a:t>Sambil</a:t>
            </a:r>
            <a:r>
              <a:rPr lang="en-US" sz="2700" dirty="0"/>
              <a:t> </a:t>
            </a:r>
            <a:r>
              <a:rPr lang="en-US" sz="2700" dirty="0" err="1"/>
              <a:t>diaduk</a:t>
            </a:r>
            <a:r>
              <a:rPr lang="en-US" sz="2700" dirty="0"/>
              <a:t>, </a:t>
            </a:r>
            <a:r>
              <a:rPr lang="en-US" sz="2700" dirty="0" err="1"/>
              <a:t>suhu</a:t>
            </a:r>
            <a:r>
              <a:rPr lang="en-US" sz="2700" dirty="0"/>
              <a:t> air </a:t>
            </a:r>
            <a:r>
              <a:rPr lang="en-US" sz="2700" dirty="0" err="1"/>
              <a:t>pemanas</a:t>
            </a:r>
            <a:r>
              <a:rPr lang="en-US" sz="2700" dirty="0"/>
              <a:t> </a:t>
            </a:r>
            <a:r>
              <a:rPr lang="en-US" sz="2700" dirty="0" err="1"/>
              <a:t>dinaikkan</a:t>
            </a:r>
            <a:r>
              <a:rPr lang="en-US" sz="2700" dirty="0"/>
              <a:t> rata-rata </a:t>
            </a:r>
            <a:r>
              <a:rPr lang="en-US" sz="2700" dirty="0" err="1"/>
              <a:t>sekitar</a:t>
            </a:r>
            <a:r>
              <a:rPr lang="en-US" sz="2700" dirty="0"/>
              <a:t> 0.5</a:t>
            </a:r>
            <a:r>
              <a:rPr lang="en-US" sz="2700" baseline="30000" dirty="0"/>
              <a:t>o</a:t>
            </a:r>
            <a:r>
              <a:rPr lang="en-US" sz="2700" dirty="0"/>
              <a:t>C </a:t>
            </a:r>
            <a:r>
              <a:rPr lang="en-US" sz="2700" dirty="0" err="1"/>
              <a:t>tiap</a:t>
            </a:r>
            <a:r>
              <a:rPr lang="en-US" sz="2700" dirty="0"/>
              <a:t> </a:t>
            </a:r>
            <a:r>
              <a:rPr lang="en-US" sz="2700" dirty="0" err="1"/>
              <a:t>menit</a:t>
            </a:r>
            <a:r>
              <a:rPr lang="en-US" sz="2700" dirty="0"/>
              <a:t>. </a:t>
            </a:r>
            <a:r>
              <a:rPr lang="en-US" sz="2700" dirty="0" err="1"/>
              <a:t>Pemanasan</a:t>
            </a:r>
            <a:r>
              <a:rPr lang="en-US" sz="2700" dirty="0"/>
              <a:t> </a:t>
            </a:r>
            <a:r>
              <a:rPr lang="en-US" sz="2700" dirty="0" err="1"/>
              <a:t>dilakukan</a:t>
            </a:r>
            <a:r>
              <a:rPr lang="en-US" sz="2700" dirty="0"/>
              <a:t> </a:t>
            </a:r>
            <a:r>
              <a:rPr lang="en-US" sz="2700" dirty="0" err="1"/>
              <a:t>hingga</a:t>
            </a:r>
            <a:r>
              <a:rPr lang="en-US" sz="2700" dirty="0"/>
              <a:t> </a:t>
            </a:r>
            <a:r>
              <a:rPr lang="en-US" sz="2700" dirty="0" err="1"/>
              <a:t>isi</a:t>
            </a:r>
            <a:r>
              <a:rPr lang="en-US" sz="2700" dirty="0"/>
              <a:t> </a:t>
            </a:r>
            <a:r>
              <a:rPr lang="en-US" sz="2700" dirty="0" err="1"/>
              <a:t>tabung</a:t>
            </a:r>
            <a:r>
              <a:rPr lang="en-US" sz="2700" dirty="0"/>
              <a:t> </a:t>
            </a:r>
            <a:r>
              <a:rPr lang="en-US" sz="2700" dirty="0" err="1"/>
              <a:t>seluruhnya</a:t>
            </a:r>
            <a:r>
              <a:rPr lang="en-US" sz="2700" dirty="0"/>
              <a:t> </a:t>
            </a:r>
            <a:r>
              <a:rPr lang="en-US" sz="2700" dirty="0" err="1"/>
              <a:t>mjd</a:t>
            </a:r>
            <a:r>
              <a:rPr lang="en-US" sz="2700" dirty="0"/>
              <a:t> </a:t>
            </a:r>
            <a:r>
              <a:rPr lang="en-US" sz="2700" dirty="0" err="1"/>
              <a:t>jernih</a:t>
            </a:r>
            <a:r>
              <a:rPr lang="en-US" sz="2700" dirty="0"/>
              <a:t>.</a:t>
            </a:r>
          </a:p>
          <a:p>
            <a:pPr marL="514350" indent="-514350" eaLnBrk="1" hangingPunct="1">
              <a:lnSpc>
                <a:spcPct val="90000"/>
              </a:lnSpc>
              <a:buFont typeface="Calibri" pitchFamily="34" charset="0"/>
              <a:buAutoNum type="arabicPeriod" startAt="4"/>
              <a:defRPr/>
            </a:pPr>
            <a:r>
              <a:rPr lang="en-US" sz="2700" dirty="0" err="1"/>
              <a:t>Suhu</a:t>
            </a:r>
            <a:r>
              <a:rPr lang="en-US" sz="2700" dirty="0"/>
              <a:t> </a:t>
            </a:r>
            <a:r>
              <a:rPr lang="en-US" sz="2700" dirty="0" err="1"/>
              <a:t>isi</a:t>
            </a:r>
            <a:r>
              <a:rPr lang="en-US" sz="2700" dirty="0"/>
              <a:t> </a:t>
            </a:r>
            <a:r>
              <a:rPr lang="en-US" sz="2700" dirty="0" err="1"/>
              <a:t>tabung</a:t>
            </a:r>
            <a:r>
              <a:rPr lang="en-US" sz="2700" dirty="0"/>
              <a:t> </a:t>
            </a:r>
            <a:r>
              <a:rPr lang="en-US" sz="2700" dirty="0" err="1"/>
              <a:t>dicatat</a:t>
            </a:r>
            <a:r>
              <a:rPr lang="en-US" sz="2700" dirty="0"/>
              <a:t>  &amp; </a:t>
            </a:r>
            <a:r>
              <a:rPr lang="en-US" sz="2700" dirty="0" err="1"/>
              <a:t>dihitung</a:t>
            </a:r>
            <a:r>
              <a:rPr lang="en-US" sz="2700" dirty="0"/>
              <a:t> rata-</a:t>
            </a:r>
            <a:r>
              <a:rPr lang="en-US" sz="2700" dirty="0" err="1"/>
              <a:t>ratanya</a:t>
            </a:r>
            <a:r>
              <a:rPr lang="en-US" sz="2700" dirty="0"/>
              <a:t>. </a:t>
            </a:r>
            <a:r>
              <a:rPr lang="en-US" sz="2700" dirty="0" err="1"/>
              <a:t>Perbedaan</a:t>
            </a:r>
            <a:r>
              <a:rPr lang="en-US" sz="2700" dirty="0"/>
              <a:t> </a:t>
            </a:r>
            <a:r>
              <a:rPr lang="en-US" sz="2700" dirty="0" err="1"/>
              <a:t>suhu</a:t>
            </a:r>
            <a:r>
              <a:rPr lang="en-US" sz="2700" dirty="0"/>
              <a:t> </a:t>
            </a:r>
            <a:r>
              <a:rPr lang="en-US" sz="2700" dirty="0" err="1"/>
              <a:t>antar</a:t>
            </a:r>
            <a:r>
              <a:rPr lang="en-US" sz="2700" dirty="0"/>
              <a:t> </a:t>
            </a:r>
            <a:r>
              <a:rPr lang="en-US" sz="2700" dirty="0" err="1"/>
              <a:t>isi</a:t>
            </a:r>
            <a:r>
              <a:rPr lang="en-US" sz="2700" dirty="0"/>
              <a:t> </a:t>
            </a:r>
            <a:r>
              <a:rPr lang="en-US" sz="2700" dirty="0" err="1"/>
              <a:t>tabung</a:t>
            </a:r>
            <a:r>
              <a:rPr lang="en-US" sz="2700" dirty="0"/>
              <a:t> </a:t>
            </a:r>
            <a:r>
              <a:rPr lang="en-US" sz="2700" dirty="0" err="1"/>
              <a:t>tdk</a:t>
            </a:r>
            <a:r>
              <a:rPr lang="en-US" sz="2700" dirty="0"/>
              <a:t> </a:t>
            </a:r>
            <a:r>
              <a:rPr lang="en-US" sz="2700" dirty="0" err="1"/>
              <a:t>boleh</a:t>
            </a:r>
            <a:r>
              <a:rPr lang="en-US" sz="2700" dirty="0"/>
              <a:t> &gt; 0.5</a:t>
            </a:r>
            <a:r>
              <a:rPr lang="en-US" sz="2700" baseline="30000" dirty="0"/>
              <a:t>o</a:t>
            </a:r>
            <a:r>
              <a:rPr lang="en-US" sz="2700" dirty="0"/>
              <a:t>C. </a:t>
            </a:r>
            <a:r>
              <a:rPr lang="en-US" sz="2700" dirty="0" err="1"/>
              <a:t>Suhu</a:t>
            </a:r>
            <a:r>
              <a:rPr lang="en-US" sz="2700" dirty="0"/>
              <a:t> rata-rata </a:t>
            </a:r>
            <a:r>
              <a:rPr lang="en-US" sz="2700" dirty="0" err="1"/>
              <a:t>ini</a:t>
            </a:r>
            <a:r>
              <a:rPr lang="en-US" sz="2700" dirty="0"/>
              <a:t> </a:t>
            </a:r>
            <a:r>
              <a:rPr lang="en-US" sz="2700" dirty="0" err="1"/>
              <a:t>adalah</a:t>
            </a:r>
            <a:r>
              <a:rPr lang="en-US" sz="2700" dirty="0"/>
              <a:t> </a:t>
            </a:r>
            <a:r>
              <a:rPr lang="en-US" sz="2700" dirty="0" err="1"/>
              <a:t>titik</a:t>
            </a:r>
            <a:r>
              <a:rPr lang="en-US" sz="2700" dirty="0"/>
              <a:t> </a:t>
            </a:r>
            <a:r>
              <a:rPr lang="en-US" sz="2700" dirty="0" err="1"/>
              <a:t>cair</a:t>
            </a:r>
            <a:r>
              <a:rPr lang="en-US" sz="2700" dirty="0"/>
              <a:t> </a:t>
            </a:r>
            <a:r>
              <a:rPr lang="en-US" sz="2700" dirty="0" err="1"/>
              <a:t>minyak</a:t>
            </a:r>
            <a:r>
              <a:rPr lang="en-US" sz="2700" dirty="0"/>
              <a:t>/</a:t>
            </a:r>
            <a:r>
              <a:rPr lang="en-US" sz="2700" dirty="0" err="1"/>
              <a:t>lemak</a:t>
            </a:r>
            <a:r>
              <a:rPr lang="en-US" sz="2700" dirty="0"/>
              <a: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260350"/>
            <a:ext cx="8229600" cy="1143000"/>
          </a:xfrm>
          <a:solidFill>
            <a:schemeClr val="accent6">
              <a:lumMod val="75000"/>
            </a:schemeClr>
          </a:solidFill>
        </p:spPr>
        <p:txBody>
          <a:bodyPr/>
          <a:lstStyle/>
          <a:p>
            <a:pPr eaLnBrk="1" hangingPunct="1"/>
            <a:r>
              <a:rPr lang="id-ID"/>
              <a:t>WARNA</a:t>
            </a:r>
            <a:endParaRPr lang="en-GB"/>
          </a:p>
        </p:txBody>
      </p:sp>
      <p:sp>
        <p:nvSpPr>
          <p:cNvPr id="3075" name="Rectangle 3"/>
          <p:cNvSpPr>
            <a:spLocks noGrp="1" noChangeArrowheads="1"/>
          </p:cNvSpPr>
          <p:nvPr>
            <p:ph idx="1"/>
          </p:nvPr>
        </p:nvSpPr>
        <p:spPr>
          <a:xfrm>
            <a:off x="683568" y="1700808"/>
            <a:ext cx="6711654" cy="4195481"/>
          </a:xfrm>
        </p:spPr>
        <p:txBody>
          <a:bodyPr>
            <a:noAutofit/>
          </a:bodyPr>
          <a:lstStyle/>
          <a:p>
            <a:pPr eaLnBrk="1" hangingPunct="1"/>
            <a:r>
              <a:rPr lang="id-ID" sz="2800" dirty="0"/>
              <a:t>WARNA ALAMI</a:t>
            </a:r>
          </a:p>
          <a:p>
            <a:pPr algn="just" eaLnBrk="1" hangingPunct="1">
              <a:lnSpc>
                <a:spcPct val="80000"/>
              </a:lnSpc>
              <a:buFontTx/>
              <a:buNone/>
            </a:pPr>
            <a:r>
              <a:rPr lang="id-ID" sz="2800" dirty="0">
                <a:cs typeface="Times New Roman" panose="02020603050405020304" pitchFamily="18" charset="0"/>
              </a:rPr>
              <a:t>	</a:t>
            </a:r>
            <a:r>
              <a:rPr lang="en-US" sz="2800" dirty="0" err="1">
                <a:cs typeface="Times New Roman" panose="02020603050405020304" pitchFamily="18" charset="0"/>
              </a:rPr>
              <a:t>karena</a:t>
            </a:r>
            <a:r>
              <a:rPr lang="en-US" sz="2800" dirty="0">
                <a:cs typeface="Times New Roman" panose="02020603050405020304" pitchFamily="18" charset="0"/>
              </a:rPr>
              <a:t> </a:t>
            </a:r>
            <a:r>
              <a:rPr lang="en-US" sz="2800" dirty="0" err="1">
                <a:cs typeface="Times New Roman" panose="02020603050405020304" pitchFamily="18" charset="0"/>
              </a:rPr>
              <a:t>ada</a:t>
            </a:r>
            <a:r>
              <a:rPr lang="en-US" sz="2800" dirty="0">
                <a:cs typeface="Times New Roman" panose="02020603050405020304" pitchFamily="18" charset="0"/>
              </a:rPr>
              <a:t> </a:t>
            </a:r>
            <a:r>
              <a:rPr lang="en-US" sz="2800" dirty="0" err="1">
                <a:cs typeface="Times New Roman" panose="02020603050405020304" pitchFamily="18" charset="0"/>
              </a:rPr>
              <a:t>zat</a:t>
            </a:r>
            <a:r>
              <a:rPr lang="en-US" sz="2800" dirty="0">
                <a:cs typeface="Times New Roman" panose="02020603050405020304" pitchFamily="18" charset="0"/>
              </a:rPr>
              <a:t> </a:t>
            </a:r>
            <a:r>
              <a:rPr lang="en-US" sz="2800" dirty="0" err="1">
                <a:cs typeface="Times New Roman" panose="02020603050405020304" pitchFamily="18" charset="0"/>
              </a:rPr>
              <a:t>warna</a:t>
            </a:r>
            <a:r>
              <a:rPr lang="en-US" sz="2800" dirty="0">
                <a:cs typeface="Times New Roman" panose="02020603050405020304" pitchFamily="18" charset="0"/>
              </a:rPr>
              <a:t> </a:t>
            </a:r>
            <a:r>
              <a:rPr lang="en-US" sz="2800" dirty="0" err="1">
                <a:cs typeface="Times New Roman" panose="02020603050405020304" pitchFamily="18" charset="0"/>
              </a:rPr>
              <a:t>yg</a:t>
            </a:r>
            <a:r>
              <a:rPr lang="en-US" sz="2800" dirty="0">
                <a:cs typeface="Times New Roman" panose="02020603050405020304" pitchFamily="18" charset="0"/>
              </a:rPr>
              <a:t> </a:t>
            </a:r>
            <a:r>
              <a:rPr lang="en-US" sz="2800" dirty="0" err="1">
                <a:cs typeface="Times New Roman" panose="02020603050405020304" pitchFamily="18" charset="0"/>
              </a:rPr>
              <a:t>ikut</a:t>
            </a:r>
            <a:r>
              <a:rPr lang="en-US" sz="2800" dirty="0">
                <a:cs typeface="Times New Roman" panose="02020603050405020304" pitchFamily="18" charset="0"/>
              </a:rPr>
              <a:t> </a:t>
            </a:r>
            <a:r>
              <a:rPr lang="en-US" sz="2800" dirty="0" err="1">
                <a:cs typeface="Times New Roman" panose="02020603050405020304" pitchFamily="18" charset="0"/>
              </a:rPr>
              <a:t>terekstrak</a:t>
            </a:r>
            <a:r>
              <a:rPr lang="en-US" sz="2800" dirty="0">
                <a:cs typeface="Times New Roman" panose="02020603050405020304" pitchFamily="18" charset="0"/>
              </a:rPr>
              <a:t> </a:t>
            </a:r>
            <a:r>
              <a:rPr lang="en-US" sz="2800" dirty="0" err="1">
                <a:cs typeface="Times New Roman" panose="02020603050405020304" pitchFamily="18" charset="0"/>
              </a:rPr>
              <a:t>bersama</a:t>
            </a:r>
            <a:r>
              <a:rPr lang="en-US" sz="2800" dirty="0">
                <a:cs typeface="Times New Roman" panose="02020603050405020304" pitchFamily="18" charset="0"/>
              </a:rPr>
              <a:t> </a:t>
            </a:r>
            <a:r>
              <a:rPr lang="en-US" sz="2800" dirty="0" err="1">
                <a:cs typeface="Times New Roman" panose="02020603050405020304" pitchFamily="18" charset="0"/>
              </a:rPr>
              <a:t>minyak</a:t>
            </a:r>
            <a:endParaRPr lang="en-US" sz="2800" dirty="0">
              <a:cs typeface="Times New Roman" panose="02020603050405020304" pitchFamily="18" charset="0"/>
            </a:endParaRPr>
          </a:p>
          <a:p>
            <a:pPr eaLnBrk="1" hangingPunct="1">
              <a:buFontTx/>
              <a:buNone/>
            </a:pPr>
            <a:endParaRPr lang="id-ID" sz="2800" dirty="0"/>
          </a:p>
          <a:p>
            <a:pPr eaLnBrk="1" hangingPunct="1">
              <a:buFontTx/>
              <a:buNone/>
            </a:pPr>
            <a:r>
              <a:rPr lang="id-ID" sz="2800" dirty="0"/>
              <a:t>Contoh :</a:t>
            </a:r>
          </a:p>
          <a:p>
            <a:pPr eaLnBrk="1" hangingPunct="1">
              <a:buFontTx/>
              <a:buNone/>
            </a:pPr>
            <a:r>
              <a:rPr lang="id-ID" sz="2800" dirty="0"/>
              <a:t>	karoten (kuning)</a:t>
            </a:r>
          </a:p>
          <a:p>
            <a:pPr eaLnBrk="1" hangingPunct="1">
              <a:buFontTx/>
              <a:buNone/>
            </a:pPr>
            <a:r>
              <a:rPr lang="id-ID" sz="2800" dirty="0"/>
              <a:t>	klorofil (kehijauan)</a:t>
            </a:r>
          </a:p>
          <a:p>
            <a:pPr eaLnBrk="1" hangingPunct="1">
              <a:buFontTx/>
              <a:buNone/>
            </a:pPr>
            <a:r>
              <a:rPr lang="id-ID" sz="2800" dirty="0"/>
              <a:t>	antosian (kemerahan)</a:t>
            </a:r>
          </a:p>
          <a:p>
            <a:pPr eaLnBrk="1" hangingPunct="1">
              <a:buFontTx/>
              <a:buNone/>
            </a:pPr>
            <a:r>
              <a:rPr lang="id-ID" sz="2800" dirty="0"/>
              <a:t>	xantofil (kecoklatan)</a:t>
            </a:r>
          </a:p>
          <a:p>
            <a:pPr eaLnBrk="1" hangingPunct="1"/>
            <a:endParaRPr lang="id-ID" sz="2800" dirty="0"/>
          </a:p>
          <a:p>
            <a:pPr eaLnBrk="1" hangingPunct="1"/>
            <a:endParaRPr lang="en-GB"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539552" y="332656"/>
            <a:ext cx="8229600" cy="1143000"/>
          </a:xfrm>
        </p:spPr>
        <p:txBody>
          <a:bodyPr/>
          <a:lstStyle/>
          <a:p>
            <a:pPr algn="l" eaLnBrk="1" hangingPunct="1"/>
            <a:r>
              <a:rPr lang="en-US" dirty="0" err="1"/>
              <a:t>Titik</a:t>
            </a:r>
            <a:r>
              <a:rPr lang="en-US" dirty="0"/>
              <a:t> </a:t>
            </a:r>
            <a:r>
              <a:rPr lang="en-US" dirty="0" err="1"/>
              <a:t>Lunak</a:t>
            </a:r>
            <a:r>
              <a:rPr lang="en-US" dirty="0"/>
              <a:t> (Softening point)</a:t>
            </a:r>
          </a:p>
        </p:txBody>
      </p:sp>
      <p:sp>
        <p:nvSpPr>
          <p:cNvPr id="34819" name="Content Placeholder 2"/>
          <p:cNvSpPr>
            <a:spLocks noGrp="1"/>
          </p:cNvSpPr>
          <p:nvPr>
            <p:ph idx="4294967295"/>
          </p:nvPr>
        </p:nvSpPr>
        <p:spPr>
          <a:xfrm>
            <a:off x="565294" y="1700808"/>
            <a:ext cx="8229600" cy="4525963"/>
          </a:xfrm>
        </p:spPr>
        <p:txBody>
          <a:bodyPr>
            <a:normAutofit/>
          </a:bodyPr>
          <a:lstStyle/>
          <a:p>
            <a:pPr eaLnBrk="1" hangingPunct="1"/>
            <a:r>
              <a:rPr lang="en-US" sz="2800" b="1" dirty="0" err="1"/>
              <a:t>Titik</a:t>
            </a:r>
            <a:r>
              <a:rPr lang="en-US" sz="2800" b="1" dirty="0"/>
              <a:t> </a:t>
            </a:r>
            <a:r>
              <a:rPr lang="en-US" sz="2800" b="1" dirty="0" err="1"/>
              <a:t>lunak</a:t>
            </a:r>
            <a:r>
              <a:rPr lang="en-US" sz="2800" b="1" dirty="0"/>
              <a:t> </a:t>
            </a:r>
            <a:r>
              <a:rPr lang="en-US" sz="2800" dirty="0" err="1"/>
              <a:t>adalah</a:t>
            </a:r>
            <a:r>
              <a:rPr lang="en-US" sz="2800" dirty="0"/>
              <a:t> </a:t>
            </a:r>
            <a:r>
              <a:rPr lang="en-US" sz="2800" dirty="0" err="1"/>
              <a:t>suhu</a:t>
            </a:r>
            <a:r>
              <a:rPr lang="en-US" sz="2800" dirty="0"/>
              <a:t> </a:t>
            </a:r>
            <a:r>
              <a:rPr lang="en-US" sz="2800" dirty="0" err="1"/>
              <a:t>dimana</a:t>
            </a:r>
            <a:r>
              <a:rPr lang="en-US" sz="2800" dirty="0"/>
              <a:t> </a:t>
            </a:r>
            <a:r>
              <a:rPr lang="en-US" sz="2800" dirty="0" err="1"/>
              <a:t>lemak</a:t>
            </a:r>
            <a:r>
              <a:rPr lang="en-US" sz="2800" dirty="0"/>
              <a:t> </a:t>
            </a:r>
            <a:r>
              <a:rPr lang="en-US" sz="2800" dirty="0" err="1"/>
              <a:t>mulai</a:t>
            </a:r>
            <a:r>
              <a:rPr lang="en-US" sz="2800" dirty="0"/>
              <a:t> </a:t>
            </a:r>
            <a:r>
              <a:rPr lang="en-US" sz="2800" dirty="0" err="1"/>
              <a:t>mencair</a:t>
            </a:r>
            <a:r>
              <a:rPr lang="en-US" sz="2800" dirty="0"/>
              <a:t> </a:t>
            </a:r>
            <a:r>
              <a:rPr lang="en-US" sz="2800" dirty="0" err="1"/>
              <a:t>shg</a:t>
            </a:r>
            <a:r>
              <a:rPr lang="en-US" sz="2800" dirty="0"/>
              <a:t> </a:t>
            </a:r>
            <a:r>
              <a:rPr lang="en-US" sz="2800" dirty="0" err="1"/>
              <a:t>dpt</a:t>
            </a:r>
            <a:r>
              <a:rPr lang="en-US" sz="2800" dirty="0"/>
              <a:t> </a:t>
            </a:r>
            <a:r>
              <a:rPr lang="en-US" sz="2800" dirty="0" err="1"/>
              <a:t>bergerak</a:t>
            </a:r>
            <a:r>
              <a:rPr lang="en-US" sz="2800" dirty="0"/>
              <a:t>/</a:t>
            </a:r>
            <a:r>
              <a:rPr lang="en-US" sz="2800" dirty="0" err="1"/>
              <a:t>meluncur</a:t>
            </a:r>
            <a:r>
              <a:rPr lang="en-US" sz="2800" dirty="0"/>
              <a:t> </a:t>
            </a:r>
            <a:r>
              <a:rPr lang="en-US" sz="2800" dirty="0" err="1"/>
              <a:t>dlm</a:t>
            </a:r>
            <a:r>
              <a:rPr lang="en-US" sz="2800" dirty="0"/>
              <a:t> </a:t>
            </a:r>
            <a:r>
              <a:rPr lang="en-US" sz="2800" dirty="0" err="1"/>
              <a:t>tabung</a:t>
            </a:r>
            <a:r>
              <a:rPr lang="en-US" sz="2800" dirty="0"/>
              <a:t> </a:t>
            </a:r>
            <a:r>
              <a:rPr lang="en-US" sz="2800" dirty="0" err="1"/>
              <a:t>kapiler</a:t>
            </a:r>
            <a:r>
              <a:rPr lang="en-US" sz="2800" dirty="0"/>
              <a:t>.</a:t>
            </a:r>
          </a:p>
          <a:p>
            <a:pPr eaLnBrk="1" hangingPunct="1"/>
            <a:endParaRPr lang="en-US" sz="2800"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611560" y="260648"/>
            <a:ext cx="8229600" cy="1143000"/>
          </a:xfrm>
        </p:spPr>
        <p:txBody>
          <a:bodyPr/>
          <a:lstStyle/>
          <a:p>
            <a:pPr algn="l" eaLnBrk="1" hangingPunct="1"/>
            <a:r>
              <a:rPr lang="en-US" dirty="0" err="1"/>
              <a:t>Prosedur</a:t>
            </a:r>
            <a:r>
              <a:rPr lang="en-US" dirty="0"/>
              <a:t> </a:t>
            </a:r>
          </a:p>
        </p:txBody>
      </p:sp>
      <p:sp>
        <p:nvSpPr>
          <p:cNvPr id="35843" name="Content Placeholder 2"/>
          <p:cNvSpPr>
            <a:spLocks noGrp="1"/>
          </p:cNvSpPr>
          <p:nvPr>
            <p:ph idx="4294967295"/>
          </p:nvPr>
        </p:nvSpPr>
        <p:spPr>
          <a:xfrm>
            <a:off x="467544" y="1268760"/>
            <a:ext cx="8229600" cy="4525963"/>
          </a:xfrm>
        </p:spPr>
        <p:txBody>
          <a:bodyPr>
            <a:normAutofit/>
          </a:bodyPr>
          <a:lstStyle/>
          <a:p>
            <a:pPr marL="514350" indent="-514350" eaLnBrk="1" hangingPunct="1">
              <a:buFont typeface="Calibri" pitchFamily="34" charset="0"/>
              <a:buAutoNum type="arabicPeriod"/>
              <a:defRPr/>
            </a:pPr>
            <a:r>
              <a:rPr lang="en-US" sz="2800" dirty="0" err="1"/>
              <a:t>Minyak</a:t>
            </a:r>
            <a:r>
              <a:rPr lang="en-US" sz="2800" dirty="0"/>
              <a:t>/</a:t>
            </a:r>
            <a:r>
              <a:rPr lang="en-US" sz="2800" dirty="0" err="1"/>
              <a:t>lemak</a:t>
            </a:r>
            <a:r>
              <a:rPr lang="en-US" sz="2800" dirty="0"/>
              <a:t> </a:t>
            </a:r>
            <a:r>
              <a:rPr lang="en-US" sz="2800" dirty="0" err="1"/>
              <a:t>disaring</a:t>
            </a:r>
            <a:r>
              <a:rPr lang="en-US" sz="2800" dirty="0"/>
              <a:t> </a:t>
            </a:r>
            <a:r>
              <a:rPr lang="en-US" sz="2800" dirty="0" err="1"/>
              <a:t>lalu</a:t>
            </a:r>
            <a:r>
              <a:rPr lang="en-US" sz="2800" dirty="0"/>
              <a:t> </a:t>
            </a:r>
            <a:r>
              <a:rPr lang="en-US" sz="2800" dirty="0" err="1"/>
              <a:t>dicelupkan</a:t>
            </a:r>
            <a:r>
              <a:rPr lang="en-US" sz="2800" dirty="0"/>
              <a:t> 3 </a:t>
            </a:r>
            <a:r>
              <a:rPr lang="en-US" sz="2800" dirty="0" err="1"/>
              <a:t>pipa</a:t>
            </a:r>
            <a:r>
              <a:rPr lang="en-US" sz="2800" dirty="0"/>
              <a:t> </a:t>
            </a:r>
            <a:r>
              <a:rPr lang="en-US" sz="2800" dirty="0" err="1"/>
              <a:t>kapiler</a:t>
            </a:r>
            <a:r>
              <a:rPr lang="en-US" sz="2800" dirty="0"/>
              <a:t> </a:t>
            </a:r>
            <a:r>
              <a:rPr lang="en-US" sz="2800" dirty="0" err="1"/>
              <a:t>sampai</a:t>
            </a:r>
            <a:r>
              <a:rPr lang="en-US" sz="2800" dirty="0"/>
              <a:t> </a:t>
            </a:r>
            <a:r>
              <a:rPr lang="en-US" sz="2800" dirty="0" err="1"/>
              <a:t>minyak</a:t>
            </a:r>
            <a:r>
              <a:rPr lang="en-US" sz="2800" dirty="0"/>
              <a:t> </a:t>
            </a:r>
            <a:r>
              <a:rPr lang="en-US" sz="2800" dirty="0" err="1"/>
              <a:t>dlm</a:t>
            </a:r>
            <a:r>
              <a:rPr lang="en-US" sz="2800" dirty="0"/>
              <a:t> </a:t>
            </a:r>
            <a:r>
              <a:rPr lang="en-US" sz="2800" dirty="0" err="1"/>
              <a:t>tabung</a:t>
            </a:r>
            <a:r>
              <a:rPr lang="en-US" sz="2800" dirty="0"/>
              <a:t> </a:t>
            </a:r>
            <a:r>
              <a:rPr lang="en-US" sz="2800" dirty="0" err="1"/>
              <a:t>naik</a:t>
            </a:r>
            <a:r>
              <a:rPr lang="en-US" sz="2800" dirty="0"/>
              <a:t> 10 mm.</a:t>
            </a:r>
          </a:p>
          <a:p>
            <a:pPr marL="514350" indent="-514350" eaLnBrk="1" hangingPunct="1">
              <a:buFont typeface="Calibri" pitchFamily="34" charset="0"/>
              <a:buAutoNum type="arabicPeriod"/>
              <a:defRPr/>
            </a:pPr>
            <a:r>
              <a:rPr lang="en-US" sz="2800" dirty="0" err="1"/>
              <a:t>Lalu</a:t>
            </a:r>
            <a:r>
              <a:rPr lang="en-US" sz="2800" dirty="0"/>
              <a:t> </a:t>
            </a:r>
            <a:r>
              <a:rPr lang="en-US" sz="2800" dirty="0" err="1"/>
              <a:t>minyak</a:t>
            </a:r>
            <a:r>
              <a:rPr lang="en-US" sz="2800" dirty="0"/>
              <a:t> </a:t>
            </a:r>
            <a:r>
              <a:rPr lang="en-US" sz="2800" dirty="0" err="1"/>
              <a:t>didinginkan</a:t>
            </a:r>
            <a:r>
              <a:rPr lang="en-US" sz="2800" dirty="0"/>
              <a:t> </a:t>
            </a:r>
            <a:r>
              <a:rPr lang="en-US" sz="2800" dirty="0" err="1"/>
              <a:t>tiba-tiba</a:t>
            </a:r>
            <a:r>
              <a:rPr lang="en-US" sz="2800" dirty="0"/>
              <a:t> dg </a:t>
            </a:r>
            <a:r>
              <a:rPr lang="en-US" sz="2800" dirty="0" err="1"/>
              <a:t>memasukkan</a:t>
            </a:r>
            <a:r>
              <a:rPr lang="en-US" sz="2800" dirty="0"/>
              <a:t> </a:t>
            </a:r>
            <a:r>
              <a:rPr lang="en-US" sz="2800" dirty="0" err="1"/>
              <a:t>ujung</a:t>
            </a:r>
            <a:r>
              <a:rPr lang="en-US" sz="2800" dirty="0"/>
              <a:t> </a:t>
            </a:r>
            <a:r>
              <a:rPr lang="en-US" sz="2800" dirty="0" err="1"/>
              <a:t>pipa</a:t>
            </a:r>
            <a:r>
              <a:rPr lang="en-US" sz="2800" dirty="0"/>
              <a:t> </a:t>
            </a:r>
            <a:r>
              <a:rPr lang="en-US" sz="2800" dirty="0" err="1"/>
              <a:t>kapiler</a:t>
            </a:r>
            <a:r>
              <a:rPr lang="en-US" sz="2800" dirty="0"/>
              <a:t> </a:t>
            </a:r>
            <a:r>
              <a:rPr lang="en-US" sz="2800" dirty="0" err="1"/>
              <a:t>tsb</a:t>
            </a:r>
            <a:r>
              <a:rPr lang="en-US" sz="2800" dirty="0"/>
              <a:t> </a:t>
            </a:r>
            <a:r>
              <a:rPr lang="en-US" sz="2800" dirty="0" err="1"/>
              <a:t>ke</a:t>
            </a:r>
            <a:r>
              <a:rPr lang="en-US" sz="2800" dirty="0"/>
              <a:t> </a:t>
            </a:r>
            <a:r>
              <a:rPr lang="en-US" sz="2800" dirty="0" err="1"/>
              <a:t>dlm</a:t>
            </a:r>
            <a:r>
              <a:rPr lang="en-US" sz="2800" dirty="0"/>
              <a:t> </a:t>
            </a:r>
            <a:r>
              <a:rPr lang="en-US" sz="2800" dirty="0" err="1"/>
              <a:t>potongan</a:t>
            </a:r>
            <a:r>
              <a:rPr lang="en-US" sz="2800" dirty="0"/>
              <a:t> </a:t>
            </a:r>
            <a:r>
              <a:rPr lang="en-US" sz="2800" dirty="0" err="1"/>
              <a:t>es</a:t>
            </a:r>
            <a:r>
              <a:rPr lang="en-US" sz="2800" dirty="0"/>
              <a:t>, </a:t>
            </a:r>
            <a:r>
              <a:rPr lang="en-US" sz="2800" dirty="0" err="1"/>
              <a:t>shg</a:t>
            </a:r>
            <a:r>
              <a:rPr lang="en-US" sz="2800" dirty="0"/>
              <a:t> </a:t>
            </a:r>
            <a:r>
              <a:rPr lang="en-US" sz="2800" dirty="0" err="1"/>
              <a:t>minyak</a:t>
            </a:r>
            <a:r>
              <a:rPr lang="en-US" sz="2800" dirty="0"/>
              <a:t> </a:t>
            </a:r>
            <a:r>
              <a:rPr lang="en-US" sz="2800" dirty="0" err="1"/>
              <a:t>membeku</a:t>
            </a:r>
            <a:r>
              <a:rPr lang="en-US" sz="2800" dirty="0"/>
              <a:t>.</a:t>
            </a:r>
          </a:p>
          <a:p>
            <a:pPr marL="514350" indent="-514350" eaLnBrk="1" hangingPunct="1">
              <a:buFont typeface="Calibri" pitchFamily="34" charset="0"/>
              <a:buAutoNum type="arabicPeriod"/>
              <a:defRPr/>
            </a:pPr>
            <a:r>
              <a:rPr lang="en-US" sz="2800" dirty="0" err="1"/>
              <a:t>Pipa</a:t>
            </a:r>
            <a:r>
              <a:rPr lang="en-US" sz="2800" dirty="0"/>
              <a:t> </a:t>
            </a:r>
            <a:r>
              <a:rPr lang="en-US" sz="2800" dirty="0" err="1"/>
              <a:t>kapiler</a:t>
            </a:r>
            <a:r>
              <a:rPr lang="en-US" sz="2800" dirty="0"/>
              <a:t> </a:t>
            </a:r>
            <a:r>
              <a:rPr lang="en-US" sz="2800" dirty="0" err="1"/>
              <a:t>dimasukkan</a:t>
            </a:r>
            <a:r>
              <a:rPr lang="en-US" sz="2800" dirty="0"/>
              <a:t> </a:t>
            </a:r>
            <a:r>
              <a:rPr lang="en-US" sz="2800" dirty="0" err="1"/>
              <a:t>dlm</a:t>
            </a:r>
            <a:r>
              <a:rPr lang="en-US" sz="2800" dirty="0"/>
              <a:t> </a:t>
            </a:r>
            <a:r>
              <a:rPr lang="en-US" sz="2800" dirty="0" err="1"/>
              <a:t>lemari</a:t>
            </a:r>
            <a:r>
              <a:rPr lang="en-US" sz="2800" dirty="0"/>
              <a:t> </a:t>
            </a:r>
            <a:r>
              <a:rPr lang="en-US" sz="2800" dirty="0" err="1"/>
              <a:t>pendingin</a:t>
            </a:r>
            <a:r>
              <a:rPr lang="en-US" sz="2800" dirty="0"/>
              <a:t> </a:t>
            </a:r>
            <a:r>
              <a:rPr lang="en-US" sz="2800" dirty="0" err="1"/>
              <a:t>pd</a:t>
            </a:r>
            <a:r>
              <a:rPr lang="en-US" sz="2800" dirty="0"/>
              <a:t> </a:t>
            </a:r>
            <a:r>
              <a:rPr lang="en-US" sz="2800" dirty="0" err="1"/>
              <a:t>suhu</a:t>
            </a:r>
            <a:r>
              <a:rPr lang="en-US" sz="2800" dirty="0"/>
              <a:t> 9</a:t>
            </a:r>
            <a:r>
              <a:rPr lang="en-US" sz="2800" baseline="30000" dirty="0"/>
              <a:t>o</a:t>
            </a:r>
            <a:r>
              <a:rPr lang="en-US" sz="2800" dirty="0"/>
              <a:t>-10</a:t>
            </a:r>
            <a:r>
              <a:rPr lang="en-US" sz="2800" baseline="30000" dirty="0"/>
              <a:t>o</a:t>
            </a:r>
            <a:r>
              <a:rPr lang="en-US" sz="2800" dirty="0"/>
              <a:t>C </a:t>
            </a:r>
            <a:r>
              <a:rPr lang="en-US" sz="2800" dirty="0" err="1"/>
              <a:t>selama</a:t>
            </a:r>
            <a:r>
              <a:rPr lang="en-US" sz="2800" dirty="0"/>
              <a:t> </a:t>
            </a:r>
          </a:p>
          <a:p>
            <a:pPr marL="0" indent="0" eaLnBrk="1" hangingPunct="1">
              <a:buFontTx/>
              <a:buNone/>
              <a:defRPr/>
            </a:pPr>
            <a:r>
              <a:rPr lang="en-US" sz="2800" dirty="0"/>
              <a:t>    16 jam.</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737" y="1196752"/>
            <a:ext cx="8229600" cy="4525963"/>
          </a:xfrm>
        </p:spPr>
        <p:txBody>
          <a:bodyPr>
            <a:normAutofit lnSpcReduction="10000"/>
          </a:bodyPr>
          <a:lstStyle/>
          <a:p>
            <a:pPr marL="514350" indent="-514350" eaLnBrk="1" hangingPunct="1">
              <a:lnSpc>
                <a:spcPct val="80000"/>
              </a:lnSpc>
              <a:buFont typeface="Calibri" pitchFamily="34" charset="0"/>
              <a:buAutoNum type="arabicPeriod" startAt="4"/>
              <a:defRPr/>
            </a:pPr>
            <a:r>
              <a:rPr lang="en-US" sz="3000" dirty="0" err="1"/>
              <a:t>Pipa</a:t>
            </a:r>
            <a:r>
              <a:rPr lang="en-US" sz="3000" dirty="0"/>
              <a:t> </a:t>
            </a:r>
            <a:r>
              <a:rPr lang="en-US" sz="3000" dirty="0" err="1"/>
              <a:t>kapiler</a:t>
            </a:r>
            <a:r>
              <a:rPr lang="en-US" sz="3000" dirty="0"/>
              <a:t> </a:t>
            </a:r>
            <a:r>
              <a:rPr lang="en-US" sz="3000" dirty="0" err="1"/>
              <a:t>dikeluarkan</a:t>
            </a:r>
            <a:r>
              <a:rPr lang="en-US" sz="3000" dirty="0"/>
              <a:t> &amp; </a:t>
            </a:r>
            <a:r>
              <a:rPr lang="en-US" sz="3000" dirty="0" err="1"/>
              <a:t>diikatkan</a:t>
            </a:r>
            <a:r>
              <a:rPr lang="en-US" sz="3000" dirty="0"/>
              <a:t> </a:t>
            </a:r>
            <a:r>
              <a:rPr lang="en-US" sz="3000" dirty="0" err="1"/>
              <a:t>pd</a:t>
            </a:r>
            <a:r>
              <a:rPr lang="en-US" sz="3000" dirty="0"/>
              <a:t> </a:t>
            </a:r>
            <a:r>
              <a:rPr lang="en-US" sz="3000" dirty="0" err="1"/>
              <a:t>termometer</a:t>
            </a:r>
            <a:r>
              <a:rPr lang="en-US" sz="3000" dirty="0"/>
              <a:t>, </a:t>
            </a:r>
            <a:r>
              <a:rPr lang="en-US" sz="3000" dirty="0" err="1"/>
              <a:t>lalu</a:t>
            </a:r>
            <a:r>
              <a:rPr lang="en-US" sz="3000" dirty="0"/>
              <a:t> </a:t>
            </a:r>
            <a:r>
              <a:rPr lang="en-US" sz="3000" dirty="0" err="1"/>
              <a:t>dicelupkan</a:t>
            </a:r>
            <a:r>
              <a:rPr lang="en-US" sz="3000" dirty="0"/>
              <a:t> </a:t>
            </a:r>
            <a:r>
              <a:rPr lang="en-US" sz="3000" dirty="0" err="1"/>
              <a:t>dlm</a:t>
            </a:r>
            <a:r>
              <a:rPr lang="en-US" sz="3000" dirty="0"/>
              <a:t> </a:t>
            </a:r>
            <a:r>
              <a:rPr lang="en-US" sz="3000" dirty="0" err="1"/>
              <a:t>gelas</a:t>
            </a:r>
            <a:r>
              <a:rPr lang="en-US" sz="3000" dirty="0"/>
              <a:t> </a:t>
            </a:r>
            <a:r>
              <a:rPr lang="en-US" sz="3000" dirty="0" err="1"/>
              <a:t>piala</a:t>
            </a:r>
            <a:r>
              <a:rPr lang="en-US" sz="3000" dirty="0"/>
              <a:t> 600 ml </a:t>
            </a:r>
            <a:r>
              <a:rPr lang="en-US" sz="3000" dirty="0" err="1"/>
              <a:t>yg</a:t>
            </a:r>
            <a:r>
              <a:rPr lang="en-US" sz="3000" dirty="0"/>
              <a:t> </a:t>
            </a:r>
            <a:r>
              <a:rPr lang="en-US" sz="3000" dirty="0" err="1"/>
              <a:t>berisi</a:t>
            </a:r>
            <a:r>
              <a:rPr lang="en-US" sz="3000" dirty="0"/>
              <a:t> air </a:t>
            </a:r>
            <a:r>
              <a:rPr lang="en-US" sz="3000" dirty="0" err="1"/>
              <a:t>sedalam</a:t>
            </a:r>
            <a:r>
              <a:rPr lang="en-US" sz="3000" dirty="0"/>
              <a:t> 3 cm.</a:t>
            </a:r>
          </a:p>
          <a:p>
            <a:pPr marL="514350" indent="-514350" eaLnBrk="1" hangingPunct="1">
              <a:lnSpc>
                <a:spcPct val="80000"/>
              </a:lnSpc>
              <a:buFont typeface="Calibri" pitchFamily="34" charset="0"/>
              <a:buAutoNum type="arabicPeriod" startAt="4"/>
              <a:defRPr/>
            </a:pPr>
            <a:r>
              <a:rPr lang="en-US" sz="3000" dirty="0" err="1"/>
              <a:t>Suhu</a:t>
            </a:r>
            <a:r>
              <a:rPr lang="en-US" sz="3000" dirty="0"/>
              <a:t> </a:t>
            </a:r>
            <a:r>
              <a:rPr lang="en-US" sz="3000" dirty="0" err="1"/>
              <a:t>awal</a:t>
            </a:r>
            <a:r>
              <a:rPr lang="en-US" sz="3000" dirty="0"/>
              <a:t> 8</a:t>
            </a:r>
            <a:r>
              <a:rPr lang="en-US" sz="3000" baseline="30000" dirty="0"/>
              <a:t>o</a:t>
            </a:r>
            <a:r>
              <a:rPr lang="en-US" sz="3000" dirty="0"/>
              <a:t>-10</a:t>
            </a:r>
            <a:r>
              <a:rPr lang="en-US" sz="3000" baseline="30000" dirty="0"/>
              <a:t>o</a:t>
            </a:r>
            <a:r>
              <a:rPr lang="en-US" sz="3000" dirty="0"/>
              <a:t>C di </a:t>
            </a:r>
            <a:r>
              <a:rPr lang="en-US" sz="3000" dirty="0" err="1"/>
              <a:t>bawah</a:t>
            </a:r>
            <a:r>
              <a:rPr lang="en-US" sz="3000" dirty="0"/>
              <a:t> </a:t>
            </a:r>
            <a:r>
              <a:rPr lang="en-US" sz="3000" dirty="0" err="1"/>
              <a:t>titik</a:t>
            </a:r>
            <a:r>
              <a:rPr lang="en-US" sz="3000" dirty="0"/>
              <a:t> </a:t>
            </a:r>
            <a:r>
              <a:rPr lang="en-US" sz="3000" dirty="0" err="1"/>
              <a:t>lunak</a:t>
            </a:r>
            <a:r>
              <a:rPr lang="en-US" sz="3000" dirty="0"/>
              <a:t> </a:t>
            </a:r>
            <a:r>
              <a:rPr lang="en-US" sz="3000" dirty="0" err="1"/>
              <a:t>sampel</a:t>
            </a:r>
            <a:r>
              <a:rPr lang="en-US" sz="3000" dirty="0"/>
              <a:t>, </a:t>
            </a:r>
            <a:r>
              <a:rPr lang="en-US" sz="3000" dirty="0" err="1"/>
              <a:t>lalu</a:t>
            </a:r>
            <a:r>
              <a:rPr lang="en-US" sz="3000" dirty="0"/>
              <a:t> </a:t>
            </a:r>
            <a:r>
              <a:rPr lang="en-US" sz="3000" dirty="0" err="1"/>
              <a:t>suhu</a:t>
            </a:r>
            <a:r>
              <a:rPr lang="en-US" sz="3000" dirty="0"/>
              <a:t> </a:t>
            </a:r>
            <a:r>
              <a:rPr lang="en-US" sz="3000" dirty="0" err="1"/>
              <a:t>dinaikkan</a:t>
            </a:r>
            <a:r>
              <a:rPr lang="en-US" sz="3000" dirty="0"/>
              <a:t> rata-rata 1</a:t>
            </a:r>
            <a:r>
              <a:rPr lang="en-US" sz="3000" baseline="30000" dirty="0"/>
              <a:t>o</a:t>
            </a:r>
            <a:r>
              <a:rPr lang="en-US" sz="3000" dirty="0"/>
              <a:t>C </a:t>
            </a:r>
            <a:r>
              <a:rPr lang="en-US" sz="3000" dirty="0" err="1"/>
              <a:t>tiap</a:t>
            </a:r>
            <a:r>
              <a:rPr lang="en-US" sz="3000" dirty="0"/>
              <a:t> </a:t>
            </a:r>
            <a:r>
              <a:rPr lang="en-US" sz="3000" dirty="0" err="1"/>
              <a:t>menit</a:t>
            </a:r>
            <a:r>
              <a:rPr lang="en-US" sz="3000" dirty="0"/>
              <a:t> &amp; 0.5</a:t>
            </a:r>
            <a:r>
              <a:rPr lang="en-US" sz="3000" baseline="30000" dirty="0"/>
              <a:t>o</a:t>
            </a:r>
            <a:r>
              <a:rPr lang="en-US" sz="3000" dirty="0"/>
              <a:t>C </a:t>
            </a:r>
            <a:r>
              <a:rPr lang="en-US" sz="3000" dirty="0" err="1"/>
              <a:t>setelah</a:t>
            </a:r>
            <a:r>
              <a:rPr lang="en-US" sz="3000" dirty="0"/>
              <a:t> </a:t>
            </a:r>
            <a:r>
              <a:rPr lang="en-US" sz="3000" dirty="0" err="1"/>
              <a:t>mendekati</a:t>
            </a:r>
            <a:r>
              <a:rPr lang="en-US" sz="3000" dirty="0"/>
              <a:t> </a:t>
            </a:r>
            <a:r>
              <a:rPr lang="en-US" sz="3000" dirty="0" err="1"/>
              <a:t>titik</a:t>
            </a:r>
            <a:r>
              <a:rPr lang="en-US" sz="3000" dirty="0"/>
              <a:t> </a:t>
            </a:r>
            <a:r>
              <a:rPr lang="en-US" sz="3000" dirty="0" err="1"/>
              <a:t>lunak</a:t>
            </a:r>
            <a:r>
              <a:rPr lang="en-US" sz="3000" dirty="0"/>
              <a:t>.</a:t>
            </a:r>
          </a:p>
          <a:p>
            <a:pPr marL="514350" indent="-514350" eaLnBrk="1" hangingPunct="1">
              <a:lnSpc>
                <a:spcPct val="80000"/>
              </a:lnSpc>
              <a:buFont typeface="Calibri" pitchFamily="34" charset="0"/>
              <a:buAutoNum type="arabicPeriod" startAt="4"/>
              <a:defRPr/>
            </a:pPr>
            <a:r>
              <a:rPr lang="en-US" sz="3000" dirty="0" err="1"/>
              <a:t>Pemanasan</a:t>
            </a:r>
            <a:r>
              <a:rPr lang="en-US" sz="3000" dirty="0"/>
              <a:t> </a:t>
            </a:r>
            <a:r>
              <a:rPr lang="en-US" sz="3000" dirty="0" err="1"/>
              <a:t>diteruskan</a:t>
            </a:r>
            <a:r>
              <a:rPr lang="en-US" sz="3000" dirty="0"/>
              <a:t> </a:t>
            </a:r>
            <a:r>
              <a:rPr lang="en-US" sz="3000" dirty="0" err="1"/>
              <a:t>sampai</a:t>
            </a:r>
            <a:r>
              <a:rPr lang="en-US" sz="3000" dirty="0"/>
              <a:t> </a:t>
            </a:r>
            <a:r>
              <a:rPr lang="en-US" sz="3000" dirty="0" err="1"/>
              <a:t>kolom</a:t>
            </a:r>
            <a:r>
              <a:rPr lang="en-US" sz="3000" dirty="0"/>
              <a:t> </a:t>
            </a:r>
            <a:r>
              <a:rPr lang="en-US" sz="3000" dirty="0" err="1"/>
              <a:t>lemak</a:t>
            </a:r>
            <a:r>
              <a:rPr lang="en-US" sz="3000" dirty="0"/>
              <a:t>/</a:t>
            </a:r>
            <a:r>
              <a:rPr lang="en-US" sz="3000" dirty="0" err="1"/>
              <a:t>minyak</a:t>
            </a:r>
            <a:r>
              <a:rPr lang="en-US" sz="3000" dirty="0"/>
              <a:t> </a:t>
            </a:r>
            <a:r>
              <a:rPr lang="en-US" sz="3000" dirty="0" err="1"/>
              <a:t>dlm</a:t>
            </a:r>
            <a:r>
              <a:rPr lang="en-US" sz="3000" dirty="0"/>
              <a:t> </a:t>
            </a:r>
            <a:r>
              <a:rPr lang="en-US" sz="3000" dirty="0" err="1"/>
              <a:t>tabung</a:t>
            </a:r>
            <a:r>
              <a:rPr lang="en-US" sz="3000" dirty="0"/>
              <a:t> </a:t>
            </a:r>
            <a:r>
              <a:rPr lang="en-US" sz="3000" dirty="0" err="1"/>
              <a:t>mulai</a:t>
            </a:r>
            <a:r>
              <a:rPr lang="en-US" sz="3000" dirty="0"/>
              <a:t> </a:t>
            </a:r>
            <a:r>
              <a:rPr lang="en-US" sz="3000" dirty="0" err="1"/>
              <a:t>naik</a:t>
            </a:r>
            <a:r>
              <a:rPr lang="en-US" sz="3000" dirty="0"/>
              <a:t> &amp; </a:t>
            </a:r>
            <a:r>
              <a:rPr lang="en-US" sz="3000" dirty="0" err="1"/>
              <a:t>dicatat</a:t>
            </a:r>
            <a:r>
              <a:rPr lang="en-US" sz="3000" dirty="0"/>
              <a:t> </a:t>
            </a:r>
            <a:r>
              <a:rPr lang="en-US" sz="3000" dirty="0" err="1"/>
              <a:t>skala</a:t>
            </a:r>
            <a:r>
              <a:rPr lang="en-US" sz="3000" dirty="0"/>
              <a:t> </a:t>
            </a:r>
            <a:r>
              <a:rPr lang="en-US" sz="3000" dirty="0" err="1"/>
              <a:t>termometer</a:t>
            </a:r>
            <a:r>
              <a:rPr lang="en-US" sz="3000" dirty="0"/>
              <a:t> </a:t>
            </a:r>
            <a:r>
              <a:rPr lang="en-US" sz="3000" dirty="0" err="1"/>
              <a:t>dr</a:t>
            </a:r>
            <a:r>
              <a:rPr lang="en-US" sz="3000" dirty="0"/>
              <a:t> </a:t>
            </a:r>
            <a:r>
              <a:rPr lang="en-US" sz="3000" dirty="0" err="1"/>
              <a:t>masing-masing</a:t>
            </a:r>
            <a:r>
              <a:rPr lang="en-US" sz="3000" dirty="0"/>
              <a:t> </a:t>
            </a:r>
            <a:r>
              <a:rPr lang="en-US" sz="3000" dirty="0" err="1"/>
              <a:t>tabung</a:t>
            </a:r>
            <a:r>
              <a:rPr lang="en-US" sz="3000" dirty="0"/>
              <a:t>. </a:t>
            </a:r>
            <a:r>
              <a:rPr lang="en-US" sz="3000" dirty="0" err="1"/>
              <a:t>Suhu</a:t>
            </a:r>
            <a:r>
              <a:rPr lang="en-US" sz="3000" dirty="0"/>
              <a:t> rata-</a:t>
            </a:r>
            <a:r>
              <a:rPr lang="en-US" sz="3000" dirty="0" err="1"/>
              <a:t>ratanya</a:t>
            </a:r>
            <a:r>
              <a:rPr lang="en-US" sz="3000" dirty="0"/>
              <a:t> </a:t>
            </a:r>
            <a:r>
              <a:rPr lang="en-US" sz="3000" dirty="0" err="1"/>
              <a:t>adalah</a:t>
            </a:r>
            <a:r>
              <a:rPr lang="en-US" sz="3000" dirty="0"/>
              <a:t> </a:t>
            </a:r>
            <a:r>
              <a:rPr lang="en-US" sz="3000" dirty="0" err="1"/>
              <a:t>titik</a:t>
            </a:r>
            <a:r>
              <a:rPr lang="en-US" sz="3000" dirty="0"/>
              <a:t> </a:t>
            </a:r>
            <a:r>
              <a:rPr lang="en-US" sz="3000" dirty="0" err="1"/>
              <a:t>lunak</a:t>
            </a:r>
            <a:r>
              <a:rPr lang="en-US" sz="3000" dirty="0"/>
              <a:t> </a:t>
            </a:r>
            <a:r>
              <a:rPr lang="en-US" sz="3000" dirty="0" err="1"/>
              <a:t>lemak</a:t>
            </a:r>
            <a:r>
              <a:rPr lang="en-US" sz="3000" dirty="0"/>
              <a:t>/</a:t>
            </a:r>
            <a:r>
              <a:rPr lang="en-US" sz="3000" dirty="0" err="1"/>
              <a:t>minyak</a:t>
            </a:r>
            <a:r>
              <a:rPr lang="en-US" sz="3000" dirty="0"/>
              <a:t>.</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84710" y="452718"/>
            <a:ext cx="7327650" cy="1400530"/>
          </a:xfrm>
        </p:spPr>
        <p:txBody>
          <a:bodyPr/>
          <a:lstStyle/>
          <a:p>
            <a:pPr eaLnBrk="1" hangingPunct="1"/>
            <a:r>
              <a:rPr lang="id-ID" b="1" dirty="0"/>
              <a:t>Titik luncur (Slippping Point)</a:t>
            </a:r>
            <a:endParaRPr lang="en-GB" b="1" dirty="0"/>
          </a:p>
        </p:txBody>
      </p:sp>
      <p:sp>
        <p:nvSpPr>
          <p:cNvPr id="37891" name="Rectangle 3"/>
          <p:cNvSpPr>
            <a:spLocks noGrp="1" noChangeArrowheads="1"/>
          </p:cNvSpPr>
          <p:nvPr>
            <p:ph idx="1"/>
          </p:nvPr>
        </p:nvSpPr>
        <p:spPr>
          <a:xfrm>
            <a:off x="514739" y="1556792"/>
            <a:ext cx="6711654" cy="4195481"/>
          </a:xfrm>
        </p:spPr>
        <p:txBody>
          <a:bodyPr>
            <a:normAutofit/>
          </a:bodyPr>
          <a:lstStyle/>
          <a:p>
            <a:pPr eaLnBrk="1" hangingPunct="1"/>
            <a:r>
              <a:rPr lang="en-US" sz="2800" dirty="0" err="1"/>
              <a:t>Silinder</a:t>
            </a:r>
            <a:r>
              <a:rPr lang="en-US" sz="2800" dirty="0"/>
              <a:t> </a:t>
            </a:r>
            <a:r>
              <a:rPr lang="en-US" sz="2800" dirty="0" err="1"/>
              <a:t>kuningan</a:t>
            </a:r>
            <a:r>
              <a:rPr lang="en-US" sz="2800" dirty="0"/>
              <a:t> yang </a:t>
            </a:r>
            <a:r>
              <a:rPr lang="en-US" sz="2800" dirty="0" err="1"/>
              <a:t>kecil</a:t>
            </a:r>
            <a:r>
              <a:rPr lang="en-US" sz="2800" dirty="0"/>
              <a:t> </a:t>
            </a:r>
            <a:r>
              <a:rPr lang="en-US" sz="2800" dirty="0" err="1"/>
              <a:t>diisi</a:t>
            </a:r>
            <a:r>
              <a:rPr lang="en-US" sz="2800" dirty="0"/>
              <a:t> </a:t>
            </a:r>
            <a:r>
              <a:rPr lang="en-US" sz="2800" dirty="0" err="1"/>
              <a:t>lemak</a:t>
            </a:r>
            <a:r>
              <a:rPr lang="en-US" sz="2800" dirty="0"/>
              <a:t> </a:t>
            </a:r>
            <a:r>
              <a:rPr lang="en-US" sz="2800" dirty="0" err="1"/>
              <a:t>padat</a:t>
            </a:r>
            <a:r>
              <a:rPr lang="en-US" sz="2800" dirty="0"/>
              <a:t> </a:t>
            </a:r>
            <a:r>
              <a:rPr lang="en-US" sz="2800" dirty="0" err="1"/>
              <a:t>dan</a:t>
            </a:r>
            <a:r>
              <a:rPr lang="en-US" sz="2800" dirty="0"/>
              <a:t> </a:t>
            </a:r>
            <a:r>
              <a:rPr lang="en-US" sz="2800" dirty="0" err="1"/>
              <a:t>disimpan</a:t>
            </a:r>
            <a:r>
              <a:rPr lang="en-US" sz="2800" dirty="0"/>
              <a:t> </a:t>
            </a:r>
            <a:r>
              <a:rPr lang="en-US" sz="2800" dirty="0" err="1"/>
              <a:t>dalam</a:t>
            </a:r>
            <a:r>
              <a:rPr lang="en-US" sz="2800" dirty="0"/>
              <a:t> </a:t>
            </a:r>
            <a:r>
              <a:rPr lang="en-US" sz="2800" dirty="0" err="1"/>
              <a:t>bak</a:t>
            </a:r>
            <a:r>
              <a:rPr lang="en-US" sz="2800" dirty="0"/>
              <a:t> </a:t>
            </a:r>
            <a:r>
              <a:rPr lang="en-US" sz="2800" dirty="0" err="1"/>
              <a:t>tertutup</a:t>
            </a:r>
            <a:r>
              <a:rPr lang="en-US" sz="2800" dirty="0"/>
              <a:t> </a:t>
            </a:r>
            <a:r>
              <a:rPr lang="en-US" sz="2800" dirty="0" err="1"/>
              <a:t>dan</a:t>
            </a:r>
            <a:r>
              <a:rPr lang="en-US" sz="2800" dirty="0"/>
              <a:t> </a:t>
            </a:r>
            <a:r>
              <a:rPr lang="en-US" sz="2800" dirty="0" err="1"/>
              <a:t>dihubungkan</a:t>
            </a:r>
            <a:r>
              <a:rPr lang="en-US" sz="2800" dirty="0"/>
              <a:t> </a:t>
            </a:r>
            <a:r>
              <a:rPr lang="en-US" sz="2800" dirty="0" err="1"/>
              <a:t>dengan</a:t>
            </a:r>
            <a:r>
              <a:rPr lang="en-US" sz="2800" dirty="0"/>
              <a:t> </a:t>
            </a:r>
            <a:r>
              <a:rPr lang="en-US" sz="2800" dirty="0" err="1"/>
              <a:t>termometer</a:t>
            </a:r>
            <a:endParaRPr lang="en-US" sz="2800" dirty="0"/>
          </a:p>
          <a:p>
            <a:pPr eaLnBrk="1" hangingPunct="1"/>
            <a:r>
              <a:rPr lang="en-US" sz="2800" dirty="0" err="1"/>
              <a:t>Temperatur</a:t>
            </a:r>
            <a:r>
              <a:rPr lang="en-US" sz="2800" dirty="0"/>
              <a:t> </a:t>
            </a:r>
            <a:r>
              <a:rPr lang="en-US" sz="2800" dirty="0" err="1"/>
              <a:t>naik</a:t>
            </a:r>
            <a:r>
              <a:rPr lang="en-US" sz="2800" dirty="0"/>
              <a:t> </a:t>
            </a:r>
            <a:r>
              <a:rPr lang="en-US" sz="2800" dirty="0" err="1"/>
              <a:t>bila</a:t>
            </a:r>
            <a:r>
              <a:rPr lang="en-US" sz="2800" dirty="0"/>
              <a:t> </a:t>
            </a:r>
            <a:r>
              <a:rPr lang="en-US" sz="2800" dirty="0" err="1"/>
              <a:t>bak</a:t>
            </a:r>
            <a:r>
              <a:rPr lang="en-US" sz="2800" dirty="0"/>
              <a:t> </a:t>
            </a:r>
            <a:r>
              <a:rPr lang="en-US" sz="2800" dirty="0" err="1"/>
              <a:t>digoyangkan</a:t>
            </a:r>
            <a:endParaRPr lang="en-US" sz="2800" dirty="0"/>
          </a:p>
          <a:p>
            <a:pPr eaLnBrk="1" hangingPunct="1"/>
            <a:r>
              <a:rPr lang="en-US" sz="2800" dirty="0" err="1"/>
              <a:t>Temperatur</a:t>
            </a:r>
            <a:r>
              <a:rPr lang="en-US" sz="2800" dirty="0"/>
              <a:t> </a:t>
            </a:r>
            <a:r>
              <a:rPr lang="en-US" sz="2800" dirty="0" err="1"/>
              <a:t>saat</a:t>
            </a:r>
            <a:r>
              <a:rPr lang="en-US" sz="2800" dirty="0"/>
              <a:t> </a:t>
            </a:r>
            <a:r>
              <a:rPr lang="en-US" sz="2800" dirty="0" err="1"/>
              <a:t>lemak</a:t>
            </a:r>
            <a:r>
              <a:rPr lang="en-US" sz="2800" dirty="0"/>
              <a:t> </a:t>
            </a:r>
            <a:r>
              <a:rPr lang="en-US" sz="2800" dirty="0" err="1"/>
              <a:t>mulai</a:t>
            </a:r>
            <a:r>
              <a:rPr lang="en-US" sz="2800" dirty="0"/>
              <a:t> </a:t>
            </a:r>
            <a:r>
              <a:rPr lang="en-US" sz="2800" dirty="0" err="1"/>
              <a:t>naik</a:t>
            </a:r>
            <a:r>
              <a:rPr lang="en-US" sz="2800" dirty="0"/>
              <a:t> </a:t>
            </a:r>
            <a:r>
              <a:rPr lang="en-US" sz="2800" dirty="0" err="1"/>
              <a:t>atau</a:t>
            </a:r>
            <a:r>
              <a:rPr lang="en-US" sz="2800" dirty="0"/>
              <a:t> </a:t>
            </a:r>
            <a:r>
              <a:rPr lang="en-US" sz="2800" dirty="0" err="1"/>
              <a:t>temperatur</a:t>
            </a:r>
            <a:r>
              <a:rPr lang="en-US" sz="2800" dirty="0"/>
              <a:t> </a:t>
            </a:r>
            <a:r>
              <a:rPr lang="en-US" sz="2800" dirty="0" err="1"/>
              <a:t>saat</a:t>
            </a:r>
            <a:r>
              <a:rPr lang="en-US" sz="2800" dirty="0"/>
              <a:t> </a:t>
            </a:r>
            <a:r>
              <a:rPr lang="en-US" sz="2800" dirty="0" err="1"/>
              <a:t>lemak</a:t>
            </a:r>
            <a:r>
              <a:rPr lang="en-US" sz="2800" dirty="0"/>
              <a:t> </a:t>
            </a:r>
            <a:r>
              <a:rPr lang="en-US" sz="2800" dirty="0" err="1"/>
              <a:t>mulai</a:t>
            </a:r>
            <a:r>
              <a:rPr lang="en-US" sz="2800" dirty="0"/>
              <a:t> </a:t>
            </a:r>
            <a:r>
              <a:rPr lang="en-US" sz="2800" dirty="0" err="1"/>
              <a:t>tergelincir</a:t>
            </a:r>
            <a:r>
              <a:rPr lang="en-US" sz="2800" dirty="0"/>
              <a:t> </a:t>
            </a:r>
            <a:r>
              <a:rPr lang="en-US" sz="2800" dirty="0" err="1"/>
              <a:t>disebut</a:t>
            </a:r>
            <a:r>
              <a:rPr lang="en-US" sz="2800" dirty="0"/>
              <a:t> </a:t>
            </a:r>
            <a:r>
              <a:rPr lang="en-US" sz="2800" dirty="0" err="1"/>
              <a:t>titik</a:t>
            </a:r>
            <a:r>
              <a:rPr lang="en-US" sz="2800" dirty="0"/>
              <a:t> </a:t>
            </a:r>
            <a:r>
              <a:rPr lang="en-US" sz="2800" dirty="0" err="1"/>
              <a:t>luncur</a:t>
            </a:r>
            <a:endParaRPr lang="en-US" sz="2800" dirty="0"/>
          </a:p>
          <a:p>
            <a:pPr eaLnBrk="1" hangingPunct="1"/>
            <a:endParaRPr lang="en-GB"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id-ID"/>
              <a:t>Shot Melting Point</a:t>
            </a:r>
            <a:endParaRPr lang="en-GB"/>
          </a:p>
        </p:txBody>
      </p:sp>
      <p:sp>
        <p:nvSpPr>
          <p:cNvPr id="38915" name="Rectangle 3"/>
          <p:cNvSpPr>
            <a:spLocks noGrp="1" noChangeArrowheads="1"/>
          </p:cNvSpPr>
          <p:nvPr>
            <p:ph idx="1"/>
          </p:nvPr>
        </p:nvSpPr>
        <p:spPr>
          <a:xfrm>
            <a:off x="793478" y="1484784"/>
            <a:ext cx="6711654" cy="4195481"/>
          </a:xfrm>
        </p:spPr>
        <p:txBody>
          <a:bodyPr>
            <a:normAutofit/>
          </a:bodyPr>
          <a:lstStyle/>
          <a:p>
            <a:pPr eaLnBrk="1" hangingPunct="1"/>
            <a:r>
              <a:rPr lang="en-US" sz="2800" dirty="0" err="1"/>
              <a:t>suhu</a:t>
            </a:r>
            <a:r>
              <a:rPr lang="en-US" sz="2800" dirty="0"/>
              <a:t> </a:t>
            </a:r>
            <a:r>
              <a:rPr lang="en-US" sz="2800" dirty="0" err="1"/>
              <a:t>dimana</a:t>
            </a:r>
            <a:r>
              <a:rPr lang="en-US" sz="2800" dirty="0"/>
              <a:t> </a:t>
            </a:r>
            <a:r>
              <a:rPr lang="en-US" sz="2800" dirty="0" err="1"/>
              <a:t>terjadi</a:t>
            </a:r>
            <a:r>
              <a:rPr lang="en-US" sz="2800" dirty="0"/>
              <a:t> </a:t>
            </a:r>
            <a:r>
              <a:rPr lang="en-US" sz="2800" dirty="0" err="1"/>
              <a:t>tetesan</a:t>
            </a:r>
            <a:r>
              <a:rPr lang="en-US" sz="2800" dirty="0"/>
              <a:t> </a:t>
            </a:r>
            <a:r>
              <a:rPr lang="en-US" sz="2800" dirty="0" err="1"/>
              <a:t>pertama</a:t>
            </a:r>
            <a:r>
              <a:rPr lang="en-US" sz="2800" dirty="0"/>
              <a:t> </a:t>
            </a:r>
            <a:r>
              <a:rPr lang="en-US" sz="2800" dirty="0" err="1"/>
              <a:t>dari</a:t>
            </a:r>
            <a:r>
              <a:rPr lang="en-US" sz="2800" dirty="0"/>
              <a:t> </a:t>
            </a:r>
            <a:r>
              <a:rPr lang="en-US" sz="2800" dirty="0" err="1"/>
              <a:t>minyak</a:t>
            </a:r>
            <a:r>
              <a:rPr lang="en-US" sz="2800" dirty="0"/>
              <a:t> </a:t>
            </a:r>
            <a:r>
              <a:rPr lang="en-US" sz="2800" dirty="0" err="1"/>
              <a:t>atau</a:t>
            </a:r>
            <a:r>
              <a:rPr lang="en-US" sz="2800" dirty="0"/>
              <a:t> </a:t>
            </a:r>
            <a:r>
              <a:rPr lang="en-US" sz="2800" dirty="0" err="1"/>
              <a:t>lemak</a:t>
            </a:r>
            <a:endParaRPr lang="en-US" sz="2800" dirty="0"/>
          </a:p>
          <a:p>
            <a:pPr eaLnBrk="1" hangingPunct="1"/>
            <a:r>
              <a:rPr lang="en-US" sz="2800" dirty="0" err="1"/>
              <a:t>Semakin</a:t>
            </a:r>
            <a:r>
              <a:rPr lang="en-US" sz="2800" dirty="0"/>
              <a:t> </a:t>
            </a:r>
            <a:r>
              <a:rPr lang="en-US" sz="2800" dirty="0" err="1"/>
              <a:t>besar</a:t>
            </a:r>
            <a:r>
              <a:rPr lang="en-US" sz="2800" dirty="0"/>
              <a:t> </a:t>
            </a:r>
            <a:r>
              <a:rPr lang="en-US" sz="2800" dirty="0" err="1"/>
              <a:t>kandungan</a:t>
            </a:r>
            <a:r>
              <a:rPr lang="en-US" sz="2800" dirty="0"/>
              <a:t> as. </a:t>
            </a:r>
            <a:r>
              <a:rPr lang="en-US" sz="2800" dirty="0" err="1"/>
              <a:t>Lemak</a:t>
            </a:r>
            <a:r>
              <a:rPr lang="en-US" sz="2800" dirty="0"/>
              <a:t> </a:t>
            </a:r>
            <a:r>
              <a:rPr lang="en-US" sz="2800" dirty="0" err="1"/>
              <a:t>jenuh</a:t>
            </a:r>
            <a:r>
              <a:rPr lang="en-US" sz="2800" dirty="0"/>
              <a:t> </a:t>
            </a:r>
            <a:r>
              <a:rPr lang="en-US" sz="2800" dirty="0" err="1"/>
              <a:t>atau</a:t>
            </a:r>
            <a:r>
              <a:rPr lang="en-US" sz="2800" dirty="0"/>
              <a:t> </a:t>
            </a:r>
            <a:r>
              <a:rPr lang="en-US" sz="2800" dirty="0" err="1"/>
              <a:t>semakin</a:t>
            </a:r>
            <a:r>
              <a:rPr lang="en-US" sz="2800" dirty="0"/>
              <a:t> </a:t>
            </a:r>
            <a:r>
              <a:rPr lang="en-US" sz="2800" dirty="0" err="1"/>
              <a:t>panjang</a:t>
            </a:r>
            <a:r>
              <a:rPr lang="en-US" sz="2800" dirty="0"/>
              <a:t> </a:t>
            </a:r>
            <a:r>
              <a:rPr lang="en-US" sz="2800" dirty="0" err="1"/>
              <a:t>rantai</a:t>
            </a:r>
            <a:r>
              <a:rPr lang="en-US" sz="2800" dirty="0"/>
              <a:t> </a:t>
            </a:r>
            <a:r>
              <a:rPr lang="en-US" sz="2800" dirty="0" err="1"/>
              <a:t>karbonnya</a:t>
            </a:r>
            <a:r>
              <a:rPr lang="en-US" sz="2800" dirty="0"/>
              <a:t> </a:t>
            </a:r>
            <a:r>
              <a:rPr lang="en-US" sz="2800" dirty="0" err="1"/>
              <a:t>maka</a:t>
            </a:r>
            <a:r>
              <a:rPr lang="en-US" sz="2800" dirty="0"/>
              <a:t> </a:t>
            </a:r>
            <a:r>
              <a:rPr lang="en-US" sz="2800" dirty="0" err="1"/>
              <a:t>titik</a:t>
            </a:r>
            <a:r>
              <a:rPr lang="en-US" sz="2800" dirty="0"/>
              <a:t> </a:t>
            </a:r>
            <a:r>
              <a:rPr lang="en-US" sz="2800" dirty="0" err="1"/>
              <a:t>cairnya</a:t>
            </a:r>
            <a:r>
              <a:rPr lang="en-US" sz="2800" dirty="0"/>
              <a:t> pun </a:t>
            </a:r>
            <a:r>
              <a:rPr lang="en-US" sz="2800" dirty="0" err="1"/>
              <a:t>makin</a:t>
            </a:r>
            <a:r>
              <a:rPr lang="en-US" sz="2800" dirty="0"/>
              <a:t> </a:t>
            </a:r>
            <a:r>
              <a:rPr lang="en-US" sz="2800" dirty="0" err="1"/>
              <a:t>tinggi</a:t>
            </a:r>
            <a:endParaRPr lang="en-US" sz="2800" dirty="0"/>
          </a:p>
          <a:p>
            <a:pPr eaLnBrk="1" hangingPunct="1"/>
            <a:endParaRPr lang="en-GB"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323528" y="332656"/>
            <a:ext cx="8229600" cy="1143000"/>
          </a:xfrm>
        </p:spPr>
        <p:txBody>
          <a:bodyPr/>
          <a:lstStyle/>
          <a:p>
            <a:pPr algn="l" eaLnBrk="1" hangingPunct="1"/>
            <a:r>
              <a:rPr lang="en-US" dirty="0"/>
              <a:t>Turbidity Point</a:t>
            </a:r>
          </a:p>
        </p:txBody>
      </p:sp>
      <p:sp>
        <p:nvSpPr>
          <p:cNvPr id="39939" name="Content Placeholder 2"/>
          <p:cNvSpPr>
            <a:spLocks noGrp="1"/>
          </p:cNvSpPr>
          <p:nvPr>
            <p:ph idx="4294967295"/>
          </p:nvPr>
        </p:nvSpPr>
        <p:spPr>
          <a:xfrm>
            <a:off x="330549" y="1475656"/>
            <a:ext cx="8229600" cy="4525963"/>
          </a:xfrm>
        </p:spPr>
        <p:txBody>
          <a:bodyPr>
            <a:normAutofit/>
          </a:bodyPr>
          <a:lstStyle/>
          <a:p>
            <a:pPr eaLnBrk="1" hangingPunct="1"/>
            <a:r>
              <a:rPr lang="en-US" sz="2800" b="1" dirty="0"/>
              <a:t>Turbidity point </a:t>
            </a:r>
            <a:r>
              <a:rPr lang="en-US" sz="2800" dirty="0"/>
              <a:t>(</a:t>
            </a:r>
            <a:r>
              <a:rPr lang="en-US" sz="2800" dirty="0" err="1"/>
              <a:t>Uji</a:t>
            </a:r>
            <a:r>
              <a:rPr lang="en-US" sz="2800" dirty="0"/>
              <a:t> </a:t>
            </a:r>
            <a:r>
              <a:rPr lang="en-US" sz="2800" dirty="0" err="1"/>
              <a:t>Crismer</a:t>
            </a:r>
            <a:r>
              <a:rPr lang="en-US" sz="2800" dirty="0"/>
              <a:t> &amp; </a:t>
            </a:r>
            <a:r>
              <a:rPr lang="en-US" sz="2800" dirty="0" err="1"/>
              <a:t>Valenta</a:t>
            </a:r>
            <a:r>
              <a:rPr lang="en-US" sz="2800" dirty="0"/>
              <a:t>) </a:t>
            </a:r>
            <a:r>
              <a:rPr lang="en-US" sz="2800" dirty="0" err="1"/>
              <a:t>adalah</a:t>
            </a:r>
            <a:r>
              <a:rPr lang="en-US" sz="2800" dirty="0"/>
              <a:t> </a:t>
            </a:r>
            <a:r>
              <a:rPr lang="en-US" sz="2800" dirty="0" err="1"/>
              <a:t>suhu</a:t>
            </a:r>
            <a:r>
              <a:rPr lang="en-US" sz="2800" dirty="0"/>
              <a:t> </a:t>
            </a:r>
            <a:r>
              <a:rPr lang="en-US" sz="2800" dirty="0" err="1"/>
              <a:t>dimana</a:t>
            </a:r>
            <a:r>
              <a:rPr lang="en-US" sz="2800" dirty="0"/>
              <a:t> </a:t>
            </a:r>
            <a:r>
              <a:rPr lang="en-US" sz="2800" dirty="0" err="1"/>
              <a:t>minyak</a:t>
            </a:r>
            <a:r>
              <a:rPr lang="en-US" sz="2800" dirty="0"/>
              <a:t>/</a:t>
            </a:r>
            <a:r>
              <a:rPr lang="en-US" sz="2800" dirty="0" err="1"/>
              <a:t>lemak</a:t>
            </a:r>
            <a:r>
              <a:rPr lang="en-US" sz="2800" dirty="0"/>
              <a:t> </a:t>
            </a:r>
            <a:r>
              <a:rPr lang="en-US" sz="2800" dirty="0" err="1"/>
              <a:t>cair</a:t>
            </a:r>
            <a:r>
              <a:rPr lang="en-US" sz="2800" dirty="0"/>
              <a:t> </a:t>
            </a:r>
            <a:r>
              <a:rPr lang="en-US" sz="2800" dirty="0" err="1"/>
              <a:t>berubah</a:t>
            </a:r>
            <a:r>
              <a:rPr lang="en-US" sz="2800" dirty="0"/>
              <a:t> </a:t>
            </a:r>
            <a:r>
              <a:rPr lang="en-US" sz="2800" dirty="0" err="1"/>
              <a:t>mjd</a:t>
            </a:r>
            <a:r>
              <a:rPr lang="en-US" sz="2800" dirty="0"/>
              <a:t> </a:t>
            </a:r>
            <a:r>
              <a:rPr lang="en-US" sz="2800" dirty="0" err="1"/>
              <a:t>fase</a:t>
            </a:r>
            <a:r>
              <a:rPr lang="en-US" sz="2800" dirty="0"/>
              <a:t> </a:t>
            </a:r>
            <a:r>
              <a:rPr lang="en-US" sz="2800" dirty="0" err="1"/>
              <a:t>padat</a:t>
            </a:r>
            <a:r>
              <a:rPr lang="en-US" sz="2800" dirty="0"/>
              <a:t>.</a:t>
            </a:r>
          </a:p>
          <a:p>
            <a:pPr eaLnBrk="1" hangingPunct="1"/>
            <a:r>
              <a:rPr lang="en-US" sz="2800" dirty="0" err="1"/>
              <a:t>Pengujian</a:t>
            </a:r>
            <a:r>
              <a:rPr lang="en-US" sz="2800" dirty="0"/>
              <a:t> </a:t>
            </a:r>
            <a:r>
              <a:rPr lang="en-US" sz="2800" dirty="0" err="1"/>
              <a:t>ini</a:t>
            </a:r>
            <a:r>
              <a:rPr lang="en-US" sz="2800" dirty="0"/>
              <a:t> </a:t>
            </a:r>
            <a:r>
              <a:rPr lang="en-US" sz="2800" dirty="0" err="1"/>
              <a:t>dilakukan</a:t>
            </a:r>
            <a:r>
              <a:rPr lang="en-US" sz="2800" dirty="0"/>
              <a:t> </a:t>
            </a:r>
            <a:r>
              <a:rPr lang="en-US" sz="2800" dirty="0" err="1"/>
              <a:t>untuk</a:t>
            </a:r>
            <a:r>
              <a:rPr lang="en-US" sz="2800" dirty="0"/>
              <a:t> </a:t>
            </a:r>
            <a:r>
              <a:rPr lang="en-US" sz="2800" dirty="0" err="1"/>
              <a:t>menentukan</a:t>
            </a:r>
            <a:r>
              <a:rPr lang="en-US" sz="2800" dirty="0"/>
              <a:t> </a:t>
            </a:r>
            <a:r>
              <a:rPr lang="en-US" sz="2800" dirty="0" err="1"/>
              <a:t>adanya</a:t>
            </a:r>
            <a:r>
              <a:rPr lang="en-US" sz="2800" dirty="0"/>
              <a:t> </a:t>
            </a:r>
            <a:r>
              <a:rPr lang="en-US" sz="2800" dirty="0" err="1"/>
              <a:t>pemalsuan</a:t>
            </a:r>
            <a:r>
              <a:rPr lang="en-US" sz="2800" dirty="0"/>
              <a:t> </a:t>
            </a:r>
            <a:r>
              <a:rPr lang="en-US" sz="2800" dirty="0" err="1"/>
              <a:t>atau</a:t>
            </a:r>
            <a:r>
              <a:rPr lang="en-US" sz="2800" dirty="0"/>
              <a:t> </a:t>
            </a:r>
            <a:r>
              <a:rPr lang="en-US" sz="2800" dirty="0" err="1"/>
              <a:t>pencemaran</a:t>
            </a:r>
            <a:r>
              <a:rPr lang="en-US" sz="2800" dirty="0"/>
              <a:t> </a:t>
            </a:r>
            <a:r>
              <a:rPr lang="en-US" sz="2800" dirty="0" err="1"/>
              <a:t>oleh</a:t>
            </a:r>
            <a:r>
              <a:rPr lang="en-US" sz="2800" dirty="0"/>
              <a:t> </a:t>
            </a:r>
            <a:r>
              <a:rPr lang="en-US" sz="2800" dirty="0" err="1"/>
              <a:t>bahan</a:t>
            </a:r>
            <a:r>
              <a:rPr lang="en-US" sz="2800" dirty="0"/>
              <a:t> </a:t>
            </a:r>
            <a:r>
              <a:rPr lang="en-US" sz="2800" dirty="0" err="1"/>
              <a:t>asing</a:t>
            </a:r>
            <a:r>
              <a:rPr lang="en-US" sz="2800" dirty="0"/>
              <a:t> </a:t>
            </a:r>
            <a:r>
              <a:rPr lang="en-US" sz="2800" dirty="0" err="1"/>
              <a:t>atau</a:t>
            </a:r>
            <a:r>
              <a:rPr lang="en-US" sz="2800" dirty="0"/>
              <a:t> </a:t>
            </a:r>
            <a:r>
              <a:rPr lang="en-US" sz="2800" dirty="0" err="1"/>
              <a:t>pencampuran</a:t>
            </a:r>
            <a:r>
              <a:rPr lang="en-US" sz="2800" dirty="0"/>
              <a:t> </a:t>
            </a:r>
            <a:r>
              <a:rPr lang="en-US" sz="2800" dirty="0" err="1"/>
              <a:t>minyak</a:t>
            </a:r>
            <a:r>
              <a:rPr lang="en-US" sz="2800" dirty="0"/>
              <a:t>.</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539552" y="303274"/>
            <a:ext cx="8229600" cy="1143000"/>
          </a:xfrm>
        </p:spPr>
        <p:txBody>
          <a:bodyPr/>
          <a:lstStyle/>
          <a:p>
            <a:pPr algn="l" eaLnBrk="1" hangingPunct="1"/>
            <a:r>
              <a:rPr lang="en-US" dirty="0" err="1"/>
              <a:t>Prosedur</a:t>
            </a:r>
            <a:r>
              <a:rPr lang="en-US" dirty="0"/>
              <a:t> </a:t>
            </a:r>
          </a:p>
        </p:txBody>
      </p:sp>
      <p:sp>
        <p:nvSpPr>
          <p:cNvPr id="3" name="Content Placeholder 2"/>
          <p:cNvSpPr>
            <a:spLocks noGrp="1"/>
          </p:cNvSpPr>
          <p:nvPr>
            <p:ph idx="4294967295"/>
          </p:nvPr>
        </p:nvSpPr>
        <p:spPr>
          <a:xfrm>
            <a:off x="107504" y="1417638"/>
            <a:ext cx="8229600" cy="4525963"/>
          </a:xfrm>
        </p:spPr>
        <p:txBody>
          <a:bodyPr>
            <a:normAutofit/>
          </a:bodyPr>
          <a:lstStyle/>
          <a:p>
            <a:pPr marL="514350" indent="-514350" eaLnBrk="1" hangingPunct="1">
              <a:lnSpc>
                <a:spcPct val="90000"/>
              </a:lnSpc>
              <a:buFont typeface="Calibri" pitchFamily="34" charset="0"/>
              <a:buAutoNum type="arabicPeriod"/>
              <a:defRPr/>
            </a:pPr>
            <a:r>
              <a:rPr lang="en-US" sz="2800" dirty="0" err="1"/>
              <a:t>Sampel</a:t>
            </a:r>
            <a:r>
              <a:rPr lang="en-US" sz="2800" dirty="0"/>
              <a:t> </a:t>
            </a:r>
            <a:r>
              <a:rPr lang="en-US" sz="2800" dirty="0" err="1"/>
              <a:t>dimasukkan</a:t>
            </a:r>
            <a:r>
              <a:rPr lang="en-US" sz="2800" dirty="0"/>
              <a:t> </a:t>
            </a:r>
            <a:r>
              <a:rPr lang="en-US" sz="2800" dirty="0" err="1"/>
              <a:t>dlm</a:t>
            </a:r>
            <a:r>
              <a:rPr lang="en-US" sz="2800" dirty="0"/>
              <a:t> </a:t>
            </a:r>
            <a:r>
              <a:rPr lang="en-US" sz="2800" dirty="0" err="1"/>
              <a:t>gelas</a:t>
            </a:r>
            <a:r>
              <a:rPr lang="en-US" sz="2800" dirty="0"/>
              <a:t> </a:t>
            </a:r>
            <a:r>
              <a:rPr lang="en-US" sz="2800" dirty="0" err="1"/>
              <a:t>piala</a:t>
            </a:r>
            <a:r>
              <a:rPr lang="en-US" sz="2800" dirty="0"/>
              <a:t> </a:t>
            </a:r>
            <a:r>
              <a:rPr lang="en-US" sz="2800" dirty="0" err="1"/>
              <a:t>berisi</a:t>
            </a:r>
            <a:r>
              <a:rPr lang="en-US" sz="2800" dirty="0"/>
              <a:t> </a:t>
            </a:r>
            <a:r>
              <a:rPr lang="en-US" sz="2800" dirty="0" err="1"/>
              <a:t>asam</a:t>
            </a:r>
            <a:r>
              <a:rPr lang="en-US" sz="2800" dirty="0"/>
              <a:t> </a:t>
            </a:r>
            <a:r>
              <a:rPr lang="en-US" sz="2800" dirty="0" err="1"/>
              <a:t>asetat</a:t>
            </a:r>
            <a:r>
              <a:rPr lang="en-US" sz="2800" dirty="0"/>
              <a:t> </a:t>
            </a:r>
            <a:r>
              <a:rPr lang="en-US" sz="2800" dirty="0" err="1"/>
              <a:t>glasial</a:t>
            </a:r>
            <a:r>
              <a:rPr lang="en-US" sz="2800" dirty="0"/>
              <a:t> </a:t>
            </a:r>
            <a:r>
              <a:rPr lang="en-US" sz="2800" dirty="0" err="1"/>
              <a:t>atau</a:t>
            </a:r>
            <a:r>
              <a:rPr lang="en-US" sz="2800" dirty="0"/>
              <a:t> </a:t>
            </a:r>
            <a:r>
              <a:rPr lang="en-US" sz="2800" dirty="0" err="1"/>
              <a:t>etil</a:t>
            </a:r>
            <a:r>
              <a:rPr lang="en-US" sz="2800" dirty="0"/>
              <a:t> </a:t>
            </a:r>
            <a:r>
              <a:rPr lang="en-US" sz="2800" dirty="0" err="1"/>
              <a:t>alkohol</a:t>
            </a:r>
            <a:r>
              <a:rPr lang="en-US" sz="2800" dirty="0"/>
              <a:t> &amp; </a:t>
            </a:r>
            <a:r>
              <a:rPr lang="en-US" sz="2800" dirty="0" err="1"/>
              <a:t>campuran</a:t>
            </a:r>
            <a:r>
              <a:rPr lang="en-US" sz="2800" dirty="0"/>
              <a:t> </a:t>
            </a:r>
            <a:r>
              <a:rPr lang="en-US" sz="2800" dirty="0" err="1"/>
              <a:t>alkohol</a:t>
            </a:r>
            <a:r>
              <a:rPr lang="en-US" sz="2800" dirty="0"/>
              <a:t> 92% dg </a:t>
            </a:r>
            <a:r>
              <a:rPr lang="en-US" sz="2800" dirty="0" err="1"/>
              <a:t>amil</a:t>
            </a:r>
            <a:r>
              <a:rPr lang="en-US" sz="2800" dirty="0"/>
              <a:t> </a:t>
            </a:r>
            <a:r>
              <a:rPr lang="en-US" sz="2800" dirty="0" err="1"/>
              <a:t>alkohol</a:t>
            </a:r>
            <a:r>
              <a:rPr lang="en-US" sz="2800" dirty="0"/>
              <a:t> 92%, </a:t>
            </a:r>
            <a:r>
              <a:rPr lang="en-US" sz="2800" dirty="0" err="1"/>
              <a:t>lalu</a:t>
            </a:r>
            <a:r>
              <a:rPr lang="en-US" sz="2800" dirty="0"/>
              <a:t> </a:t>
            </a:r>
            <a:r>
              <a:rPr lang="en-US" sz="2800" dirty="0" err="1"/>
              <a:t>dipanaskan</a:t>
            </a:r>
            <a:r>
              <a:rPr lang="en-US" sz="2800" dirty="0"/>
              <a:t>.</a:t>
            </a:r>
          </a:p>
          <a:p>
            <a:pPr marL="514350" indent="-514350" eaLnBrk="1" hangingPunct="1">
              <a:lnSpc>
                <a:spcPct val="90000"/>
              </a:lnSpc>
              <a:buFont typeface="Calibri" pitchFamily="34" charset="0"/>
              <a:buAutoNum type="arabicPeriod"/>
              <a:defRPr/>
            </a:pPr>
            <a:r>
              <a:rPr lang="en-US" sz="2800" dirty="0" err="1"/>
              <a:t>Larutan</a:t>
            </a:r>
            <a:r>
              <a:rPr lang="en-US" sz="2800" dirty="0"/>
              <a:t> </a:t>
            </a:r>
            <a:r>
              <a:rPr lang="en-US" sz="2800" dirty="0" err="1"/>
              <a:t>didinginkan</a:t>
            </a:r>
            <a:r>
              <a:rPr lang="en-US" sz="2800" dirty="0"/>
              <a:t> </a:t>
            </a:r>
            <a:r>
              <a:rPr lang="en-US" sz="2800" dirty="0" err="1"/>
              <a:t>perlahan-lahan</a:t>
            </a:r>
            <a:r>
              <a:rPr lang="en-US" sz="2800" dirty="0"/>
              <a:t> </a:t>
            </a:r>
            <a:r>
              <a:rPr lang="en-US" sz="2800" dirty="0" err="1"/>
              <a:t>sampai</a:t>
            </a:r>
            <a:r>
              <a:rPr lang="en-US" sz="2800" dirty="0"/>
              <a:t> </a:t>
            </a:r>
            <a:r>
              <a:rPr lang="en-US" sz="2800" dirty="0" err="1"/>
              <a:t>mulai</a:t>
            </a:r>
            <a:r>
              <a:rPr lang="en-US" sz="2800" dirty="0"/>
              <a:t> </a:t>
            </a:r>
            <a:r>
              <a:rPr lang="en-US" sz="2800" dirty="0" err="1"/>
              <a:t>menghablur</a:t>
            </a:r>
            <a:r>
              <a:rPr lang="en-US" sz="2800" dirty="0"/>
              <a:t>.</a:t>
            </a:r>
          </a:p>
          <a:p>
            <a:pPr marL="514350" indent="-514350" eaLnBrk="1" hangingPunct="1">
              <a:lnSpc>
                <a:spcPct val="90000"/>
              </a:lnSpc>
              <a:buFont typeface="Calibri" pitchFamily="34" charset="0"/>
              <a:buAutoNum type="arabicPeriod"/>
              <a:defRPr/>
            </a:pPr>
            <a:r>
              <a:rPr lang="en-US" sz="2800" dirty="0" err="1"/>
              <a:t>Suhu</a:t>
            </a:r>
            <a:r>
              <a:rPr lang="en-US" sz="2800" dirty="0"/>
              <a:t> </a:t>
            </a:r>
            <a:r>
              <a:rPr lang="en-US" sz="2800" dirty="0" err="1"/>
              <a:t>dimana</a:t>
            </a:r>
            <a:r>
              <a:rPr lang="en-US" sz="2800" dirty="0"/>
              <a:t> </a:t>
            </a:r>
            <a:r>
              <a:rPr lang="en-US" sz="2800" dirty="0" err="1"/>
              <a:t>mulai</a:t>
            </a:r>
            <a:r>
              <a:rPr lang="en-US" sz="2800" dirty="0"/>
              <a:t> </a:t>
            </a:r>
            <a:r>
              <a:rPr lang="en-US" sz="2800" dirty="0" err="1"/>
              <a:t>terlihat</a:t>
            </a:r>
            <a:r>
              <a:rPr lang="en-US" sz="2800" dirty="0"/>
              <a:t> </a:t>
            </a:r>
            <a:r>
              <a:rPr lang="en-US" sz="2800" dirty="0" err="1"/>
              <a:t>adanya</a:t>
            </a:r>
            <a:r>
              <a:rPr lang="en-US" sz="2800" dirty="0"/>
              <a:t> </a:t>
            </a:r>
            <a:r>
              <a:rPr lang="en-US" sz="2800" dirty="0" err="1"/>
              <a:t>kristal-kristal</a:t>
            </a:r>
            <a:r>
              <a:rPr lang="en-US" sz="2800" dirty="0"/>
              <a:t> </a:t>
            </a:r>
            <a:r>
              <a:rPr lang="en-US" sz="2800" dirty="0" err="1"/>
              <a:t>lemak</a:t>
            </a:r>
            <a:r>
              <a:rPr lang="en-US" sz="2800" dirty="0"/>
              <a:t> </a:t>
            </a:r>
            <a:r>
              <a:rPr lang="en-US" sz="2800" dirty="0" err="1"/>
              <a:t>dinyatakan</a:t>
            </a:r>
            <a:r>
              <a:rPr lang="en-US" sz="2800" dirty="0"/>
              <a:t> </a:t>
            </a:r>
            <a:r>
              <a:rPr lang="en-US" sz="2800" dirty="0" err="1"/>
              <a:t>sbg</a:t>
            </a:r>
            <a:r>
              <a:rPr lang="en-US" sz="2800" dirty="0"/>
              <a:t> turbidity point/</a:t>
            </a:r>
            <a:r>
              <a:rPr lang="en-US" sz="2800" dirty="0" err="1"/>
              <a:t>biasa</a:t>
            </a:r>
            <a:r>
              <a:rPr lang="en-US" sz="2800" dirty="0"/>
              <a:t> </a:t>
            </a:r>
            <a:r>
              <a:rPr lang="en-US" sz="2800" dirty="0" err="1"/>
              <a:t>disebut</a:t>
            </a:r>
            <a:r>
              <a:rPr lang="en-US" sz="2800" dirty="0"/>
              <a:t> </a:t>
            </a:r>
            <a:r>
              <a:rPr lang="en-US" sz="2800" dirty="0" err="1"/>
              <a:t>jg</a:t>
            </a:r>
            <a:r>
              <a:rPr lang="en-US" sz="2800" dirty="0"/>
              <a:t> </a:t>
            </a:r>
            <a:r>
              <a:rPr lang="en-US" sz="2800" dirty="0" err="1"/>
              <a:t>sbg</a:t>
            </a:r>
            <a:r>
              <a:rPr lang="en-US" sz="2800" dirty="0"/>
              <a:t> </a:t>
            </a:r>
            <a:r>
              <a:rPr lang="en-US" sz="2800" dirty="0" err="1"/>
              <a:t>titik</a:t>
            </a:r>
            <a:r>
              <a:rPr lang="en-US" sz="2800" dirty="0"/>
              <a:t> </a:t>
            </a:r>
            <a:r>
              <a:rPr lang="en-US" sz="2800" dirty="0" err="1"/>
              <a:t>kritis</a:t>
            </a:r>
            <a:r>
              <a:rPr lang="en-US" sz="2800" dirty="0"/>
              <a:t>.</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539552" y="260648"/>
            <a:ext cx="8229600" cy="1143000"/>
          </a:xfrm>
        </p:spPr>
        <p:txBody>
          <a:bodyPr/>
          <a:lstStyle/>
          <a:p>
            <a:pPr algn="l" eaLnBrk="1" hangingPunct="1"/>
            <a:r>
              <a:rPr lang="en-US" dirty="0" err="1"/>
              <a:t>Indeks</a:t>
            </a:r>
            <a:r>
              <a:rPr lang="en-US" dirty="0"/>
              <a:t> Bias</a:t>
            </a:r>
          </a:p>
        </p:txBody>
      </p:sp>
      <p:sp>
        <p:nvSpPr>
          <p:cNvPr id="41987" name="Content Placeholder 2"/>
          <p:cNvSpPr>
            <a:spLocks noGrp="1"/>
          </p:cNvSpPr>
          <p:nvPr>
            <p:ph idx="4294967295"/>
          </p:nvPr>
        </p:nvSpPr>
        <p:spPr>
          <a:xfrm>
            <a:off x="179512" y="1196752"/>
            <a:ext cx="8229600" cy="4525963"/>
          </a:xfrm>
        </p:spPr>
        <p:txBody>
          <a:bodyPr>
            <a:normAutofit lnSpcReduction="10000"/>
          </a:bodyPr>
          <a:lstStyle/>
          <a:p>
            <a:pPr eaLnBrk="1" hangingPunct="1">
              <a:lnSpc>
                <a:spcPct val="90000"/>
              </a:lnSpc>
            </a:pPr>
            <a:r>
              <a:rPr lang="en-US" sz="3000" dirty="0" err="1"/>
              <a:t>Indeks</a:t>
            </a:r>
            <a:r>
              <a:rPr lang="en-US" sz="3000" dirty="0"/>
              <a:t> bias </a:t>
            </a:r>
            <a:r>
              <a:rPr lang="en-US" sz="3000" dirty="0" err="1"/>
              <a:t>suatu</a:t>
            </a:r>
            <a:r>
              <a:rPr lang="en-US" sz="3000" dirty="0"/>
              <a:t> </a:t>
            </a:r>
            <a:r>
              <a:rPr lang="en-US" sz="3000" dirty="0" err="1"/>
              <a:t>zat</a:t>
            </a:r>
            <a:r>
              <a:rPr lang="en-US" sz="3000" dirty="0"/>
              <a:t> </a:t>
            </a:r>
            <a:r>
              <a:rPr lang="en-US" sz="3000" dirty="0" err="1"/>
              <a:t>adalah</a:t>
            </a:r>
            <a:r>
              <a:rPr lang="en-US" sz="3000" dirty="0"/>
              <a:t> </a:t>
            </a:r>
            <a:r>
              <a:rPr lang="en-US" sz="3000" dirty="0" err="1"/>
              <a:t>perbandingan</a:t>
            </a:r>
            <a:r>
              <a:rPr lang="en-US" sz="3000" dirty="0"/>
              <a:t> </a:t>
            </a:r>
            <a:r>
              <a:rPr lang="en-US" sz="3000" dirty="0" err="1"/>
              <a:t>dr</a:t>
            </a:r>
            <a:r>
              <a:rPr lang="en-US" sz="3000" dirty="0"/>
              <a:t> sinus </a:t>
            </a:r>
            <a:r>
              <a:rPr lang="en-US" sz="3000" dirty="0" err="1"/>
              <a:t>sudut</a:t>
            </a:r>
            <a:r>
              <a:rPr lang="en-US" sz="3000" dirty="0"/>
              <a:t> </a:t>
            </a:r>
            <a:r>
              <a:rPr lang="en-US" sz="3000" dirty="0" err="1"/>
              <a:t>sinar</a:t>
            </a:r>
            <a:r>
              <a:rPr lang="en-US" sz="3000" dirty="0"/>
              <a:t> </a:t>
            </a:r>
            <a:r>
              <a:rPr lang="en-US" sz="3000" dirty="0" err="1"/>
              <a:t>jatuh</a:t>
            </a:r>
            <a:r>
              <a:rPr lang="en-US" sz="3000" dirty="0"/>
              <a:t> &amp; sinus </a:t>
            </a:r>
            <a:r>
              <a:rPr lang="en-US" sz="3000" dirty="0" err="1"/>
              <a:t>sudut</a:t>
            </a:r>
            <a:r>
              <a:rPr lang="en-US" sz="3000" dirty="0"/>
              <a:t> </a:t>
            </a:r>
            <a:r>
              <a:rPr lang="en-US" sz="3000" dirty="0" err="1"/>
              <a:t>sinar</a:t>
            </a:r>
            <a:r>
              <a:rPr lang="en-US" sz="3000" dirty="0"/>
              <a:t> </a:t>
            </a:r>
            <a:r>
              <a:rPr lang="en-US" sz="3000" dirty="0" err="1"/>
              <a:t>pantul</a:t>
            </a:r>
            <a:r>
              <a:rPr lang="en-US" sz="3000" dirty="0"/>
              <a:t> </a:t>
            </a:r>
            <a:r>
              <a:rPr lang="en-US" sz="3000" dirty="0" err="1"/>
              <a:t>dr</a:t>
            </a:r>
            <a:r>
              <a:rPr lang="en-US" sz="3000" dirty="0"/>
              <a:t> </a:t>
            </a:r>
            <a:r>
              <a:rPr lang="en-US" sz="3000" dirty="0" err="1"/>
              <a:t>cahaya</a:t>
            </a:r>
            <a:r>
              <a:rPr lang="en-US" sz="3000" dirty="0"/>
              <a:t> </a:t>
            </a:r>
            <a:r>
              <a:rPr lang="en-US" sz="3000" dirty="0" err="1"/>
              <a:t>yg</a:t>
            </a:r>
            <a:r>
              <a:rPr lang="en-US" sz="3000" dirty="0"/>
              <a:t> </a:t>
            </a:r>
            <a:r>
              <a:rPr lang="en-US" sz="3000" dirty="0" err="1"/>
              <a:t>lewat</a:t>
            </a:r>
            <a:r>
              <a:rPr lang="en-US" sz="3000" dirty="0"/>
              <a:t> </a:t>
            </a:r>
            <a:r>
              <a:rPr lang="en-US" sz="3000" dirty="0" err="1"/>
              <a:t>suatu</a:t>
            </a:r>
            <a:r>
              <a:rPr lang="en-US" sz="3000" dirty="0"/>
              <a:t> </a:t>
            </a:r>
            <a:r>
              <a:rPr lang="en-US" sz="3000" dirty="0" err="1"/>
              <a:t>zat</a:t>
            </a:r>
            <a:r>
              <a:rPr lang="en-US" sz="3000" dirty="0"/>
              <a:t>.</a:t>
            </a:r>
          </a:p>
          <a:p>
            <a:pPr eaLnBrk="1" hangingPunct="1">
              <a:lnSpc>
                <a:spcPct val="90000"/>
              </a:lnSpc>
            </a:pPr>
            <a:r>
              <a:rPr lang="en-US" sz="3000" dirty="0" err="1"/>
              <a:t>Pengujian</a:t>
            </a:r>
            <a:r>
              <a:rPr lang="en-US" sz="3000" dirty="0"/>
              <a:t> </a:t>
            </a:r>
            <a:r>
              <a:rPr lang="en-US" sz="3000" dirty="0" err="1"/>
              <a:t>indeks</a:t>
            </a:r>
            <a:r>
              <a:rPr lang="en-US" sz="3000" dirty="0"/>
              <a:t> bias </a:t>
            </a:r>
            <a:r>
              <a:rPr lang="en-US" sz="3000" dirty="0" err="1"/>
              <a:t>dpt</a:t>
            </a:r>
            <a:r>
              <a:rPr lang="en-US" sz="3000" dirty="0"/>
              <a:t> </a:t>
            </a:r>
            <a:r>
              <a:rPr lang="en-US" sz="3000" dirty="0" err="1"/>
              <a:t>digunakan</a:t>
            </a:r>
            <a:r>
              <a:rPr lang="en-US" sz="3000" dirty="0"/>
              <a:t> </a:t>
            </a:r>
            <a:r>
              <a:rPr lang="en-US" sz="3000" dirty="0" err="1"/>
              <a:t>untuk</a:t>
            </a:r>
            <a:r>
              <a:rPr lang="en-US" sz="3000" dirty="0"/>
              <a:t> </a:t>
            </a:r>
            <a:r>
              <a:rPr lang="en-US" sz="3000" dirty="0" err="1"/>
              <a:t>menentukan</a:t>
            </a:r>
            <a:r>
              <a:rPr lang="en-US" sz="3000" dirty="0"/>
              <a:t> </a:t>
            </a:r>
            <a:r>
              <a:rPr lang="en-US" sz="3000" dirty="0" err="1"/>
              <a:t>kemurnian</a:t>
            </a:r>
            <a:r>
              <a:rPr lang="en-US" sz="3000" dirty="0"/>
              <a:t> </a:t>
            </a:r>
            <a:r>
              <a:rPr lang="en-US" sz="3000" dirty="0" err="1"/>
              <a:t>minyak</a:t>
            </a:r>
            <a:r>
              <a:rPr lang="en-US" sz="3000" dirty="0"/>
              <a:t> &amp; </a:t>
            </a:r>
            <a:r>
              <a:rPr lang="en-US" sz="3000" dirty="0" err="1"/>
              <a:t>terjadinya</a:t>
            </a:r>
            <a:r>
              <a:rPr lang="en-US" sz="3000" dirty="0"/>
              <a:t> </a:t>
            </a:r>
            <a:r>
              <a:rPr lang="en-US" sz="3000" dirty="0" err="1"/>
              <a:t>hidrogenasi</a:t>
            </a:r>
            <a:r>
              <a:rPr lang="en-US" sz="3000" dirty="0"/>
              <a:t> </a:t>
            </a:r>
            <a:r>
              <a:rPr lang="en-US" sz="3000" dirty="0" err="1"/>
              <a:t>katalisis</a:t>
            </a:r>
            <a:r>
              <a:rPr lang="en-US" sz="3000" dirty="0"/>
              <a:t>.</a:t>
            </a:r>
          </a:p>
          <a:p>
            <a:pPr eaLnBrk="1" hangingPunct="1">
              <a:lnSpc>
                <a:spcPct val="90000"/>
              </a:lnSpc>
            </a:pPr>
            <a:r>
              <a:rPr lang="en-US" sz="3000" dirty="0" err="1"/>
              <a:t>Alat</a:t>
            </a:r>
            <a:r>
              <a:rPr lang="en-US" sz="3000" dirty="0"/>
              <a:t> </a:t>
            </a:r>
            <a:r>
              <a:rPr lang="en-US" sz="3000" dirty="0" err="1"/>
              <a:t>yg</a:t>
            </a:r>
            <a:r>
              <a:rPr lang="en-US" sz="3000" dirty="0"/>
              <a:t> </a:t>
            </a:r>
            <a:r>
              <a:rPr lang="en-US" sz="3000" dirty="0" err="1"/>
              <a:t>digunakan</a:t>
            </a:r>
            <a:r>
              <a:rPr lang="en-US" sz="3000" dirty="0"/>
              <a:t> </a:t>
            </a:r>
            <a:r>
              <a:rPr lang="en-US" sz="3000" dirty="0" err="1"/>
              <a:t>adalah</a:t>
            </a:r>
            <a:r>
              <a:rPr lang="en-US" sz="3000" dirty="0"/>
              <a:t> </a:t>
            </a:r>
            <a:r>
              <a:rPr lang="en-US" sz="3000" b="1" dirty="0" err="1">
                <a:solidFill>
                  <a:schemeClr val="accent1">
                    <a:lumMod val="60000"/>
                    <a:lumOff val="40000"/>
                  </a:schemeClr>
                </a:solidFill>
              </a:rPr>
              <a:t>refraktometer</a:t>
            </a:r>
            <a:r>
              <a:rPr lang="en-US" sz="3000" dirty="0">
                <a:solidFill>
                  <a:schemeClr val="accent1">
                    <a:lumMod val="60000"/>
                    <a:lumOff val="40000"/>
                  </a:schemeClr>
                </a:solidFill>
              </a:rPr>
              <a:t> </a:t>
            </a:r>
            <a:r>
              <a:rPr lang="id-ID" sz="3000" b="1" dirty="0">
                <a:solidFill>
                  <a:schemeClr val="accent1">
                    <a:lumMod val="60000"/>
                    <a:lumOff val="40000"/>
                  </a:schemeClr>
                </a:solidFill>
              </a:rPr>
              <a:t>ABBE</a:t>
            </a:r>
            <a:r>
              <a:rPr lang="en-US" sz="3000" dirty="0"/>
              <a:t> </a:t>
            </a:r>
            <a:r>
              <a:rPr lang="en-US" sz="3000" dirty="0" err="1"/>
              <a:t>yg</a:t>
            </a:r>
            <a:r>
              <a:rPr lang="en-US" sz="3000" dirty="0"/>
              <a:t> </a:t>
            </a:r>
            <a:r>
              <a:rPr lang="en-US" sz="3000" dirty="0" err="1"/>
              <a:t>dilengkapi</a:t>
            </a:r>
            <a:r>
              <a:rPr lang="en-US" sz="3000" dirty="0"/>
              <a:t> dg </a:t>
            </a:r>
            <a:r>
              <a:rPr lang="en-US" sz="3000" dirty="0" err="1"/>
              <a:t>pengatur</a:t>
            </a:r>
            <a:r>
              <a:rPr lang="en-US" sz="3000" dirty="0"/>
              <a:t> </a:t>
            </a:r>
            <a:r>
              <a:rPr lang="en-US" sz="3000" dirty="0" err="1"/>
              <a:t>suhu</a:t>
            </a:r>
            <a:r>
              <a:rPr lang="en-US" sz="3000" dirty="0"/>
              <a:t>.</a:t>
            </a:r>
          </a:p>
          <a:p>
            <a:pPr eaLnBrk="1" hangingPunct="1">
              <a:lnSpc>
                <a:spcPct val="90000"/>
              </a:lnSpc>
            </a:pPr>
            <a:r>
              <a:rPr lang="en-US" sz="3000" dirty="0" err="1"/>
              <a:t>Pengujian</a:t>
            </a:r>
            <a:r>
              <a:rPr lang="en-US" sz="3000" dirty="0"/>
              <a:t> </a:t>
            </a:r>
            <a:r>
              <a:rPr lang="en-US" sz="3000" dirty="0" err="1"/>
              <a:t>dilakukan</a:t>
            </a:r>
            <a:r>
              <a:rPr lang="en-US" sz="3000" dirty="0"/>
              <a:t> </a:t>
            </a:r>
            <a:r>
              <a:rPr lang="en-US" sz="3000" dirty="0" err="1"/>
              <a:t>pd</a:t>
            </a:r>
            <a:r>
              <a:rPr lang="en-US" sz="3000" dirty="0"/>
              <a:t> </a:t>
            </a:r>
            <a:r>
              <a:rPr lang="en-US" sz="3000" dirty="0" err="1"/>
              <a:t>suhu</a:t>
            </a:r>
            <a:r>
              <a:rPr lang="en-US" sz="3000" dirty="0"/>
              <a:t> 40</a:t>
            </a:r>
            <a:r>
              <a:rPr lang="en-US" sz="3000" baseline="30000" dirty="0"/>
              <a:t>o</a:t>
            </a:r>
            <a:r>
              <a:rPr lang="en-US" sz="3000" dirty="0"/>
              <a:t>C </a:t>
            </a:r>
            <a:r>
              <a:rPr lang="en-US" sz="3000" dirty="0" err="1"/>
              <a:t>untuk</a:t>
            </a:r>
            <a:r>
              <a:rPr lang="en-US" sz="3000" dirty="0"/>
              <a:t> </a:t>
            </a:r>
            <a:r>
              <a:rPr lang="en-US" sz="3000" dirty="0" err="1"/>
              <a:t>lemak</a:t>
            </a:r>
            <a:r>
              <a:rPr lang="en-US" sz="3000" dirty="0"/>
              <a:t> &amp; 25</a:t>
            </a:r>
            <a:r>
              <a:rPr lang="en-US" sz="3000" baseline="30000" dirty="0"/>
              <a:t>o</a:t>
            </a:r>
            <a:r>
              <a:rPr lang="en-US" sz="3000" dirty="0"/>
              <a:t>C </a:t>
            </a:r>
            <a:r>
              <a:rPr lang="en-US" sz="3000" dirty="0" err="1"/>
              <a:t>untuk</a:t>
            </a:r>
            <a:r>
              <a:rPr lang="en-US" sz="3000" dirty="0"/>
              <a:t> </a:t>
            </a:r>
            <a:r>
              <a:rPr lang="en-US" sz="3000" dirty="0" err="1"/>
              <a:t>minyak</a:t>
            </a:r>
            <a:r>
              <a:rPr lang="en-US" sz="3000" dirty="0"/>
              <a:t>.</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4294967295"/>
          </p:nvPr>
        </p:nvSpPr>
        <p:spPr>
          <a:xfrm>
            <a:off x="323528" y="836712"/>
            <a:ext cx="8229600" cy="4525963"/>
          </a:xfrm>
        </p:spPr>
        <p:txBody>
          <a:bodyPr>
            <a:normAutofit fontScale="92500" lnSpcReduction="10000"/>
          </a:bodyPr>
          <a:lstStyle/>
          <a:p>
            <a:pPr eaLnBrk="1" hangingPunct="1">
              <a:lnSpc>
                <a:spcPct val="90000"/>
              </a:lnSpc>
            </a:pPr>
            <a:r>
              <a:rPr lang="en-US" sz="3000" dirty="0" err="1"/>
              <a:t>Indeks</a:t>
            </a:r>
            <a:r>
              <a:rPr lang="en-US" sz="3000" dirty="0"/>
              <a:t> bias </a:t>
            </a:r>
            <a:r>
              <a:rPr lang="en-US" sz="3000" dirty="0" err="1"/>
              <a:t>pd</a:t>
            </a:r>
            <a:r>
              <a:rPr lang="en-US" sz="3000" dirty="0"/>
              <a:t> </a:t>
            </a:r>
            <a:r>
              <a:rPr lang="en-US" sz="3000" dirty="0" err="1"/>
              <a:t>suhu</a:t>
            </a:r>
            <a:r>
              <a:rPr lang="en-US" sz="3000" dirty="0"/>
              <a:t> </a:t>
            </a:r>
            <a:r>
              <a:rPr lang="en-US" sz="3000" dirty="0" err="1"/>
              <a:t>tertentu</a:t>
            </a:r>
            <a:r>
              <a:rPr lang="en-US" sz="3000" dirty="0"/>
              <a:t> </a:t>
            </a:r>
            <a:r>
              <a:rPr lang="en-US" sz="3000" dirty="0" err="1"/>
              <a:t>didapat</a:t>
            </a:r>
            <a:r>
              <a:rPr lang="en-US" sz="3000" dirty="0"/>
              <a:t> dg </a:t>
            </a:r>
            <a:r>
              <a:rPr lang="en-US" sz="3000" dirty="0" err="1"/>
              <a:t>perhitungan</a:t>
            </a:r>
            <a:r>
              <a:rPr lang="en-US" sz="3000" dirty="0"/>
              <a:t>:</a:t>
            </a:r>
          </a:p>
          <a:p>
            <a:pPr marL="0" indent="0" eaLnBrk="1" hangingPunct="1">
              <a:lnSpc>
                <a:spcPct val="90000"/>
              </a:lnSpc>
              <a:buNone/>
            </a:pPr>
            <a:r>
              <a:rPr lang="en-US" sz="3000" dirty="0"/>
              <a:t>                R = R’ + K (T’ – T)</a:t>
            </a:r>
          </a:p>
          <a:p>
            <a:pPr eaLnBrk="1" hangingPunct="1">
              <a:lnSpc>
                <a:spcPct val="90000"/>
              </a:lnSpc>
            </a:pPr>
            <a:endParaRPr lang="en-US" sz="3000" dirty="0"/>
          </a:p>
          <a:p>
            <a:pPr marL="0" indent="0" eaLnBrk="1" hangingPunct="1">
              <a:lnSpc>
                <a:spcPct val="90000"/>
              </a:lnSpc>
              <a:buNone/>
            </a:pPr>
            <a:r>
              <a:rPr lang="en-US" sz="3000" dirty="0" err="1"/>
              <a:t>Keterangan</a:t>
            </a:r>
            <a:r>
              <a:rPr lang="en-US" sz="3000" dirty="0"/>
              <a:t>:</a:t>
            </a:r>
          </a:p>
          <a:p>
            <a:pPr marL="0" indent="0" eaLnBrk="1" hangingPunct="1">
              <a:lnSpc>
                <a:spcPct val="90000"/>
              </a:lnSpc>
              <a:buNone/>
            </a:pPr>
            <a:r>
              <a:rPr lang="en-US" sz="3000" dirty="0"/>
              <a:t>R = </a:t>
            </a:r>
            <a:r>
              <a:rPr lang="en-US" sz="3000" dirty="0" err="1"/>
              <a:t>pembacaan</a:t>
            </a:r>
            <a:r>
              <a:rPr lang="en-US" sz="3000" dirty="0"/>
              <a:t> </a:t>
            </a:r>
            <a:r>
              <a:rPr lang="en-US" sz="3000" dirty="0" err="1"/>
              <a:t>skala</a:t>
            </a:r>
            <a:r>
              <a:rPr lang="en-US" sz="3000" dirty="0"/>
              <a:t> </a:t>
            </a:r>
            <a:r>
              <a:rPr lang="en-US" sz="3000" dirty="0" err="1"/>
              <a:t>pd</a:t>
            </a:r>
            <a:r>
              <a:rPr lang="en-US" sz="3000" dirty="0"/>
              <a:t> </a:t>
            </a:r>
            <a:r>
              <a:rPr lang="en-US" sz="3000" dirty="0" err="1"/>
              <a:t>suhu</a:t>
            </a:r>
            <a:r>
              <a:rPr lang="en-US" sz="3000" dirty="0"/>
              <a:t> </a:t>
            </a:r>
            <a:r>
              <a:rPr lang="en-US" sz="3000" dirty="0" err="1"/>
              <a:t>T</a:t>
            </a:r>
            <a:r>
              <a:rPr lang="en-US" sz="3000" baseline="30000" dirty="0" err="1"/>
              <a:t>o</a:t>
            </a:r>
            <a:r>
              <a:rPr lang="en-US" sz="3000" dirty="0" err="1"/>
              <a:t>C</a:t>
            </a:r>
            <a:endParaRPr lang="en-US" sz="3000" dirty="0"/>
          </a:p>
          <a:p>
            <a:pPr marL="0" indent="0" eaLnBrk="1" hangingPunct="1">
              <a:lnSpc>
                <a:spcPct val="90000"/>
              </a:lnSpc>
              <a:buNone/>
            </a:pPr>
            <a:r>
              <a:rPr lang="en-US" sz="3000" dirty="0"/>
              <a:t>R’= </a:t>
            </a:r>
            <a:r>
              <a:rPr lang="en-US" sz="3000" dirty="0" err="1"/>
              <a:t>pembacaan</a:t>
            </a:r>
            <a:r>
              <a:rPr lang="en-US" sz="3000" dirty="0"/>
              <a:t> </a:t>
            </a:r>
            <a:r>
              <a:rPr lang="en-US" sz="3000" dirty="0" err="1"/>
              <a:t>skala</a:t>
            </a:r>
            <a:r>
              <a:rPr lang="en-US" sz="3000" dirty="0"/>
              <a:t> </a:t>
            </a:r>
            <a:r>
              <a:rPr lang="en-US" sz="3000" dirty="0" err="1"/>
              <a:t>pd</a:t>
            </a:r>
            <a:r>
              <a:rPr lang="en-US" sz="3000" dirty="0"/>
              <a:t> </a:t>
            </a:r>
            <a:r>
              <a:rPr lang="en-US" sz="3000" dirty="0" err="1"/>
              <a:t>suhu</a:t>
            </a:r>
            <a:r>
              <a:rPr lang="en-US" sz="3000" dirty="0"/>
              <a:t> T’</a:t>
            </a:r>
            <a:r>
              <a:rPr lang="en-US" sz="3000" baseline="30000" dirty="0"/>
              <a:t> </a:t>
            </a:r>
            <a:r>
              <a:rPr lang="en-US" sz="3000" baseline="30000" dirty="0" err="1"/>
              <a:t>o</a:t>
            </a:r>
            <a:r>
              <a:rPr lang="en-US" sz="3000" dirty="0" err="1"/>
              <a:t>C</a:t>
            </a:r>
            <a:endParaRPr lang="en-US" sz="3000" dirty="0"/>
          </a:p>
          <a:p>
            <a:pPr marL="0" indent="0" eaLnBrk="1" hangingPunct="1">
              <a:lnSpc>
                <a:spcPct val="90000"/>
              </a:lnSpc>
              <a:buNone/>
            </a:pPr>
            <a:r>
              <a:rPr lang="en-US" sz="3000" dirty="0"/>
              <a:t>T’= </a:t>
            </a:r>
            <a:r>
              <a:rPr lang="en-US" sz="3000" dirty="0" err="1"/>
              <a:t>suhu</a:t>
            </a:r>
            <a:r>
              <a:rPr lang="en-US" sz="3000" dirty="0"/>
              <a:t> </a:t>
            </a:r>
            <a:r>
              <a:rPr lang="en-US" sz="3000" dirty="0" err="1"/>
              <a:t>dimana</a:t>
            </a:r>
            <a:r>
              <a:rPr lang="en-US" sz="3000" dirty="0"/>
              <a:t> R’ </a:t>
            </a:r>
            <a:r>
              <a:rPr lang="en-US" sz="3000" dirty="0" err="1"/>
              <a:t>akan</a:t>
            </a:r>
            <a:r>
              <a:rPr lang="en-US" sz="3000" dirty="0"/>
              <a:t> </a:t>
            </a:r>
            <a:r>
              <a:rPr lang="en-US" sz="3000" dirty="0" err="1"/>
              <a:t>dicari</a:t>
            </a:r>
            <a:r>
              <a:rPr lang="en-US" sz="3000" dirty="0"/>
              <a:t> (</a:t>
            </a:r>
            <a:r>
              <a:rPr lang="en-US" sz="3000" baseline="30000" dirty="0" err="1"/>
              <a:t>o</a:t>
            </a:r>
            <a:r>
              <a:rPr lang="en-US" sz="3000" dirty="0" err="1"/>
              <a:t>C</a:t>
            </a:r>
            <a:r>
              <a:rPr lang="en-US" sz="3000" dirty="0"/>
              <a:t>)</a:t>
            </a:r>
          </a:p>
          <a:p>
            <a:pPr marL="0" indent="0" eaLnBrk="1" hangingPunct="1">
              <a:lnSpc>
                <a:spcPct val="90000"/>
              </a:lnSpc>
              <a:buNone/>
            </a:pPr>
            <a:r>
              <a:rPr lang="en-US" sz="3000" dirty="0"/>
              <a:t>K = </a:t>
            </a:r>
            <a:r>
              <a:rPr lang="en-US" sz="3000" dirty="0" err="1"/>
              <a:t>faktor</a:t>
            </a:r>
            <a:r>
              <a:rPr lang="en-US" sz="3000" dirty="0"/>
              <a:t> </a:t>
            </a:r>
            <a:r>
              <a:rPr lang="en-US" sz="3000" dirty="0" err="1"/>
              <a:t>koreksi</a:t>
            </a:r>
            <a:r>
              <a:rPr lang="en-US" sz="3000" dirty="0"/>
              <a:t>; 0.000365 </a:t>
            </a:r>
            <a:r>
              <a:rPr lang="en-US" sz="3000" dirty="0" err="1"/>
              <a:t>untuk</a:t>
            </a:r>
            <a:r>
              <a:rPr lang="en-US" sz="3000" dirty="0"/>
              <a:t> </a:t>
            </a:r>
            <a:r>
              <a:rPr lang="en-US" sz="3000" dirty="0" err="1"/>
              <a:t>lemak</a:t>
            </a:r>
            <a:r>
              <a:rPr lang="en-US" sz="3000" dirty="0"/>
              <a:t>, </a:t>
            </a:r>
            <a:r>
              <a:rPr lang="en-US" sz="3000" dirty="0" err="1"/>
              <a:t>dan</a:t>
            </a:r>
            <a:r>
              <a:rPr lang="en-US" sz="3000" dirty="0"/>
              <a:t> 0.000385 </a:t>
            </a:r>
            <a:r>
              <a:rPr lang="en-US" sz="3000" dirty="0" err="1"/>
              <a:t>untuk</a:t>
            </a:r>
            <a:r>
              <a:rPr lang="en-US" sz="3000" dirty="0"/>
              <a:t> </a:t>
            </a:r>
            <a:r>
              <a:rPr lang="en-US" sz="3000" dirty="0" err="1"/>
              <a:t>minyak</a:t>
            </a:r>
            <a:endParaRPr lang="en-US" sz="3000"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3568" y="260648"/>
            <a:ext cx="8229600" cy="1143000"/>
          </a:xfrm>
        </p:spPr>
        <p:txBody>
          <a:bodyPr>
            <a:normAutofit fontScale="90000"/>
          </a:bodyPr>
          <a:lstStyle/>
          <a:p>
            <a:pPr algn="l" eaLnBrk="1" hangingPunct="1">
              <a:defRPr/>
            </a:pPr>
            <a:r>
              <a:rPr lang="en-US" sz="4000" b="1" dirty="0" err="1"/>
              <a:t>Sifat</a:t>
            </a:r>
            <a:r>
              <a:rPr lang="en-US" sz="4000" b="1" dirty="0"/>
              <a:t> </a:t>
            </a:r>
            <a:r>
              <a:rPr lang="en-US" sz="4000" b="1" dirty="0" err="1"/>
              <a:t>Spektral</a:t>
            </a:r>
            <a:r>
              <a:rPr lang="en-US" sz="4000" b="1" dirty="0"/>
              <a:t> (Spectral Characteristic)</a:t>
            </a:r>
          </a:p>
        </p:txBody>
      </p:sp>
      <p:sp>
        <p:nvSpPr>
          <p:cNvPr id="3" name="Content Placeholder 2"/>
          <p:cNvSpPr>
            <a:spLocks noGrp="1"/>
          </p:cNvSpPr>
          <p:nvPr>
            <p:ph idx="4294967295"/>
          </p:nvPr>
        </p:nvSpPr>
        <p:spPr>
          <a:xfrm>
            <a:off x="395536" y="1700808"/>
            <a:ext cx="8229600" cy="4525963"/>
          </a:xfrm>
        </p:spPr>
        <p:txBody>
          <a:bodyPr>
            <a:normAutofit lnSpcReduction="10000"/>
          </a:bodyPr>
          <a:lstStyle/>
          <a:p>
            <a:pPr eaLnBrk="1" hangingPunct="1">
              <a:lnSpc>
                <a:spcPct val="90000"/>
              </a:lnSpc>
              <a:defRPr/>
            </a:pPr>
            <a:r>
              <a:rPr lang="en-US" sz="2800" dirty="0" err="1"/>
              <a:t>Lemak</a:t>
            </a:r>
            <a:r>
              <a:rPr lang="en-US" sz="2800" dirty="0"/>
              <a:t> &amp; </a:t>
            </a:r>
            <a:r>
              <a:rPr lang="en-US" sz="2800" dirty="0" err="1"/>
              <a:t>minyak</a:t>
            </a:r>
            <a:r>
              <a:rPr lang="en-US" sz="2800" dirty="0"/>
              <a:t> </a:t>
            </a:r>
            <a:r>
              <a:rPr lang="en-US" sz="2800" dirty="0" err="1"/>
              <a:t>mengandung</a:t>
            </a:r>
            <a:r>
              <a:rPr lang="en-US" sz="2800" dirty="0"/>
              <a:t> </a:t>
            </a:r>
            <a:r>
              <a:rPr lang="en-US" sz="2800" dirty="0" err="1"/>
              <a:t>zat-zat</a:t>
            </a:r>
            <a:r>
              <a:rPr lang="en-US" sz="2800" dirty="0"/>
              <a:t> </a:t>
            </a:r>
            <a:r>
              <a:rPr lang="en-US" sz="2800" dirty="0" err="1"/>
              <a:t>warna</a:t>
            </a:r>
            <a:r>
              <a:rPr lang="en-US" sz="2800" dirty="0"/>
              <a:t> </a:t>
            </a:r>
            <a:r>
              <a:rPr lang="en-US" sz="2800" dirty="0" err="1"/>
              <a:t>yg</a:t>
            </a:r>
            <a:r>
              <a:rPr lang="en-US" sz="2800" dirty="0"/>
              <a:t> </a:t>
            </a:r>
            <a:r>
              <a:rPr lang="en-US" sz="2800" dirty="0" err="1"/>
              <a:t>dpt</a:t>
            </a:r>
            <a:r>
              <a:rPr lang="en-US" sz="2800" dirty="0"/>
              <a:t> </a:t>
            </a:r>
            <a:r>
              <a:rPr lang="en-US" sz="2800" dirty="0" err="1"/>
              <a:t>menyerap</a:t>
            </a:r>
            <a:r>
              <a:rPr lang="en-US" sz="2800" dirty="0"/>
              <a:t> </a:t>
            </a:r>
            <a:r>
              <a:rPr lang="en-US" sz="2800" dirty="0" err="1"/>
              <a:t>cahaya</a:t>
            </a:r>
            <a:r>
              <a:rPr lang="en-US" sz="2800" dirty="0"/>
              <a:t> </a:t>
            </a:r>
            <a:r>
              <a:rPr lang="en-US" sz="2800" dirty="0" err="1"/>
              <a:t>spektrum</a:t>
            </a:r>
            <a:r>
              <a:rPr lang="en-US" sz="2800" dirty="0"/>
              <a:t>. </a:t>
            </a:r>
            <a:r>
              <a:rPr lang="en-US" sz="2800" dirty="0" err="1"/>
              <a:t>Warna</a:t>
            </a:r>
            <a:r>
              <a:rPr lang="en-US" sz="2800" dirty="0"/>
              <a:t> </a:t>
            </a:r>
            <a:r>
              <a:rPr lang="en-US" sz="2800" dirty="0" err="1"/>
              <a:t>ini</a:t>
            </a:r>
            <a:r>
              <a:rPr lang="en-US" sz="2800" dirty="0"/>
              <a:t> </a:t>
            </a:r>
            <a:r>
              <a:rPr lang="en-US" sz="2800" dirty="0" err="1"/>
              <a:t>menentukan</a:t>
            </a:r>
            <a:r>
              <a:rPr lang="en-US" sz="2800" dirty="0"/>
              <a:t> </a:t>
            </a:r>
            <a:r>
              <a:rPr lang="en-US" sz="2800" dirty="0" err="1"/>
              <a:t>mutu</a:t>
            </a:r>
            <a:r>
              <a:rPr lang="en-US" sz="2800" dirty="0"/>
              <a:t> </a:t>
            </a:r>
            <a:r>
              <a:rPr lang="en-US" sz="2800" dirty="0" err="1"/>
              <a:t>minyak</a:t>
            </a:r>
            <a:r>
              <a:rPr lang="en-US" sz="2800" dirty="0"/>
              <a:t> &amp; </a:t>
            </a:r>
            <a:r>
              <a:rPr lang="en-US" sz="2800" dirty="0" err="1"/>
              <a:t>lemak</a:t>
            </a:r>
            <a:r>
              <a:rPr lang="en-US" sz="2800" dirty="0"/>
              <a:t>.</a:t>
            </a:r>
          </a:p>
          <a:p>
            <a:pPr eaLnBrk="1" hangingPunct="1">
              <a:lnSpc>
                <a:spcPct val="90000"/>
              </a:lnSpc>
              <a:defRPr/>
            </a:pPr>
            <a:r>
              <a:rPr lang="en-US" sz="2800" dirty="0" err="1"/>
              <a:t>Alat</a:t>
            </a:r>
            <a:r>
              <a:rPr lang="en-US" sz="2800" dirty="0"/>
              <a:t> </a:t>
            </a:r>
            <a:r>
              <a:rPr lang="en-US" sz="2800" dirty="0">
                <a:sym typeface="Wingdings" panose="05000000000000000000" pitchFamily="2" charset="2"/>
              </a:rPr>
              <a:t> </a:t>
            </a:r>
            <a:r>
              <a:rPr lang="en-US" sz="2800" b="1" dirty="0" err="1">
                <a:solidFill>
                  <a:schemeClr val="accent1">
                    <a:lumMod val="60000"/>
                    <a:lumOff val="40000"/>
                  </a:schemeClr>
                </a:solidFill>
              </a:rPr>
              <a:t>spektrofotomete</a:t>
            </a:r>
            <a:r>
              <a:rPr lang="en-US" sz="2800" dirty="0" err="1"/>
              <a:t>r</a:t>
            </a:r>
            <a:endParaRPr lang="en-US" sz="2800" dirty="0"/>
          </a:p>
          <a:p>
            <a:pPr marL="0" indent="0" eaLnBrk="1" hangingPunct="1">
              <a:lnSpc>
                <a:spcPct val="90000"/>
              </a:lnSpc>
              <a:buNone/>
              <a:defRPr/>
            </a:pPr>
            <a:r>
              <a:rPr lang="en-US" sz="2800" dirty="0"/>
              <a:t>   </a:t>
            </a:r>
            <a:r>
              <a:rPr lang="en-US" sz="2800" dirty="0" err="1"/>
              <a:t>contoh</a:t>
            </a:r>
            <a:r>
              <a:rPr lang="en-US" sz="2800" dirty="0"/>
              <a:t> : </a:t>
            </a:r>
            <a:r>
              <a:rPr lang="en-US" sz="2800" dirty="0" err="1"/>
              <a:t>spektroskop</a:t>
            </a:r>
            <a:r>
              <a:rPr lang="en-US" sz="2800" dirty="0"/>
              <a:t> </a:t>
            </a:r>
            <a:r>
              <a:rPr lang="en-US" sz="2800" dirty="0" err="1"/>
              <a:t>emisi</a:t>
            </a:r>
            <a:r>
              <a:rPr lang="en-US" sz="2800" dirty="0"/>
              <a:t>, </a:t>
            </a:r>
          </a:p>
          <a:p>
            <a:pPr marL="0" indent="0" eaLnBrk="1" hangingPunct="1">
              <a:lnSpc>
                <a:spcPct val="90000"/>
              </a:lnSpc>
              <a:buNone/>
              <a:defRPr/>
            </a:pPr>
            <a:r>
              <a:rPr lang="en-US" sz="2800" dirty="0"/>
              <a:t>                   </a:t>
            </a:r>
            <a:r>
              <a:rPr lang="en-US" sz="2800" dirty="0" err="1"/>
              <a:t>spektroskop</a:t>
            </a:r>
            <a:r>
              <a:rPr lang="en-US" sz="2800" dirty="0"/>
              <a:t> fluorescence</a:t>
            </a:r>
          </a:p>
          <a:p>
            <a:pPr marL="0" indent="0" eaLnBrk="1" hangingPunct="1">
              <a:lnSpc>
                <a:spcPct val="90000"/>
              </a:lnSpc>
              <a:buNone/>
              <a:defRPr/>
            </a:pPr>
            <a:r>
              <a:rPr lang="en-US" sz="2800" dirty="0"/>
              <a:t>                   </a:t>
            </a:r>
            <a:r>
              <a:rPr lang="en-US" sz="2800" dirty="0" err="1"/>
              <a:t>spektroskop</a:t>
            </a:r>
            <a:r>
              <a:rPr lang="en-US" sz="2800" dirty="0"/>
              <a:t> </a:t>
            </a:r>
            <a:r>
              <a:rPr lang="en-US" sz="2800" dirty="0" err="1"/>
              <a:t>absorpsi</a:t>
            </a:r>
            <a:r>
              <a:rPr lang="en-US" sz="2800" dirty="0"/>
              <a:t>.</a:t>
            </a:r>
          </a:p>
          <a:p>
            <a:pPr eaLnBrk="1" hangingPunct="1">
              <a:lnSpc>
                <a:spcPct val="90000"/>
              </a:lnSpc>
              <a:defRPr/>
            </a:pPr>
            <a:r>
              <a:rPr lang="en-US" sz="2800" dirty="0" err="1"/>
              <a:t>Warna</a:t>
            </a:r>
            <a:r>
              <a:rPr lang="en-US" sz="2800" dirty="0"/>
              <a:t> </a:t>
            </a:r>
            <a:r>
              <a:rPr lang="en-US" sz="2800" dirty="0" err="1"/>
              <a:t>berbeda-beda</a:t>
            </a:r>
            <a:r>
              <a:rPr lang="en-US" sz="2800" dirty="0"/>
              <a:t> </a:t>
            </a:r>
            <a:r>
              <a:rPr lang="en-US" sz="2800" dirty="0" err="1"/>
              <a:t>karena</a:t>
            </a:r>
            <a:r>
              <a:rPr lang="en-US" sz="2800" dirty="0"/>
              <a:t> </a:t>
            </a:r>
            <a:r>
              <a:rPr lang="en-US" sz="2800" dirty="0" err="1"/>
              <a:t>perbedaan</a:t>
            </a:r>
            <a:r>
              <a:rPr lang="en-US" sz="2800" dirty="0"/>
              <a:t> </a:t>
            </a:r>
            <a:r>
              <a:rPr lang="en-US" sz="2800" dirty="0" err="1"/>
              <a:t>absorpsi</a:t>
            </a:r>
            <a:r>
              <a:rPr lang="en-US" sz="2800" dirty="0"/>
              <a:t> </a:t>
            </a:r>
            <a:r>
              <a:rPr lang="en-US" sz="2800" dirty="0" err="1"/>
              <a:t>spektrum</a:t>
            </a:r>
            <a:r>
              <a:rPr lang="en-US" sz="2800" dirty="0"/>
              <a:t> </a:t>
            </a:r>
            <a:r>
              <a:rPr lang="en-US" sz="2800" dirty="0" err="1"/>
              <a:t>warna</a:t>
            </a:r>
            <a:r>
              <a:rPr lang="en-US" sz="2800" dirty="0"/>
              <a: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4294967295"/>
          </p:nvPr>
        </p:nvSpPr>
        <p:spPr>
          <a:xfrm>
            <a:off x="395536" y="548680"/>
            <a:ext cx="7848872" cy="5400600"/>
          </a:xfrm>
        </p:spPr>
        <p:txBody>
          <a:bodyPr>
            <a:normAutofit lnSpcReduction="10000"/>
          </a:bodyPr>
          <a:lstStyle/>
          <a:p>
            <a:pPr eaLnBrk="1" hangingPunct="1">
              <a:lnSpc>
                <a:spcPct val="160000"/>
              </a:lnSpc>
              <a:spcBef>
                <a:spcPts val="0"/>
              </a:spcBef>
            </a:pPr>
            <a:r>
              <a:rPr lang="id-ID" sz="2800" dirty="0"/>
              <a:t>WARNA AKIBAT OKSIDASI &amp; DEGRADASI</a:t>
            </a:r>
          </a:p>
          <a:p>
            <a:pPr algn="just" eaLnBrk="1" hangingPunct="1">
              <a:lnSpc>
                <a:spcPct val="160000"/>
              </a:lnSpc>
              <a:spcBef>
                <a:spcPts val="0"/>
              </a:spcBef>
              <a:buFontTx/>
              <a:buNone/>
            </a:pPr>
            <a:r>
              <a:rPr lang="id-ID" sz="2000" dirty="0">
                <a:cs typeface="Times New Roman" panose="02020603050405020304" pitchFamily="18" charset="0"/>
              </a:rPr>
              <a:t>	</a:t>
            </a:r>
            <a:r>
              <a:rPr lang="en-US" sz="2400" dirty="0" err="1">
                <a:cs typeface="Times New Roman" panose="02020603050405020304" pitchFamily="18" charset="0"/>
              </a:rPr>
              <a:t>reaksi</a:t>
            </a:r>
            <a:r>
              <a:rPr lang="en-US" sz="2400" dirty="0">
                <a:cs typeface="Times New Roman" panose="02020603050405020304" pitchFamily="18" charset="0"/>
              </a:rPr>
              <a:t> </a:t>
            </a:r>
            <a:r>
              <a:rPr lang="en-US" sz="2400" dirty="0" err="1">
                <a:cs typeface="Times New Roman" panose="02020603050405020304" pitchFamily="18" charset="0"/>
              </a:rPr>
              <a:t>kimia</a:t>
            </a:r>
            <a:r>
              <a:rPr lang="en-US" sz="2400" dirty="0">
                <a:cs typeface="Times New Roman" panose="02020603050405020304" pitchFamily="18" charset="0"/>
              </a:rPr>
              <a:t> </a:t>
            </a:r>
            <a:r>
              <a:rPr lang="en-US" sz="2400" dirty="0" err="1">
                <a:cs typeface="Times New Roman" panose="02020603050405020304" pitchFamily="18" charset="0"/>
              </a:rPr>
              <a:t>karena</a:t>
            </a:r>
            <a:r>
              <a:rPr lang="en-US" sz="2400" dirty="0">
                <a:cs typeface="Times New Roman" panose="02020603050405020304" pitchFamily="18" charset="0"/>
              </a:rPr>
              <a:t> </a:t>
            </a:r>
            <a:r>
              <a:rPr lang="en-US" sz="2400" dirty="0" err="1">
                <a:cs typeface="Times New Roman" panose="02020603050405020304" pitchFamily="18" charset="0"/>
              </a:rPr>
              <a:t>pengaruh</a:t>
            </a:r>
            <a:r>
              <a:rPr lang="en-US" sz="2400" dirty="0">
                <a:cs typeface="Times New Roman" panose="02020603050405020304" pitchFamily="18" charset="0"/>
              </a:rPr>
              <a:t> </a:t>
            </a:r>
            <a:r>
              <a:rPr lang="en-US" sz="2400" dirty="0" err="1">
                <a:cs typeface="Times New Roman" panose="02020603050405020304" pitchFamily="18" charset="0"/>
              </a:rPr>
              <a:t>lingkungan</a:t>
            </a:r>
            <a:r>
              <a:rPr lang="en-US" sz="2400" dirty="0">
                <a:cs typeface="Times New Roman" panose="02020603050405020304" pitchFamily="18" charset="0"/>
              </a:rPr>
              <a:t> yang </a:t>
            </a:r>
            <a:r>
              <a:rPr lang="en-US" sz="2400" dirty="0" err="1">
                <a:cs typeface="Times New Roman" panose="02020603050405020304" pitchFamily="18" charset="0"/>
              </a:rPr>
              <a:t>tidak</a:t>
            </a:r>
            <a:r>
              <a:rPr lang="en-US" sz="2400" dirty="0">
                <a:cs typeface="Times New Roman" panose="02020603050405020304" pitchFamily="18" charset="0"/>
              </a:rPr>
              <a:t> </a:t>
            </a:r>
            <a:r>
              <a:rPr lang="en-US" sz="2400" dirty="0" err="1">
                <a:cs typeface="Times New Roman" panose="02020603050405020304" pitchFamily="18" charset="0"/>
              </a:rPr>
              <a:t>dikehendaki</a:t>
            </a:r>
            <a:r>
              <a:rPr lang="en-US" sz="2400" dirty="0">
                <a:cs typeface="Times New Roman" panose="02020603050405020304" pitchFamily="18" charset="0"/>
              </a:rPr>
              <a:t> </a:t>
            </a:r>
            <a:r>
              <a:rPr lang="en-US" sz="2400" dirty="0" err="1">
                <a:cs typeface="Times New Roman" panose="02020603050405020304" pitchFamily="18" charset="0"/>
              </a:rPr>
              <a:t>juga</a:t>
            </a:r>
            <a:r>
              <a:rPr lang="en-US" sz="2400" dirty="0">
                <a:cs typeface="Times New Roman" panose="02020603050405020304" pitchFamily="18" charset="0"/>
              </a:rPr>
              <a:t> </a:t>
            </a:r>
            <a:r>
              <a:rPr lang="en-US" sz="2400" dirty="0" err="1">
                <a:cs typeface="Times New Roman" panose="02020603050405020304" pitchFamily="18" charset="0"/>
              </a:rPr>
              <a:t>karena</a:t>
            </a:r>
            <a:r>
              <a:rPr lang="en-US" sz="2400" dirty="0">
                <a:cs typeface="Times New Roman" panose="02020603050405020304" pitchFamily="18" charset="0"/>
              </a:rPr>
              <a:t> </a:t>
            </a:r>
            <a:r>
              <a:rPr lang="en-US" sz="2400" dirty="0" err="1">
                <a:cs typeface="Times New Roman" panose="02020603050405020304" pitchFamily="18" charset="0"/>
              </a:rPr>
              <a:t>adanya</a:t>
            </a:r>
            <a:r>
              <a:rPr lang="en-US" sz="2400" dirty="0">
                <a:cs typeface="Times New Roman" panose="02020603050405020304" pitchFamily="18" charset="0"/>
              </a:rPr>
              <a:t> </a:t>
            </a:r>
            <a:r>
              <a:rPr lang="en-US" sz="2400" dirty="0" err="1">
                <a:cs typeface="Times New Roman" panose="02020603050405020304" pitchFamily="18" charset="0"/>
              </a:rPr>
              <a:t>reaksi</a:t>
            </a:r>
            <a:r>
              <a:rPr lang="en-US" sz="2400" dirty="0">
                <a:cs typeface="Times New Roman" panose="02020603050405020304" pitchFamily="18" charset="0"/>
              </a:rPr>
              <a:t> </a:t>
            </a:r>
            <a:r>
              <a:rPr lang="en-US" sz="2400" dirty="0" err="1">
                <a:cs typeface="Times New Roman" panose="02020603050405020304" pitchFamily="18" charset="0"/>
              </a:rPr>
              <a:t>dengan</a:t>
            </a:r>
            <a:r>
              <a:rPr lang="en-US" sz="2400" dirty="0">
                <a:cs typeface="Times New Roman" panose="02020603050405020304" pitchFamily="18" charset="0"/>
              </a:rPr>
              <a:t> </a:t>
            </a:r>
            <a:r>
              <a:rPr lang="en-US" sz="2400" dirty="0" err="1">
                <a:cs typeface="Times New Roman" panose="02020603050405020304" pitchFamily="18" charset="0"/>
              </a:rPr>
              <a:t>reduktor</a:t>
            </a:r>
            <a:r>
              <a:rPr lang="en-US" sz="2400" dirty="0">
                <a:cs typeface="Times New Roman" panose="02020603050405020304" pitchFamily="18" charset="0"/>
              </a:rPr>
              <a:t> (</a:t>
            </a:r>
            <a:r>
              <a:rPr lang="en-US" sz="2400" dirty="0" err="1">
                <a:cs typeface="Times New Roman" panose="02020603050405020304" pitchFamily="18" charset="0"/>
              </a:rPr>
              <a:t>aldehid</a:t>
            </a:r>
            <a:r>
              <a:rPr lang="en-US" sz="2400" dirty="0">
                <a:cs typeface="Times New Roman" panose="02020603050405020304" pitchFamily="18" charset="0"/>
              </a:rPr>
              <a:t> </a:t>
            </a:r>
            <a:r>
              <a:rPr lang="en-US" sz="2400" dirty="0" err="1">
                <a:cs typeface="Times New Roman" panose="02020603050405020304" pitchFamily="18" charset="0"/>
              </a:rPr>
              <a:t>dan</a:t>
            </a:r>
            <a:r>
              <a:rPr lang="en-US" sz="2400" dirty="0">
                <a:cs typeface="Times New Roman" panose="02020603050405020304" pitchFamily="18" charset="0"/>
              </a:rPr>
              <a:t> </a:t>
            </a:r>
            <a:r>
              <a:rPr lang="en-US" sz="2400" dirty="0" err="1">
                <a:cs typeface="Times New Roman" panose="02020603050405020304" pitchFamily="18" charset="0"/>
              </a:rPr>
              <a:t>amina</a:t>
            </a:r>
            <a:r>
              <a:rPr lang="en-US" sz="2400" dirty="0">
                <a:cs typeface="Times New Roman" panose="02020603050405020304" pitchFamily="18" charset="0"/>
              </a:rPr>
              <a:t>)</a:t>
            </a:r>
          </a:p>
          <a:p>
            <a:pPr algn="just" eaLnBrk="1" hangingPunct="1">
              <a:lnSpc>
                <a:spcPct val="160000"/>
              </a:lnSpc>
              <a:spcBef>
                <a:spcPts val="0"/>
              </a:spcBef>
              <a:buFontTx/>
              <a:buNone/>
            </a:pPr>
            <a:endParaRPr lang="en-US" sz="2400" dirty="0">
              <a:cs typeface="Times New Roman" panose="02020603050405020304" pitchFamily="18" charset="0"/>
            </a:endParaRPr>
          </a:p>
          <a:p>
            <a:pPr eaLnBrk="1" hangingPunct="1">
              <a:lnSpc>
                <a:spcPct val="160000"/>
              </a:lnSpc>
              <a:spcBef>
                <a:spcPts val="0"/>
              </a:spcBef>
            </a:pPr>
            <a:r>
              <a:rPr lang="id-ID" sz="2400" dirty="0"/>
              <a:t>Contoh :</a:t>
            </a:r>
          </a:p>
          <a:p>
            <a:pPr eaLnBrk="1" hangingPunct="1">
              <a:lnSpc>
                <a:spcPct val="160000"/>
              </a:lnSpc>
              <a:spcBef>
                <a:spcPts val="0"/>
              </a:spcBef>
              <a:buFontTx/>
              <a:buNone/>
            </a:pPr>
            <a:r>
              <a:rPr lang="id-ID" sz="2800" dirty="0"/>
              <a:t>	warna gelap</a:t>
            </a:r>
          </a:p>
          <a:p>
            <a:pPr eaLnBrk="1" hangingPunct="1">
              <a:lnSpc>
                <a:spcPct val="160000"/>
              </a:lnSpc>
              <a:spcBef>
                <a:spcPts val="0"/>
              </a:spcBef>
              <a:buFontTx/>
              <a:buNone/>
            </a:pPr>
            <a:r>
              <a:rPr lang="id-ID" sz="2800" dirty="0"/>
              <a:t>	warna coklat</a:t>
            </a:r>
          </a:p>
          <a:p>
            <a:pPr eaLnBrk="1" hangingPunct="1">
              <a:lnSpc>
                <a:spcPct val="160000"/>
              </a:lnSpc>
              <a:spcBef>
                <a:spcPts val="0"/>
              </a:spcBef>
              <a:buFontTx/>
              <a:buNone/>
            </a:pPr>
            <a:r>
              <a:rPr lang="id-ID" sz="2800" dirty="0"/>
              <a:t>	warna kuning</a:t>
            </a:r>
          </a:p>
          <a:p>
            <a:pPr eaLnBrk="1" hangingPunct="1">
              <a:lnSpc>
                <a:spcPct val="160000"/>
              </a:lnSpc>
              <a:spcBef>
                <a:spcPts val="0"/>
              </a:spcBef>
              <a:buFontTx/>
              <a:buNone/>
            </a:pPr>
            <a:endParaRPr lang="en-GB"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611560" y="116632"/>
            <a:ext cx="8229600" cy="1143000"/>
          </a:xfrm>
        </p:spPr>
        <p:txBody>
          <a:bodyPr/>
          <a:lstStyle/>
          <a:p>
            <a:pPr algn="l" eaLnBrk="1" hangingPunct="1"/>
            <a:r>
              <a:rPr lang="en-US" b="1" dirty="0" err="1"/>
              <a:t>Prosedur</a:t>
            </a:r>
            <a:r>
              <a:rPr lang="en-US" b="1" dirty="0"/>
              <a:t> </a:t>
            </a:r>
          </a:p>
        </p:txBody>
      </p:sp>
      <p:sp>
        <p:nvSpPr>
          <p:cNvPr id="3" name="Content Placeholder 2"/>
          <p:cNvSpPr>
            <a:spLocks noGrp="1"/>
          </p:cNvSpPr>
          <p:nvPr>
            <p:ph idx="4294967295"/>
          </p:nvPr>
        </p:nvSpPr>
        <p:spPr>
          <a:xfrm>
            <a:off x="107504" y="1052736"/>
            <a:ext cx="8229600" cy="4525963"/>
          </a:xfrm>
        </p:spPr>
        <p:txBody>
          <a:bodyPr>
            <a:normAutofit fontScale="92500" lnSpcReduction="20000"/>
          </a:bodyPr>
          <a:lstStyle/>
          <a:p>
            <a:pPr marL="514350" indent="-514350" eaLnBrk="1" hangingPunct="1">
              <a:lnSpc>
                <a:spcPct val="90000"/>
              </a:lnSpc>
              <a:buFont typeface="Calibri" pitchFamily="34" charset="0"/>
              <a:buAutoNum type="arabicPeriod"/>
              <a:defRPr/>
            </a:pPr>
            <a:r>
              <a:rPr lang="en-US" sz="2700" dirty="0" err="1"/>
              <a:t>Menghidupkan</a:t>
            </a:r>
            <a:r>
              <a:rPr lang="en-US" sz="2700" dirty="0"/>
              <a:t> </a:t>
            </a:r>
            <a:r>
              <a:rPr lang="en-US" sz="2700" dirty="0" err="1"/>
              <a:t>alat</a:t>
            </a:r>
            <a:r>
              <a:rPr lang="en-US" sz="2700" dirty="0"/>
              <a:t> dg </a:t>
            </a:r>
            <a:r>
              <a:rPr lang="en-US" sz="2700" dirty="0" err="1"/>
              <a:t>memutar</a:t>
            </a:r>
            <a:r>
              <a:rPr lang="en-US" sz="2700" dirty="0"/>
              <a:t> </a:t>
            </a:r>
            <a:r>
              <a:rPr lang="en-US" sz="2700" dirty="0" err="1"/>
              <a:t>tombol</a:t>
            </a:r>
            <a:r>
              <a:rPr lang="en-US" sz="2700" dirty="0"/>
              <a:t> zero control </a:t>
            </a:r>
            <a:r>
              <a:rPr lang="en-US" sz="2700" dirty="0" err="1"/>
              <a:t>searah</a:t>
            </a:r>
            <a:r>
              <a:rPr lang="en-US" sz="2700" dirty="0"/>
              <a:t> dg </a:t>
            </a:r>
            <a:r>
              <a:rPr lang="en-US" sz="2700" dirty="0" err="1"/>
              <a:t>jarum</a:t>
            </a:r>
            <a:r>
              <a:rPr lang="en-US" sz="2700" dirty="0"/>
              <a:t> jam </a:t>
            </a:r>
            <a:r>
              <a:rPr lang="en-US" sz="2700" dirty="0" err="1"/>
              <a:t>sampai</a:t>
            </a:r>
            <a:r>
              <a:rPr lang="en-US" sz="2700" dirty="0"/>
              <a:t> </a:t>
            </a:r>
            <a:r>
              <a:rPr lang="en-US" sz="2700" dirty="0" err="1"/>
              <a:t>lampu</a:t>
            </a:r>
            <a:r>
              <a:rPr lang="en-US" sz="2700" dirty="0"/>
              <a:t> </a:t>
            </a:r>
            <a:r>
              <a:rPr lang="en-US" sz="2700" dirty="0" err="1"/>
              <a:t>merah</a:t>
            </a:r>
            <a:r>
              <a:rPr lang="en-US" sz="2700" dirty="0"/>
              <a:t> </a:t>
            </a:r>
            <a:r>
              <a:rPr lang="en-US" sz="2700" dirty="0" err="1"/>
              <a:t>menyala</a:t>
            </a:r>
            <a:r>
              <a:rPr lang="en-US" sz="2700" dirty="0"/>
              <a:t>.</a:t>
            </a:r>
          </a:p>
          <a:p>
            <a:pPr marL="514350" indent="-514350" eaLnBrk="1" hangingPunct="1">
              <a:lnSpc>
                <a:spcPct val="90000"/>
              </a:lnSpc>
              <a:buFont typeface="Calibri" pitchFamily="34" charset="0"/>
              <a:buAutoNum type="arabicPeriod"/>
              <a:defRPr/>
            </a:pPr>
            <a:r>
              <a:rPr lang="en-US" sz="2700" dirty="0" err="1"/>
              <a:t>Setelah</a:t>
            </a:r>
            <a:r>
              <a:rPr lang="en-US" sz="2700" dirty="0"/>
              <a:t> </a:t>
            </a:r>
            <a:r>
              <a:rPr lang="en-US" sz="2700" dirty="0" err="1"/>
              <a:t>beberapa</a:t>
            </a:r>
            <a:r>
              <a:rPr lang="en-US" sz="2700" dirty="0"/>
              <a:t> lama (</a:t>
            </a:r>
            <a:r>
              <a:rPr lang="en-US" sz="2700" dirty="0" err="1"/>
              <a:t>kira-kira</a:t>
            </a:r>
            <a:r>
              <a:rPr lang="en-US" sz="2700" dirty="0"/>
              <a:t> 5-10 </a:t>
            </a:r>
            <a:r>
              <a:rPr lang="en-US" sz="2700" dirty="0" err="1"/>
              <a:t>menit</a:t>
            </a:r>
            <a:r>
              <a:rPr lang="en-US" sz="2700" dirty="0"/>
              <a:t>) </a:t>
            </a:r>
            <a:r>
              <a:rPr lang="en-US" sz="2700" dirty="0" err="1"/>
              <a:t>sebelum</a:t>
            </a:r>
            <a:r>
              <a:rPr lang="en-US" sz="2700" dirty="0"/>
              <a:t> </a:t>
            </a:r>
            <a:r>
              <a:rPr lang="en-US" sz="2700" dirty="0" err="1"/>
              <a:t>ada</a:t>
            </a:r>
            <a:r>
              <a:rPr lang="en-US" sz="2700" dirty="0"/>
              <a:t> </a:t>
            </a:r>
            <a:r>
              <a:rPr lang="en-US" sz="2700" dirty="0" err="1"/>
              <a:t>tabung</a:t>
            </a:r>
            <a:r>
              <a:rPr lang="en-US" sz="2700" dirty="0"/>
              <a:t> </a:t>
            </a:r>
            <a:r>
              <a:rPr lang="en-US" sz="2700" dirty="0" err="1"/>
              <a:t>seleksi</a:t>
            </a:r>
            <a:r>
              <a:rPr lang="en-US" sz="2700" dirty="0"/>
              <a:t> di </a:t>
            </a:r>
            <a:r>
              <a:rPr lang="en-US" sz="2700" dirty="0" err="1"/>
              <a:t>dalamnya</a:t>
            </a:r>
            <a:r>
              <a:rPr lang="en-US" sz="2700" dirty="0"/>
              <a:t>, zero control </a:t>
            </a:r>
            <a:r>
              <a:rPr lang="en-US" sz="2700" dirty="0" err="1"/>
              <a:t>diatur</a:t>
            </a:r>
            <a:r>
              <a:rPr lang="en-US" sz="2700" dirty="0"/>
              <a:t> </a:t>
            </a:r>
            <a:r>
              <a:rPr lang="en-US" sz="2700" dirty="0" err="1"/>
              <a:t>sampai</a:t>
            </a:r>
            <a:r>
              <a:rPr lang="en-US" sz="2700" dirty="0"/>
              <a:t> </a:t>
            </a:r>
            <a:r>
              <a:rPr lang="en-US" sz="2700" dirty="0" err="1"/>
              <a:t>skala</a:t>
            </a:r>
            <a:r>
              <a:rPr lang="en-US" sz="2700" dirty="0"/>
              <a:t> </a:t>
            </a:r>
            <a:r>
              <a:rPr lang="en-US" sz="2700" dirty="0" err="1"/>
              <a:t>menunjukkan</a:t>
            </a:r>
            <a:r>
              <a:rPr lang="en-US" sz="2700" dirty="0"/>
              <a:t> </a:t>
            </a:r>
            <a:r>
              <a:rPr lang="en-US" sz="2700" dirty="0" err="1"/>
              <a:t>angka</a:t>
            </a:r>
            <a:r>
              <a:rPr lang="en-US" sz="2700" dirty="0"/>
              <a:t> nol.</a:t>
            </a:r>
          </a:p>
          <a:p>
            <a:pPr marL="514350" indent="-514350" eaLnBrk="1" hangingPunct="1">
              <a:lnSpc>
                <a:spcPct val="90000"/>
              </a:lnSpc>
              <a:buFont typeface="Calibri" pitchFamily="34" charset="0"/>
              <a:buAutoNum type="arabicPeriod"/>
              <a:defRPr/>
            </a:pPr>
            <a:r>
              <a:rPr lang="en-US" sz="2700" dirty="0" err="1"/>
              <a:t>Lalu</a:t>
            </a:r>
            <a:r>
              <a:rPr lang="en-US" sz="2700" dirty="0"/>
              <a:t> </a:t>
            </a:r>
            <a:r>
              <a:rPr lang="en-US" sz="2700" dirty="0" err="1"/>
              <a:t>dimasukkan</a:t>
            </a:r>
            <a:r>
              <a:rPr lang="en-US" sz="2700" dirty="0"/>
              <a:t> </a:t>
            </a:r>
            <a:r>
              <a:rPr lang="en-US" sz="2700" dirty="0" err="1"/>
              <a:t>tabung</a:t>
            </a:r>
            <a:r>
              <a:rPr lang="en-US" sz="2700" dirty="0"/>
              <a:t> </a:t>
            </a:r>
            <a:r>
              <a:rPr lang="en-US" sz="2700" dirty="0" err="1"/>
              <a:t>berisi</a:t>
            </a:r>
            <a:r>
              <a:rPr lang="en-US" sz="2700" dirty="0"/>
              <a:t> </a:t>
            </a:r>
            <a:r>
              <a:rPr lang="en-US" sz="2700" dirty="0" err="1"/>
              <a:t>larutan</a:t>
            </a:r>
            <a:r>
              <a:rPr lang="en-US" sz="2700" dirty="0"/>
              <a:t> </a:t>
            </a:r>
            <a:r>
              <a:rPr lang="en-US" sz="2700" dirty="0" err="1"/>
              <a:t>pembanding</a:t>
            </a:r>
            <a:r>
              <a:rPr lang="en-US" sz="2700" dirty="0"/>
              <a:t> (</a:t>
            </a:r>
            <a:r>
              <a:rPr lang="en-US" sz="2700" dirty="0" err="1"/>
              <a:t>biasanya</a:t>
            </a:r>
            <a:r>
              <a:rPr lang="en-US" sz="2700" dirty="0"/>
              <a:t> air </a:t>
            </a:r>
            <a:r>
              <a:rPr lang="en-US" sz="2700" dirty="0" err="1"/>
              <a:t>suling</a:t>
            </a:r>
            <a:r>
              <a:rPr lang="en-US" sz="2700" dirty="0"/>
              <a:t>) &amp; dg </a:t>
            </a:r>
            <a:r>
              <a:rPr lang="en-US" sz="2700" dirty="0" err="1"/>
              <a:t>memutar</a:t>
            </a:r>
            <a:r>
              <a:rPr lang="en-US" sz="2700" dirty="0"/>
              <a:t> </a:t>
            </a:r>
            <a:r>
              <a:rPr lang="en-US" sz="2700" dirty="0" err="1"/>
              <a:t>tombol</a:t>
            </a:r>
            <a:r>
              <a:rPr lang="en-US" sz="2700" dirty="0"/>
              <a:t> light control </a:t>
            </a:r>
            <a:r>
              <a:rPr lang="en-US" sz="2700" dirty="0" err="1"/>
              <a:t>nilai</a:t>
            </a:r>
            <a:r>
              <a:rPr lang="en-US" sz="2700" dirty="0"/>
              <a:t> </a:t>
            </a:r>
            <a:r>
              <a:rPr lang="en-US" sz="2700" dirty="0" err="1"/>
              <a:t>transmisi</a:t>
            </a:r>
            <a:r>
              <a:rPr lang="en-US" sz="2700" dirty="0"/>
              <a:t> </a:t>
            </a:r>
            <a:r>
              <a:rPr lang="en-US" sz="2700" dirty="0" err="1"/>
              <a:t>diatur</a:t>
            </a:r>
            <a:r>
              <a:rPr lang="en-US" sz="2700" dirty="0"/>
              <a:t> </a:t>
            </a:r>
            <a:r>
              <a:rPr lang="en-US" sz="2700" dirty="0" err="1"/>
              <a:t>sampai</a:t>
            </a:r>
            <a:r>
              <a:rPr lang="en-US" sz="2700" dirty="0"/>
              <a:t> </a:t>
            </a:r>
            <a:r>
              <a:rPr lang="en-US" sz="2700" dirty="0" err="1"/>
              <a:t>menunjukkan</a:t>
            </a:r>
            <a:r>
              <a:rPr lang="en-US" sz="2700" dirty="0"/>
              <a:t> </a:t>
            </a:r>
            <a:r>
              <a:rPr lang="en-US" sz="2700" dirty="0" err="1"/>
              <a:t>angka</a:t>
            </a:r>
            <a:r>
              <a:rPr lang="en-US" sz="2700" dirty="0"/>
              <a:t> 100%.</a:t>
            </a:r>
          </a:p>
          <a:p>
            <a:pPr marL="514350" indent="-514350" eaLnBrk="1" hangingPunct="1">
              <a:lnSpc>
                <a:spcPct val="90000"/>
              </a:lnSpc>
              <a:buFont typeface="Calibri" pitchFamily="34" charset="0"/>
              <a:buAutoNum type="arabicPeriod"/>
              <a:defRPr/>
            </a:pPr>
            <a:r>
              <a:rPr lang="en-US" sz="2700" dirty="0" err="1"/>
              <a:t>Larutan</a:t>
            </a:r>
            <a:r>
              <a:rPr lang="en-US" sz="2700" dirty="0"/>
              <a:t> </a:t>
            </a:r>
            <a:r>
              <a:rPr lang="en-US" sz="2700" dirty="0" err="1"/>
              <a:t>pembanding</a:t>
            </a:r>
            <a:r>
              <a:rPr lang="en-US" sz="2700" dirty="0"/>
              <a:t> </a:t>
            </a:r>
            <a:r>
              <a:rPr lang="en-US" sz="2700" dirty="0" err="1"/>
              <a:t>diganti</a:t>
            </a:r>
            <a:r>
              <a:rPr lang="en-US" sz="2700" dirty="0"/>
              <a:t> dg </a:t>
            </a:r>
            <a:r>
              <a:rPr lang="en-US" sz="2700" dirty="0" err="1"/>
              <a:t>sampel</a:t>
            </a:r>
            <a:r>
              <a:rPr lang="en-US" sz="2700" dirty="0"/>
              <a:t> </a:t>
            </a:r>
            <a:r>
              <a:rPr lang="en-US" sz="2700" dirty="0" err="1"/>
              <a:t>yg</a:t>
            </a:r>
            <a:r>
              <a:rPr lang="en-US" sz="2700" dirty="0"/>
              <a:t> </a:t>
            </a:r>
            <a:r>
              <a:rPr lang="en-US" sz="2700" dirty="0" err="1"/>
              <a:t>akan</a:t>
            </a:r>
            <a:r>
              <a:rPr lang="en-US" sz="2700" dirty="0"/>
              <a:t> </a:t>
            </a:r>
            <a:r>
              <a:rPr lang="en-US" sz="2700" dirty="0" err="1"/>
              <a:t>diperiksa</a:t>
            </a:r>
            <a:r>
              <a:rPr lang="en-US" sz="2700" dirty="0"/>
              <a:t> &amp; </a:t>
            </a:r>
            <a:r>
              <a:rPr lang="en-US" sz="2700" dirty="0" err="1"/>
              <a:t>angka</a:t>
            </a:r>
            <a:r>
              <a:rPr lang="en-US" sz="2700" dirty="0"/>
              <a:t> % </a:t>
            </a:r>
            <a:r>
              <a:rPr lang="en-US" sz="2700" dirty="0" err="1"/>
              <a:t>transmisi</a:t>
            </a:r>
            <a:r>
              <a:rPr lang="en-US" sz="2700" dirty="0"/>
              <a:t> </a:t>
            </a:r>
            <a:r>
              <a:rPr lang="en-US" sz="2700" dirty="0" err="1"/>
              <a:t>dpt</a:t>
            </a:r>
            <a:r>
              <a:rPr lang="en-US" sz="2700" dirty="0"/>
              <a:t> </a:t>
            </a:r>
            <a:r>
              <a:rPr lang="en-US" sz="2700" dirty="0" err="1"/>
              <a:t>dibaca</a:t>
            </a:r>
            <a:r>
              <a:rPr lang="en-US" sz="2700" dirty="0"/>
              <a:t> </a:t>
            </a:r>
            <a:r>
              <a:rPr lang="en-US" sz="2700" dirty="0" err="1"/>
              <a:t>pd</a:t>
            </a:r>
            <a:r>
              <a:rPr lang="en-US" sz="2700" dirty="0"/>
              <a:t> </a:t>
            </a:r>
            <a:r>
              <a:rPr lang="en-US" sz="2700" dirty="0" err="1"/>
              <a:t>skala</a:t>
            </a:r>
            <a:r>
              <a:rPr lang="en-US" sz="2700" dirty="0"/>
              <a:t>.</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395536" y="332656"/>
            <a:ext cx="8229600" cy="1143000"/>
          </a:xfrm>
        </p:spPr>
        <p:txBody>
          <a:bodyPr/>
          <a:lstStyle/>
          <a:p>
            <a:pPr algn="l" eaLnBrk="1" hangingPunct="1"/>
            <a:r>
              <a:rPr lang="en-US" b="1" dirty="0" err="1"/>
              <a:t>Kelarutan</a:t>
            </a:r>
            <a:r>
              <a:rPr lang="en-US" b="1" dirty="0"/>
              <a:t> </a:t>
            </a:r>
          </a:p>
        </p:txBody>
      </p:sp>
      <p:sp>
        <p:nvSpPr>
          <p:cNvPr id="46083" name="Content Placeholder 2"/>
          <p:cNvSpPr>
            <a:spLocks noGrp="1"/>
          </p:cNvSpPr>
          <p:nvPr>
            <p:ph idx="4294967295"/>
          </p:nvPr>
        </p:nvSpPr>
        <p:spPr>
          <a:xfrm>
            <a:off x="179512" y="1268760"/>
            <a:ext cx="8229600" cy="4525963"/>
          </a:xfrm>
        </p:spPr>
        <p:txBody>
          <a:bodyPr>
            <a:noAutofit/>
          </a:bodyPr>
          <a:lstStyle/>
          <a:p>
            <a:pPr eaLnBrk="1" hangingPunct="1"/>
            <a:r>
              <a:rPr lang="en-US" sz="2800" dirty="0" err="1"/>
              <a:t>Kelarutan</a:t>
            </a:r>
            <a:r>
              <a:rPr lang="en-US" sz="2800" dirty="0"/>
              <a:t> </a:t>
            </a:r>
            <a:r>
              <a:rPr lang="en-US" sz="2800" dirty="0" err="1"/>
              <a:t>minyak</a:t>
            </a:r>
            <a:r>
              <a:rPr lang="en-US" sz="2800" dirty="0"/>
              <a:t>/</a:t>
            </a:r>
            <a:r>
              <a:rPr lang="en-US" sz="2800" dirty="0" err="1"/>
              <a:t>lemak</a:t>
            </a:r>
            <a:r>
              <a:rPr lang="en-US" sz="2800" dirty="0"/>
              <a:t> </a:t>
            </a:r>
            <a:r>
              <a:rPr lang="en-US" sz="2800" dirty="0" err="1"/>
              <a:t>dlm</a:t>
            </a:r>
            <a:r>
              <a:rPr lang="en-US" sz="2800" dirty="0"/>
              <a:t> </a:t>
            </a:r>
            <a:r>
              <a:rPr lang="en-US" sz="2800" dirty="0" err="1"/>
              <a:t>pelarut</a:t>
            </a:r>
            <a:r>
              <a:rPr lang="en-US" sz="2800" dirty="0"/>
              <a:t> </a:t>
            </a:r>
            <a:r>
              <a:rPr lang="en-US" sz="2800" dirty="0" err="1"/>
              <a:t>ditentukan</a:t>
            </a:r>
            <a:r>
              <a:rPr lang="en-US" sz="2800" dirty="0"/>
              <a:t> </a:t>
            </a:r>
            <a:r>
              <a:rPr lang="en-US" sz="2800" dirty="0" err="1"/>
              <a:t>oleh</a:t>
            </a:r>
            <a:r>
              <a:rPr lang="en-US" sz="2800" dirty="0"/>
              <a:t> </a:t>
            </a:r>
            <a:r>
              <a:rPr lang="en-US" sz="2800" dirty="0" err="1"/>
              <a:t>sifat</a:t>
            </a:r>
            <a:r>
              <a:rPr lang="en-US" sz="2800" dirty="0"/>
              <a:t> </a:t>
            </a:r>
            <a:r>
              <a:rPr lang="en-US" sz="2800" dirty="0" err="1"/>
              <a:t>polaritas</a:t>
            </a:r>
            <a:r>
              <a:rPr lang="en-US" sz="2800" dirty="0"/>
              <a:t> </a:t>
            </a:r>
            <a:r>
              <a:rPr lang="en-US" sz="2800" dirty="0" err="1"/>
              <a:t>asam</a:t>
            </a:r>
            <a:r>
              <a:rPr lang="en-US" sz="2800" dirty="0"/>
              <a:t> </a:t>
            </a:r>
            <a:r>
              <a:rPr lang="en-US" sz="2800" dirty="0" err="1"/>
              <a:t>lemaknya</a:t>
            </a:r>
            <a:r>
              <a:rPr lang="en-US" sz="2800" dirty="0"/>
              <a:t>.</a:t>
            </a:r>
          </a:p>
          <a:p>
            <a:pPr eaLnBrk="1" hangingPunct="1"/>
            <a:r>
              <a:rPr lang="en-US" sz="2800" dirty="0" err="1"/>
              <a:t>Minyak</a:t>
            </a:r>
            <a:r>
              <a:rPr lang="en-US" sz="2800" dirty="0"/>
              <a:t> &amp; </a:t>
            </a:r>
            <a:r>
              <a:rPr lang="en-US" sz="2800" dirty="0" err="1"/>
              <a:t>lemak</a:t>
            </a:r>
            <a:r>
              <a:rPr lang="en-US" sz="2800" dirty="0"/>
              <a:t> </a:t>
            </a:r>
            <a:r>
              <a:rPr lang="en-US" sz="2800" dirty="0" err="1"/>
              <a:t>tdk</a:t>
            </a:r>
            <a:r>
              <a:rPr lang="en-US" sz="2800" dirty="0"/>
              <a:t> </a:t>
            </a:r>
            <a:r>
              <a:rPr lang="en-US" sz="2800" dirty="0" err="1"/>
              <a:t>larut</a:t>
            </a:r>
            <a:r>
              <a:rPr lang="en-US" sz="2800" dirty="0"/>
              <a:t> </a:t>
            </a:r>
            <a:r>
              <a:rPr lang="en-US" sz="2800" dirty="0" err="1"/>
              <a:t>dlm</a:t>
            </a:r>
            <a:r>
              <a:rPr lang="en-US" sz="2800" dirty="0"/>
              <a:t> air </a:t>
            </a:r>
            <a:r>
              <a:rPr lang="en-US" sz="2800" dirty="0" err="1"/>
              <a:t>dingin</a:t>
            </a:r>
            <a:r>
              <a:rPr lang="en-US" sz="2800" dirty="0"/>
              <a:t> &amp; </a:t>
            </a:r>
            <a:r>
              <a:rPr lang="en-US" sz="2800" dirty="0" err="1"/>
              <a:t>sedikit</a:t>
            </a:r>
            <a:r>
              <a:rPr lang="en-US" sz="2800" dirty="0"/>
              <a:t> </a:t>
            </a:r>
            <a:r>
              <a:rPr lang="en-US" sz="2800" dirty="0" err="1"/>
              <a:t>larut</a:t>
            </a:r>
            <a:r>
              <a:rPr lang="en-US" sz="2800" dirty="0"/>
              <a:t> </a:t>
            </a:r>
            <a:r>
              <a:rPr lang="en-US" sz="2800" dirty="0" err="1"/>
              <a:t>dlm</a:t>
            </a:r>
            <a:r>
              <a:rPr lang="en-US" sz="2800" dirty="0"/>
              <a:t> </a:t>
            </a:r>
            <a:r>
              <a:rPr lang="en-US" sz="2800" dirty="0" err="1"/>
              <a:t>alkohol</a:t>
            </a:r>
            <a:r>
              <a:rPr lang="en-US" sz="2800" dirty="0"/>
              <a:t>, </a:t>
            </a:r>
            <a:r>
              <a:rPr lang="en-US" sz="2800" dirty="0" err="1"/>
              <a:t>terutama</a:t>
            </a:r>
            <a:r>
              <a:rPr lang="en-US" sz="2800" dirty="0"/>
              <a:t> </a:t>
            </a:r>
            <a:r>
              <a:rPr lang="en-US" sz="2800" dirty="0" err="1"/>
              <a:t>minyak</a:t>
            </a:r>
            <a:r>
              <a:rPr lang="en-US" sz="2800" dirty="0"/>
              <a:t> dg </a:t>
            </a:r>
            <a:r>
              <a:rPr lang="en-US" sz="2800" dirty="0" err="1"/>
              <a:t>berat</a:t>
            </a:r>
            <a:r>
              <a:rPr lang="en-US" sz="2800" dirty="0"/>
              <a:t> </a:t>
            </a:r>
            <a:r>
              <a:rPr lang="en-US" sz="2800" dirty="0" err="1"/>
              <a:t>molekul</a:t>
            </a:r>
            <a:r>
              <a:rPr lang="en-US" sz="2800" dirty="0"/>
              <a:t> </a:t>
            </a:r>
            <a:r>
              <a:rPr lang="en-US" sz="2800" dirty="0" err="1"/>
              <a:t>rendah</a:t>
            </a:r>
            <a:r>
              <a:rPr lang="en-US" sz="2800" dirty="0"/>
              <a:t>, </a:t>
            </a:r>
            <a:r>
              <a:rPr lang="en-US" sz="2800" dirty="0" err="1"/>
              <a:t>kecuali</a:t>
            </a:r>
            <a:r>
              <a:rPr lang="en-US" sz="2800" dirty="0"/>
              <a:t> </a:t>
            </a:r>
            <a:r>
              <a:rPr lang="en-US" sz="2800" dirty="0" err="1"/>
              <a:t>minyak</a:t>
            </a:r>
            <a:r>
              <a:rPr lang="en-US" sz="2800" dirty="0"/>
              <a:t> </a:t>
            </a:r>
            <a:r>
              <a:rPr lang="en-US" sz="2800" dirty="0" err="1"/>
              <a:t>jarak</a:t>
            </a:r>
            <a:r>
              <a:rPr lang="en-US" sz="2800" dirty="0"/>
              <a:t>.</a:t>
            </a:r>
          </a:p>
          <a:p>
            <a:pPr eaLnBrk="1" hangingPunct="1"/>
            <a:r>
              <a:rPr lang="en-US" sz="2800" dirty="0" err="1"/>
              <a:t>Minyak</a:t>
            </a:r>
            <a:r>
              <a:rPr lang="en-US" sz="2800" dirty="0"/>
              <a:t> &amp; </a:t>
            </a:r>
            <a:r>
              <a:rPr lang="en-US" sz="2800" dirty="0" err="1"/>
              <a:t>lemak</a:t>
            </a:r>
            <a:r>
              <a:rPr lang="en-US" sz="2800" dirty="0"/>
              <a:t> </a:t>
            </a:r>
            <a:r>
              <a:rPr lang="en-US" sz="2800" dirty="0" err="1"/>
              <a:t>dpt</a:t>
            </a:r>
            <a:r>
              <a:rPr lang="en-US" sz="2800" dirty="0"/>
              <a:t> </a:t>
            </a:r>
            <a:r>
              <a:rPr lang="en-US" sz="2800" dirty="0" err="1"/>
              <a:t>larut</a:t>
            </a:r>
            <a:r>
              <a:rPr lang="en-US" sz="2800" dirty="0"/>
              <a:t> </a:t>
            </a:r>
            <a:r>
              <a:rPr lang="en-US" sz="2800" dirty="0" err="1"/>
              <a:t>sempurna</a:t>
            </a:r>
            <a:r>
              <a:rPr lang="en-US" sz="2800" dirty="0"/>
              <a:t> </a:t>
            </a:r>
            <a:r>
              <a:rPr lang="en-US" sz="2800" dirty="0" err="1"/>
              <a:t>dlm</a:t>
            </a:r>
            <a:r>
              <a:rPr lang="en-US" sz="2800" dirty="0"/>
              <a:t> </a:t>
            </a:r>
            <a:r>
              <a:rPr lang="en-US" sz="2800" dirty="0" err="1"/>
              <a:t>eter</a:t>
            </a:r>
            <a:r>
              <a:rPr lang="en-US" sz="2800" dirty="0"/>
              <a:t>, </a:t>
            </a:r>
            <a:r>
              <a:rPr lang="en-US" sz="2800" dirty="0" err="1"/>
              <a:t>hidrokarbon</a:t>
            </a:r>
            <a:r>
              <a:rPr lang="en-US" sz="2800" dirty="0"/>
              <a:t>, benzene, </a:t>
            </a:r>
            <a:r>
              <a:rPr lang="en-US" sz="2800" dirty="0" err="1"/>
              <a:t>karbon</a:t>
            </a:r>
            <a:r>
              <a:rPr lang="en-US" sz="2800" dirty="0"/>
              <a:t> </a:t>
            </a:r>
            <a:r>
              <a:rPr lang="en-US" sz="2800" dirty="0" err="1"/>
              <a:t>disulfida</a:t>
            </a:r>
            <a:r>
              <a:rPr lang="en-US" sz="2800" dirty="0"/>
              <a:t> &amp; </a:t>
            </a:r>
            <a:r>
              <a:rPr lang="en-US" sz="2800" dirty="0" err="1"/>
              <a:t>pelarut-pelarut</a:t>
            </a:r>
            <a:r>
              <a:rPr lang="en-US" sz="2800" dirty="0"/>
              <a:t> halogen.</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4294967295"/>
          </p:nvPr>
        </p:nvSpPr>
        <p:spPr>
          <a:xfrm>
            <a:off x="251520" y="1196752"/>
            <a:ext cx="8229600" cy="4525963"/>
          </a:xfrm>
        </p:spPr>
        <p:txBody>
          <a:bodyPr>
            <a:normAutofit/>
          </a:bodyPr>
          <a:lstStyle/>
          <a:p>
            <a:pPr eaLnBrk="1" hangingPunct="1"/>
            <a:r>
              <a:rPr lang="en-US" sz="2800" dirty="0" err="1"/>
              <a:t>Sifat</a:t>
            </a:r>
            <a:r>
              <a:rPr lang="en-US" sz="2800" dirty="0"/>
              <a:t> &amp; </a:t>
            </a:r>
            <a:r>
              <a:rPr lang="en-US" sz="2800" dirty="0" err="1"/>
              <a:t>daya</a:t>
            </a:r>
            <a:r>
              <a:rPr lang="en-US" sz="2800" dirty="0"/>
              <a:t> </a:t>
            </a:r>
            <a:r>
              <a:rPr lang="en-US" sz="2800" dirty="0" err="1"/>
              <a:t>kelarutan</a:t>
            </a:r>
            <a:r>
              <a:rPr lang="en-US" sz="2800" dirty="0"/>
              <a:t> </a:t>
            </a:r>
            <a:r>
              <a:rPr lang="en-US" sz="2800" dirty="0" err="1"/>
              <a:t>ini</a:t>
            </a:r>
            <a:r>
              <a:rPr lang="en-US" sz="2800" dirty="0"/>
              <a:t> </a:t>
            </a:r>
            <a:r>
              <a:rPr lang="en-US" sz="2800" dirty="0" err="1"/>
              <a:t>digunakan</a:t>
            </a:r>
            <a:r>
              <a:rPr lang="en-US" sz="2800" dirty="0"/>
              <a:t> </a:t>
            </a:r>
            <a:r>
              <a:rPr lang="en-US" sz="2800" dirty="0" err="1"/>
              <a:t>sbg</a:t>
            </a:r>
            <a:r>
              <a:rPr lang="en-US" sz="2800" dirty="0"/>
              <a:t> </a:t>
            </a:r>
            <a:r>
              <a:rPr lang="en-US" sz="2800" dirty="0" err="1"/>
              <a:t>dasar</a:t>
            </a:r>
            <a:r>
              <a:rPr lang="en-US" sz="2800" dirty="0"/>
              <a:t> </a:t>
            </a:r>
            <a:r>
              <a:rPr lang="en-US" sz="2800" dirty="0" err="1"/>
              <a:t>pd</a:t>
            </a:r>
            <a:r>
              <a:rPr lang="en-US" sz="2800" dirty="0"/>
              <a:t> </a:t>
            </a:r>
            <a:r>
              <a:rPr lang="en-US" sz="2800" dirty="0" err="1"/>
              <a:t>praktek</a:t>
            </a:r>
            <a:r>
              <a:rPr lang="en-US" sz="2800" dirty="0"/>
              <a:t> </a:t>
            </a:r>
            <a:r>
              <a:rPr lang="en-US" sz="2800" dirty="0" err="1"/>
              <a:t>pengujian</a:t>
            </a:r>
            <a:r>
              <a:rPr lang="en-US" sz="2800" dirty="0"/>
              <a:t> </a:t>
            </a:r>
            <a:r>
              <a:rPr lang="en-US" sz="2800" dirty="0" err="1"/>
              <a:t>analitis</a:t>
            </a:r>
            <a:r>
              <a:rPr lang="en-US" sz="2800" dirty="0"/>
              <a:t> &amp; </a:t>
            </a:r>
            <a:r>
              <a:rPr lang="en-US" sz="2800" dirty="0" err="1"/>
              <a:t>ekstraksi</a:t>
            </a:r>
            <a:r>
              <a:rPr lang="en-US" sz="2800" dirty="0"/>
              <a:t> </a:t>
            </a:r>
            <a:r>
              <a:rPr lang="en-US" sz="2800" dirty="0" err="1"/>
              <a:t>minyak</a:t>
            </a:r>
            <a:r>
              <a:rPr lang="en-US" sz="2800" dirty="0"/>
              <a:t> dg </a:t>
            </a:r>
            <a:r>
              <a:rPr lang="en-US" sz="2800" dirty="0" err="1"/>
              <a:t>pelarut</a:t>
            </a:r>
            <a:r>
              <a:rPr lang="en-US" sz="2800" dirty="0"/>
              <a:t>.</a:t>
            </a:r>
          </a:p>
          <a:p>
            <a:pPr eaLnBrk="1" hangingPunct="1"/>
            <a:r>
              <a:rPr lang="en-US" sz="2800" dirty="0" err="1"/>
              <a:t>Sifat</a:t>
            </a:r>
            <a:r>
              <a:rPr lang="en-US" sz="2800" dirty="0"/>
              <a:t> </a:t>
            </a:r>
            <a:r>
              <a:rPr lang="en-US" sz="2800" dirty="0" err="1"/>
              <a:t>minyak</a:t>
            </a:r>
            <a:r>
              <a:rPr lang="en-US" sz="2800" dirty="0"/>
              <a:t> &amp; </a:t>
            </a:r>
            <a:r>
              <a:rPr lang="en-US" sz="2800" dirty="0" err="1"/>
              <a:t>lemak</a:t>
            </a:r>
            <a:r>
              <a:rPr lang="en-US" sz="2800" dirty="0"/>
              <a:t> </a:t>
            </a:r>
            <a:r>
              <a:rPr lang="en-US" sz="2800" dirty="0" err="1"/>
              <a:t>yg</a:t>
            </a:r>
            <a:r>
              <a:rPr lang="en-US" sz="2800" dirty="0"/>
              <a:t> </a:t>
            </a:r>
            <a:r>
              <a:rPr lang="en-US" sz="2800" dirty="0" err="1"/>
              <a:t>larut</a:t>
            </a:r>
            <a:r>
              <a:rPr lang="en-US" sz="2800" dirty="0"/>
              <a:t> </a:t>
            </a:r>
            <a:r>
              <a:rPr lang="en-US" sz="2800" dirty="0" err="1"/>
              <a:t>dlm</a:t>
            </a:r>
            <a:r>
              <a:rPr lang="en-US" sz="2800" dirty="0"/>
              <a:t> </a:t>
            </a:r>
            <a:r>
              <a:rPr lang="en-US" sz="2800" dirty="0" err="1"/>
              <a:t>pelarut</a:t>
            </a:r>
            <a:r>
              <a:rPr lang="en-US" sz="2800" dirty="0"/>
              <a:t> </a:t>
            </a:r>
            <a:r>
              <a:rPr lang="en-US" sz="2800" dirty="0" err="1"/>
              <a:t>tertentu</a:t>
            </a:r>
            <a:r>
              <a:rPr lang="en-US" sz="2800" dirty="0"/>
              <a:t> </a:t>
            </a:r>
            <a:r>
              <a:rPr lang="en-US" sz="2800" dirty="0" err="1"/>
              <a:t>digunakan</a:t>
            </a:r>
            <a:r>
              <a:rPr lang="en-US" sz="2800" dirty="0"/>
              <a:t> </a:t>
            </a:r>
            <a:r>
              <a:rPr lang="en-US" sz="2800" dirty="0" err="1"/>
              <a:t>dlm</a:t>
            </a:r>
            <a:r>
              <a:rPr lang="en-US" sz="2800" dirty="0"/>
              <a:t> </a:t>
            </a:r>
            <a:r>
              <a:rPr lang="en-US" sz="2800" dirty="0" err="1"/>
              <a:t>pengolahan</a:t>
            </a:r>
            <a:r>
              <a:rPr lang="en-US" sz="2800" dirty="0"/>
              <a:t> </a:t>
            </a:r>
            <a:r>
              <a:rPr lang="en-US" sz="2800" dirty="0" err="1"/>
              <a:t>minyak</a:t>
            </a:r>
            <a:r>
              <a:rPr lang="en-US" sz="2800" dirty="0"/>
              <a:t> </a:t>
            </a:r>
            <a:r>
              <a:rPr lang="en-US" sz="2800" dirty="0" err="1"/>
              <a:t>secara</a:t>
            </a:r>
            <a:r>
              <a:rPr lang="en-US" sz="2800" dirty="0"/>
              <a:t> </a:t>
            </a:r>
            <a:r>
              <a:rPr lang="en-US" sz="2800" dirty="0" err="1"/>
              <a:t>komersil</a:t>
            </a:r>
            <a:r>
              <a:rPr lang="en-US" sz="2800" dirty="0"/>
              <a:t> (solvent extraction).</a:t>
            </a:r>
          </a:p>
          <a:p>
            <a:pPr eaLnBrk="1" hangingPunct="1"/>
            <a:r>
              <a:rPr lang="en-US" sz="2800" dirty="0" err="1"/>
              <a:t>Semakin</a:t>
            </a:r>
            <a:r>
              <a:rPr lang="en-US" sz="2800" dirty="0"/>
              <a:t> </a:t>
            </a:r>
            <a:r>
              <a:rPr lang="en-US" sz="2800" dirty="0" err="1"/>
              <a:t>panjang</a:t>
            </a:r>
            <a:r>
              <a:rPr lang="en-US" sz="2800" dirty="0"/>
              <a:t> </a:t>
            </a:r>
            <a:r>
              <a:rPr lang="en-US" sz="2800" dirty="0" err="1"/>
              <a:t>rantai</a:t>
            </a:r>
            <a:r>
              <a:rPr lang="en-US" sz="2800" dirty="0"/>
              <a:t> </a:t>
            </a:r>
            <a:r>
              <a:rPr lang="en-US" sz="2800" dirty="0" err="1"/>
              <a:t>karbon</a:t>
            </a:r>
            <a:r>
              <a:rPr lang="en-US" sz="2800" dirty="0"/>
              <a:t>, </a:t>
            </a:r>
            <a:r>
              <a:rPr lang="en-US" sz="2800" dirty="0" err="1"/>
              <a:t>maka</a:t>
            </a:r>
            <a:r>
              <a:rPr lang="en-US" sz="2800" dirty="0"/>
              <a:t> </a:t>
            </a:r>
            <a:r>
              <a:rPr lang="en-US" sz="2800" dirty="0" err="1"/>
              <a:t>minyak</a:t>
            </a:r>
            <a:r>
              <a:rPr lang="en-US" sz="2800" dirty="0"/>
              <a:t> &amp; </a:t>
            </a:r>
            <a:r>
              <a:rPr lang="en-US" sz="2800" dirty="0" err="1"/>
              <a:t>lemak</a:t>
            </a:r>
            <a:r>
              <a:rPr lang="en-US" sz="2800" dirty="0"/>
              <a:t> </a:t>
            </a:r>
            <a:r>
              <a:rPr lang="en-US" sz="2800" dirty="0" err="1"/>
              <a:t>tsb</a:t>
            </a:r>
            <a:r>
              <a:rPr lang="en-US" sz="2800" dirty="0"/>
              <a:t> </a:t>
            </a:r>
            <a:r>
              <a:rPr lang="en-US" sz="2800" dirty="0" err="1"/>
              <a:t>semakin</a:t>
            </a:r>
            <a:r>
              <a:rPr lang="en-US" sz="2800" dirty="0"/>
              <a:t> </a:t>
            </a:r>
            <a:r>
              <a:rPr lang="en-US" sz="2800" dirty="0" err="1"/>
              <a:t>sukar</a:t>
            </a:r>
            <a:r>
              <a:rPr lang="en-US" sz="2800" dirty="0"/>
              <a:t> </a:t>
            </a:r>
            <a:r>
              <a:rPr lang="en-US" sz="2800" dirty="0" err="1"/>
              <a:t>larut</a:t>
            </a:r>
            <a:r>
              <a:rPr lang="en-US" sz="2800" dirty="0"/>
              <a:t>.</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755576" y="457200"/>
            <a:ext cx="8229600" cy="1143000"/>
          </a:xfrm>
        </p:spPr>
        <p:txBody>
          <a:bodyPr/>
          <a:lstStyle/>
          <a:p>
            <a:pPr algn="l" eaLnBrk="1" hangingPunct="1"/>
            <a:r>
              <a:rPr lang="en-US" b="1" dirty="0" err="1"/>
              <a:t>Warna</a:t>
            </a:r>
            <a:r>
              <a:rPr lang="en-US" b="1" dirty="0"/>
              <a:t> (</a:t>
            </a:r>
            <a:r>
              <a:rPr lang="en-US" b="1" dirty="0" err="1"/>
              <a:t>Metode</a:t>
            </a:r>
            <a:r>
              <a:rPr lang="en-US" b="1" dirty="0"/>
              <a:t> We</a:t>
            </a:r>
            <a:r>
              <a:rPr lang="id-ID" b="1" dirty="0"/>
              <a:t>s</a:t>
            </a:r>
            <a:r>
              <a:rPr lang="en-US" b="1" dirty="0"/>
              <a:t>son)</a:t>
            </a:r>
          </a:p>
        </p:txBody>
      </p:sp>
      <p:sp>
        <p:nvSpPr>
          <p:cNvPr id="48131" name="Content Placeholder 2"/>
          <p:cNvSpPr>
            <a:spLocks noGrp="1"/>
          </p:cNvSpPr>
          <p:nvPr>
            <p:ph idx="4294967295"/>
          </p:nvPr>
        </p:nvSpPr>
        <p:spPr>
          <a:xfrm>
            <a:off x="467544" y="1700808"/>
            <a:ext cx="8229600" cy="4525963"/>
          </a:xfrm>
        </p:spPr>
        <p:txBody>
          <a:bodyPr>
            <a:normAutofit/>
          </a:bodyPr>
          <a:lstStyle/>
          <a:p>
            <a:pPr eaLnBrk="1" hangingPunct="1"/>
            <a:r>
              <a:rPr lang="en-US" sz="2800" dirty="0" err="1"/>
              <a:t>Warna</a:t>
            </a:r>
            <a:r>
              <a:rPr lang="en-US" sz="2800" dirty="0"/>
              <a:t> </a:t>
            </a:r>
            <a:r>
              <a:rPr lang="en-US" sz="2800" dirty="0" err="1"/>
              <a:t>minyak</a:t>
            </a:r>
            <a:r>
              <a:rPr lang="en-US" sz="2800" dirty="0"/>
              <a:t>/</a:t>
            </a:r>
            <a:r>
              <a:rPr lang="en-US" sz="2800" dirty="0" err="1"/>
              <a:t>lemak</a:t>
            </a:r>
            <a:r>
              <a:rPr lang="en-US" sz="2800" dirty="0"/>
              <a:t> </a:t>
            </a:r>
            <a:r>
              <a:rPr lang="en-US" sz="2800" dirty="0" err="1"/>
              <a:t>dpt</a:t>
            </a:r>
            <a:r>
              <a:rPr lang="en-US" sz="2800" dirty="0"/>
              <a:t> </a:t>
            </a:r>
            <a:r>
              <a:rPr lang="en-US" sz="2800" dirty="0" err="1"/>
              <a:t>diketahui</a:t>
            </a:r>
            <a:r>
              <a:rPr lang="en-US" sz="2800" dirty="0"/>
              <a:t> dg </a:t>
            </a:r>
            <a:r>
              <a:rPr lang="en-US" sz="2800" dirty="0" err="1"/>
              <a:t>membandingkan</a:t>
            </a:r>
            <a:r>
              <a:rPr lang="en-US" sz="2800" dirty="0"/>
              <a:t> </a:t>
            </a:r>
            <a:r>
              <a:rPr lang="en-US" sz="2800" dirty="0" err="1"/>
              <a:t>warna</a:t>
            </a:r>
            <a:r>
              <a:rPr lang="en-US" sz="2800" dirty="0"/>
              <a:t> </a:t>
            </a:r>
            <a:r>
              <a:rPr lang="en-US" sz="2800" dirty="0" err="1"/>
              <a:t>sampel</a:t>
            </a:r>
            <a:r>
              <a:rPr lang="en-US" sz="2800" dirty="0"/>
              <a:t> dg </a:t>
            </a:r>
            <a:r>
              <a:rPr lang="en-US" sz="2800" dirty="0" err="1"/>
              <a:t>warna</a:t>
            </a:r>
            <a:r>
              <a:rPr lang="en-US" sz="2800" dirty="0"/>
              <a:t> </a:t>
            </a:r>
            <a:r>
              <a:rPr lang="en-US" sz="2800" dirty="0" err="1"/>
              <a:t>standar</a:t>
            </a:r>
            <a:r>
              <a:rPr lang="en-US" sz="2800" dirty="0"/>
              <a:t> </a:t>
            </a:r>
            <a:r>
              <a:rPr lang="en-US" sz="2800" dirty="0" err="1"/>
              <a:t>yg</a:t>
            </a:r>
            <a:r>
              <a:rPr lang="en-US" sz="2800" dirty="0"/>
              <a:t> </a:t>
            </a:r>
            <a:r>
              <a:rPr lang="en-US" sz="2800" dirty="0" err="1"/>
              <a:t>telah</a:t>
            </a:r>
            <a:r>
              <a:rPr lang="en-US" sz="2800" dirty="0"/>
              <a:t> </a:t>
            </a:r>
            <a:r>
              <a:rPr lang="en-US" sz="2800" dirty="0" err="1"/>
              <a:t>diketahui</a:t>
            </a:r>
            <a:r>
              <a:rPr lang="en-US" sz="2800" dirty="0"/>
              <a:t> </a:t>
            </a:r>
            <a:r>
              <a:rPr lang="en-US" sz="2800" dirty="0" err="1"/>
              <a:t>nilainya</a:t>
            </a:r>
            <a:r>
              <a:rPr lang="en-US" sz="2800" dirty="0"/>
              <a:t> </a:t>
            </a:r>
            <a:r>
              <a:rPr lang="en-US" sz="2800" dirty="0" err="1"/>
              <a:t>yg</a:t>
            </a:r>
            <a:r>
              <a:rPr lang="en-US" sz="2800" dirty="0"/>
              <a:t> </a:t>
            </a:r>
            <a:r>
              <a:rPr lang="en-US" sz="2800" dirty="0" err="1"/>
              <a:t>diukur</a:t>
            </a:r>
            <a:r>
              <a:rPr lang="en-US" sz="2800" dirty="0"/>
              <a:t> dg </a:t>
            </a:r>
            <a:r>
              <a:rPr lang="en-US" sz="2800" dirty="0" err="1"/>
              <a:t>spektrofotometer</a:t>
            </a:r>
            <a:r>
              <a:rPr lang="en-US" sz="2800" dirty="0"/>
              <a:t>.</a:t>
            </a:r>
          </a:p>
          <a:p>
            <a:pPr eaLnBrk="1" hangingPunct="1"/>
            <a:r>
              <a:rPr lang="en-US" sz="2800" dirty="0" err="1"/>
              <a:t>Yg</a:t>
            </a:r>
            <a:r>
              <a:rPr lang="en-US" sz="2800" dirty="0"/>
              <a:t> paling b</a:t>
            </a:r>
            <a:r>
              <a:rPr lang="id-ID" sz="2800" dirty="0"/>
              <a:t>an</a:t>
            </a:r>
            <a:r>
              <a:rPr lang="en-US" sz="2800" dirty="0"/>
              <a:t>y</a:t>
            </a:r>
            <a:r>
              <a:rPr lang="id-ID" sz="2800" dirty="0"/>
              <a:t>a</a:t>
            </a:r>
            <a:r>
              <a:rPr lang="en-US" sz="2800" dirty="0"/>
              <a:t>k </a:t>
            </a:r>
            <a:r>
              <a:rPr lang="en-US" sz="2800" dirty="0" err="1"/>
              <a:t>digunakan</a:t>
            </a:r>
            <a:r>
              <a:rPr lang="en-US" sz="2800" dirty="0"/>
              <a:t> </a:t>
            </a:r>
            <a:r>
              <a:rPr lang="en-US" sz="2800" dirty="0" err="1"/>
              <a:t>adalah</a:t>
            </a:r>
            <a:r>
              <a:rPr lang="en-US" sz="2800" dirty="0"/>
              <a:t> </a:t>
            </a:r>
            <a:r>
              <a:rPr lang="en-US" sz="2800" dirty="0" err="1"/>
              <a:t>kolorimeter</a:t>
            </a:r>
            <a:r>
              <a:rPr lang="en-US" sz="2800" dirty="0"/>
              <a:t> Wesson. Dg </a:t>
            </a:r>
            <a:r>
              <a:rPr lang="en-US" sz="2800" dirty="0" err="1"/>
              <a:t>alat</a:t>
            </a:r>
            <a:r>
              <a:rPr lang="en-US" sz="2800" dirty="0"/>
              <a:t> </a:t>
            </a:r>
            <a:r>
              <a:rPr lang="en-US" sz="2800" dirty="0" err="1"/>
              <a:t>ini</a:t>
            </a:r>
            <a:r>
              <a:rPr lang="en-US" sz="2800" dirty="0"/>
              <a:t>, </a:t>
            </a:r>
            <a:r>
              <a:rPr lang="en-US" sz="2800" dirty="0" err="1"/>
              <a:t>warna</a:t>
            </a:r>
            <a:r>
              <a:rPr lang="en-US" sz="2800" dirty="0"/>
              <a:t> </a:t>
            </a:r>
            <a:r>
              <a:rPr lang="en-US" sz="2800" dirty="0" err="1"/>
              <a:t>minyak</a:t>
            </a:r>
            <a:r>
              <a:rPr lang="en-US" sz="2800" dirty="0"/>
              <a:t> </a:t>
            </a:r>
            <a:r>
              <a:rPr lang="en-US" sz="2800" dirty="0" err="1"/>
              <a:t>dibandingkan</a:t>
            </a:r>
            <a:r>
              <a:rPr lang="en-US" sz="2800" dirty="0"/>
              <a:t> dg </a:t>
            </a:r>
            <a:r>
              <a:rPr lang="en-US" sz="2800" dirty="0" err="1"/>
              <a:t>gelas</a:t>
            </a:r>
            <a:r>
              <a:rPr lang="en-US" sz="2800" dirty="0"/>
              <a:t> </a:t>
            </a:r>
            <a:r>
              <a:rPr lang="en-US" sz="2800" dirty="0" err="1"/>
              <a:t>lovibond</a:t>
            </a:r>
            <a:r>
              <a:rPr lang="en-US" sz="2800" dirty="0"/>
              <a:t> </a:t>
            </a:r>
            <a:r>
              <a:rPr lang="en-US" sz="2800" dirty="0" err="1"/>
              <a:t>berwarna</a:t>
            </a:r>
            <a:r>
              <a:rPr lang="en-US" sz="2800" dirty="0"/>
              <a:t>.</a:t>
            </a:r>
          </a:p>
          <a:p>
            <a:pPr eaLnBrk="1" hangingPunct="1"/>
            <a:endParaRPr lang="en-US" sz="2800"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611560" y="260648"/>
            <a:ext cx="8229600" cy="1143000"/>
          </a:xfrm>
        </p:spPr>
        <p:txBody>
          <a:bodyPr/>
          <a:lstStyle/>
          <a:p>
            <a:pPr algn="l" eaLnBrk="1" hangingPunct="1"/>
            <a:r>
              <a:rPr lang="en-US" b="1" dirty="0" err="1"/>
              <a:t>Prosedur</a:t>
            </a:r>
            <a:r>
              <a:rPr lang="en-US" b="1" dirty="0"/>
              <a:t> </a:t>
            </a:r>
          </a:p>
        </p:txBody>
      </p:sp>
      <p:sp>
        <p:nvSpPr>
          <p:cNvPr id="3" name="Content Placeholder 2"/>
          <p:cNvSpPr>
            <a:spLocks noGrp="1"/>
          </p:cNvSpPr>
          <p:nvPr>
            <p:ph idx="4294967295"/>
          </p:nvPr>
        </p:nvSpPr>
        <p:spPr>
          <a:xfrm>
            <a:off x="251520" y="1124744"/>
            <a:ext cx="8229600" cy="5400600"/>
          </a:xfrm>
        </p:spPr>
        <p:txBody>
          <a:bodyPr>
            <a:normAutofit fontScale="92500" lnSpcReduction="10000"/>
          </a:bodyPr>
          <a:lstStyle/>
          <a:p>
            <a:pPr marL="514350" indent="-514350" eaLnBrk="1" hangingPunct="1">
              <a:lnSpc>
                <a:spcPct val="80000"/>
              </a:lnSpc>
              <a:buFont typeface="Calibri" pitchFamily="34" charset="0"/>
              <a:buAutoNum type="arabicPeriod"/>
              <a:defRPr/>
            </a:pPr>
            <a:r>
              <a:rPr lang="en-US" sz="3000" dirty="0" err="1"/>
              <a:t>Sampel</a:t>
            </a:r>
            <a:r>
              <a:rPr lang="en-US" sz="3000" dirty="0"/>
              <a:t> </a:t>
            </a:r>
            <a:r>
              <a:rPr lang="en-US" sz="3000" dirty="0" err="1"/>
              <a:t>minyak</a:t>
            </a:r>
            <a:r>
              <a:rPr lang="en-US" sz="3000" dirty="0"/>
              <a:t> </a:t>
            </a:r>
            <a:r>
              <a:rPr lang="en-US" sz="3000" dirty="0" err="1"/>
              <a:t>yg</a:t>
            </a:r>
            <a:r>
              <a:rPr lang="en-US" sz="3000" dirty="0"/>
              <a:t> </a:t>
            </a:r>
            <a:r>
              <a:rPr lang="en-US" sz="3000" dirty="0" err="1"/>
              <a:t>telah</a:t>
            </a:r>
            <a:r>
              <a:rPr lang="en-US" sz="3000" dirty="0"/>
              <a:t> </a:t>
            </a:r>
            <a:r>
              <a:rPr lang="en-US" sz="3000" dirty="0" err="1"/>
              <a:t>disaring</a:t>
            </a:r>
            <a:r>
              <a:rPr lang="en-US" sz="3000" dirty="0"/>
              <a:t> &amp; </a:t>
            </a:r>
            <a:r>
              <a:rPr lang="en-US" sz="3000" dirty="0" err="1"/>
              <a:t>jernih</a:t>
            </a:r>
            <a:r>
              <a:rPr lang="en-US" sz="3000" dirty="0"/>
              <a:t> </a:t>
            </a:r>
            <a:r>
              <a:rPr lang="en-US" sz="3000" dirty="0" err="1"/>
              <a:t>dimasukkan</a:t>
            </a:r>
            <a:r>
              <a:rPr lang="en-US" sz="3000" dirty="0"/>
              <a:t> dl </a:t>
            </a:r>
            <a:r>
              <a:rPr lang="en-US" sz="3000" dirty="0" err="1"/>
              <a:t>tabung</a:t>
            </a:r>
            <a:r>
              <a:rPr lang="en-US" sz="3000" dirty="0"/>
              <a:t> </a:t>
            </a:r>
            <a:r>
              <a:rPr lang="en-US" sz="3000" dirty="0" err="1"/>
              <a:t>penguji</a:t>
            </a:r>
            <a:r>
              <a:rPr lang="en-US" sz="3000" dirty="0"/>
              <a:t> 135.35 mm &amp; </a:t>
            </a:r>
            <a:r>
              <a:rPr lang="en-US" sz="3000" dirty="0" err="1"/>
              <a:t>suhu</a:t>
            </a:r>
            <a:r>
              <a:rPr lang="en-US" sz="3000" dirty="0"/>
              <a:t> </a:t>
            </a:r>
            <a:r>
              <a:rPr lang="en-US" sz="3000" dirty="0" err="1"/>
              <a:t>dlm</a:t>
            </a:r>
            <a:r>
              <a:rPr lang="en-US" sz="3000" dirty="0"/>
              <a:t> </a:t>
            </a:r>
            <a:r>
              <a:rPr lang="en-US" sz="3000" dirty="0" err="1"/>
              <a:t>alat</a:t>
            </a:r>
            <a:r>
              <a:rPr lang="en-US" sz="3000" dirty="0"/>
              <a:t> </a:t>
            </a:r>
            <a:r>
              <a:rPr lang="en-US" sz="3000" dirty="0" err="1"/>
              <a:t>ditetapkan</a:t>
            </a:r>
            <a:r>
              <a:rPr lang="en-US" sz="3000" dirty="0"/>
              <a:t> 22</a:t>
            </a:r>
            <a:r>
              <a:rPr lang="en-US" sz="3000" baseline="30000" dirty="0"/>
              <a:t>o</a:t>
            </a:r>
            <a:r>
              <a:rPr lang="en-US" sz="3000" dirty="0"/>
              <a:t> +/- 2</a:t>
            </a:r>
            <a:r>
              <a:rPr lang="en-US" sz="3000" baseline="30000" dirty="0"/>
              <a:t>o</a:t>
            </a:r>
            <a:r>
              <a:rPr lang="en-US" sz="3000" dirty="0"/>
              <a:t>C. </a:t>
            </a:r>
            <a:r>
              <a:rPr lang="en-US" sz="3000" dirty="0" err="1"/>
              <a:t>Jika</a:t>
            </a:r>
            <a:r>
              <a:rPr lang="en-US" sz="3000" dirty="0"/>
              <a:t> </a:t>
            </a:r>
            <a:r>
              <a:rPr lang="en-US" sz="3000" dirty="0" err="1"/>
              <a:t>pd</a:t>
            </a:r>
            <a:r>
              <a:rPr lang="en-US" sz="3000" dirty="0"/>
              <a:t> </a:t>
            </a:r>
            <a:r>
              <a:rPr lang="en-US" sz="3000" dirty="0" err="1"/>
              <a:t>suhu</a:t>
            </a:r>
            <a:r>
              <a:rPr lang="en-US" sz="3000" dirty="0"/>
              <a:t> </a:t>
            </a:r>
            <a:r>
              <a:rPr lang="en-US" sz="3000" dirty="0" err="1"/>
              <a:t>ini</a:t>
            </a:r>
            <a:r>
              <a:rPr lang="en-US" sz="3000" dirty="0"/>
              <a:t> </a:t>
            </a:r>
            <a:r>
              <a:rPr lang="en-US" sz="3000" dirty="0" err="1"/>
              <a:t>sampel</a:t>
            </a:r>
            <a:r>
              <a:rPr lang="en-US" sz="3000" dirty="0"/>
              <a:t> </a:t>
            </a:r>
            <a:r>
              <a:rPr lang="en-US" sz="3000" dirty="0" err="1"/>
              <a:t>belum</a:t>
            </a:r>
            <a:r>
              <a:rPr lang="en-US" sz="3000" dirty="0"/>
              <a:t> </a:t>
            </a:r>
            <a:r>
              <a:rPr lang="en-US" sz="3000" dirty="0" err="1"/>
              <a:t>cair</a:t>
            </a:r>
            <a:r>
              <a:rPr lang="en-US" sz="3000" dirty="0"/>
              <a:t>, </a:t>
            </a:r>
            <a:r>
              <a:rPr lang="en-US" sz="3000" dirty="0" err="1"/>
              <a:t>maka</a:t>
            </a:r>
            <a:r>
              <a:rPr lang="en-US" sz="3000" dirty="0"/>
              <a:t> </a:t>
            </a:r>
            <a:r>
              <a:rPr lang="en-US" sz="3000" dirty="0" err="1"/>
              <a:t>dpt</a:t>
            </a:r>
            <a:r>
              <a:rPr lang="en-US" sz="3000" dirty="0"/>
              <a:t> </a:t>
            </a:r>
            <a:r>
              <a:rPr lang="en-US" sz="3000" dirty="0" err="1"/>
              <a:t>dipanaskan</a:t>
            </a:r>
            <a:r>
              <a:rPr lang="en-US" sz="3000" dirty="0"/>
              <a:t> </a:t>
            </a:r>
            <a:r>
              <a:rPr lang="en-US" sz="3000" dirty="0" err="1"/>
              <a:t>sampai</a:t>
            </a:r>
            <a:r>
              <a:rPr lang="en-US" sz="3000" dirty="0"/>
              <a:t> 10</a:t>
            </a:r>
            <a:r>
              <a:rPr lang="en-US" sz="3000" baseline="30000" dirty="0"/>
              <a:t>o</a:t>
            </a:r>
            <a:r>
              <a:rPr lang="en-US" sz="3000" dirty="0"/>
              <a:t>C di </a:t>
            </a:r>
            <a:r>
              <a:rPr lang="en-US" sz="3000" dirty="0" err="1"/>
              <a:t>atas</a:t>
            </a:r>
            <a:r>
              <a:rPr lang="en-US" sz="3000" dirty="0"/>
              <a:t> </a:t>
            </a:r>
            <a:r>
              <a:rPr lang="en-US" sz="3000" dirty="0" err="1"/>
              <a:t>titik</a:t>
            </a:r>
            <a:r>
              <a:rPr lang="en-US" sz="3000" dirty="0"/>
              <a:t> </a:t>
            </a:r>
            <a:r>
              <a:rPr lang="en-US" sz="3000" dirty="0" err="1"/>
              <a:t>cairnya</a:t>
            </a:r>
            <a:r>
              <a:rPr lang="en-US" sz="3000" dirty="0"/>
              <a:t>.</a:t>
            </a:r>
          </a:p>
          <a:p>
            <a:pPr marL="514350" indent="-514350" eaLnBrk="1" hangingPunct="1">
              <a:lnSpc>
                <a:spcPct val="80000"/>
              </a:lnSpc>
              <a:buFont typeface="Calibri" pitchFamily="34" charset="0"/>
              <a:buAutoNum type="arabicPeriod"/>
              <a:defRPr/>
            </a:pPr>
            <a:endParaRPr lang="en-US" sz="3000" dirty="0"/>
          </a:p>
          <a:p>
            <a:pPr marL="514350" indent="-514350" eaLnBrk="1" hangingPunct="1">
              <a:lnSpc>
                <a:spcPct val="80000"/>
              </a:lnSpc>
              <a:buFont typeface="Calibri" pitchFamily="34" charset="0"/>
              <a:buAutoNum type="arabicPeriod"/>
              <a:defRPr/>
            </a:pPr>
            <a:r>
              <a:rPr lang="en-US" sz="3000" dirty="0" err="1"/>
              <a:t>Tabung</a:t>
            </a:r>
            <a:r>
              <a:rPr lang="en-US" sz="3000" dirty="0"/>
              <a:t> </a:t>
            </a:r>
            <a:r>
              <a:rPr lang="en-US" sz="3000" dirty="0" err="1"/>
              <a:t>sampel</a:t>
            </a:r>
            <a:r>
              <a:rPr lang="en-US" sz="3000" dirty="0"/>
              <a:t> </a:t>
            </a:r>
            <a:r>
              <a:rPr lang="en-US" sz="3000" dirty="0" err="1"/>
              <a:t>dimasukkan</a:t>
            </a:r>
            <a:r>
              <a:rPr lang="en-US" sz="3000" dirty="0"/>
              <a:t> </a:t>
            </a:r>
            <a:r>
              <a:rPr lang="en-US" sz="3000" dirty="0" err="1"/>
              <a:t>dlm</a:t>
            </a:r>
            <a:r>
              <a:rPr lang="en-US" sz="3000" dirty="0"/>
              <a:t> </a:t>
            </a:r>
            <a:r>
              <a:rPr lang="en-US" sz="3000" dirty="0" err="1"/>
              <a:t>kolorimeter</a:t>
            </a:r>
            <a:r>
              <a:rPr lang="en-US" sz="3000" dirty="0"/>
              <a:t> &amp; di </a:t>
            </a:r>
            <a:r>
              <a:rPr lang="en-US" sz="3000" dirty="0" err="1"/>
              <a:t>sampingnya</a:t>
            </a:r>
            <a:r>
              <a:rPr lang="en-US" sz="3000" dirty="0"/>
              <a:t> </a:t>
            </a:r>
            <a:r>
              <a:rPr lang="en-US" sz="3000" dirty="0" err="1"/>
              <a:t>diletakkan</a:t>
            </a:r>
            <a:r>
              <a:rPr lang="en-US" sz="3000" dirty="0"/>
              <a:t> </a:t>
            </a:r>
            <a:r>
              <a:rPr lang="en-US" sz="3000" dirty="0" err="1"/>
              <a:t>gelas</a:t>
            </a:r>
            <a:r>
              <a:rPr lang="en-US" sz="3000" dirty="0"/>
              <a:t> </a:t>
            </a:r>
            <a:r>
              <a:rPr lang="en-US" sz="3000" dirty="0" err="1"/>
              <a:t>berwarna</a:t>
            </a:r>
            <a:r>
              <a:rPr lang="en-US" sz="3000" dirty="0"/>
              <a:t> </a:t>
            </a:r>
            <a:r>
              <a:rPr lang="en-US" sz="3000" dirty="0" err="1"/>
              <a:t>merah</a:t>
            </a:r>
            <a:r>
              <a:rPr lang="en-US" sz="3000" dirty="0"/>
              <a:t> &amp; </a:t>
            </a:r>
            <a:r>
              <a:rPr lang="en-US" sz="3000" dirty="0" err="1"/>
              <a:t>kuning</a:t>
            </a:r>
            <a:r>
              <a:rPr lang="en-US" sz="3000" dirty="0"/>
              <a:t> </a:t>
            </a:r>
            <a:r>
              <a:rPr lang="en-US" sz="3000" dirty="0" err="1"/>
              <a:t>sbg</a:t>
            </a:r>
            <a:r>
              <a:rPr lang="en-US" sz="3000" dirty="0"/>
              <a:t> </a:t>
            </a:r>
            <a:r>
              <a:rPr lang="en-US" sz="3000" dirty="0" err="1"/>
              <a:t>pembanding</a:t>
            </a:r>
            <a:r>
              <a:rPr lang="en-US" sz="3000" dirty="0"/>
              <a:t>. </a:t>
            </a:r>
            <a:r>
              <a:rPr lang="en-US" sz="3000" dirty="0" err="1"/>
              <a:t>Lalu</a:t>
            </a:r>
            <a:r>
              <a:rPr lang="en-US" sz="3000" dirty="0"/>
              <a:t> </a:t>
            </a:r>
            <a:r>
              <a:rPr lang="en-US" sz="3000" dirty="0" err="1"/>
              <a:t>warna</a:t>
            </a:r>
            <a:r>
              <a:rPr lang="en-US" sz="3000" dirty="0"/>
              <a:t> </a:t>
            </a:r>
            <a:r>
              <a:rPr lang="en-US" sz="3000" dirty="0" err="1"/>
              <a:t>minyak</a:t>
            </a:r>
            <a:r>
              <a:rPr lang="en-US" sz="3000" dirty="0"/>
              <a:t> &amp; </a:t>
            </a:r>
            <a:r>
              <a:rPr lang="en-US" sz="3000" dirty="0" err="1"/>
              <a:t>gelas</a:t>
            </a:r>
            <a:r>
              <a:rPr lang="en-US" sz="3000" dirty="0"/>
              <a:t> </a:t>
            </a:r>
            <a:r>
              <a:rPr lang="en-US" sz="3000" dirty="0" err="1"/>
              <a:t>dilihat</a:t>
            </a:r>
            <a:r>
              <a:rPr lang="en-US" sz="3000" dirty="0"/>
              <a:t> </a:t>
            </a:r>
            <a:r>
              <a:rPr lang="en-US" sz="3000" dirty="0" err="1"/>
              <a:t>melalui</a:t>
            </a:r>
            <a:r>
              <a:rPr lang="en-US" sz="3000" dirty="0"/>
              <a:t> </a:t>
            </a:r>
            <a:r>
              <a:rPr lang="en-US" sz="3000" dirty="0" err="1"/>
              <a:t>teropong</a:t>
            </a:r>
            <a:r>
              <a:rPr lang="en-US" sz="3000" dirty="0"/>
              <a:t>.</a:t>
            </a:r>
          </a:p>
          <a:p>
            <a:pPr marL="514350" indent="-514350" eaLnBrk="1" hangingPunct="1">
              <a:lnSpc>
                <a:spcPct val="80000"/>
              </a:lnSpc>
              <a:buFont typeface="Calibri" pitchFamily="34" charset="0"/>
              <a:buAutoNum type="arabicPeriod"/>
              <a:defRPr/>
            </a:pPr>
            <a:endParaRPr lang="en-US" sz="3000" dirty="0"/>
          </a:p>
          <a:p>
            <a:pPr marL="514350" indent="-514350" eaLnBrk="1" hangingPunct="1">
              <a:lnSpc>
                <a:spcPct val="80000"/>
              </a:lnSpc>
              <a:buFont typeface="Calibri" pitchFamily="34" charset="0"/>
              <a:buAutoNum type="arabicPeriod"/>
              <a:defRPr/>
            </a:pPr>
            <a:r>
              <a:rPr lang="en-US" sz="3000" dirty="0" err="1"/>
              <a:t>Gelas</a:t>
            </a:r>
            <a:r>
              <a:rPr lang="en-US" sz="3000" dirty="0"/>
              <a:t> </a:t>
            </a:r>
            <a:r>
              <a:rPr lang="en-US" sz="3000" dirty="0" err="1"/>
              <a:t>berwarna</a:t>
            </a:r>
            <a:r>
              <a:rPr lang="en-US" sz="3000" dirty="0"/>
              <a:t> </a:t>
            </a:r>
            <a:r>
              <a:rPr lang="en-US" sz="3000" dirty="0" err="1"/>
              <a:t>tsb</a:t>
            </a:r>
            <a:r>
              <a:rPr lang="en-US" sz="3000" dirty="0"/>
              <a:t> </a:t>
            </a:r>
            <a:r>
              <a:rPr lang="en-US" sz="3000" dirty="0" err="1"/>
              <a:t>diganti-ganti</a:t>
            </a:r>
            <a:r>
              <a:rPr lang="en-US" sz="3000" dirty="0"/>
              <a:t> </a:t>
            </a:r>
            <a:r>
              <a:rPr lang="en-US" sz="3000" dirty="0" err="1"/>
              <a:t>sampai</a:t>
            </a:r>
            <a:r>
              <a:rPr lang="en-US" sz="3000" dirty="0"/>
              <a:t> </a:t>
            </a:r>
            <a:r>
              <a:rPr lang="en-US" sz="3000" dirty="0" err="1"/>
              <a:t>didapat</a:t>
            </a:r>
            <a:r>
              <a:rPr lang="en-US" sz="3000" dirty="0"/>
              <a:t> </a:t>
            </a:r>
            <a:r>
              <a:rPr lang="en-US" sz="3000" dirty="0" err="1"/>
              <a:t>warna</a:t>
            </a:r>
            <a:r>
              <a:rPr lang="en-US" sz="3000" dirty="0"/>
              <a:t> </a:t>
            </a:r>
            <a:r>
              <a:rPr lang="en-US" sz="3000" dirty="0" err="1"/>
              <a:t>yg</a:t>
            </a:r>
            <a:r>
              <a:rPr lang="en-US" sz="3000" dirty="0"/>
              <a:t> </a:t>
            </a:r>
            <a:r>
              <a:rPr lang="en-US" sz="3000" dirty="0" err="1"/>
              <a:t>sama</a:t>
            </a:r>
            <a:r>
              <a:rPr lang="en-US" sz="3000" dirty="0"/>
              <a:t> dg </a:t>
            </a:r>
            <a:r>
              <a:rPr lang="en-US" sz="3000" dirty="0" err="1"/>
              <a:t>warna</a:t>
            </a:r>
            <a:r>
              <a:rPr lang="en-US" sz="3000" dirty="0"/>
              <a:t> </a:t>
            </a:r>
            <a:r>
              <a:rPr lang="en-US" sz="3000" dirty="0" err="1"/>
              <a:t>sampel</a:t>
            </a:r>
            <a:r>
              <a:rPr lang="en-US" sz="3000" dirty="0"/>
              <a:t>.</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467544" y="0"/>
            <a:ext cx="8229600" cy="1143000"/>
          </a:xfrm>
        </p:spPr>
        <p:txBody>
          <a:bodyPr/>
          <a:lstStyle/>
          <a:p>
            <a:r>
              <a:rPr lang="id-ID" dirty="0"/>
              <a:t>Viscometer</a:t>
            </a:r>
            <a:endParaRPr lang="en-GB" dirty="0"/>
          </a:p>
        </p:txBody>
      </p:sp>
      <p:pic>
        <p:nvPicPr>
          <p:cNvPr id="27654" name="Picture 6" descr="viscosimet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55576" y="1052736"/>
            <a:ext cx="4894858" cy="56470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187953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a:lstStyle/>
          <a:p>
            <a:r>
              <a:rPr lang="id-ID"/>
              <a:t>Smoke point, ASTM 1322</a:t>
            </a:r>
            <a:endParaRPr lang="en-GB"/>
          </a:p>
        </p:txBody>
      </p:sp>
      <p:pic>
        <p:nvPicPr>
          <p:cNvPr id="29702" name="Picture 6" descr="smoke point ASTM 132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1680" y="1255713"/>
            <a:ext cx="2328863" cy="5602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767889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6"/>
          <p:cNvSpPr>
            <a:spLocks noGrp="1" noChangeArrowheads="1"/>
          </p:cNvSpPr>
          <p:nvPr>
            <p:ph type="title"/>
          </p:nvPr>
        </p:nvSpPr>
        <p:spPr/>
        <p:txBody>
          <a:bodyPr/>
          <a:lstStyle/>
          <a:p>
            <a:r>
              <a:rPr lang="id-ID"/>
              <a:t>Cloud &amp; Pour Point</a:t>
            </a:r>
            <a:endParaRPr lang="en-GB"/>
          </a:p>
        </p:txBody>
      </p:sp>
      <p:pic>
        <p:nvPicPr>
          <p:cNvPr id="37897" name="Picture 9" descr="cloud point 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5800" y="1323975"/>
            <a:ext cx="3810000" cy="4589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8" name="Picture 10" descr="cloud point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73638" y="1844675"/>
            <a:ext cx="3055937" cy="3671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141742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Tugas</a:t>
            </a:r>
          </a:p>
        </p:txBody>
      </p:sp>
      <p:sp>
        <p:nvSpPr>
          <p:cNvPr id="3" name="Content Placeholder 2"/>
          <p:cNvSpPr>
            <a:spLocks noGrp="1"/>
          </p:cNvSpPr>
          <p:nvPr>
            <p:ph idx="1"/>
          </p:nvPr>
        </p:nvSpPr>
        <p:spPr>
          <a:xfrm>
            <a:off x="792840" y="1340768"/>
            <a:ext cx="7379559" cy="4195481"/>
          </a:xfrm>
        </p:spPr>
        <p:txBody>
          <a:bodyPr>
            <a:noAutofit/>
          </a:bodyPr>
          <a:lstStyle/>
          <a:p>
            <a:r>
              <a:rPr lang="id-ID" sz="2800" dirty="0"/>
              <a:t>Susun diagram alir (blok diagram) prosedur pengujian sifat fisis minyak dari narasi yang sdh ditampilkan di depan. Cross chek dengan referensi (misal buku Ketaren, Sudarmaji dll) akan lebih baik untuk memudahkan penyusunan blok diagram.</a:t>
            </a:r>
          </a:p>
          <a:p>
            <a:r>
              <a:rPr lang="id-ID" sz="2800" dirty="0"/>
              <a:t>Penyusunan DAP mengikuti aturan : yang tertulis di dalam blok/kotak adalah proses, bahan yang masuk / keluar tidak diberi kotak.</a:t>
            </a:r>
          </a:p>
        </p:txBody>
      </p:sp>
    </p:spTree>
    <p:extLst>
      <p:ext uri="{BB962C8B-B14F-4D97-AF65-F5344CB8AC3E}">
        <p14:creationId xmlns:p14="http://schemas.microsoft.com/office/powerpoint/2010/main" val="2354859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21724" y="260648"/>
            <a:ext cx="8229600" cy="1143000"/>
          </a:xfrm>
          <a:solidFill>
            <a:srgbClr val="808000"/>
          </a:solidFill>
        </p:spPr>
        <p:txBody>
          <a:bodyPr/>
          <a:lstStyle/>
          <a:p>
            <a:pPr eaLnBrk="1" hangingPunct="1"/>
            <a:r>
              <a:rPr lang="id-ID"/>
              <a:t>ODOR &amp; FLAVOR</a:t>
            </a:r>
            <a:endParaRPr lang="en-GB"/>
          </a:p>
        </p:txBody>
      </p:sp>
      <p:sp>
        <p:nvSpPr>
          <p:cNvPr id="5123" name="Rectangle 3"/>
          <p:cNvSpPr>
            <a:spLocks noGrp="1" noChangeArrowheads="1"/>
          </p:cNvSpPr>
          <p:nvPr>
            <p:ph idx="1"/>
          </p:nvPr>
        </p:nvSpPr>
        <p:spPr>
          <a:xfrm>
            <a:off x="179512" y="1600201"/>
            <a:ext cx="8964488" cy="4277072"/>
          </a:xfrm>
        </p:spPr>
        <p:txBody>
          <a:bodyPr>
            <a:normAutofit/>
          </a:bodyPr>
          <a:lstStyle/>
          <a:p>
            <a:pPr eaLnBrk="1" hangingPunct="1"/>
            <a:r>
              <a:rPr lang="id-ID" sz="3200" dirty="0"/>
              <a:t>Terdapat secara alami pada komponen bukan minyak</a:t>
            </a:r>
          </a:p>
          <a:p>
            <a:pPr eaLnBrk="1" hangingPunct="1">
              <a:buFontTx/>
              <a:buNone/>
            </a:pPr>
            <a:r>
              <a:rPr lang="id-ID" sz="3200" dirty="0"/>
              <a:t>	contoh : beta ionone (minyak sawit)</a:t>
            </a:r>
          </a:p>
          <a:p>
            <a:pPr eaLnBrk="1" hangingPunct="1">
              <a:buFontTx/>
              <a:buNone/>
            </a:pPr>
            <a:r>
              <a:rPr lang="id-ID" sz="3200" dirty="0"/>
              <a:t>			 </a:t>
            </a:r>
            <a:r>
              <a:rPr lang="en-US" sz="3200" dirty="0"/>
              <a:t>          </a:t>
            </a:r>
            <a:r>
              <a:rPr lang="id-ID" sz="3200" dirty="0"/>
              <a:t>nonil metilketon (minyak kelapa)</a:t>
            </a:r>
          </a:p>
          <a:p>
            <a:pPr eaLnBrk="1" hangingPunct="1"/>
            <a:r>
              <a:rPr lang="id-ID" sz="3200" dirty="0"/>
              <a:t>Pembentukan asam lemak rantai pendek akibat peruraian komponen minyak / lemak</a:t>
            </a:r>
            <a:endParaRPr lang="en-GB"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rgbClr val="808000"/>
          </a:solidFill>
        </p:spPr>
        <p:txBody>
          <a:bodyPr/>
          <a:lstStyle/>
          <a:p>
            <a:pPr eaLnBrk="1" hangingPunct="1"/>
            <a:r>
              <a:rPr lang="id-ID"/>
              <a:t>KELARUTAN</a:t>
            </a:r>
            <a:endParaRPr lang="en-GB"/>
          </a:p>
        </p:txBody>
      </p:sp>
      <p:sp>
        <p:nvSpPr>
          <p:cNvPr id="6147" name="Rectangle 3"/>
          <p:cNvSpPr>
            <a:spLocks noGrp="1" noChangeArrowheads="1"/>
          </p:cNvSpPr>
          <p:nvPr>
            <p:ph idx="1"/>
          </p:nvPr>
        </p:nvSpPr>
        <p:spPr/>
        <p:txBody>
          <a:bodyPr>
            <a:normAutofit lnSpcReduction="10000"/>
          </a:bodyPr>
          <a:lstStyle/>
          <a:p>
            <a:pPr eaLnBrk="1" hangingPunct="1">
              <a:lnSpc>
                <a:spcPct val="90000"/>
              </a:lnSpc>
            </a:pPr>
            <a:r>
              <a:rPr lang="id-ID" sz="2400" dirty="0"/>
              <a:t>Tidak larut dalam air, kecuali minyak jarak (castor oil)</a:t>
            </a:r>
            <a:r>
              <a:rPr lang="en-US" sz="2400" dirty="0"/>
              <a:t> </a:t>
            </a:r>
            <a:r>
              <a:rPr lang="en-US" sz="2400" dirty="0">
                <a:sym typeface="Wingdings" panose="05000000000000000000" pitchFamily="2" charset="2"/>
              </a:rPr>
              <a:t> </a:t>
            </a:r>
            <a:r>
              <a:rPr lang="en-US" sz="2400" dirty="0" err="1">
                <a:sym typeface="Wingdings" panose="05000000000000000000" pitchFamily="2" charset="2"/>
              </a:rPr>
              <a:t>mengandung</a:t>
            </a:r>
            <a:r>
              <a:rPr lang="en-US" sz="2400" dirty="0">
                <a:sym typeface="Wingdings" panose="05000000000000000000" pitchFamily="2" charset="2"/>
              </a:rPr>
              <a:t> </a:t>
            </a:r>
            <a:r>
              <a:rPr lang="en-US" sz="2400" dirty="0" err="1">
                <a:sym typeface="Wingdings" panose="05000000000000000000" pitchFamily="2" charset="2"/>
              </a:rPr>
              <a:t>asam</a:t>
            </a:r>
            <a:r>
              <a:rPr lang="en-US" sz="2400" dirty="0">
                <a:sym typeface="Wingdings" panose="05000000000000000000" pitchFamily="2" charset="2"/>
              </a:rPr>
              <a:t> </a:t>
            </a:r>
            <a:r>
              <a:rPr lang="en-US" sz="2400" dirty="0" err="1">
                <a:sym typeface="Wingdings" panose="05000000000000000000" pitchFamily="2" charset="2"/>
              </a:rPr>
              <a:t>risinoleat</a:t>
            </a:r>
            <a:r>
              <a:rPr lang="en-US" sz="2400" dirty="0">
                <a:sym typeface="Wingdings" panose="05000000000000000000" pitchFamily="2" charset="2"/>
              </a:rPr>
              <a:t> yang </a:t>
            </a:r>
            <a:r>
              <a:rPr lang="en-US" sz="2400" dirty="0" err="1">
                <a:sym typeface="Wingdings" panose="05000000000000000000" pitchFamily="2" charset="2"/>
              </a:rPr>
              <a:t>memiliki</a:t>
            </a:r>
            <a:r>
              <a:rPr lang="en-US" sz="2400" dirty="0">
                <a:sym typeface="Wingdings" panose="05000000000000000000" pitchFamily="2" charset="2"/>
              </a:rPr>
              <a:t> </a:t>
            </a:r>
            <a:r>
              <a:rPr lang="en-US" sz="2400" dirty="0" err="1">
                <a:sym typeface="Wingdings" panose="05000000000000000000" pitchFamily="2" charset="2"/>
              </a:rPr>
              <a:t>gugus</a:t>
            </a:r>
            <a:r>
              <a:rPr lang="en-US" sz="2400" dirty="0">
                <a:sym typeface="Wingdings" panose="05000000000000000000" pitchFamily="2" charset="2"/>
              </a:rPr>
              <a:t> </a:t>
            </a:r>
            <a:r>
              <a:rPr lang="en-US" sz="2400" dirty="0" err="1">
                <a:sym typeface="Wingdings" panose="05000000000000000000" pitchFamily="2" charset="2"/>
              </a:rPr>
              <a:t>hidroksi</a:t>
            </a:r>
            <a:r>
              <a:rPr lang="en-US" sz="2400" dirty="0">
                <a:sym typeface="Wingdings" panose="05000000000000000000" pitchFamily="2" charset="2"/>
              </a:rPr>
              <a:t> </a:t>
            </a:r>
            <a:r>
              <a:rPr lang="en-US" sz="2400" dirty="0" err="1">
                <a:sym typeface="Wingdings" panose="05000000000000000000" pitchFamily="2" charset="2"/>
              </a:rPr>
              <a:t>pada</a:t>
            </a:r>
            <a:r>
              <a:rPr lang="en-US" sz="2400" dirty="0">
                <a:sym typeface="Wingdings" panose="05000000000000000000" pitchFamily="2" charset="2"/>
              </a:rPr>
              <a:t> </a:t>
            </a:r>
            <a:r>
              <a:rPr lang="en-US" sz="2400" dirty="0" err="1">
                <a:sym typeface="Wingdings" panose="05000000000000000000" pitchFamily="2" charset="2"/>
              </a:rPr>
              <a:t>rantai</a:t>
            </a:r>
            <a:r>
              <a:rPr lang="en-US" sz="2400" dirty="0">
                <a:sym typeface="Wingdings" panose="05000000000000000000" pitchFamily="2" charset="2"/>
              </a:rPr>
              <a:t> </a:t>
            </a:r>
            <a:r>
              <a:rPr lang="en-US" sz="2400" dirty="0" err="1">
                <a:sym typeface="Wingdings" panose="05000000000000000000" pitchFamily="2" charset="2"/>
              </a:rPr>
              <a:t>alkil</a:t>
            </a:r>
            <a:endParaRPr lang="id-ID" sz="2400" dirty="0"/>
          </a:p>
          <a:p>
            <a:pPr eaLnBrk="1" hangingPunct="1">
              <a:lnSpc>
                <a:spcPct val="90000"/>
              </a:lnSpc>
            </a:pPr>
            <a:r>
              <a:rPr lang="id-ID" sz="2400" dirty="0"/>
              <a:t>Asam lemak rantai pendek larut dalam air</a:t>
            </a:r>
          </a:p>
          <a:p>
            <a:pPr eaLnBrk="1" hangingPunct="1">
              <a:lnSpc>
                <a:spcPct val="90000"/>
              </a:lnSpc>
            </a:pPr>
            <a:r>
              <a:rPr lang="id-ID" sz="2400" dirty="0"/>
              <a:t>Sedikit larut dalam alkohol</a:t>
            </a:r>
          </a:p>
          <a:p>
            <a:pPr eaLnBrk="1" hangingPunct="1">
              <a:lnSpc>
                <a:spcPct val="90000"/>
              </a:lnSpc>
            </a:pPr>
            <a:r>
              <a:rPr lang="id-ID" sz="2400" dirty="0"/>
              <a:t>Larut sempurna dalam etil eter, CS</a:t>
            </a:r>
            <a:r>
              <a:rPr lang="id-ID" sz="2400" baseline="-25000" dirty="0"/>
              <a:t>2</a:t>
            </a:r>
            <a:r>
              <a:rPr lang="id-ID" sz="2400" dirty="0"/>
              <a:t> dan pelarut halogen (non polar)</a:t>
            </a:r>
          </a:p>
          <a:p>
            <a:pPr eaLnBrk="1" hangingPunct="1">
              <a:lnSpc>
                <a:spcPct val="90000"/>
              </a:lnSpc>
            </a:pPr>
            <a:r>
              <a:rPr lang="id-ID" sz="2400" dirty="0"/>
              <a:t>Asam lemak tak jenuh (</a:t>
            </a:r>
            <a:r>
              <a:rPr lang="en-US" sz="2400" dirty="0"/>
              <a:t>PUFA</a:t>
            </a:r>
            <a:r>
              <a:rPr lang="id-ID" sz="2400" dirty="0"/>
              <a:t>) sangat mudah larut dalam pelarut organik dibanding ALJ</a:t>
            </a:r>
          </a:p>
          <a:p>
            <a:pPr eaLnBrk="1" hangingPunct="1">
              <a:lnSpc>
                <a:spcPct val="90000"/>
              </a:lnSpc>
            </a:pPr>
            <a:endParaRPr lang="en-GB" sz="2400" baseline="-25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rgbClr val="808000"/>
          </a:solidFill>
        </p:spPr>
        <p:txBody>
          <a:bodyPr/>
          <a:lstStyle/>
          <a:p>
            <a:pPr eaLnBrk="1" hangingPunct="1"/>
            <a:r>
              <a:rPr lang="id-ID" dirty="0"/>
              <a:t>BERAT JENIS</a:t>
            </a:r>
            <a:endParaRPr lang="en-GB" dirty="0"/>
          </a:p>
        </p:txBody>
      </p:sp>
      <p:sp>
        <p:nvSpPr>
          <p:cNvPr id="12291" name="Rectangle 3"/>
          <p:cNvSpPr>
            <a:spLocks noGrp="1" noChangeArrowheads="1"/>
          </p:cNvSpPr>
          <p:nvPr>
            <p:ph idx="1"/>
          </p:nvPr>
        </p:nvSpPr>
        <p:spPr/>
        <p:txBody>
          <a:bodyPr>
            <a:normAutofit/>
          </a:bodyPr>
          <a:lstStyle/>
          <a:p>
            <a:pPr eaLnBrk="1" hangingPunct="1"/>
            <a:r>
              <a:rPr lang="id-ID" sz="3200" dirty="0"/>
              <a:t>Lebih rendah dari berat jenis air (sekitar 0,8 g/mL)</a:t>
            </a:r>
          </a:p>
          <a:p>
            <a:pPr eaLnBrk="1" hangingPunct="1"/>
            <a:endParaRPr lang="id-ID" sz="3200" dirty="0"/>
          </a:p>
          <a:p>
            <a:pPr eaLnBrk="1" hangingPunct="1"/>
            <a:r>
              <a:rPr lang="id-ID" sz="3200" dirty="0"/>
              <a:t>Biasa diukur pada suhu 25, 40 atau 60</a:t>
            </a:r>
            <a:r>
              <a:rPr lang="id-ID" sz="3200" baseline="30000" dirty="0"/>
              <a:t>o</a:t>
            </a:r>
            <a:r>
              <a:rPr lang="id-ID" sz="3200" dirty="0"/>
              <a:t>C (untuk lemak yang titik cairnya tinggi)</a:t>
            </a:r>
            <a:endParaRPr lang="en-GB" sz="3200" dirty="0"/>
          </a:p>
        </p:txBody>
      </p:sp>
    </p:spTree>
    <p:extLst>
      <p:ext uri="{BB962C8B-B14F-4D97-AF65-F5344CB8AC3E}">
        <p14:creationId xmlns:p14="http://schemas.microsoft.com/office/powerpoint/2010/main" val="4250141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solidFill>
            <a:srgbClr val="808000"/>
          </a:solidFill>
        </p:spPr>
        <p:txBody>
          <a:bodyPr/>
          <a:lstStyle/>
          <a:p>
            <a:pPr eaLnBrk="1" hangingPunct="1"/>
            <a:r>
              <a:rPr lang="id-ID" dirty="0"/>
              <a:t>INDEKS BIAS</a:t>
            </a:r>
            <a:endParaRPr lang="en-GB" dirty="0"/>
          </a:p>
        </p:txBody>
      </p:sp>
      <p:sp>
        <p:nvSpPr>
          <p:cNvPr id="13315" name="Rectangle 3"/>
          <p:cNvSpPr>
            <a:spLocks noGrp="1" noChangeArrowheads="1"/>
          </p:cNvSpPr>
          <p:nvPr>
            <p:ph idx="1"/>
          </p:nvPr>
        </p:nvSpPr>
        <p:spPr/>
        <p:txBody>
          <a:bodyPr>
            <a:normAutofit/>
          </a:bodyPr>
          <a:lstStyle/>
          <a:p>
            <a:pPr eaLnBrk="1" hangingPunct="1"/>
            <a:r>
              <a:rPr lang="id-ID" sz="2800" dirty="0"/>
              <a:t>Derajat penyimpangan cahaya yang dilewatkan pada medium minyak.</a:t>
            </a:r>
          </a:p>
          <a:p>
            <a:pPr eaLnBrk="1" hangingPunct="1"/>
            <a:r>
              <a:rPr lang="id-ID" sz="2800" dirty="0"/>
              <a:t>Untuk identifikasi unsur minyak atau pengujian kemurnian</a:t>
            </a:r>
          </a:p>
          <a:p>
            <a:pPr eaLnBrk="1" hangingPunct="1"/>
            <a:r>
              <a:rPr lang="id-ID" sz="2800" dirty="0"/>
              <a:t>IB meningkat dengan kenaikan panjang rantai karbon, jumlah ikatan rangkap, dan bobot molekul (nilainya sekitar 1,4)</a:t>
            </a:r>
            <a:endParaRPr lang="en-GB" sz="2800" dirty="0"/>
          </a:p>
        </p:txBody>
      </p:sp>
    </p:spTree>
    <p:extLst>
      <p:ext uri="{BB962C8B-B14F-4D97-AF65-F5344CB8AC3E}">
        <p14:creationId xmlns:p14="http://schemas.microsoft.com/office/powerpoint/2010/main" val="9879171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5677</TotalTime>
  <Words>2346</Words>
  <Application>Microsoft Office PowerPoint</Application>
  <PresentationFormat>On-screen Show (4:3)</PresentationFormat>
  <Paragraphs>275</Paragraphs>
  <Slides>58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Algerian</vt:lpstr>
      <vt:lpstr>Arial</vt:lpstr>
      <vt:lpstr>Calibri</vt:lpstr>
      <vt:lpstr>Century Gothic</vt:lpstr>
      <vt:lpstr>Wingdings</vt:lpstr>
      <vt:lpstr>Wingdings 3</vt:lpstr>
      <vt:lpstr>Ion</vt:lpstr>
      <vt:lpstr>SIFAT FISIS</vt:lpstr>
      <vt:lpstr> </vt:lpstr>
      <vt:lpstr>OILINESS dan VISKOSITAS</vt:lpstr>
      <vt:lpstr>WARNA</vt:lpstr>
      <vt:lpstr>PowerPoint Presentation</vt:lpstr>
      <vt:lpstr>ODOR &amp; FLAVOR</vt:lpstr>
      <vt:lpstr>KELARUTAN</vt:lpstr>
      <vt:lpstr>BERAT JENIS</vt:lpstr>
      <vt:lpstr>INDEKS BIAS</vt:lpstr>
      <vt:lpstr>TEMPERATUR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Titik kekeruhan (turbidity point) suhu saat muncul kekeruhan</vt:lpstr>
      <vt:lpstr>PENGUJIAN SIFAT FISIS</vt:lpstr>
      <vt:lpstr>PENENTUAN KADAR MINYAK</vt:lpstr>
      <vt:lpstr>Soxhlet apparatus</vt:lpstr>
      <vt:lpstr>PROSEDUR</vt:lpstr>
      <vt:lpstr>PowerPoint Presentation</vt:lpstr>
      <vt:lpstr>Kadar Air &amp; Zat Menguap</vt:lpstr>
      <vt:lpstr>PROSEDUR</vt:lpstr>
      <vt:lpstr>PowerPoint Presentation</vt:lpstr>
      <vt:lpstr>PowerPoint Presentation</vt:lpstr>
      <vt:lpstr>PROSEDUR</vt:lpstr>
      <vt:lpstr>PowerPoint Presentation</vt:lpstr>
      <vt:lpstr>PROSEDUR</vt:lpstr>
      <vt:lpstr>Berat Jenis &amp; spesific gravity</vt:lpstr>
      <vt:lpstr>Hydrometer, spesific gravity</vt:lpstr>
      <vt:lpstr>Prosedur </vt:lpstr>
      <vt:lpstr>PowerPoint Presentation</vt:lpstr>
      <vt:lpstr>PowerPoint Presentation</vt:lpstr>
      <vt:lpstr>TITIK LELEH</vt:lpstr>
      <vt:lpstr>PowerPoint Presentation</vt:lpstr>
      <vt:lpstr>Prosedur </vt:lpstr>
      <vt:lpstr>PowerPoint Presentation</vt:lpstr>
      <vt:lpstr>Titik Lunak (Softening point)</vt:lpstr>
      <vt:lpstr>Prosedur </vt:lpstr>
      <vt:lpstr>PowerPoint Presentation</vt:lpstr>
      <vt:lpstr>Titik luncur (Slippping Point)</vt:lpstr>
      <vt:lpstr>Shot Melting Point</vt:lpstr>
      <vt:lpstr>Turbidity Point</vt:lpstr>
      <vt:lpstr>Prosedur </vt:lpstr>
      <vt:lpstr>Indeks Bias</vt:lpstr>
      <vt:lpstr>PowerPoint Presentation</vt:lpstr>
      <vt:lpstr>Sifat Spektral (Spectral Characteristic)</vt:lpstr>
      <vt:lpstr>Prosedur </vt:lpstr>
      <vt:lpstr>Kelarutan </vt:lpstr>
      <vt:lpstr>PowerPoint Presentation</vt:lpstr>
      <vt:lpstr>Warna (Metode Wesson)</vt:lpstr>
      <vt:lpstr>Prosedur </vt:lpstr>
      <vt:lpstr>Viscometer</vt:lpstr>
      <vt:lpstr>Smoke point, ASTM 1322</vt:lpstr>
      <vt:lpstr>Cloud &amp; Pour Point</vt:lpstr>
      <vt:lpstr>Tugas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SIFAT FISIS</dc:title>
  <dc:creator>Ardiana</dc:creator>
  <cp:lastModifiedBy>Dwi Ardiana</cp:lastModifiedBy>
  <cp:revision>105</cp:revision>
  <dcterms:created xsi:type="dcterms:W3CDTF">2010-09-19T15:47:21Z</dcterms:created>
  <dcterms:modified xsi:type="dcterms:W3CDTF">2023-03-11T12:12:00Z</dcterms:modified>
</cp:coreProperties>
</file>