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  <p:sldId id="270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1" r:id="rId20"/>
    <p:sldId id="272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77.34628" units="1/cm"/>
          <inkml:channelProperty channel="Y" name="resolution" value="44.39306" units="1/cm"/>
        </inkml:channelProperties>
      </inkml:inkSource>
      <inkml:timestamp xml:id="ts0" timeString="2018-05-09T03:51:11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6380 15721,'40'0,"40"0,41 0,-41 0,0 0,-40 0,1 0,39 0,-40 0,0 0,40 0,-40 0,1 0,-1 0,0 0,0 0,0 0,0 0,0 0,1 0,-1 0,0 0,0 0,0 0,0 0,0 0,0 0,-40 40,41-40,-1 0,-40 40,0 0,40-40,-40 40,0 0,0 0,0 0,0 1,0-1,0 0,0 0,0 0,0 0,0 0,0 0,0 0,-40-40,0 0,-1 0,1 0,0 0,0 0,0 0,-40 0,40 0,-1 0,1 0,0 0,0 0,0 0,0 0,0 0,-1 0,1 0,-40 0,40 0,0 0,0 0,0 0,-1 0,-39 0,40 0,0 0,-40 0,40 0,-1 0,1 0,0 0,0 0,0 0,0 0,0 0,0 0,40-40,0 0,0 0,0 0,0 0,0 0,0 0,0 0,0-1,0 1,0 0,0 0,0 0,0 0</inkml:trace>
  <inkml:trace contextRef="#ctx0" brushRef="#br0" timeOffset="16801.0425">6581 7218,'80'0,"40"0,41 0,-41 0,-40 0,1 40,-41-40,0 0,40 0,-40 0,1 41,-1-41,-40 40,40-40,0 0,0 0,0 0,0 0,-40 40,0 0,0 0,0 0,0 0,0 0,0 0,0 1,0-1,0 0,0 0,0 0,0 0,-40-40,0 0,0 0,0 0,0 0,-41 0,41 0,0 0,-40 0,0 0,39 0,-39 0,40 0,0 0,0 0,0 0,0 0,-1 0,1 0,0 0,0 0,40-40,0 0,0 0,0 0,0 0,0-1,0 1,0 0,0 0,0 0,0 0,0 0,0 0,0 0,0-1</inkml:trace>
  <inkml:trace contextRef="#ctx0" brushRef="#br0" timeOffset="28919.8944">9951 15921,'81'-40,"39"0,-40 0,0 40,1-40,-41 40,0 0,0 0,-40-40,40 40,0 0,0 0,1 0,-1 0,0 0,0 0,0 0,0 0,0 0,1 0,-1 0,-40 40,40-40,-40 40,0 0,0 40,0-40,0 41,0-1,0-40,0 0,0 0,0 40,0-40,0 0,0 1,0-1,0 0,0 0,0 0,0 0,0 0,-40 0,40 0,-40 1,-1-41,41 40,-40-40,40 40,-40-40,40 40,-40-40,0 40,0-40,0 0,-1 0,1 40,0-40,0 0,0 0,0 0,0 0,0 0,-1 0,1 0,0 0,0 0,0 0,40-40,-40 40,0 0,40-40,0 0,-40 40,40-40,0 0,-41-41,41 41,0 0,-40 0,0 0,40 0,0 0,0 0,-40-1,40 1,0 0,0 0,0 0,0 0,0 0,0 0,0 0,0 0,0-1,0 1,0 0,0 0,0 0</inkml:trace>
  <inkml:trace contextRef="#ctx0" brushRef="#br0" timeOffset="37972.9469">9751 7258,'40'0,"40"0,-40 0,0 0,0 0,1 0,-1 0,0 0,0 0,0 0,0 0,0 0,0 0,1 0,-1 0,0-40,0 40,0 0,0 0,0 0,0 0,1 0,-41 40,0 1,0-1,0 0,0 0,0 0,0 0,0 0,0 0,0 0,0 1,0-1,0 0,0 0,0 0,0 0,0 0,-41-40,1 0,0 0,0 0,0 0,0 0,0 0,0 0,-1 0,1 0,0 0,0 0,0 0,0 0,0 0,40 40,-40-40,-1 0,1 0,0 0,0 0,0 0,0 0,0 0,40-40,0 0,0 0,0 0,0 0,0 0,0 0,0-1,0 1,0 0,0 0,0 0,0 0,0 0,0 0,0 0,0-1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1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1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8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40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63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8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79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36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22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8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5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EDE1-2A4D-423B-A2FB-ABAE10E443D7}" type="datetimeFigureOut">
              <a:rPr lang="id-ID" smtClean="0"/>
              <a:t>12/05/2019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2814-70DC-4F30-A209-EF39B4C5B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369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latin typeface="Berlin Sans FB" panose="020E0602020502020306" pitchFamily="34" charset="0"/>
              </a:rPr>
              <a:t>ABSORPSI dan STRIPPING</a:t>
            </a:r>
            <a:endParaRPr lang="id-ID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46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45" y="411018"/>
            <a:ext cx="6489879" cy="6015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Neraca massa B pada loop M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Diatur lagi untuk Y</a:t>
            </a:r>
            <a:r>
              <a:rPr lang="id-ID" baseline="-25000" dirty="0" smtClean="0"/>
              <a:t>j+1</a:t>
            </a:r>
          </a:p>
          <a:p>
            <a:pPr marL="0" indent="0">
              <a:buNone/>
            </a:pPr>
            <a:endParaRPr lang="id-ID" baseline="-25000" dirty="0"/>
          </a:p>
          <a:p>
            <a:pPr marL="0" indent="0">
              <a:buNone/>
            </a:pPr>
            <a:endParaRPr lang="id-ID" baseline="-25000" dirty="0" smtClean="0"/>
          </a:p>
          <a:p>
            <a:pPr marL="0" indent="0">
              <a:buNone/>
            </a:pPr>
            <a:endParaRPr lang="id-ID" baseline="-25000" dirty="0"/>
          </a:p>
          <a:p>
            <a:pPr marL="0" indent="0">
              <a:buNone/>
            </a:pPr>
            <a:r>
              <a:rPr lang="id-ID" dirty="0" smtClean="0"/>
              <a:t>Persamaan garis operasi absorpsi berupa garis lurus dengan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/>
              <a:t>d</a:t>
            </a:r>
            <a:r>
              <a:rPr lang="id-ID" dirty="0" smtClean="0"/>
              <a:t>an </a:t>
            </a:r>
          </a:p>
          <a:p>
            <a:pPr marL="0" indent="0">
              <a:buNone/>
            </a:pPr>
            <a:r>
              <a:rPr lang="id-ID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20" y="893159"/>
            <a:ext cx="4514846" cy="386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4918" y="1403797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Loop M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49" y="1102052"/>
            <a:ext cx="3684749" cy="669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36" y="2462196"/>
            <a:ext cx="2833933" cy="892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897" y="4598140"/>
            <a:ext cx="1628697" cy="697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897" y="5548841"/>
            <a:ext cx="2833933" cy="6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/>
          <a:lstStyle/>
          <a:p>
            <a:r>
              <a:rPr lang="id-ID" dirty="0"/>
              <a:t>Untuk mendapatkan jumlah </a:t>
            </a:r>
            <a:r>
              <a:rPr lang="id-ID" dirty="0" smtClean="0"/>
              <a:t>stage setimbang yang </a:t>
            </a:r>
            <a:r>
              <a:rPr lang="id-ID" dirty="0"/>
              <a:t>diperlukan untuk operasi </a:t>
            </a:r>
            <a:r>
              <a:rPr lang="id-ID" dirty="0" smtClean="0"/>
              <a:t>absorpsi dari konsentrasi </a:t>
            </a:r>
            <a:r>
              <a:rPr lang="id-ID" dirty="0"/>
              <a:t>awal </a:t>
            </a:r>
            <a:r>
              <a:rPr lang="es-ES" i="1" dirty="0"/>
              <a:t>Y</a:t>
            </a:r>
            <a:r>
              <a:rPr lang="es-ES" i="1" baseline="-25000" dirty="0"/>
              <a:t>N </a:t>
            </a:r>
            <a:r>
              <a:rPr lang="es-ES" baseline="-25000" dirty="0"/>
              <a:t>+1</a:t>
            </a:r>
            <a:r>
              <a:rPr lang="id-ID" dirty="0" smtClean="0"/>
              <a:t> </a:t>
            </a:r>
            <a:r>
              <a:rPr lang="id-ID" dirty="0"/>
              <a:t>ke konsentrasi akhir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s-ES" i="1" dirty="0"/>
              <a:t>Y</a:t>
            </a:r>
            <a:r>
              <a:rPr lang="es-ES" baseline="-25000" dirty="0"/>
              <a:t>1</a:t>
            </a:r>
            <a:r>
              <a:rPr lang="id-ID" dirty="0" smtClean="0"/>
              <a:t>, digunakan prosedur </a:t>
            </a:r>
            <a:r>
              <a:rPr lang="id-ID" dirty="0" smtClean="0"/>
              <a:t>berikut, yang mirip dengan itu untuk operasi </a:t>
            </a:r>
            <a:r>
              <a:rPr lang="en-US" dirty="0" err="1" smtClean="0"/>
              <a:t>distilasi</a:t>
            </a:r>
            <a:r>
              <a:rPr lang="id-ID" dirty="0" smtClean="0"/>
              <a:t>.</a:t>
            </a:r>
            <a:endParaRPr lang="id-ID" dirty="0" smtClean="0"/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Gambarkan garis kesetimbangan dengan koordinat Y-X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N</a:t>
            </a:r>
            <a:r>
              <a:rPr lang="id-ID" dirty="0" smtClean="0"/>
              <a:t>ilai </a:t>
            </a:r>
            <a:r>
              <a:rPr lang="id-ID" i="1" dirty="0" smtClean="0"/>
              <a:t>X</a:t>
            </a:r>
            <a:r>
              <a:rPr lang="id-ID" i="1" baseline="-25000" dirty="0" smtClean="0"/>
              <a:t>0</a:t>
            </a:r>
            <a:r>
              <a:rPr lang="id-ID" i="1" dirty="0" smtClean="0"/>
              <a:t> </a:t>
            </a:r>
            <a:r>
              <a:rPr lang="id-ID" dirty="0" smtClean="0"/>
              <a:t>,</a:t>
            </a:r>
            <a:r>
              <a:rPr lang="es-ES" sz="1600" i="1" dirty="0" smtClean="0"/>
              <a:t> </a:t>
            </a:r>
            <a:r>
              <a:rPr lang="es-ES" i="1" dirty="0" smtClean="0"/>
              <a:t>Y</a:t>
            </a:r>
            <a:r>
              <a:rPr lang="es-ES" sz="1600" i="1" dirty="0" smtClean="0"/>
              <a:t>N </a:t>
            </a:r>
            <a:r>
              <a:rPr lang="es-ES" sz="1600" dirty="0" smtClean="0"/>
              <a:t>+1 </a:t>
            </a:r>
            <a:r>
              <a:rPr lang="es-ES" dirty="0" smtClean="0"/>
              <a:t>, </a:t>
            </a:r>
            <a:r>
              <a:rPr lang="es-ES" i="1" dirty="0" smtClean="0"/>
              <a:t>Y</a:t>
            </a:r>
            <a:r>
              <a:rPr lang="es-ES" baseline="-25000" dirty="0" smtClean="0"/>
              <a:t>1</a:t>
            </a:r>
            <a:r>
              <a:rPr lang="es-ES" i="1" dirty="0" smtClean="0"/>
              <a:t> </a:t>
            </a:r>
            <a:r>
              <a:rPr lang="es-ES" dirty="0" smtClean="0"/>
              <a:t> </a:t>
            </a:r>
            <a:r>
              <a:rPr lang="id-ID" dirty="0" smtClean="0"/>
              <a:t>dan </a:t>
            </a:r>
            <a:r>
              <a:rPr lang="id-ID" i="1" dirty="0" smtClean="0"/>
              <a:t>L/</a:t>
            </a:r>
            <a:r>
              <a:rPr lang="id-ID" sz="2400" i="1" dirty="0" smtClean="0"/>
              <a:t>G diketahui. Titik (</a:t>
            </a:r>
            <a:r>
              <a:rPr lang="id-ID" i="1" dirty="0" smtClean="0"/>
              <a:t>X</a:t>
            </a:r>
            <a:r>
              <a:rPr lang="id-ID" i="1" baseline="-25000" dirty="0" smtClean="0"/>
              <a:t>0</a:t>
            </a:r>
            <a:r>
              <a:rPr lang="id-ID" i="1" dirty="0" smtClean="0"/>
              <a:t> </a:t>
            </a:r>
            <a:r>
              <a:rPr lang="es-ES" sz="1400" dirty="0" smtClean="0"/>
              <a:t> </a:t>
            </a:r>
            <a:r>
              <a:rPr lang="es-ES" dirty="0" smtClean="0"/>
              <a:t>, </a:t>
            </a:r>
            <a:r>
              <a:rPr lang="es-ES" i="1" dirty="0" smtClean="0"/>
              <a:t>Y</a:t>
            </a:r>
            <a:r>
              <a:rPr lang="es-ES" baseline="-25000" dirty="0" smtClean="0"/>
              <a:t>1</a:t>
            </a:r>
            <a:r>
              <a:rPr lang="id-ID" dirty="0" smtClean="0"/>
              <a:t>) berada pada garis operasi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Dengan slope L/G, gambarkan garis operasi.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Mulai gambarkan dari stage 1 – setimbang – operasi – setimbang – dst sampai X</a:t>
            </a:r>
            <a:r>
              <a:rPr lang="id-ID" baseline="-25000" dirty="0" smtClean="0"/>
              <a:t>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2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65" y="984739"/>
            <a:ext cx="7618457" cy="5205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62" y="281038"/>
            <a:ext cx="3155241" cy="61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(L/G) minimum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6558" y="3307895"/>
            <a:ext cx="5223273" cy="3643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8952" y="6172174"/>
            <a:ext cx="436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(L/G)</a:t>
            </a:r>
            <a:r>
              <a:rPr lang="id-ID" baseline="-25000" dirty="0" smtClean="0"/>
              <a:t>min</a:t>
            </a:r>
            <a:r>
              <a:rPr lang="id-ID" dirty="0" smtClean="0"/>
              <a:t> tergambar sebagai garis putus-putus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38670"/>
            <a:ext cx="3334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Garis ini dimulai dari </a:t>
            </a:r>
            <a:r>
              <a:rPr lang="id-ID" sz="1600" i="1" dirty="0" smtClean="0"/>
              <a:t>(</a:t>
            </a:r>
            <a:r>
              <a:rPr lang="id-ID" i="1" dirty="0" smtClean="0"/>
              <a:t>X</a:t>
            </a:r>
            <a:r>
              <a:rPr lang="id-ID" i="1" baseline="-25000" dirty="0" smtClean="0"/>
              <a:t>0</a:t>
            </a:r>
            <a:r>
              <a:rPr lang="id-ID" i="1" dirty="0" smtClean="0"/>
              <a:t> </a:t>
            </a:r>
            <a:r>
              <a:rPr lang="es-ES" sz="1050" dirty="0" smtClean="0"/>
              <a:t> </a:t>
            </a:r>
            <a:r>
              <a:rPr lang="es-ES" dirty="0" smtClean="0"/>
              <a:t>, </a:t>
            </a:r>
            <a:r>
              <a:rPr lang="es-ES" i="1" dirty="0" smtClean="0"/>
              <a:t>Y</a:t>
            </a:r>
            <a:r>
              <a:rPr lang="es-ES" baseline="-25000" dirty="0" smtClean="0"/>
              <a:t>1</a:t>
            </a:r>
            <a:r>
              <a:rPr lang="id-ID" dirty="0" smtClean="0"/>
              <a:t>) sampai memotong kurva setimbang pada Y=Y</a:t>
            </a:r>
            <a:r>
              <a:rPr lang="id-ID" baseline="-25000" dirty="0" smtClean="0"/>
              <a:t>N+1</a:t>
            </a:r>
            <a:endParaRPr lang="id-ID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82" y="-41277"/>
            <a:ext cx="5146683" cy="3349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987" y="1477136"/>
            <a:ext cx="3751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Pada (L/G)</a:t>
            </a:r>
            <a:r>
              <a:rPr lang="id-ID" baseline="-25000" dirty="0" smtClean="0"/>
              <a:t>min </a:t>
            </a:r>
            <a:r>
              <a:rPr lang="id-ID" dirty="0" smtClean="0"/>
              <a:t>driving force difusi adalah nol, sehingga waktu yang diperlukan untuk kontak adalah infinite, seingga memerlukan kolom yang infinite pula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66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Contoh </a:t>
            </a:r>
            <a:br>
              <a:rPr lang="id-ID" b="1" dirty="0" smtClean="0"/>
            </a:b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3378"/>
            <a:ext cx="1049127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63" y="510140"/>
            <a:ext cx="7319211" cy="55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91" y="538275"/>
            <a:ext cx="8353926" cy="5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93" y="547919"/>
            <a:ext cx="6892341" cy="58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24" y="347554"/>
            <a:ext cx="6765758" cy="59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Stripping </a:t>
            </a:r>
            <a:endParaRPr lang="id-ID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430" y="1540886"/>
            <a:ext cx="5045620" cy="417733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Dengan menyususn neraca massa diperoleh garis operasi yang sama dengan absorpsi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06" y="3355751"/>
            <a:ext cx="4159632" cy="1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Absorpsi adalah operasi unit di mana satu atau lebih komponen dari aliran gas dikeluarkan dari campuran gas dengan diserap ke cairan yang tidak mudah menguap (disebut "pelarut</a:t>
            </a:r>
            <a:r>
              <a:rPr lang="id-ID" dirty="0" smtClean="0"/>
              <a:t>")</a:t>
            </a:r>
          </a:p>
          <a:p>
            <a:r>
              <a:rPr lang="id-ID" dirty="0" smtClean="0"/>
              <a:t>Pelarut = separating agent</a:t>
            </a:r>
          </a:p>
          <a:p>
            <a:r>
              <a:rPr lang="en-US" b="1" dirty="0"/>
              <a:t>Stripping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solut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gas,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mengontakkan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solut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pelarut</a:t>
            </a:r>
            <a:r>
              <a:rPr lang="en-US" dirty="0"/>
              <a:t> gas ( </a:t>
            </a:r>
            <a:r>
              <a:rPr lang="en-US" i="1" dirty="0"/>
              <a:t>stripping agent</a:t>
            </a:r>
            <a:r>
              <a:rPr lang="en-US" dirty="0"/>
              <a:t>)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cairan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4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783" y="141667"/>
            <a:ext cx="6722001" cy="41203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Untuk stripping yang diketahui adalah X</a:t>
            </a:r>
            <a:r>
              <a:rPr lang="id-ID" baseline="-25000" dirty="0" smtClean="0"/>
              <a:t>0</a:t>
            </a:r>
            <a:r>
              <a:rPr lang="id-ID" dirty="0" smtClean="0"/>
              <a:t>, X</a:t>
            </a:r>
            <a:r>
              <a:rPr lang="id-ID" baseline="-25000" dirty="0" smtClean="0"/>
              <a:t>N</a:t>
            </a:r>
            <a:r>
              <a:rPr lang="id-ID" dirty="0" smtClean="0"/>
              <a:t>, Y</a:t>
            </a:r>
            <a:r>
              <a:rPr lang="id-ID" baseline="-25000" dirty="0" smtClean="0"/>
              <a:t>N+1</a:t>
            </a:r>
            <a:r>
              <a:rPr lang="id-ID" dirty="0" smtClean="0"/>
              <a:t>, </a:t>
            </a:r>
            <a:r>
              <a:rPr lang="id-ID" dirty="0" smtClean="0"/>
              <a:t>da</a:t>
            </a:r>
            <a:r>
              <a:rPr lang="en-US" smtClean="0"/>
              <a:t>n</a:t>
            </a:r>
            <a:r>
              <a:rPr lang="id-ID" smtClean="0"/>
              <a:t> </a:t>
            </a:r>
            <a:r>
              <a:rPr lang="id-ID" dirty="0" smtClean="0"/>
              <a:t>L/G</a:t>
            </a:r>
          </a:p>
          <a:p>
            <a:r>
              <a:rPr lang="id-ID" dirty="0" smtClean="0"/>
              <a:t>(X</a:t>
            </a:r>
            <a:r>
              <a:rPr lang="id-ID" baseline="-25000" dirty="0" smtClean="0"/>
              <a:t>N</a:t>
            </a:r>
            <a:r>
              <a:rPr lang="id-ID" dirty="0" smtClean="0"/>
              <a:t>, Y</a:t>
            </a:r>
            <a:r>
              <a:rPr lang="id-ID" baseline="-25000" dirty="0" smtClean="0"/>
              <a:t>N+1</a:t>
            </a:r>
            <a:r>
              <a:rPr lang="id-ID" dirty="0" smtClean="0"/>
              <a:t>) berada pada garis operasi</a:t>
            </a:r>
          </a:p>
          <a:p>
            <a:r>
              <a:rPr lang="id-ID" dirty="0" smtClean="0"/>
              <a:t>Perhitungan stage dimulai dari perpotongan garis operasi dengan garis X=X</a:t>
            </a:r>
            <a:r>
              <a:rPr lang="id-ID" baseline="-250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628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Ada 2 jenis absorbsi, yaitu fisis dan kimia. </a:t>
            </a:r>
          </a:p>
          <a:p>
            <a:pPr lvl="1"/>
            <a:r>
              <a:rPr lang="id-ID" dirty="0"/>
              <a:t>A</a:t>
            </a:r>
            <a:r>
              <a:rPr lang="id-ID" dirty="0" smtClean="0"/>
              <a:t>bsorbsi fisis : solut dalam gas mempunyai kelarutan lebih besar dalam pelarut cairan dibanding gas2 lain, sehingga solut berpindah ke fase cair.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Absorbsi kimia melibatkan reaksi kimia antara solut dengan pelarut cair dan hasil reaksi tetap di fase cair. </a:t>
            </a:r>
          </a:p>
          <a:p>
            <a:pPr lvl="1"/>
            <a:r>
              <a:rPr lang="id-ID" dirty="0" smtClean="0"/>
              <a:t>Reaksi reversibel antara solut dengan solvent lebih disukai karena bisa diregenerasi</a:t>
            </a:r>
          </a:p>
        </p:txBody>
      </p:sp>
    </p:spTree>
    <p:extLst>
      <p:ext uri="{BB962C8B-B14F-4D97-AF65-F5344CB8AC3E}">
        <p14:creationId xmlns:p14="http://schemas.microsoft.com/office/powerpoint/2010/main" val="4010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33" y="571187"/>
            <a:ext cx="10515600" cy="5811838"/>
          </a:xfrm>
        </p:spPr>
        <p:txBody>
          <a:bodyPr/>
          <a:lstStyle/>
          <a:p>
            <a:r>
              <a:rPr lang="id-ID" dirty="0"/>
              <a:t>Mirip dengan distilasi, baik </a:t>
            </a:r>
            <a:r>
              <a:rPr lang="id-ID" dirty="0" smtClean="0"/>
              <a:t>absorpsi maupun stripping </a:t>
            </a:r>
            <a:r>
              <a:rPr lang="id-ID" dirty="0"/>
              <a:t>dioperasikan sebagai </a:t>
            </a:r>
            <a:r>
              <a:rPr lang="id-ID" i="1" dirty="0" smtClean="0"/>
              <a:t>equilibrium stage operation</a:t>
            </a:r>
            <a:r>
              <a:rPr lang="id-ID" dirty="0" smtClean="0"/>
              <a:t>, di </a:t>
            </a:r>
            <a:r>
              <a:rPr lang="id-ID" dirty="0"/>
              <a:t>mana cairan dan uap </a:t>
            </a:r>
            <a:r>
              <a:rPr lang="id-ID" dirty="0" smtClean="0"/>
              <a:t>berkontak satu </a:t>
            </a:r>
            <a:r>
              <a:rPr lang="id-ID" dirty="0"/>
              <a:t>sama </a:t>
            </a:r>
            <a:r>
              <a:rPr lang="id-ID" dirty="0" smtClean="0"/>
              <a:t>lain</a:t>
            </a:r>
          </a:p>
          <a:p>
            <a:r>
              <a:rPr lang="en-US" dirty="0"/>
              <a:t>Absorber </a:t>
            </a:r>
            <a:r>
              <a:rPr lang="en-US" dirty="0" err="1"/>
              <a:t>dan</a:t>
            </a:r>
            <a:r>
              <a:rPr lang="en-US" dirty="0"/>
              <a:t> stripper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87" y="2856278"/>
            <a:ext cx="4886092" cy="31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365124"/>
            <a:ext cx="4572000" cy="6207954"/>
          </a:xfrm>
        </p:spPr>
        <p:txBody>
          <a:bodyPr>
            <a:normAutofit/>
          </a:bodyPr>
          <a:lstStyle/>
          <a:p>
            <a:pPr lvl="0"/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Berdasarkan cara kontak antar fase, alat transfer massa difusional dibagi menjadi 2 jenis, yaitu :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proses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keseimbangan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keseimbangan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antar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fase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kontak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bertingkat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(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stage wise contact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/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discreet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menara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plat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 tray. </a:t>
            </a:r>
            <a:endParaRPr lang="id-ID" sz="2000" dirty="0"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dikontrol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kontinyu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contact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gelembung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(packing).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anose="020B0502040204020203" pitchFamily="34" charset="0"/>
              </a:rPr>
              <a:t> 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</a:endParaRPr>
          </a:p>
          <a:p>
            <a:pPr lvl="1"/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anose="020B0502040204020203" pitchFamily="34" charset="0"/>
            </a:endParaRPr>
          </a:p>
          <a:p>
            <a:endParaRPr lang="id-ID" dirty="0">
              <a:latin typeface="Bahnschrift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367" y="585034"/>
            <a:ext cx="6659572" cy="55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1" y="365125"/>
            <a:ext cx="10515600" cy="6228858"/>
          </a:xfrm>
        </p:spPr>
        <p:txBody>
          <a:bodyPr>
            <a:normAutofit/>
          </a:bodyPr>
          <a:lstStyle/>
          <a:p>
            <a:r>
              <a:rPr lang="id-ID" dirty="0" smtClean="0"/>
              <a:t>Absorpsi  </a:t>
            </a:r>
            <a:r>
              <a:rPr lang="id-ID" dirty="0"/>
              <a:t>dan </a:t>
            </a:r>
            <a:r>
              <a:rPr lang="id-ID" dirty="0" smtClean="0"/>
              <a:t>stripping </a:t>
            </a:r>
            <a:r>
              <a:rPr lang="id-ID" dirty="0"/>
              <a:t>melibatkan, setidaknya, </a:t>
            </a:r>
            <a:r>
              <a:rPr lang="id-ID" dirty="0" smtClean="0"/>
              <a:t>3 komponen dan </a:t>
            </a:r>
            <a:r>
              <a:rPr lang="id-ID" dirty="0"/>
              <a:t>2 </a:t>
            </a:r>
            <a:r>
              <a:rPr lang="id-ID" dirty="0" smtClean="0"/>
              <a:t>fase</a:t>
            </a:r>
          </a:p>
          <a:p>
            <a:r>
              <a:rPr lang="id-ID" dirty="0" smtClean="0"/>
              <a:t>Asumsi :</a:t>
            </a:r>
          </a:p>
          <a:p>
            <a:pPr lvl="1"/>
            <a:r>
              <a:rPr lang="id-ID" i="1" dirty="0" smtClean="0"/>
              <a:t>G</a:t>
            </a:r>
            <a:r>
              <a:rPr lang="en-US" i="1" dirty="0" smtClean="0"/>
              <a:t>as </a:t>
            </a:r>
            <a:r>
              <a:rPr lang="id-ID" i="1" dirty="0" smtClean="0"/>
              <a:t>pembawa</a:t>
            </a:r>
            <a:r>
              <a:rPr lang="en-US" dirty="0" smtClean="0"/>
              <a:t> </a:t>
            </a:r>
            <a:r>
              <a:rPr lang="en-US" i="1" dirty="0"/>
              <a:t>insoluble </a:t>
            </a:r>
            <a:r>
              <a:rPr lang="en-US" dirty="0" smtClean="0"/>
              <a:t>(</a:t>
            </a:r>
            <a:r>
              <a:rPr lang="id-ID" dirty="0" smtClean="0"/>
              <a:t>dalam suatu</a:t>
            </a:r>
            <a:r>
              <a:rPr lang="en-US" dirty="0" smtClean="0"/>
              <a:t> </a:t>
            </a:r>
            <a:r>
              <a:rPr lang="en-US" dirty="0"/>
              <a:t>solvent)</a:t>
            </a:r>
          </a:p>
          <a:p>
            <a:pPr lvl="1"/>
            <a:r>
              <a:rPr lang="en-US" i="1" dirty="0" err="1" smtClean="0"/>
              <a:t>Solven</a:t>
            </a:r>
            <a:r>
              <a:rPr lang="en-US" i="1" dirty="0" smtClean="0"/>
              <a:t> </a:t>
            </a:r>
            <a:r>
              <a:rPr lang="id-ID" dirty="0" smtClean="0"/>
              <a:t>adalah </a:t>
            </a:r>
            <a:r>
              <a:rPr lang="en-US" i="1" dirty="0" smtClean="0"/>
              <a:t>non-volatile</a:t>
            </a:r>
            <a:endParaRPr lang="en-US" dirty="0"/>
          </a:p>
          <a:p>
            <a:pPr lvl="1"/>
            <a:r>
              <a:rPr lang="id-ID" dirty="0" smtClean="0"/>
              <a:t>Sistem dalam kondisi </a:t>
            </a:r>
            <a:r>
              <a:rPr lang="en-US" i="1" dirty="0" smtClean="0"/>
              <a:t>isothermal </a:t>
            </a:r>
            <a:r>
              <a:rPr lang="id-ID" i="1" dirty="0" smtClean="0"/>
              <a:t>dan</a:t>
            </a:r>
            <a:r>
              <a:rPr lang="id-ID" dirty="0" smtClean="0"/>
              <a:t> </a:t>
            </a:r>
            <a:r>
              <a:rPr lang="id-ID" i="1" dirty="0" smtClean="0"/>
              <a:t>isobaric</a:t>
            </a:r>
          </a:p>
          <a:p>
            <a:r>
              <a:rPr lang="id-ID" i="1" dirty="0" smtClean="0"/>
              <a:t>Konsentrasi solut biasanya rendah sehingga hubungan kesetimbangan dapat dinyatakan dalam persamaan Henry</a:t>
            </a:r>
          </a:p>
          <a:p>
            <a:endParaRPr lang="id-ID" i="1" dirty="0" smtClean="0"/>
          </a:p>
          <a:p>
            <a:pPr lvl="2"/>
            <a:r>
              <a:rPr lang="id-ID" i="1" dirty="0"/>
              <a:t>d</a:t>
            </a:r>
            <a:r>
              <a:rPr lang="id-ID" i="1" dirty="0" smtClean="0"/>
              <a:t>engan </a:t>
            </a:r>
          </a:p>
          <a:p>
            <a:pPr lvl="3"/>
            <a:r>
              <a:rPr lang="id-ID" i="1" dirty="0" smtClean="0"/>
              <a:t>P</a:t>
            </a:r>
            <a:r>
              <a:rPr lang="id-ID" i="1" baseline="-25000" dirty="0" smtClean="0"/>
              <a:t>B</a:t>
            </a:r>
            <a:r>
              <a:rPr lang="id-ID" i="1" dirty="0" smtClean="0"/>
              <a:t> adalah tekanan parsial B di fase gas</a:t>
            </a:r>
          </a:p>
          <a:p>
            <a:pPr lvl="3"/>
            <a:r>
              <a:rPr lang="id-ID" i="1" dirty="0" smtClean="0"/>
              <a:t>x</a:t>
            </a:r>
            <a:r>
              <a:rPr lang="id-ID" i="1" baseline="-25000" dirty="0" smtClean="0"/>
              <a:t>B</a:t>
            </a:r>
            <a:r>
              <a:rPr lang="id-ID" i="1" dirty="0" smtClean="0"/>
              <a:t> adalah fraksi mol B di fase cair</a:t>
            </a:r>
          </a:p>
          <a:p>
            <a:pPr lvl="2"/>
            <a:endParaRPr lang="id-ID" i="1" dirty="0" smtClean="0"/>
          </a:p>
          <a:p>
            <a:pPr lvl="2"/>
            <a:r>
              <a:rPr lang="id-ID" i="1" dirty="0" smtClean="0"/>
              <a:t>Jika				maka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49" y="3855813"/>
            <a:ext cx="147637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919" y="5294623"/>
            <a:ext cx="1389894" cy="940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28" y="5119853"/>
            <a:ext cx="1786609" cy="10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Desain plate tower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6425485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Plate tower dapat didesain dengan mengadaptasi metode McCabe-Thiele</a:t>
            </a:r>
          </a:p>
          <a:p>
            <a:r>
              <a:rPr lang="id-ID" dirty="0" smtClean="0"/>
              <a:t>GARIS OPERASI UNTUK ABSORPSI</a:t>
            </a:r>
          </a:p>
          <a:p>
            <a:pPr marL="0" indent="0">
              <a:buNone/>
            </a:pPr>
            <a:r>
              <a:rPr lang="id-ID" dirty="0" smtClean="0"/>
              <a:t>Dengan asumsi solven nonvolatil dan gas pembawa insoluble maka </a:t>
            </a:r>
          </a:p>
          <a:p>
            <a:r>
              <a:rPr lang="id-ID" dirty="0" smtClean="0"/>
              <a:t>NM untuk solven</a:t>
            </a:r>
          </a:p>
          <a:p>
            <a:endParaRPr lang="id-ID" dirty="0"/>
          </a:p>
          <a:p>
            <a:r>
              <a:rPr lang="id-ID" dirty="0" smtClean="0"/>
              <a:t>NM untuk gan pembawa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47" y="390883"/>
            <a:ext cx="4514846" cy="3869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15" y="4690883"/>
            <a:ext cx="3777923" cy="422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714" y="5729288"/>
            <a:ext cx="3805571" cy="582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294" y="4520757"/>
            <a:ext cx="4560352" cy="762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541" y="5585199"/>
            <a:ext cx="4560352" cy="8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Fraksi mol solut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92442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97" y="1690688"/>
            <a:ext cx="3452838" cy="72984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975798" y="1080548"/>
            <a:ext cx="1689691" cy="195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975798" y="1870944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Diubah menjadi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2" y="4467826"/>
            <a:ext cx="4780660" cy="12415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975797" y="4064563"/>
            <a:ext cx="1689691" cy="195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5897494" y="4854959"/>
            <a:ext cx="184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Diubah menjadi</a:t>
            </a:r>
            <a:endParaRPr lang="id-ID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697" y="4727414"/>
            <a:ext cx="2801359" cy="624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8268" y="2799364"/>
            <a:ext cx="1335532" cy="64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8268" y="5614637"/>
            <a:ext cx="16859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14" y="1013364"/>
            <a:ext cx="7656095" cy="5088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39200" y="2598480"/>
              <a:ext cx="1733760" cy="352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840" y="2589120"/>
                <a:ext cx="1752480" cy="35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470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Bahnschrift Light</vt:lpstr>
      <vt:lpstr>Berlin Sans FB</vt:lpstr>
      <vt:lpstr>Calibri</vt:lpstr>
      <vt:lpstr>Calibri Light</vt:lpstr>
      <vt:lpstr>Times New Roman</vt:lpstr>
      <vt:lpstr>Office Theme</vt:lpstr>
      <vt:lpstr>ABSORPSI dan STRIPPING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Desain plate tower</vt:lpstr>
      <vt:lpstr>Fraksi mol solut</vt:lpstr>
      <vt:lpstr>PowerPoint Presentation</vt:lpstr>
      <vt:lpstr>PowerPoint Presentation</vt:lpstr>
      <vt:lpstr>PowerPoint Presentation</vt:lpstr>
      <vt:lpstr>PowerPoint Presentation</vt:lpstr>
      <vt:lpstr>(L/G) minimum</vt:lpstr>
      <vt:lpstr>Contoh  </vt:lpstr>
      <vt:lpstr>PowerPoint Presentation</vt:lpstr>
      <vt:lpstr>PowerPoint Presentation</vt:lpstr>
      <vt:lpstr>PowerPoint Presentation</vt:lpstr>
      <vt:lpstr>PowerPoint Presentation</vt:lpstr>
      <vt:lpstr>Stripping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fadilah fadilah</dc:creator>
  <cp:lastModifiedBy>fadilah fadilah</cp:lastModifiedBy>
  <cp:revision>37</cp:revision>
  <dcterms:created xsi:type="dcterms:W3CDTF">2018-04-25T17:41:05Z</dcterms:created>
  <dcterms:modified xsi:type="dcterms:W3CDTF">2019-05-12T14:30:05Z</dcterms:modified>
</cp:coreProperties>
</file>