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75" r:id="rId21"/>
    <p:sldId id="276" r:id="rId22"/>
    <p:sldId id="279" r:id="rId23"/>
    <p:sldId id="278" r:id="rId2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289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61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157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FACED44-1A5C-4430-BB23-A56D7CB78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7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4F1AC9-FCBD-4BC9-B29E-804250783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287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9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420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473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583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46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372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396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9865-4001-42B9-8994-B47463E8247F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5B32-6504-4C81-9AD0-2F0DCCCF42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03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lorien.ncl.ac.uk/ming/distil/typcol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7200" dirty="0" smtClean="0">
                <a:latin typeface="Algerian" panose="04020705040A02060702" pitchFamily="82" charset="0"/>
              </a:rPr>
              <a:t>DISTILASI</a:t>
            </a:r>
            <a:endParaRPr lang="id-ID" sz="72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236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Menentukan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stage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McCabe-Thiele :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402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Cara </a:t>
            </a:r>
            <a:r>
              <a:rPr lang="en-US" dirty="0" err="1"/>
              <a:t>ini</a:t>
            </a:r>
            <a:r>
              <a:rPr lang="en-US" dirty="0"/>
              <a:t> :</a:t>
            </a:r>
            <a:endParaRPr lang="id-ID" dirty="0"/>
          </a:p>
          <a:p>
            <a:pPr lvl="0"/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,</a:t>
            </a:r>
            <a:endParaRPr lang="id-ID" dirty="0"/>
          </a:p>
          <a:p>
            <a:pPr lvl="0"/>
            <a:r>
              <a:rPr lang="en-US" dirty="0"/>
              <a:t>data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,</a:t>
            </a:r>
            <a:endParaRPr lang="id-ID" dirty="0"/>
          </a:p>
          <a:p>
            <a:pPr lvl="0"/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Constant </a:t>
            </a:r>
            <a:r>
              <a:rPr lang="en-US" dirty="0" err="1"/>
              <a:t>Molal</a:t>
            </a:r>
            <a:r>
              <a:rPr lang="en-US" dirty="0"/>
              <a:t> Overflow ( CMO 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 molar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beroperasi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seksi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086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0" y="805218"/>
            <a:ext cx="5186833" cy="5358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47" y="2747114"/>
            <a:ext cx="5927236" cy="20978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30547" y="2247696"/>
            <a:ext cx="2751387" cy="6865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17466" y="4026090"/>
            <a:ext cx="2722430" cy="16377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9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1. Perhitungan jumlah stage pada seksi enriching</a:t>
            </a:r>
            <a:r>
              <a:rPr lang="fi-FI" sz="3200" dirty="0"/>
              <a:t> </a:t>
            </a:r>
            <a:r>
              <a:rPr lang="fi-FI" sz="3200" dirty="0" smtClean="0"/>
              <a:t>:</a:t>
            </a:r>
            <a:endParaRPr lang="id-ID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3" y="1460310"/>
            <a:ext cx="5743241" cy="523772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7264" y="2038939"/>
            <a:ext cx="5749494" cy="38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0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GOA (garis operasi atas)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8968" y="1690688"/>
            <a:ext cx="4036112" cy="506722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49120" y="3712191"/>
            <a:ext cx="6093688" cy="882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712191"/>
            <a:ext cx="3938516" cy="9007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79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/>
              <a:t>2.  Perhitungan jumlah stage pada seksi stripping</a:t>
            </a:r>
            <a:r>
              <a:rPr lang="id-ID" sz="3200" dirty="0"/>
              <a:t> 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0740" y="1690688"/>
            <a:ext cx="3687283" cy="88866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1690688"/>
            <a:ext cx="4995081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740" y="2975212"/>
            <a:ext cx="6075641" cy="37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56346"/>
            <a:ext cx="6936816" cy="294478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GOB (garis operasi bawah)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228299" y="3043451"/>
            <a:ext cx="3466531" cy="7369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68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Kondisi Umpan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003" y="1301112"/>
            <a:ext cx="7247756" cy="779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03" y="2374710"/>
            <a:ext cx="5321997" cy="3186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573" y="2292047"/>
            <a:ext cx="5048684" cy="44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067" y="468156"/>
            <a:ext cx="5945830" cy="23780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9105" y="1657192"/>
            <a:ext cx="5223243" cy="50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3200" b="1" dirty="0" smtClean="0"/>
              <a:t>4. </a:t>
            </a:r>
            <a:r>
              <a:rPr lang="en-US" sz="3200" b="1" dirty="0" err="1" smtClean="0"/>
              <a:t>Menentukan</a:t>
            </a:r>
            <a:r>
              <a:rPr lang="en-US" sz="3200" b="1" dirty="0" smtClean="0"/>
              <a:t> </a:t>
            </a:r>
            <a:r>
              <a:rPr lang="en-US" sz="3200" b="1" dirty="0" err="1"/>
              <a:t>jumlah</a:t>
            </a:r>
            <a:r>
              <a:rPr lang="en-US" sz="3200" b="1" dirty="0"/>
              <a:t> stage di </a:t>
            </a:r>
            <a:r>
              <a:rPr lang="en-US" sz="3200" b="1" dirty="0" err="1"/>
              <a:t>seksi</a:t>
            </a:r>
            <a:r>
              <a:rPr lang="en-US" sz="3200" b="1" dirty="0"/>
              <a:t> enriching </a:t>
            </a:r>
            <a:r>
              <a:rPr lang="en-US" sz="3200" b="1" dirty="0" err="1"/>
              <a:t>dan</a:t>
            </a:r>
            <a:r>
              <a:rPr lang="en-US" sz="3200" b="1" dirty="0"/>
              <a:t> stripping  </a:t>
            </a:r>
            <a:r>
              <a:rPr lang="en-US" sz="3200" b="1" dirty="0" err="1"/>
              <a:t>dalam</a:t>
            </a:r>
            <a:r>
              <a:rPr lang="en-US" sz="3200" b="1" dirty="0"/>
              <a:t>  </a:t>
            </a:r>
            <a:r>
              <a:rPr lang="en-US" sz="3200" b="1" dirty="0" err="1"/>
              <a:t>menara</a:t>
            </a:r>
            <a:r>
              <a:rPr lang="en-US" sz="3200" b="1" dirty="0"/>
              <a:t> </a:t>
            </a:r>
            <a:endParaRPr lang="id-ID" sz="32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008216"/>
            <a:ext cx="863334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Perhitungan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jumlah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stage (Top down 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dimulai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menggunakan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GOA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kurva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keseimbangan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sampai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titik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potong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GOA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garis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q.  Dari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titik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potong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perhitungan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jumlah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stage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dilanjutkan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menggunakan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GOB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kurva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keseimbangan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0"/>
            <a:ext cx="6293006" cy="66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3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apparat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11" y="2098977"/>
            <a:ext cx="3590925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DISTILASI BATCH : laboratorium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57" y="1987848"/>
            <a:ext cx="3019882" cy="39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Suatu kolom distilasi dipergunakan untuk memisahkan campuran etanol-air. Umpan mengandung 20% mol etanol dengan laju 1000 kmol/jam. Umpan berupa cair jenuh. Diinginkan untuk memperolah distilat dengan komposisi 80% etanol dan bottom dengan komposisi 2% mol etanol. Eksternal refluks rasio sebesar 5/3. </a:t>
            </a:r>
            <a:r>
              <a:rPr lang="id-ID" dirty="0"/>
              <a:t>R</a:t>
            </a:r>
            <a:r>
              <a:rPr lang="id-ID" dirty="0" smtClean="0"/>
              <a:t>efluks  dikembalikan dalam kondisi cair jenuh dan diasumsi CMO (constant molal overflow). Tentukan lokasi umpan dan jumlah plate setimbang yang diperlukan. Tekanan operasi 1 atm.</a:t>
            </a:r>
            <a:br>
              <a:rPr lang="id-ID" dirty="0" smtClean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57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 descr="Hasil gambar untuk diagram txy ethanol 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70" y="594789"/>
            <a:ext cx="5776773" cy="61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189890" cy="4351338"/>
          </a:xfrm>
        </p:spPr>
        <p:txBody>
          <a:bodyPr>
            <a:normAutofit/>
          </a:bodyPr>
          <a:lstStyle/>
          <a:p>
            <a:r>
              <a:rPr lang="id-ID" dirty="0"/>
              <a:t>Campuran 50% mol benzen dan 50% mol toluena ingin didistilasi  pada 110 kPa.</a:t>
            </a:r>
            <a:br>
              <a:rPr lang="id-ID" dirty="0"/>
            </a:br>
            <a:r>
              <a:rPr lang="id-ID" dirty="0"/>
              <a:t>Umpan  berupa cairan jenuh pada 1 atmosfer. Kolom ini beroperasi pada rasio refluks 2,8. Sembilan puluh lima persen dari umpan benzena dan tidak lebih dari 5% dari umpan toluena harus diambil sebagai distilat. Tentukan jumlah plate kesetimbangan yang diperlukan dan plate umpan.</a:t>
            </a:r>
          </a:p>
          <a:p>
            <a:r>
              <a:rPr lang="id-ID" dirty="0"/>
              <a:t>Petunjuk : Hitung neraca massa benzena dan toluena untuk menentukan komposisi distilat dan bottom.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02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unable to show matlab grap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29" y="1027906"/>
            <a:ext cx="8557147" cy="5429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DISTILASI BATCH : industri</a:t>
            </a:r>
            <a:endParaRPr lang="id-ID" dirty="0"/>
          </a:p>
        </p:txBody>
      </p:sp>
      <p:pic>
        <p:nvPicPr>
          <p:cNvPr id="1026" name="Picture 2" descr="Spirit St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" y="2097612"/>
            <a:ext cx="3439196" cy="45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55577"/>
            <a:ext cx="5864676" cy="329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053" y="3361684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distillation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1371600"/>
            <a:ext cx="5761037" cy="5011738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5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4820" name="Picture 4" descr="Top secti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2345" y="1115811"/>
            <a:ext cx="3829050" cy="164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7" descr="Kettle reboil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4681" y="3598308"/>
            <a:ext cx="2808287" cy="2668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6" name="Picture 10" descr="Kettle reboil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617" y="4444207"/>
            <a:ext cx="3022600" cy="1773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9" name="Picture 13" descr="kett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9808" y="4110453"/>
            <a:ext cx="3392383" cy="19781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09600" y="1621909"/>
            <a:ext cx="1643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MD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75823" y="3550053"/>
            <a:ext cx="18860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MD</a:t>
            </a:r>
          </a:p>
        </p:txBody>
      </p:sp>
    </p:spTree>
    <p:extLst>
      <p:ext uri="{BB962C8B-B14F-4D97-AF65-F5344CB8AC3E}">
        <p14:creationId xmlns:p14="http://schemas.microsoft.com/office/powerpoint/2010/main" val="26113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self-clean-he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6888" y="836614"/>
            <a:ext cx="2965450" cy="302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7" descr="internal.gif (2407 bytes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5451" y="765175"/>
            <a:ext cx="2176463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6" name="Picture 10" descr="Thermosyphon reboil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6950" y="981075"/>
            <a:ext cx="3163888" cy="324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232400" y="4652963"/>
            <a:ext cx="18860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Bagian bawah MD</a:t>
            </a:r>
          </a:p>
        </p:txBody>
      </p:sp>
    </p:spTree>
    <p:extLst>
      <p:ext uri="{BB962C8B-B14F-4D97-AF65-F5344CB8AC3E}">
        <p14:creationId xmlns:p14="http://schemas.microsoft.com/office/powerpoint/2010/main" val="16862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ematic of distillation column"/>
          <p:cNvPicPr>
            <a:picLocks noGrp="1" noChangeAspect="1" noChangeArrowheads="1"/>
          </p:cNvPicPr>
          <p:nvPr>
            <p:ph type="title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139826"/>
            <a:ext cx="4608512" cy="423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0"/>
            <a:ext cx="370046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182" y="1471707"/>
            <a:ext cx="4038600" cy="4237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7839" y="1685225"/>
            <a:ext cx="24765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396" y="2767818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6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PENENTUAN JUMLAH STAGE DISTILASI BINER</a:t>
            </a:r>
            <a:endParaRPr lang="id-ID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838199" y="2708632"/>
            <a:ext cx="1039390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Beberapa cara menentukan jumlah stage untuk distilasi biner, yaitu :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1.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Sorel (1893).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id-ID" sz="18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2. </a:t>
            </a:r>
            <a:r>
              <a: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Ponchon dan Savarit ( 1922) : pengembangan dari Sorel dan dibuat visual grafis.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 1 dan 2 ini memperhitungkan NM, keseimbangan, dan NP secara simultan karena adanya Non Constant Molal Overflow ( L dan V di setiap seksi tidak konstan) dan perbedaan latent heat units.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3.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Lewis (1922).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4.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McCabe-Thiele (1925) 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pengembangan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Lewis,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tetapi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dibuat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grafis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515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336</Words>
  <Application>Microsoft Office PowerPoint</Application>
  <PresentationFormat>Widescreen</PresentationFormat>
  <Paragraphs>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Times New Roman</vt:lpstr>
      <vt:lpstr>Verdana</vt:lpstr>
      <vt:lpstr>Office Theme</vt:lpstr>
      <vt:lpstr>DISTILASI</vt:lpstr>
      <vt:lpstr>DISTILASI BATCH : laboratorium</vt:lpstr>
      <vt:lpstr>DISTILASI BATCH : industri</vt:lpstr>
      <vt:lpstr>Continuous distillation</vt:lpstr>
      <vt:lpstr>PowerPoint Presentation</vt:lpstr>
      <vt:lpstr>PowerPoint Presentation</vt:lpstr>
      <vt:lpstr>PowerPoint Presentation</vt:lpstr>
      <vt:lpstr>PowerPoint Presentation</vt:lpstr>
      <vt:lpstr>PENENTUAN JUMLAH STAGE DISTILASI BINER</vt:lpstr>
      <vt:lpstr>Menentukan jumlah stage dengan cara McCabe-Thiele :</vt:lpstr>
      <vt:lpstr>PowerPoint Presentation</vt:lpstr>
      <vt:lpstr>1. Perhitungan jumlah stage pada seksi enriching :</vt:lpstr>
      <vt:lpstr>GOA (garis operasi atas)</vt:lpstr>
      <vt:lpstr>2.  Perhitungan jumlah stage pada seksi stripping :</vt:lpstr>
      <vt:lpstr>GOB (garis operasi bawah)</vt:lpstr>
      <vt:lpstr>3. Kondisi Umpan</vt:lpstr>
      <vt:lpstr>PowerPoint Presentation</vt:lpstr>
      <vt:lpstr>4. Menentukan jumlah stage di seksi enriching dan stripping  dalam  menara </vt:lpstr>
      <vt:lpstr>PowerPoint Presentation</vt:lpstr>
      <vt:lpstr>Contoh</vt:lpstr>
      <vt:lpstr>PowerPoint Presentation</vt:lpstr>
      <vt:lpstr>Contoh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DISTILASI</dc:title>
  <dc:creator>fadilah fadilah</dc:creator>
  <cp:lastModifiedBy>fadilah fadilah</cp:lastModifiedBy>
  <cp:revision>24</cp:revision>
  <dcterms:created xsi:type="dcterms:W3CDTF">2018-05-29T06:02:08Z</dcterms:created>
  <dcterms:modified xsi:type="dcterms:W3CDTF">2019-05-06T00:33:29Z</dcterms:modified>
</cp:coreProperties>
</file>