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64" r:id="rId4"/>
    <p:sldId id="257" r:id="rId5"/>
    <p:sldId id="258" r:id="rId6"/>
    <p:sldId id="259" r:id="rId7"/>
    <p:sldId id="260" r:id="rId8"/>
    <p:sldId id="265" r:id="rId9"/>
    <p:sldId id="269" r:id="rId10"/>
    <p:sldId id="267" r:id="rId11"/>
    <p:sldId id="266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6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hyperlink" Target="file:///C:\Users\farel\AppData\Local\Temp\Rar$DIa0.286\revisi%20materi%20gizi%20seimbang%20ibu%20menyusui%20(sudah%20ditandai%20perubahannya).docx#_msocom_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73" y="941481"/>
            <a:ext cx="10943167" cy="10826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GIZI SEIMBANG WANITA MENYUSUI dan ANAK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41" y="2064498"/>
            <a:ext cx="11168654" cy="1260475"/>
          </a:xfrm>
        </p:spPr>
        <p:txBody>
          <a:bodyPr/>
          <a:lstStyle/>
          <a:p>
            <a:pPr lvl="0">
              <a:buClr>
                <a:schemeClr val="hlink"/>
              </a:buClr>
              <a:defRPr/>
            </a:pPr>
            <a:r>
              <a:rPr lang="en-US" sz="2800" b="1" kern="0" dirty="0">
                <a:solidFill>
                  <a:schemeClr val="tx1"/>
                </a:solidFill>
              </a:rPr>
              <a:t>TIM PENGAMPU MATA KULIAH</a:t>
            </a:r>
          </a:p>
          <a:p>
            <a:pPr lvl="0">
              <a:buClr>
                <a:schemeClr val="hlink"/>
              </a:buClr>
              <a:defRPr/>
            </a:pPr>
            <a:r>
              <a:rPr lang="en-US" sz="2800" b="1" dirty="0">
                <a:solidFill>
                  <a:schemeClr val="tx1"/>
                </a:solidFill>
              </a:rPr>
              <a:t>PRODI SARJANA TERAPAN KEPERAWATAN ANESTEIOLOGI</a:t>
            </a:r>
          </a:p>
          <a:p>
            <a:pPr lvl="0">
              <a:buClr>
                <a:schemeClr val="hlink"/>
              </a:buClr>
              <a:defRPr/>
            </a:pPr>
            <a:r>
              <a:rPr lang="en-US" sz="2800" b="1" kern="0" dirty="0">
                <a:solidFill>
                  <a:schemeClr val="tx1"/>
                </a:solidFill>
              </a:rPr>
              <a:t>SV UNS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0B2ABD7-3F3B-440E-8973-B998E5812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394784"/>
            <a:ext cx="1927412" cy="2463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23BC543C-EFA1-43BD-AF63-692766773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612" y="4359964"/>
            <a:ext cx="1927412" cy="2463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15D731-ACC3-79E7-D887-4290C032F1C7}"/>
              </a:ext>
            </a:extLst>
          </p:cNvPr>
          <p:cNvSpPr txBox="1"/>
          <p:nvPr/>
        </p:nvSpPr>
        <p:spPr>
          <a:xfrm>
            <a:off x="367553" y="242048"/>
            <a:ext cx="555363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zat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lain juga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meningkat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selama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: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1.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Karbohidrat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6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bulan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pertama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meningkat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sebesar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65 gr per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setara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1 ½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nasi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baseline="30000" dirty="0">
              <a:solidFill>
                <a:srgbClr val="0A0909"/>
              </a:solidFill>
              <a:latin typeface="Open Sans" panose="020B0606030504020204" pitchFamily="34" charset="0"/>
            </a:endParaRPr>
          </a:p>
          <a:p>
            <a:pPr algn="just"/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2. Protein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Sangat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diperlukan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peningkatan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produksi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air susu. Ibu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membutuhkan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tambahan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protein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17 gr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setara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1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daging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(35 gr) dan 1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tempe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(50gr).</a:t>
            </a:r>
          </a:p>
          <a:p>
            <a:pPr algn="just"/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3. Lemak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Lemak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berfungsi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sumber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tenaga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berperan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produksi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serta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pembawa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larut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lemak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ASI.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minyak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tumpeng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seimbang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sebanyak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4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setara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4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sendok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the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minyak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(20 gr)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Lemak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dipelukan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lemak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jenuh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ganda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omega-3 dan omega-6.</a:t>
            </a:r>
            <a:r>
              <a:rPr lang="en-ID" b="0" i="0" baseline="3000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8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FC9089-CDA6-2C5B-7D02-99AA35C0B529}"/>
              </a:ext>
            </a:extLst>
          </p:cNvPr>
          <p:cNvSpPr txBox="1"/>
          <p:nvPr/>
        </p:nvSpPr>
        <p:spPr>
          <a:xfrm>
            <a:off x="6270814" y="793376"/>
            <a:ext cx="5450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Vitamin dan mineral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membutuhkan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banyak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&amp; mineral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hamil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Kadar vitamin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sangat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dipengaruhi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oleh vitamin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dimakan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jadi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suplementasi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pada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menaikkan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kadar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ASI.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Vitamin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penting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masa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B1, B6, B2, B12, vitamin A,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yodium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&amp; selenium.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Jumlah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&amp; mineral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3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sehari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sayuran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buah-buahan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rentan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kekurangan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mencegahnya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memerlukan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suplemen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berupa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maupun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vitamin dan mineral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khususnya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vitamin A dan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zat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besi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54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9BD9D-FFFB-E5D9-D64F-5A4389497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52" y="102525"/>
            <a:ext cx="5449966" cy="59441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2771C4-4B68-94BD-F363-AB3AEB230574}"/>
              </a:ext>
            </a:extLst>
          </p:cNvPr>
          <p:cNvSpPr txBox="1"/>
          <p:nvPr/>
        </p:nvSpPr>
        <p:spPr>
          <a:xfrm>
            <a:off x="5822577" y="102525"/>
            <a:ext cx="5837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 sangat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membutuhkan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cairan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agar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menghasilkan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air susu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cepat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Dianjurkan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minum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2-3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liter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air per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8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gelas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air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sehari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(12-13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gelas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sehari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Terutama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udara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panas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banyak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berkeringat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demam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sangat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dianjurkan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minum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&gt;8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gelas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baseline="30000" dirty="0">
              <a:solidFill>
                <a:srgbClr val="0A0909"/>
              </a:solidFill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Waktu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minum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paling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sedang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sebelumnya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cairan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diminum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diganti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  <a:r>
              <a:rPr lang="en-ID" baseline="30000" dirty="0">
                <a:solidFill>
                  <a:srgbClr val="0A0909"/>
                </a:solidFill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cairan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diperoleh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air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putih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susu, jus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buah-buahan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air yang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tersedia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560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9. pantangan makanan">
            <a:extLst>
              <a:ext uri="{FF2B5EF4-FFF2-40B4-BE49-F238E27FC236}">
                <a16:creationId xmlns:a16="http://schemas.microsoft.com/office/drawing/2014/main" id="{8EF0C1AF-0530-685D-AE93-9E9CD655B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40" y="0"/>
            <a:ext cx="1129008" cy="199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43DB8B-10C2-3280-17D4-D752921F0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8710"/>
            <a:ext cx="5520831" cy="46123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D8364B-5650-F3A1-E5D0-44AE2DEF4B6F}"/>
              </a:ext>
            </a:extLst>
          </p:cNvPr>
          <p:cNvSpPr txBox="1"/>
          <p:nvPr/>
        </p:nvSpPr>
        <p:spPr>
          <a:xfrm>
            <a:off x="5803832" y="197346"/>
            <a:ext cx="52647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dirty="0">
                <a:solidFill>
                  <a:srgbClr val="0A0909"/>
                </a:solidFill>
                <a:latin typeface="Open Sans" panose="020B0606030504020204" pitchFamily="34" charset="0"/>
              </a:rPr>
              <a:t>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gar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tetap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menjaga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kualitas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beberapa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hal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perlu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dihindari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diantaranya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:</a:t>
            </a: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Hindari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mengkonsumsi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alkohol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Konsumsi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minuman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beralkohol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di masa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menghambat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pelepasan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oksitosin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hormon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menyebabkan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kontraksi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sel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sekitar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alveoli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mengganggu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produksi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kualitas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dihasilkan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Jangan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meminum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obat-obatan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kimia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sembarangan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tanpa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sepengetahuan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dokter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tenaga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kesehatan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beberapa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zat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terkandung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obat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meresap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air susu.</a:t>
            </a:r>
            <a:r>
              <a:rPr lang="en-ID" b="0" i="0" u="none" strike="noStrike" dirty="0">
                <a:solidFill>
                  <a:srgbClr val="00B721"/>
                </a:solidFill>
                <a:effectLst/>
                <a:latin typeface="Open Sans" panose="020B0606030504020204" pitchFamily="34" charset="0"/>
                <a:hlinkClick r:id="rId4"/>
              </a:rPr>
              <a:t/>
            </a:r>
            <a:br>
              <a:rPr lang="en-ID" b="0" i="0" u="none" strike="noStrike" dirty="0">
                <a:solidFill>
                  <a:srgbClr val="00B721"/>
                </a:solidFill>
                <a:effectLst/>
                <a:latin typeface="Open Sans" panose="020B0606030504020204" pitchFamily="34" charset="0"/>
                <a:hlinkClick r:id="rId4"/>
              </a:rPr>
            </a:b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Hindari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rokok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zat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nikotin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meracuni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/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dianjurkan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membatasi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kopi,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teh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soda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Batasi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kosumsi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2-3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gelas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kopi dan soda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898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44732D-2E5E-ECE1-2950-E197AC4F31F4}"/>
              </a:ext>
            </a:extLst>
          </p:cNvPr>
          <p:cNvSpPr txBox="1"/>
          <p:nvPr/>
        </p:nvSpPr>
        <p:spPr>
          <a:xfrm>
            <a:off x="263236" y="1210235"/>
            <a:ext cx="947243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terdapat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kopi dan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dikonsumsi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masuk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berpengaruh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metabolism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belum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siap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mencerna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Konsumsi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juga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berhubungan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rendahnya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pasokan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ASI.</a:t>
            </a:r>
            <a:r>
              <a:rPr lang="en-ID" sz="2000" baseline="30000" dirty="0">
                <a:solidFill>
                  <a:srgbClr val="0A0909"/>
                </a:solidFill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Selain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mengkonsumi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batas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dianjurkan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kandungan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zat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besi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ASI-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nya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30%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rendah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daripada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minum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sz="2000" baseline="30000" dirty="0">
              <a:solidFill>
                <a:srgbClr val="0A0909"/>
              </a:solidFill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ID" sz="20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Namun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bila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dikonsumsi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masih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batas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terdapat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didalam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kopi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dilewatkan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dan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kebanyakan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terganggu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 Jika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Anda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tidur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mudah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marah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Anda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mungkin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mulai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membatasi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menghindari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 Bayi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baru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lahir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mungkin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sensitif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kafein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dibanding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0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tua</a:t>
            </a:r>
            <a:r>
              <a:rPr lang="en-ID" sz="20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01796F-8D9F-95B3-853D-81CC91940E9F}"/>
              </a:ext>
            </a:extLst>
          </p:cNvPr>
          <p:cNvSpPr txBox="1"/>
          <p:nvPr/>
        </p:nvSpPr>
        <p:spPr>
          <a:xfrm>
            <a:off x="4289613" y="295835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KAFEIN??</a:t>
            </a:r>
            <a:endParaRPr lang="en-ID" sz="3600" b="1" dirty="0"/>
          </a:p>
        </p:txBody>
      </p:sp>
    </p:spTree>
    <p:extLst>
      <p:ext uri="{BB962C8B-B14F-4D97-AF65-F5344CB8AC3E}">
        <p14:creationId xmlns:p14="http://schemas.microsoft.com/office/powerpoint/2010/main" val="14170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8AF36A-9938-EE85-6DD7-AE2F3D52B2D8}"/>
              </a:ext>
            </a:extLst>
          </p:cNvPr>
          <p:cNvSpPr txBox="1"/>
          <p:nvPr/>
        </p:nvSpPr>
        <p:spPr>
          <a:xfrm>
            <a:off x="1610004" y="295835"/>
            <a:ext cx="784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DAMPAK KEKURANGAN GIZI PADA IBU MENYUSUI </a:t>
            </a:r>
            <a:endParaRPr lang="en-ID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37EB0-78F4-AB69-F767-A9B662AF7008}"/>
              </a:ext>
            </a:extLst>
          </p:cNvPr>
          <p:cNvSpPr txBox="1"/>
          <p:nvPr/>
        </p:nvSpPr>
        <p:spPr>
          <a:xfrm>
            <a:off x="295835" y="1120676"/>
            <a:ext cx="81884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PADA BAYI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Proeses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tumbuh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kembang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terganggu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Daya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tahan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tubuh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menurun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mudah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sakit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Mudah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terkena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infeksi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Menimbulkan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mata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ataupun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tulang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endParaRPr lang="en-ID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23EB47-610C-8974-F341-95AB274FDA82}"/>
              </a:ext>
            </a:extLst>
          </p:cNvPr>
          <p:cNvSpPr txBox="1"/>
          <p:nvPr/>
        </p:nvSpPr>
        <p:spPr>
          <a:xfrm>
            <a:off x="446046" y="3993777"/>
            <a:ext cx="57558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PADA IBU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Gangguan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mata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Kerusakan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gigi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tulang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Mengalami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kekurangan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darah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Kualitas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menurun</a:t>
            </a: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669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E3508E-8656-CA6C-A34E-D79D06CD8162}"/>
              </a:ext>
            </a:extLst>
          </p:cNvPr>
          <p:cNvSpPr txBox="1"/>
          <p:nvPr/>
        </p:nvSpPr>
        <p:spPr>
          <a:xfrm>
            <a:off x="3025588" y="416859"/>
            <a:ext cx="6867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PENGATURAN PORSI UNTUK IBU MENYUSUI</a:t>
            </a:r>
            <a:endParaRPr lang="en-ID" sz="2400" b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6EDBC4F-3127-0FC6-6E8F-635407CFF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94" y="1009225"/>
            <a:ext cx="59245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024CC1-8ABA-B141-535C-37436CCC4327}"/>
              </a:ext>
            </a:extLst>
          </p:cNvPr>
          <p:cNvSpPr txBox="1"/>
          <p:nvPr/>
        </p:nvSpPr>
        <p:spPr>
          <a:xfrm>
            <a:off x="109839" y="1340189"/>
            <a:ext cx="54034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Nasi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3/4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gls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100 g = 175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Daging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ptg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sdg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35 gr= 75 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Tempe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2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ptg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sdg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50 gr = 75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Sayur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gls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100 gr = 25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Buah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1-2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50-190 gr = 50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Minyak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sdt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5 gram = 50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Susu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bubuk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tanpa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lemak)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4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sdm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= 20 gr = 75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Gula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porsi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1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sdm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= 13 gram = 50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endParaRPr lang="en-ID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880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9D9A8-DB56-41A8-862E-6584ECA29EE1}"/>
              </a:ext>
            </a:extLst>
          </p:cNvPr>
          <p:cNvSpPr txBox="1"/>
          <p:nvPr/>
        </p:nvSpPr>
        <p:spPr>
          <a:xfrm>
            <a:off x="1655445" y="2057400"/>
            <a:ext cx="888111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GIZI YANG MENDUKUNG KESEHATAN BAYI DAN ANAK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987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494-5143-4C19-8B36-0054D19E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ADD9FF-0C27-4A4D-89DE-497FD8967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4953000"/>
          </a:xfrm>
          <a:ln/>
        </p:spPr>
        <p:txBody>
          <a:bodyPr vert="horz" wrap="square" lIns="91440" tIns="45720" rIns="91440" bIns="45720" anchor="t"/>
          <a:lstStyle/>
          <a:p>
            <a:pPr lvl="2" eaLnBrk="1" hangingPunct="1"/>
            <a:r>
              <a:rPr sz="2800" dirty="0">
                <a:solidFill>
                  <a:srgbClr val="00FF00"/>
                </a:solidFill>
              </a:rPr>
              <a:t>Kecepatan pertumbuhan</a:t>
            </a:r>
          </a:p>
          <a:p>
            <a:pPr lvl="2" eaLnBrk="1" hangingPunct="1"/>
            <a:r>
              <a:rPr sz="2800" dirty="0">
                <a:solidFill>
                  <a:srgbClr val="00FF00"/>
                </a:solidFill>
              </a:rPr>
              <a:t>Jenis kelamin</a:t>
            </a:r>
          </a:p>
          <a:p>
            <a:pPr lvl="2" eaLnBrk="1" hangingPunct="1"/>
            <a:r>
              <a:rPr sz="2800" dirty="0">
                <a:solidFill>
                  <a:srgbClr val="00FF00"/>
                </a:solidFill>
              </a:rPr>
              <a:t>Aktivitas fisik</a:t>
            </a:r>
          </a:p>
          <a:p>
            <a:pPr lvl="2" eaLnBrk="1" hangingPunct="1"/>
            <a:r>
              <a:rPr sz="2800" dirty="0">
                <a:solidFill>
                  <a:srgbClr val="00FF00"/>
                </a:solidFill>
              </a:rPr>
              <a:t>Keadaan fisik, dll</a:t>
            </a:r>
          </a:p>
          <a:p>
            <a:pPr eaLnBrk="1" hangingPunct="1"/>
            <a:endParaRPr dirty="0">
              <a:solidFill>
                <a:srgbClr val="00FF00"/>
              </a:solidFill>
            </a:endParaRPr>
          </a:p>
          <a:p>
            <a:pPr eaLnBrk="1" hangingPunct="1">
              <a:buNone/>
            </a:pPr>
            <a:r>
              <a:rPr sz="2400" dirty="0">
                <a:solidFill>
                  <a:srgbClr val="FF33CC"/>
                </a:solidFill>
              </a:rPr>
              <a:t>Pada Bayi dan Balita : Zat gizi sangat menentukan :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solidFill>
                  <a:srgbClr val="FF33CC"/>
                </a:solidFill>
              </a:rPr>
              <a:t>Pertumbuhan dan perkembangan normal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solidFill>
                  <a:srgbClr val="FF33CC"/>
                </a:solidFill>
              </a:rPr>
              <a:t>Keadaan fisik dan akademik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sz="2400" dirty="0">
                <a:solidFill>
                  <a:srgbClr val="FF33CC"/>
                </a:solidFill>
              </a:rPr>
              <a:t>Pencegahan penyakit degeneratif  (dewasa)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sz="24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01C7-3A37-4483-8D20-C4F49163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5BF73-3DDA-40B0-8E31-51C0665C2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bagan1">
            <a:extLst>
              <a:ext uri="{FF2B5EF4-FFF2-40B4-BE49-F238E27FC236}">
                <a16:creationId xmlns:a16="http://schemas.microsoft.com/office/drawing/2014/main" id="{DCABFD6A-8336-4476-AF68-BBA4746B6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0"/>
            <a:ext cx="7924800" cy="680085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1381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D19B-4CAD-4964-B1FA-4CA180B7C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GIZI BAYI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FD8F8-FBEF-43FA-85D9-D40EA736C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u"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Makanan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Bayi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sehat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Makanan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Utama : ASI, PASI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Makanan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pelengkap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ASI (AIR SUSU IBU)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Manfaat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ASI (Colostrum)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Bayi :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Makanan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ideal,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mengandung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antibodi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hubungan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psikologis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dengan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Ibu/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Keluarga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: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ekonomis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praktis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menjarangkan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kehamilan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Negara :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hemat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devisa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kekayaan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nasional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, KB.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4AA2-E85D-10E7-D8C7-EC6C561E2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GIZI SEIMBANG IBU MENYUSUI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3C1A3-E331-F9B3-E797-E82031670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347074"/>
          </a:xfrm>
        </p:spPr>
        <p:txBody>
          <a:bodyPr/>
          <a:lstStyle/>
          <a:p>
            <a:r>
              <a:rPr lang="en-ID" dirty="0" err="1">
                <a:solidFill>
                  <a:srgbClr val="0A0909"/>
                </a:solidFill>
                <a:latin typeface="Open Sans" panose="020B0606030504020204" pitchFamily="34" charset="0"/>
              </a:rPr>
              <a:t>Ko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nsumsi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dirinya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sendiri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pertumbuhan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serta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pekembangan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seimbang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seuatu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penting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sangat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kaitannya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produksi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air susu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 Oleh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pemenuhan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berpengauh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status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juga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tumbuh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kembang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44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4F4A0-6B93-41A5-B602-A6B531B1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pemberian</a:t>
            </a:r>
            <a:r>
              <a:rPr lang="en-US" dirty="0"/>
              <a:t> 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A9C5A-F319-4D5F-96AD-F9E28E4A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Bila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ibu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sehat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ASI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diberikan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kali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menangis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(ASI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saja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selama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4</a:t>
            </a: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(6)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Cara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menilai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kecukupan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ASI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Obyektif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: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langsung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  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Pertambahan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BB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sebelum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dan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sesudah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. 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Tak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langsung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     BB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lahir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tercapai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sekurang-kurangnya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2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minggu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setelah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lahir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.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Kurve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BB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baik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: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Triwulan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I  :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Kenaikan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BB 150 – 250 gr / mg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Triwulan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II : 500 – 600 gr /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bulan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Triwulan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III : 350 – 450 gr /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bulan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Triwulan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IV : 250 – 350 gr /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bulan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78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74EDE-274E-4B94-83B3-6D23C1871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B1F7-8322-44F0-AEE6-FF5A5CCC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ffectLst>
                  <a:outerShdw blurRad="38100" dist="38100" dir="2700000">
                    <a:srgbClr val="C0C0C0"/>
                  </a:outerShdw>
                </a:effectLst>
              </a:rPr>
              <a:t>Cara </a:t>
            </a:r>
            <a:r>
              <a:rPr lang="en-US" sz="28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subyektif</a:t>
            </a:r>
            <a:r>
              <a:rPr lang="en-US" sz="2800" dirty="0">
                <a:effectLst>
                  <a:outerShdw blurRad="38100" dist="38100" dir="2700000">
                    <a:srgbClr val="C0C0C0"/>
                  </a:outerShdw>
                </a:effectLst>
              </a:rPr>
              <a:t> : </a:t>
            </a:r>
            <a:r>
              <a:rPr lang="en-US" sz="28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Kecukupan</a:t>
            </a:r>
            <a:r>
              <a:rPr lang="en-US" sz="2800" dirty="0">
                <a:effectLst>
                  <a:outerShdw blurRad="38100" dist="38100" dir="2700000">
                    <a:srgbClr val="C0C0C0"/>
                  </a:outerShdw>
                </a:effectLst>
              </a:rPr>
              <a:t> ASI </a:t>
            </a:r>
            <a:r>
              <a:rPr lang="en-US" sz="28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dirasakan</a:t>
            </a:r>
            <a:r>
              <a:rPr lang="en-US" sz="2800" dirty="0">
                <a:effectLst>
                  <a:outerShdw blurRad="38100" dist="38100" dir="2700000">
                    <a:srgbClr val="C0C0C0"/>
                  </a:outerShdw>
                </a:effectLst>
              </a:rPr>
              <a:t> oleh </a:t>
            </a:r>
            <a:r>
              <a:rPr lang="en-US" sz="28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ibu</a:t>
            </a:r>
            <a:r>
              <a:rPr lang="en-US" sz="2800" dirty="0">
                <a:effectLst>
                  <a:outerShdw blurRad="38100" dist="38100" dir="2700000">
                    <a:srgbClr val="C0C0C0"/>
                  </a:outerShdw>
                </a:effectLst>
              </a:rPr>
              <a:t>, </a:t>
            </a:r>
            <a:r>
              <a:rPr lang="en-US" sz="28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seperti</a:t>
            </a:r>
            <a:r>
              <a:rPr lang="en-US" sz="2800" dirty="0">
                <a:effectLst>
                  <a:outerShdw blurRad="38100" dist="38100" dir="2700000">
                    <a:srgbClr val="C0C0C0"/>
                  </a:outerShdw>
                </a:effectLst>
              </a:rPr>
              <a:t> :</a:t>
            </a:r>
          </a:p>
          <a:p>
            <a:pPr lvl="1" eaLnBrk="1" hangingPunct="1"/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Bayi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tampak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puas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dan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tidur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nyenyak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setelah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menyusu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.</a:t>
            </a:r>
          </a:p>
          <a:p>
            <a:pPr lvl="1" eaLnBrk="1" hangingPunct="1"/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Ibu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merasa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perubahan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tegangan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pada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payudara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.</a:t>
            </a:r>
          </a:p>
          <a:p>
            <a:pPr lvl="1" eaLnBrk="1" hangingPunct="1">
              <a:buNone/>
            </a:pPr>
            <a:endParaRPr lang="en-US" sz="800" dirty="0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Pada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bulan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I :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</a:rPr>
              <a:t>Menyusui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± 10 – 15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menit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(8 – 12 kali)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selama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24 jam.</a:t>
            </a:r>
          </a:p>
          <a:p>
            <a:pPr lvl="1" eaLnBrk="1" hangingPunct="1">
              <a:buClr>
                <a:schemeClr val="tx1"/>
              </a:buClr>
            </a:pPr>
            <a:endParaRPr lang="en-US" sz="800" dirty="0">
              <a:effectLst>
                <a:outerShdw blurRad="38100" dist="38100" dir="2700000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Faktor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yang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mempengaruhi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konsumsi</a:t>
            </a:r>
            <a:r>
              <a:rPr lang="en-US" sz="24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ASI :</a:t>
            </a: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Alkohol</a:t>
            </a: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		</a:t>
            </a: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Cafein</a:t>
            </a:r>
            <a:endParaRPr lang="en-US" sz="2000" dirty="0">
              <a:effectLst>
                <a:outerShdw blurRad="38100" dist="38100" dir="2700000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Merokok</a:t>
            </a:r>
            <a:endParaRPr lang="en-US" sz="2000" dirty="0">
              <a:effectLst>
                <a:outerShdw blurRad="38100" dist="38100" dir="2700000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Kontrasepsi</a:t>
            </a:r>
            <a:endParaRPr lang="en-US" sz="2000" dirty="0">
              <a:effectLst>
                <a:outerShdw blurRad="38100" dist="38100" dir="2700000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Obat-obatan</a:t>
            </a:r>
            <a:endParaRPr lang="en-US" sz="2000" dirty="0">
              <a:effectLst>
                <a:outerShdw blurRad="38100" dist="38100" dir="2700000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Penyakit</a:t>
            </a: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menular</a:t>
            </a: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(ASI </a:t>
            </a: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masih</a:t>
            </a: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dapat</a:t>
            </a: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diberikan</a:t>
            </a: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effectLst>
                  <a:outerShdw blurRad="38100" dist="38100" dir="2700000">
                    <a:srgbClr val="C0C0C0"/>
                  </a:outerShdw>
                </a:effectLst>
                <a:cs typeface="Arial" panose="020B0604020202020204" pitchFamily="34" charset="0"/>
              </a:rPr>
              <a:t>HIV / AIDS</a:t>
            </a:r>
            <a:endParaRPr lang="en-US" sz="2000" dirty="0">
              <a:effectLst>
                <a:outerShdw blurRad="38100" dist="38100" dir="2700000">
                  <a:srgbClr val="C0C0C0"/>
                </a:outerShdw>
              </a:effectLst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AB8C-6B89-4879-80BC-13EBBE2D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PASI (PENGGANTI AIR SUSU IBU)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6AC82-A1A6-4417-9FC6-0CE2021A2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Diberikan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pada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bayi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apabila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meninggal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menderita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penyakit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jiwa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menderita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penyakit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infeksi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menahun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hamil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lagi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Bayi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lahir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BB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rendah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Bayi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lahir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dengan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cacad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bawaan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Produksi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ASI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kurang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atau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tidak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ada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Ibu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Sibuk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bekerja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0219-71A0-4DF8-97F3-2FF58B42F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PEMBERIAN PASI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8D41D-7014-49AF-93E8-F08F2C97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Alat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masak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bersih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Air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mendidih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kemudian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didinginkan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suam-suam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kuku</a:t>
            </a:r>
          </a:p>
          <a:p>
            <a:pPr eaLnBrk="1" hangingPunct="1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Dibuat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dalam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sekali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minum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eaLnBrk="1" hangingPunct="1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Botol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dan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karet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direndam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dalam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air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mendidih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</a:rPr>
              <a:t> 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± 10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menit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).</a:t>
            </a:r>
          </a:p>
          <a:p>
            <a:pPr eaLnBrk="1" hangingPunct="1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Waktu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memberikan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karet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jangan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dipegang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sz="3200"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pPr eaLnBrk="1" hangingPunct="1"/>
            <a:r>
              <a:rPr lang="en-US" sz="3200" b="1" dirty="0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Kerugian</a:t>
            </a:r>
            <a:r>
              <a:rPr lang="en-US" sz="3200" b="1" dirty="0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: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kontaminasi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komposisi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sesuai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kebutuhan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memberatkan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ekonomi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keluarga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37E6-413D-4ECC-B70F-52030812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MPASI (MAKANAN PENDAMPING ASI)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8A1F7E-7687-497A-B145-D80F8A5AFD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78162"/>
              </p:ext>
            </p:extLst>
          </p:nvPr>
        </p:nvGraphicFramePr>
        <p:xfrm>
          <a:off x="609600" y="1174750"/>
          <a:ext cx="9928860" cy="4860290"/>
        </p:xfrm>
        <a:graphic>
          <a:graphicData uri="http://schemas.openxmlformats.org/drawingml/2006/table">
            <a:tbl>
              <a:tblPr/>
              <a:tblGrid>
                <a:gridCol w="1548538">
                  <a:extLst>
                    <a:ext uri="{9D8B030D-6E8A-4147-A177-3AD203B41FA5}">
                      <a16:colId xmlns:a16="http://schemas.microsoft.com/office/drawing/2014/main" val="2932119060"/>
                    </a:ext>
                  </a:extLst>
                </a:gridCol>
                <a:gridCol w="8380322">
                  <a:extLst>
                    <a:ext uri="{9D8B030D-6E8A-4147-A177-3AD203B41FA5}">
                      <a16:colId xmlns:a16="http://schemas.microsoft.com/office/drawing/2014/main" val="838274809"/>
                    </a:ext>
                  </a:extLst>
                </a:gridCol>
              </a:tblGrid>
              <a:tr h="626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Umur (Bl)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Tambahan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64885"/>
                  </a:ext>
                </a:extLst>
              </a:tr>
              <a:tr h="42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5-7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ASI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saja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cukup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Beras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biji-bijian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tepung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yang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diperkaya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besi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Saringan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sayur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/ juice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buah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bayi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belajar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mengenal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makanan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kurang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manis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Makanan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berprotein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daging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kuning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telur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ayam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tahu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dll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Daging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cincang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crackers (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bayi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mulai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mengunyah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Whole egg. Whole milk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28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4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DD18-E246-41F0-BF7E-2E122121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1808-718D-4BF1-8A00-EE73084D3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4">
            <a:extLst>
              <a:ext uri="{FF2B5EF4-FFF2-40B4-BE49-F238E27FC236}">
                <a16:creationId xmlns:a16="http://schemas.microsoft.com/office/drawing/2014/main" id="{B3E1E917-D3ED-4B6A-BE2A-38C573B0E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7173"/>
              </p:ext>
            </p:extLst>
          </p:nvPr>
        </p:nvGraphicFramePr>
        <p:xfrm>
          <a:off x="914400" y="1348740"/>
          <a:ext cx="9418320" cy="4366261"/>
        </p:xfrm>
        <a:graphic>
          <a:graphicData uri="http://schemas.openxmlformats.org/drawingml/2006/table">
            <a:tbl>
              <a:tblPr/>
              <a:tblGrid>
                <a:gridCol w="235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4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44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Umur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Berat Badan (Kg)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Kkal/kg BB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Kkal/ hari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8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 bulan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bulan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6-8 bulan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bulan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tahun</a:t>
                      </a:r>
                      <a:endParaRPr kumimoji="0" lang="sv-S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5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02C4-CC59-4647-8BAC-03117201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1BB3-2731-42C8-9FCE-1C0E8772F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8">
            <a:extLst>
              <a:ext uri="{FF2B5EF4-FFF2-40B4-BE49-F238E27FC236}">
                <a16:creationId xmlns:a16="http://schemas.microsoft.com/office/drawing/2014/main" id="{7A5175B2-D018-4639-AB16-D9FDADBFF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89345"/>
              </p:ext>
            </p:extLst>
          </p:nvPr>
        </p:nvGraphicFramePr>
        <p:xfrm>
          <a:off x="2252345" y="255428"/>
          <a:ext cx="6975475" cy="6347143"/>
        </p:xfrm>
        <a:graphic>
          <a:graphicData uri="http://schemas.openxmlformats.org/drawingml/2006/table">
            <a:tbl>
              <a:tblPr/>
              <a:tblGrid>
                <a:gridCol w="367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 Gizi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Bayi (bulan)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0-6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3425">
                <a:tc>
                  <a:txBody>
                    <a:bodyPr/>
                    <a:lstStyle/>
                    <a:p>
                      <a:pPr marL="3429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 (kkal)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Protein (gr)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Asam Lemak Esensial (% kkal)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Vitamin Larut Lemak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Vitamin A (RE)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Vitamin D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 Vitamin E (mg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 Vitamin K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Vitamin Larut Air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Vitamin C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Thiamin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Riboflavin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Noacin (mg N.E)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Vitamin B6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Folacin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 Vitamin B12 (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Mineral 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Calcium (mg)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Phospor (mg)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Magnesium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Besi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Zn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Iodium (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Trace Mineral (mg)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Copper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Mn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Fluor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Chromium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Se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Mo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Elektrolit (mg)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Na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Potasium</a:t>
                      </a:r>
                    </a:p>
                    <a:p>
                      <a:pPr marL="342900" marR="0" lvl="0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  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570 - 870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– 0,7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– 0,7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– 0,5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 – 0,04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 – 0,04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 – 0,06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– 350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– 925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275 - 700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 – 0,710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 – 0,10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– 1,0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 – 0,06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 – 0,06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 – 0,08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– 750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 – 1275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– 1200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7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AACA-EA69-49DF-AB01-E04C127C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CONTOH PERENCANAAN MAKAN ANAK UMUR 1 TH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4955E6-628C-47F5-8553-84C736DA98CA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609600" y="1174750"/>
            <a:ext cx="10972800" cy="4953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BREAKFAST(PAGI)				SNACK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 c susu					½ c susu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beras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	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Creackers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2-3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buah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	1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kacang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Creakers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LUNCH (SIANG)			SUPPER (MALAM)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 c susu				1 c susu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2-3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sayur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1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telur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daging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cincang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kacang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2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beras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kentang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		2-3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sayur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		2-3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sd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buah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F12CF-DCE8-4A64-B4E6-1F36FFF9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03BF7-E44A-434F-81A2-5927D071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86">
            <a:extLst>
              <a:ext uri="{FF2B5EF4-FFF2-40B4-BE49-F238E27FC236}">
                <a16:creationId xmlns:a16="http://schemas.microsoft.com/office/drawing/2014/main" id="{66737E7F-3BF1-4AE9-98E4-2D3F52758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40591"/>
              </p:ext>
            </p:extLst>
          </p:nvPr>
        </p:nvGraphicFramePr>
        <p:xfrm>
          <a:off x="1805940" y="703263"/>
          <a:ext cx="8580120" cy="5424487"/>
        </p:xfrm>
        <a:graphic>
          <a:graphicData uri="http://schemas.openxmlformats.org/drawingml/2006/table">
            <a:tbl>
              <a:tblPr/>
              <a:tblGrid>
                <a:gridCol w="384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9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Masalah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Gizi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Dampak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KEP (Underweight 28.3%;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buruk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9.5%)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Severely stunted /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pendek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23.7%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Kurus, pendek, produktivitas dan prestasi rendah, apatis, kemampuan kognitif rendah</a:t>
                      </a:r>
                      <a:endParaRPr kumimoji="0" lang="sv-S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Kurang Vit.A (&gt;50% Balita KVA Sub-Klinik)</a:t>
                      </a:r>
                      <a:endParaRPr kumimoji="0" lang="sv-S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Imunitas rendah, mudah terkena infeksi penyakit, angka absen sekolah dan DO tinggi</a:t>
                      </a:r>
                      <a:endParaRPr kumimoji="0" lang="sv-S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GAKI (9.8%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anak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usia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sekolah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IQ point lebih rendah 10 point; kretin dan dampaknya; retardasi mental, bisu; tuli; pembesaran kelenjar gondok</a:t>
                      </a:r>
                      <a:endParaRPr kumimoji="0" lang="sv-S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3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Anemi Gizi (40% anak Balita)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Lesu, lemah, letih (3L), produktivitas dan prestasi belajar rendah, apatis, gangguan : emosi,motorik, perilaku sosial, dan kemampuan kognitif rendah </a:t>
                      </a:r>
                      <a:endParaRPr kumimoji="0" lang="sv-S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4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Obesitas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produktivitas dan prestasi rendah, apatis, gangguan emosi &amp; perilaku sosial, peningkatan risiko DM, PJK, Hipertensi.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2232025" y="2247900"/>
            <a:ext cx="71132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027243" y="359092"/>
            <a:ext cx="9188824" cy="715962"/>
          </a:xfrm>
        </p:spPr>
        <p:txBody>
          <a:bodyPr vert="horz" wrap="square" lIns="91440" tIns="45720" rIns="91440" bIns="45720" anchor="ctr"/>
          <a:lstStyle/>
          <a:p>
            <a:pPr algn="ctr" eaLnBrk="1" hangingPunct="1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MANFAAT GIZI SEIMBANG IBU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MENYUSUI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955133" y="1542639"/>
            <a:ext cx="10281733" cy="5211763"/>
          </a:xfrm>
        </p:spPr>
        <p:txBody>
          <a:bodyPr vert="horz" wrap="square" lIns="91440" tIns="45720" rIns="91440" bIns="45720" anchor="t"/>
          <a:lstStyle/>
          <a:p>
            <a:pPr algn="just">
              <a:buFont typeface="+mj-lt"/>
              <a:buAutoNum type="arabicPeriod"/>
            </a:pPr>
            <a:r>
              <a:rPr lang="en-ID" sz="2400" b="0" i="0" dirty="0" err="1">
                <a:effectLst/>
                <a:latin typeface="Open Sans" panose="020B0606030504020204" pitchFamily="34" charset="0"/>
              </a:rPr>
              <a:t>Untuk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melakukan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aktivitas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400" b="0" i="0" dirty="0" err="1">
                <a:effectLst/>
                <a:latin typeface="Open Sans" panose="020B0606030504020204" pitchFamily="34" charset="0"/>
              </a:rPr>
              <a:t>Melakukan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berbagai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proses di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dalam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tubuh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400" b="0" i="0" dirty="0" err="1">
                <a:effectLst/>
                <a:latin typeface="Open Sans" panose="020B0606030504020204" pitchFamily="34" charset="0"/>
              </a:rPr>
              <a:t>Mengembalikan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alat-alat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kandungan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ke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keadaan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sebelum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hamil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400" b="0" i="0" dirty="0" err="1">
                <a:effectLst/>
                <a:latin typeface="Open Sans" panose="020B0606030504020204" pitchFamily="34" charset="0"/>
              </a:rPr>
              <a:t>Sebagai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cadangan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dalam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tubuh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2400" b="0" i="0" dirty="0">
                <a:effectLst/>
                <a:latin typeface="Open Sans" panose="020B0606030504020204" pitchFamily="34" charset="0"/>
              </a:rPr>
              <a:t>Sangat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erat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kaitannya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dengan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produksi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ASI yang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diperlukan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untuk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pertumbuhan</a:t>
            </a:r>
            <a:r>
              <a:rPr lang="en-ID" sz="2400" b="0" i="0" dirty="0"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effectLst/>
                <a:latin typeface="Open Sans" panose="020B0606030504020204" pitchFamily="34" charset="0"/>
              </a:rPr>
              <a:t>bayi</a:t>
            </a:r>
            <a:endParaRPr lang="en-ID" sz="2400" b="0" i="0" dirty="0">
              <a:effectLst/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en-ID" sz="2000" dirty="0">
              <a:solidFill>
                <a:srgbClr val="0A0909"/>
              </a:solidFill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en-ID" sz="2400" b="0" i="0" dirty="0">
              <a:solidFill>
                <a:srgbClr val="0A0909"/>
              </a:solidFill>
              <a:effectLst/>
              <a:latin typeface="Open Sans" panose="020B0606030504020204" pitchFamily="34" charset="0"/>
            </a:endParaRPr>
          </a:p>
          <a:p>
            <a:pPr marL="0" indent="0" eaLnBrk="1" hangingPunct="1">
              <a:buNone/>
            </a:pP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Jika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berhasil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seimbang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saat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4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pertumbuhan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bayi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juga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berhasil</a:t>
            </a:r>
            <a:r>
              <a:rPr lang="en-ID" sz="24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dan 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tubuh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sehat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kuat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serta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kualitas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kuantitas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produksi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sz="24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4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baik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6375"/>
            <a:ext cx="8229600" cy="640715"/>
          </a:xfrm>
        </p:spPr>
        <p:txBody>
          <a:bodyPr>
            <a:normAutofit fontScale="90000"/>
          </a:bodyPr>
          <a:lstStyle/>
          <a:p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Prinsip Gizi Untuk Ibu Menyusui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770" y="1359535"/>
            <a:ext cx="9793418" cy="5060315"/>
          </a:xfrm>
        </p:spPr>
        <p:txBody>
          <a:bodyPr/>
          <a:lstStyle/>
          <a:p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Komponen-komponen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diambil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tubuh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digantikan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cukup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 Oleh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b="1" dirty="0">
                <a:solidFill>
                  <a:srgbClr val="0A0909"/>
                </a:solidFill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membutuhkan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zat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banyak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 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dibandingkan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keadaan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masa </a:t>
            </a:r>
            <a:r>
              <a:rPr lang="en-ID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kehamilan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, 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tetapi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konsumsi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pangannya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tetap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beranekaragam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jumlah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serta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poposinya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sesuai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64845"/>
            <a:ext cx="10972800" cy="582613"/>
          </a:xfrm>
        </p:spPr>
        <p:txBody>
          <a:bodyPr/>
          <a:lstStyle/>
          <a:p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Faktor-faktor yang mempengaruhi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3035"/>
            <a:ext cx="10509885" cy="470471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Pengaruh makanan erat kaitannya dengan volume ASI yang diproduksi per hari. 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dengan adanya variasi individu maka dianjurkan penambahan gram protein sehari.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Suplementasi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jika makan sehari seimbang,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suplementasi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tidak diperlukan kecuali jika kekurangan satu atau lebih zat gizi.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fisik yang terlalu berat dapat menurunkan produksi Asi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6435"/>
            <a:ext cx="8229600" cy="338455"/>
          </a:xfrm>
        </p:spPr>
        <p:txBody>
          <a:bodyPr>
            <a:normAutofit fontScale="90000"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Pengaruh status gizi pada ibu menyusui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1131570"/>
            <a:ext cx="10681251" cy="499491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Jika status gizi ibu menyusui normal disertai konsumsi zat gizi berkualitas dan berkuantitas, ibu menyusui akan sehat optimal dan produktif serta optimal (tumbuh kembang normal) juga cerdas.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gizi ibu menyusui kurang dan konsumsi zat gizi kurang, baik kualitas maupun kuantitas maka: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Ibu menyusui menjadi kurus dan tidak produktif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Produksi Asi tidak mencukupi Ibu akan mudah sakit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Osteoroposis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6D72-4E7F-9A62-5990-FA416ED3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KEBUTUHAN GIZI SEIMBANG SAAT MENYUSUI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D9B65-6918-04B6-52F0-D77D6F506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2800" dirty="0" err="1">
                <a:solidFill>
                  <a:srgbClr val="0A0909"/>
                </a:solidFill>
                <a:latin typeface="Open Sans" panose="020B0606030504020204" pitchFamily="34" charset="0"/>
              </a:rPr>
              <a:t>K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ebutuhan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meningkat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dibandingkan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masa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kehamilan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6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bulan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pertama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membutuhkan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tambahan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energi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sebesar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500 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kalori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menghasilkan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jumlah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susu normal.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total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energi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selama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meningkat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2400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kkal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per 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hari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yang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memproduksi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 dan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aktivitas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ibu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sendiri</a:t>
            </a:r>
            <a:r>
              <a:rPr lang="en-ID" sz="2800" b="0" i="0" baseline="3000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yang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pelaksanaannya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dibagi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6 kali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(3x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utama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dan 3x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makan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1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selingan</a:t>
            </a:r>
            <a:r>
              <a:rPr lang="en-ID" sz="2800" b="1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sesuai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Pedoman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Gizi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Seimbang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800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dianjuRkan</a:t>
            </a:r>
            <a:r>
              <a:rPr lang="en-ID" sz="2800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883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/>
          <p:nvPr/>
        </p:nvSpPr>
        <p:spPr>
          <a:xfrm>
            <a:off x="1902937" y="257969"/>
            <a:ext cx="440309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/>
            <a:r>
              <a:rPr lang="sv-SE" alt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Table. Kecukupan Gizi Pada Ibu Menyusui</a:t>
            </a:r>
          </a:p>
        </p:txBody>
      </p:sp>
      <p:graphicFrame>
        <p:nvGraphicFramePr>
          <p:cNvPr id="22570" name="Group 42"/>
          <p:cNvGraphicFramePr>
            <a:graphicFrameLocks noGrp="1"/>
          </p:cNvGraphicFramePr>
          <p:nvPr/>
        </p:nvGraphicFramePr>
        <p:xfrm>
          <a:off x="1483995" y="950595"/>
          <a:ext cx="7772400" cy="55626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Zat Gizi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Wanita Tidak Menyusui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Ibu Menyusui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Energi (kkal)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Protein (gr)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Vitamin A (RE)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Vitamin D 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Vitamin E 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Vitamin C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Niacin (mg NE)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Riboflavin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Thiamin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Vitamin B6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Vitamin B12 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Folacin 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Calcium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Phospor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Iodium (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Besi (mg)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Mg (mg)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Zn (mg)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2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43B4-56DC-C0BF-0216-2212EAE9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TIPS!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0FBA9-563D-AF65-20B0-046DD865A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mengatahui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terpenuhinya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energi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menimbang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berat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badan. 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Bila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terjadi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penurunan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&gt;0,9 kg per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minggu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setelah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3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minggu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pertama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menyusui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berarti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kebutuhan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kalori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tercukupi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mengganggu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produksi</a:t>
            </a:r>
            <a:r>
              <a:rPr lang="en-ID" b="0" i="0" dirty="0">
                <a:solidFill>
                  <a:srgbClr val="0A0909"/>
                </a:solidFill>
                <a:effectLst/>
                <a:latin typeface="Open Sans" panose="020B0606030504020204" pitchFamily="34" charset="0"/>
              </a:rPr>
              <a:t> 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27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1447</Words>
  <Application>Microsoft Office PowerPoint</Application>
  <PresentationFormat>Widescreen</PresentationFormat>
  <Paragraphs>381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SimSun</vt:lpstr>
      <vt:lpstr>Arial</vt:lpstr>
      <vt:lpstr>Open Sans</vt:lpstr>
      <vt:lpstr>Symbol</vt:lpstr>
      <vt:lpstr>Times New Roman</vt:lpstr>
      <vt:lpstr>Wingdings</vt:lpstr>
      <vt:lpstr>Blue Waves</vt:lpstr>
      <vt:lpstr>1_Blue Waves</vt:lpstr>
      <vt:lpstr>GIZI SEIMBANG WANITA MENYUSUI dan ANAK</vt:lpstr>
      <vt:lpstr>GIZI SEIMBANG IBU MENYUSUI</vt:lpstr>
      <vt:lpstr>MANFAAT GIZI SEIMBANG IBU MENYUSUI</vt:lpstr>
      <vt:lpstr>Prinsip Gizi Untuk Ibu Menyusui</vt:lpstr>
      <vt:lpstr>Faktor-faktor yang mempengaruhi </vt:lpstr>
      <vt:lpstr>Pengaruh status gizi pada ibu menyusui </vt:lpstr>
      <vt:lpstr>KEBUTUHAN GIZI SEIMBANG SAAT MENYUSUI</vt:lpstr>
      <vt:lpstr>PowerPoint Presentation</vt:lpstr>
      <vt:lpstr>TIPS!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Kebutuhan zat gizi tergantung:</vt:lpstr>
      <vt:lpstr>PowerPoint Presentation</vt:lpstr>
      <vt:lpstr>GIZI BAYI</vt:lpstr>
      <vt:lpstr>Cara pemberian ASI</vt:lpstr>
      <vt:lpstr>PowerPoint Presentation</vt:lpstr>
      <vt:lpstr>PASI (PENGGANTI AIR SUSU IBU)</vt:lpstr>
      <vt:lpstr>TEKNIK PEMBERIAN PASI</vt:lpstr>
      <vt:lpstr>MPASI (MAKANAN PENDAMPING ASI)</vt:lpstr>
      <vt:lpstr>PowerPoint Presentation</vt:lpstr>
      <vt:lpstr>PowerPoint Presentation</vt:lpstr>
      <vt:lpstr>CONTOH PERENCANAAN MAKAN ANAK UMUR 1 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GIZI SEIMBANG WANITA MENYUSUI</dc:title>
  <dc:creator>windows</dc:creator>
  <cp:lastModifiedBy>Erindra Budi</cp:lastModifiedBy>
  <cp:revision>5</cp:revision>
  <dcterms:created xsi:type="dcterms:W3CDTF">2020-09-04T01:46:13Z</dcterms:created>
  <dcterms:modified xsi:type="dcterms:W3CDTF">2024-02-29T14:37:17Z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