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2" r:id="rId17"/>
    <p:sldId id="273" r:id="rId18"/>
    <p:sldId id="271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D60EE2-E741-4E8F-9427-28696B49D5A1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</dgm:pt>
    <dgm:pt modelId="{45BFD1E3-625E-4612-AB2A-74FA98BE6E8D}">
      <dgm:prSet phldrT="[Text]" custT="1"/>
      <dgm:spPr/>
      <dgm:t>
        <a:bodyPr/>
        <a:lstStyle/>
        <a:p>
          <a:r>
            <a:rPr lang="id-ID" sz="2400" dirty="0">
              <a:solidFill>
                <a:schemeClr val="tx1"/>
              </a:solidFill>
            </a:rPr>
            <a:t>Cari variabel yang berpengaruh</a:t>
          </a:r>
          <a:endParaRPr lang="en-US" sz="2400" dirty="0">
            <a:solidFill>
              <a:schemeClr val="tx1"/>
            </a:solidFill>
          </a:endParaRPr>
        </a:p>
      </dgm:t>
    </dgm:pt>
    <dgm:pt modelId="{D4EB3767-B43E-4D49-9B30-23A1B8E618B1}" type="parTrans" cxnId="{C0792203-AFBC-4E43-B9E4-D5B07203640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E056A85-F657-4E73-B2CF-D236F629EC47}" type="sibTrans" cxnId="{C0792203-AFBC-4E43-B9E4-D5B072036409}">
      <dgm:prSet/>
      <dgm:spPr>
        <a:solidFill>
          <a:schemeClr val="accent2"/>
        </a:solid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96CCC91-D225-4356-82A2-0D991C250447}">
      <dgm:prSet phldrT="[Text]" custT="1"/>
      <dgm:spPr/>
      <dgm:t>
        <a:bodyPr/>
        <a:lstStyle/>
        <a:p>
          <a:r>
            <a:rPr lang="id-ID" sz="2400" dirty="0">
              <a:solidFill>
                <a:schemeClr val="tx1"/>
              </a:solidFill>
            </a:rPr>
            <a:t>Tuliskan hubungan fungsionalnya</a:t>
          </a:r>
          <a:endParaRPr lang="en-US" sz="2400" dirty="0">
            <a:solidFill>
              <a:schemeClr val="tx1"/>
            </a:solidFill>
          </a:endParaRPr>
        </a:p>
      </dgm:t>
    </dgm:pt>
    <dgm:pt modelId="{1401D63D-89A8-4AB4-8BC5-BEFABC72781E}" type="parTrans" cxnId="{4BD14B7E-B36B-4670-BF95-613E38AA2ED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0B08C2D-B996-43B3-B6B7-16EE381713A7}" type="sibTrans" cxnId="{4BD14B7E-B36B-4670-BF95-613E38AA2EDA}">
      <dgm:prSet/>
      <dgm:spPr>
        <a:solidFill>
          <a:schemeClr val="accent2"/>
        </a:solidFill>
      </dgm:spPr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A967A602-06C0-448B-8ACA-E4800B9EF933}">
      <dgm:prSet phldrT="[Text]" custT="1"/>
      <dgm:spPr/>
      <dgm:t>
        <a:bodyPr/>
        <a:lstStyle/>
        <a:p>
          <a:r>
            <a:rPr lang="id-ID" sz="2000" dirty="0">
              <a:solidFill>
                <a:schemeClr val="tx1"/>
              </a:solidFill>
            </a:rPr>
            <a:t>Tuliskan parameter </a:t>
          </a:r>
          <a:r>
            <a:rPr lang="id-ID" sz="2000" dirty="0">
              <a:solidFill>
                <a:schemeClr val="tx1"/>
              </a:solidFill>
              <a:sym typeface="Symbol" panose="05050102010706020507" pitchFamily="18" charset="2"/>
            </a:rPr>
            <a:t> sbg suatu pangkat tak diketahui</a:t>
          </a:r>
          <a:endParaRPr lang="en-US" sz="2000" dirty="0">
            <a:solidFill>
              <a:schemeClr val="tx1"/>
            </a:solidFill>
          </a:endParaRPr>
        </a:p>
      </dgm:t>
    </dgm:pt>
    <dgm:pt modelId="{DBB56ABC-7891-4339-B4B2-1CE9DF1C7659}" type="parTrans" cxnId="{14860F4A-18A0-48CF-B9A9-417E2193C3D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23155D0-7900-447B-BAE2-87F8A42ED9D9}" type="sibTrans" cxnId="{14860F4A-18A0-48CF-B9A9-417E2193C3DE}">
      <dgm:prSet/>
      <dgm:spPr>
        <a:solidFill>
          <a:schemeClr val="accent2"/>
        </a:solid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E9B1D96-1196-45D8-A13E-6EC393A279E7}">
      <dgm:prSet custT="1"/>
      <dgm:spPr/>
      <dgm:t>
        <a:bodyPr/>
        <a:lstStyle/>
        <a:p>
          <a:r>
            <a:rPr lang="id-ID" sz="2400" dirty="0">
              <a:solidFill>
                <a:schemeClr val="tx1"/>
              </a:solidFill>
            </a:rPr>
            <a:t>Untuk tiap </a:t>
          </a:r>
          <a:r>
            <a:rPr lang="id-ID" sz="2400" dirty="0">
              <a:solidFill>
                <a:schemeClr val="tx1"/>
              </a:solidFill>
              <a:sym typeface="Symbol" panose="05050102010706020507" pitchFamily="18" charset="2"/>
            </a:rPr>
            <a:t>, tuliskan pangkatnya hingga pangkat masing-masing dimensi = 0</a:t>
          </a:r>
          <a:endParaRPr lang="en-US" sz="2400" dirty="0">
            <a:solidFill>
              <a:schemeClr val="tx1"/>
            </a:solidFill>
          </a:endParaRPr>
        </a:p>
      </dgm:t>
    </dgm:pt>
    <dgm:pt modelId="{1EACE3FB-919B-495C-A590-B4669D61C1D5}" type="parTrans" cxnId="{221D0694-1253-465A-A7D7-59B0C0FFF29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BCE234F-3110-47AD-AA63-B36561483B06}" type="sibTrans" cxnId="{221D0694-1253-465A-A7D7-59B0C0FFF292}">
      <dgm:prSet/>
      <dgm:spPr>
        <a:solidFill>
          <a:schemeClr val="accent2"/>
        </a:solid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BCF05EB-480E-4691-9947-C09A9957B12E}">
      <dgm:prSet/>
      <dgm:spPr/>
      <dgm:t>
        <a:bodyPr/>
        <a:lstStyle/>
        <a:p>
          <a:r>
            <a:rPr lang="id-ID" dirty="0">
              <a:solidFill>
                <a:schemeClr val="tx1"/>
              </a:solidFill>
            </a:rPr>
            <a:t>Selesaikan secara serentak</a:t>
          </a:r>
          <a:endParaRPr lang="en-US" dirty="0">
            <a:solidFill>
              <a:schemeClr val="tx1"/>
            </a:solidFill>
          </a:endParaRPr>
        </a:p>
      </dgm:t>
    </dgm:pt>
    <dgm:pt modelId="{6BAE50A5-829A-42DA-86D7-48D7FFB2D9F5}" type="parTrans" cxnId="{9D1D49BE-FCB0-4F4A-B0F4-E06430C060E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8EA1FE9-B994-4B97-B4DF-5AD19D04F560}" type="sibTrans" cxnId="{9D1D49BE-FCB0-4F4A-B0F4-E06430C060EE}">
      <dgm:prSet/>
      <dgm:spPr>
        <a:solidFill>
          <a:schemeClr val="accent2"/>
        </a:solid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07DDB98-BD83-40D4-B008-39EAEEE75FF4}">
      <dgm:prSet custT="1"/>
      <dgm:spPr/>
      <dgm:t>
        <a:bodyPr/>
        <a:lstStyle/>
        <a:p>
          <a:r>
            <a:rPr lang="id-ID" sz="2000" dirty="0">
              <a:solidFill>
                <a:schemeClr val="tx1"/>
              </a:solidFill>
            </a:rPr>
            <a:t>Masukkan kembali pangkat/konstanta utk memperoleh parameter </a:t>
          </a:r>
          <a:r>
            <a:rPr lang="id-ID" sz="2000" dirty="0">
              <a:solidFill>
                <a:schemeClr val="tx1"/>
              </a:solidFill>
              <a:sym typeface="Symbol" panose="05050102010706020507" pitchFamily="18" charset="2"/>
            </a:rPr>
            <a:t> tak berdimensi</a:t>
          </a:r>
          <a:endParaRPr lang="en-US" sz="2000" dirty="0">
            <a:solidFill>
              <a:schemeClr val="tx1"/>
            </a:solidFill>
          </a:endParaRPr>
        </a:p>
      </dgm:t>
    </dgm:pt>
    <dgm:pt modelId="{D5EDF343-33D0-4CC7-9CE5-F769E3B5646A}" type="parTrans" cxnId="{783FD13C-471F-46D0-8BF8-F27F4873021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0860103-EF36-4B98-BE83-EB757317CC3E}" type="sibTrans" cxnId="{783FD13C-471F-46D0-8BF8-F27F4873021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F29927F-578B-4065-834E-DB334F5CCC4E}" type="pres">
      <dgm:prSet presAssocID="{58D60EE2-E741-4E8F-9427-28696B49D5A1}" presName="diagram" presStyleCnt="0">
        <dgm:presLayoutVars>
          <dgm:dir/>
          <dgm:resizeHandles val="exact"/>
        </dgm:presLayoutVars>
      </dgm:prSet>
      <dgm:spPr/>
    </dgm:pt>
    <dgm:pt modelId="{249D1EC4-F96A-4E81-A3CB-9DB33E77C7EB}" type="pres">
      <dgm:prSet presAssocID="{45BFD1E3-625E-4612-AB2A-74FA98BE6E8D}" presName="node" presStyleLbl="node1" presStyleIdx="0" presStyleCnt="6">
        <dgm:presLayoutVars>
          <dgm:bulletEnabled val="1"/>
        </dgm:presLayoutVars>
      </dgm:prSet>
      <dgm:spPr/>
    </dgm:pt>
    <dgm:pt modelId="{D7364CC5-AB7C-4EAB-8BBD-90CCB38D4CD1}" type="pres">
      <dgm:prSet presAssocID="{9E056A85-F657-4E73-B2CF-D236F629EC47}" presName="sibTrans" presStyleLbl="sibTrans2D1" presStyleIdx="0" presStyleCnt="5"/>
      <dgm:spPr/>
    </dgm:pt>
    <dgm:pt modelId="{B85CCA8A-D47B-4E91-865D-582BFA36C3A0}" type="pres">
      <dgm:prSet presAssocID="{9E056A85-F657-4E73-B2CF-D236F629EC47}" presName="connectorText" presStyleLbl="sibTrans2D1" presStyleIdx="0" presStyleCnt="5"/>
      <dgm:spPr/>
    </dgm:pt>
    <dgm:pt modelId="{B350E1C4-6C1C-4ED8-BCC0-3B39BD52545B}" type="pres">
      <dgm:prSet presAssocID="{396CCC91-D225-4356-82A2-0D991C250447}" presName="node" presStyleLbl="node1" presStyleIdx="1" presStyleCnt="6">
        <dgm:presLayoutVars>
          <dgm:bulletEnabled val="1"/>
        </dgm:presLayoutVars>
      </dgm:prSet>
      <dgm:spPr/>
    </dgm:pt>
    <dgm:pt modelId="{93A12853-4DEA-48FD-9C67-A0A0D0469043}" type="pres">
      <dgm:prSet presAssocID="{E0B08C2D-B996-43B3-B6B7-16EE381713A7}" presName="sibTrans" presStyleLbl="sibTrans2D1" presStyleIdx="1" presStyleCnt="5"/>
      <dgm:spPr/>
    </dgm:pt>
    <dgm:pt modelId="{B905F9E8-E8E9-4B44-86AF-6B05C1A3034B}" type="pres">
      <dgm:prSet presAssocID="{E0B08C2D-B996-43B3-B6B7-16EE381713A7}" presName="connectorText" presStyleLbl="sibTrans2D1" presStyleIdx="1" presStyleCnt="5"/>
      <dgm:spPr/>
    </dgm:pt>
    <dgm:pt modelId="{CD0AEDD0-B246-4C09-BC27-76D9A26B907A}" type="pres">
      <dgm:prSet presAssocID="{A967A602-06C0-448B-8ACA-E4800B9EF933}" presName="node" presStyleLbl="node1" presStyleIdx="2" presStyleCnt="6">
        <dgm:presLayoutVars>
          <dgm:bulletEnabled val="1"/>
        </dgm:presLayoutVars>
      </dgm:prSet>
      <dgm:spPr/>
    </dgm:pt>
    <dgm:pt modelId="{AD9F71E6-3251-4D4D-ACFC-B20BE8FD15C4}" type="pres">
      <dgm:prSet presAssocID="{723155D0-7900-447B-BAE2-87F8A42ED9D9}" presName="sibTrans" presStyleLbl="sibTrans2D1" presStyleIdx="2" presStyleCnt="5" custAng="21366250"/>
      <dgm:spPr/>
    </dgm:pt>
    <dgm:pt modelId="{DC97E820-5D7C-44BF-A1B6-11F99ABC310B}" type="pres">
      <dgm:prSet presAssocID="{723155D0-7900-447B-BAE2-87F8A42ED9D9}" presName="connectorText" presStyleLbl="sibTrans2D1" presStyleIdx="2" presStyleCnt="5"/>
      <dgm:spPr/>
    </dgm:pt>
    <dgm:pt modelId="{E849A51B-751C-4952-93A6-E2E22A061701}" type="pres">
      <dgm:prSet presAssocID="{AE9B1D96-1196-45D8-A13E-6EC393A279E7}" presName="node" presStyleLbl="node1" presStyleIdx="3" presStyleCnt="6" custScaleX="113620" custScaleY="99955">
        <dgm:presLayoutVars>
          <dgm:bulletEnabled val="1"/>
        </dgm:presLayoutVars>
      </dgm:prSet>
      <dgm:spPr/>
    </dgm:pt>
    <dgm:pt modelId="{0D68C3A4-C15C-4F5D-A9DE-15652D6D22E0}" type="pres">
      <dgm:prSet presAssocID="{3BCE234F-3110-47AD-AA63-B36561483B06}" presName="sibTrans" presStyleLbl="sibTrans2D1" presStyleIdx="3" presStyleCnt="5"/>
      <dgm:spPr/>
    </dgm:pt>
    <dgm:pt modelId="{19A12975-2791-4194-9CD2-D620462F084A}" type="pres">
      <dgm:prSet presAssocID="{3BCE234F-3110-47AD-AA63-B36561483B06}" presName="connectorText" presStyleLbl="sibTrans2D1" presStyleIdx="3" presStyleCnt="5"/>
      <dgm:spPr/>
    </dgm:pt>
    <dgm:pt modelId="{BA4B30EC-7FFE-4497-8E97-55901F82C919}" type="pres">
      <dgm:prSet presAssocID="{7BCF05EB-480E-4691-9947-C09A9957B12E}" presName="node" presStyleLbl="node1" presStyleIdx="4" presStyleCnt="6">
        <dgm:presLayoutVars>
          <dgm:bulletEnabled val="1"/>
        </dgm:presLayoutVars>
      </dgm:prSet>
      <dgm:spPr/>
    </dgm:pt>
    <dgm:pt modelId="{216C550E-6E63-4F92-A661-A13815378F3F}" type="pres">
      <dgm:prSet presAssocID="{28EA1FE9-B994-4B97-B4DF-5AD19D04F560}" presName="sibTrans" presStyleLbl="sibTrans2D1" presStyleIdx="4" presStyleCnt="5"/>
      <dgm:spPr/>
    </dgm:pt>
    <dgm:pt modelId="{BA64AA66-C7C9-4DDE-B042-FEE8FF774418}" type="pres">
      <dgm:prSet presAssocID="{28EA1FE9-B994-4B97-B4DF-5AD19D04F560}" presName="connectorText" presStyleLbl="sibTrans2D1" presStyleIdx="4" presStyleCnt="5"/>
      <dgm:spPr/>
    </dgm:pt>
    <dgm:pt modelId="{CAA58C3E-785A-449E-927F-C405AD6ACAC9}" type="pres">
      <dgm:prSet presAssocID="{D07DDB98-BD83-40D4-B008-39EAEEE75FF4}" presName="node" presStyleLbl="node1" presStyleIdx="5" presStyleCnt="6">
        <dgm:presLayoutVars>
          <dgm:bulletEnabled val="1"/>
        </dgm:presLayoutVars>
      </dgm:prSet>
      <dgm:spPr/>
    </dgm:pt>
  </dgm:ptLst>
  <dgm:cxnLst>
    <dgm:cxn modelId="{C0792203-AFBC-4E43-B9E4-D5B072036409}" srcId="{58D60EE2-E741-4E8F-9427-28696B49D5A1}" destId="{45BFD1E3-625E-4612-AB2A-74FA98BE6E8D}" srcOrd="0" destOrd="0" parTransId="{D4EB3767-B43E-4D49-9B30-23A1B8E618B1}" sibTransId="{9E056A85-F657-4E73-B2CF-D236F629EC47}"/>
    <dgm:cxn modelId="{48D4980B-ACC8-419D-B871-D134B6DC50CE}" type="presOf" srcId="{396CCC91-D225-4356-82A2-0D991C250447}" destId="{B350E1C4-6C1C-4ED8-BCC0-3B39BD52545B}" srcOrd="0" destOrd="0" presId="urn:microsoft.com/office/officeart/2005/8/layout/process5"/>
    <dgm:cxn modelId="{7566B813-7894-4959-9BEE-AA66B7D76F67}" type="presOf" srcId="{9E056A85-F657-4E73-B2CF-D236F629EC47}" destId="{B85CCA8A-D47B-4E91-865D-582BFA36C3A0}" srcOrd="1" destOrd="0" presId="urn:microsoft.com/office/officeart/2005/8/layout/process5"/>
    <dgm:cxn modelId="{7C20A619-621D-445C-9E07-7D1C0E27B478}" type="presOf" srcId="{E0B08C2D-B996-43B3-B6B7-16EE381713A7}" destId="{93A12853-4DEA-48FD-9C67-A0A0D0469043}" srcOrd="0" destOrd="0" presId="urn:microsoft.com/office/officeart/2005/8/layout/process5"/>
    <dgm:cxn modelId="{BDEA2E1C-D8D7-423E-BAA3-7960626F7A4C}" type="presOf" srcId="{A967A602-06C0-448B-8ACA-E4800B9EF933}" destId="{CD0AEDD0-B246-4C09-BC27-76D9A26B907A}" srcOrd="0" destOrd="0" presId="urn:microsoft.com/office/officeart/2005/8/layout/process5"/>
    <dgm:cxn modelId="{475F371C-A74A-47EC-930B-C5A8BB142D22}" type="presOf" srcId="{723155D0-7900-447B-BAE2-87F8A42ED9D9}" destId="{AD9F71E6-3251-4D4D-ACFC-B20BE8FD15C4}" srcOrd="0" destOrd="0" presId="urn:microsoft.com/office/officeart/2005/8/layout/process5"/>
    <dgm:cxn modelId="{B2571522-8C0B-4423-A8B6-EDB1D60DCF50}" type="presOf" srcId="{7BCF05EB-480E-4691-9947-C09A9957B12E}" destId="{BA4B30EC-7FFE-4497-8E97-55901F82C919}" srcOrd="0" destOrd="0" presId="urn:microsoft.com/office/officeart/2005/8/layout/process5"/>
    <dgm:cxn modelId="{783FD13C-471F-46D0-8BF8-F27F4873021A}" srcId="{58D60EE2-E741-4E8F-9427-28696B49D5A1}" destId="{D07DDB98-BD83-40D4-B008-39EAEEE75FF4}" srcOrd="5" destOrd="0" parTransId="{D5EDF343-33D0-4CC7-9CE5-F769E3B5646A}" sibTransId="{20860103-EF36-4B98-BE83-EB757317CC3E}"/>
    <dgm:cxn modelId="{AC415C41-452E-490D-948F-51D332723B2F}" type="presOf" srcId="{E0B08C2D-B996-43B3-B6B7-16EE381713A7}" destId="{B905F9E8-E8E9-4B44-86AF-6B05C1A3034B}" srcOrd="1" destOrd="0" presId="urn:microsoft.com/office/officeart/2005/8/layout/process5"/>
    <dgm:cxn modelId="{14860F4A-18A0-48CF-B9A9-417E2193C3DE}" srcId="{58D60EE2-E741-4E8F-9427-28696B49D5A1}" destId="{A967A602-06C0-448B-8ACA-E4800B9EF933}" srcOrd="2" destOrd="0" parTransId="{DBB56ABC-7891-4339-B4B2-1CE9DF1C7659}" sibTransId="{723155D0-7900-447B-BAE2-87F8A42ED9D9}"/>
    <dgm:cxn modelId="{0CF4A24B-F437-4E40-9A60-4FD6A1D40252}" type="presOf" srcId="{45BFD1E3-625E-4612-AB2A-74FA98BE6E8D}" destId="{249D1EC4-F96A-4E81-A3CB-9DB33E77C7EB}" srcOrd="0" destOrd="0" presId="urn:microsoft.com/office/officeart/2005/8/layout/process5"/>
    <dgm:cxn modelId="{BFD4ED57-01A5-493E-A152-481BA4B9D841}" type="presOf" srcId="{D07DDB98-BD83-40D4-B008-39EAEEE75FF4}" destId="{CAA58C3E-785A-449E-927F-C405AD6ACAC9}" srcOrd="0" destOrd="0" presId="urn:microsoft.com/office/officeart/2005/8/layout/process5"/>
    <dgm:cxn modelId="{86288478-E08C-4A45-9FE4-443061EEFC18}" type="presOf" srcId="{58D60EE2-E741-4E8F-9427-28696B49D5A1}" destId="{7F29927F-578B-4065-834E-DB334F5CCC4E}" srcOrd="0" destOrd="0" presId="urn:microsoft.com/office/officeart/2005/8/layout/process5"/>
    <dgm:cxn modelId="{4BD14B7E-B36B-4670-BF95-613E38AA2EDA}" srcId="{58D60EE2-E741-4E8F-9427-28696B49D5A1}" destId="{396CCC91-D225-4356-82A2-0D991C250447}" srcOrd="1" destOrd="0" parTransId="{1401D63D-89A8-4AB4-8BC5-BEFABC72781E}" sibTransId="{E0B08C2D-B996-43B3-B6B7-16EE381713A7}"/>
    <dgm:cxn modelId="{DCA06A8D-1E9B-44DA-9397-D5750B905ADD}" type="presOf" srcId="{723155D0-7900-447B-BAE2-87F8A42ED9D9}" destId="{DC97E820-5D7C-44BF-A1B6-11F99ABC310B}" srcOrd="1" destOrd="0" presId="urn:microsoft.com/office/officeart/2005/8/layout/process5"/>
    <dgm:cxn modelId="{221D0694-1253-465A-A7D7-59B0C0FFF292}" srcId="{58D60EE2-E741-4E8F-9427-28696B49D5A1}" destId="{AE9B1D96-1196-45D8-A13E-6EC393A279E7}" srcOrd="3" destOrd="0" parTransId="{1EACE3FB-919B-495C-A590-B4669D61C1D5}" sibTransId="{3BCE234F-3110-47AD-AA63-B36561483B06}"/>
    <dgm:cxn modelId="{2011459C-20A6-4B9B-89E7-7E0F3D4C612C}" type="presOf" srcId="{28EA1FE9-B994-4B97-B4DF-5AD19D04F560}" destId="{BA64AA66-C7C9-4DDE-B042-FEE8FF774418}" srcOrd="1" destOrd="0" presId="urn:microsoft.com/office/officeart/2005/8/layout/process5"/>
    <dgm:cxn modelId="{EBFA55A1-0B4B-4B49-87C5-FF6031EA4F50}" type="presOf" srcId="{3BCE234F-3110-47AD-AA63-B36561483B06}" destId="{19A12975-2791-4194-9CD2-D620462F084A}" srcOrd="1" destOrd="0" presId="urn:microsoft.com/office/officeart/2005/8/layout/process5"/>
    <dgm:cxn modelId="{40BE8CAB-B1FA-464D-A546-E6270E737A07}" type="presOf" srcId="{3BCE234F-3110-47AD-AA63-B36561483B06}" destId="{0D68C3A4-C15C-4F5D-A9DE-15652D6D22E0}" srcOrd="0" destOrd="0" presId="urn:microsoft.com/office/officeart/2005/8/layout/process5"/>
    <dgm:cxn modelId="{E6FD92AB-2B57-4581-A908-74E2E5BC82E3}" type="presOf" srcId="{AE9B1D96-1196-45D8-A13E-6EC393A279E7}" destId="{E849A51B-751C-4952-93A6-E2E22A061701}" srcOrd="0" destOrd="0" presId="urn:microsoft.com/office/officeart/2005/8/layout/process5"/>
    <dgm:cxn modelId="{9D1D49BE-FCB0-4F4A-B0F4-E06430C060EE}" srcId="{58D60EE2-E741-4E8F-9427-28696B49D5A1}" destId="{7BCF05EB-480E-4691-9947-C09A9957B12E}" srcOrd="4" destOrd="0" parTransId="{6BAE50A5-829A-42DA-86D7-48D7FFB2D9F5}" sibTransId="{28EA1FE9-B994-4B97-B4DF-5AD19D04F560}"/>
    <dgm:cxn modelId="{5F651DF8-CFC0-495C-BD58-E2EFEB68011A}" type="presOf" srcId="{28EA1FE9-B994-4B97-B4DF-5AD19D04F560}" destId="{216C550E-6E63-4F92-A661-A13815378F3F}" srcOrd="0" destOrd="0" presId="urn:microsoft.com/office/officeart/2005/8/layout/process5"/>
    <dgm:cxn modelId="{3CEC06FC-AD65-4095-BA1C-6FA23736C78B}" type="presOf" srcId="{9E056A85-F657-4E73-B2CF-D236F629EC47}" destId="{D7364CC5-AB7C-4EAB-8BBD-90CCB38D4CD1}" srcOrd="0" destOrd="0" presId="urn:microsoft.com/office/officeart/2005/8/layout/process5"/>
    <dgm:cxn modelId="{C22A0D65-8967-436D-8983-A32DE2DDE27C}" type="presParOf" srcId="{7F29927F-578B-4065-834E-DB334F5CCC4E}" destId="{249D1EC4-F96A-4E81-A3CB-9DB33E77C7EB}" srcOrd="0" destOrd="0" presId="urn:microsoft.com/office/officeart/2005/8/layout/process5"/>
    <dgm:cxn modelId="{E338A0FA-40A1-47A7-BED5-5F052589F0DD}" type="presParOf" srcId="{7F29927F-578B-4065-834E-DB334F5CCC4E}" destId="{D7364CC5-AB7C-4EAB-8BBD-90CCB38D4CD1}" srcOrd="1" destOrd="0" presId="urn:microsoft.com/office/officeart/2005/8/layout/process5"/>
    <dgm:cxn modelId="{122F5741-0437-4576-B951-0FAA33047C86}" type="presParOf" srcId="{D7364CC5-AB7C-4EAB-8BBD-90CCB38D4CD1}" destId="{B85CCA8A-D47B-4E91-865D-582BFA36C3A0}" srcOrd="0" destOrd="0" presId="urn:microsoft.com/office/officeart/2005/8/layout/process5"/>
    <dgm:cxn modelId="{C5F24904-ED8C-413F-ACCC-2F72EF8C2CE5}" type="presParOf" srcId="{7F29927F-578B-4065-834E-DB334F5CCC4E}" destId="{B350E1C4-6C1C-4ED8-BCC0-3B39BD52545B}" srcOrd="2" destOrd="0" presId="urn:microsoft.com/office/officeart/2005/8/layout/process5"/>
    <dgm:cxn modelId="{425C39B2-CA0B-4551-A487-0117116BB109}" type="presParOf" srcId="{7F29927F-578B-4065-834E-DB334F5CCC4E}" destId="{93A12853-4DEA-48FD-9C67-A0A0D0469043}" srcOrd="3" destOrd="0" presId="urn:microsoft.com/office/officeart/2005/8/layout/process5"/>
    <dgm:cxn modelId="{58446518-519E-4EA9-A72A-E59CD35B4DDC}" type="presParOf" srcId="{93A12853-4DEA-48FD-9C67-A0A0D0469043}" destId="{B905F9E8-E8E9-4B44-86AF-6B05C1A3034B}" srcOrd="0" destOrd="0" presId="urn:microsoft.com/office/officeart/2005/8/layout/process5"/>
    <dgm:cxn modelId="{6A4D8B00-E617-4B18-A2FB-30553B9689D4}" type="presParOf" srcId="{7F29927F-578B-4065-834E-DB334F5CCC4E}" destId="{CD0AEDD0-B246-4C09-BC27-76D9A26B907A}" srcOrd="4" destOrd="0" presId="urn:microsoft.com/office/officeart/2005/8/layout/process5"/>
    <dgm:cxn modelId="{441948A1-839A-405E-A90E-CFAB9FF45407}" type="presParOf" srcId="{7F29927F-578B-4065-834E-DB334F5CCC4E}" destId="{AD9F71E6-3251-4D4D-ACFC-B20BE8FD15C4}" srcOrd="5" destOrd="0" presId="urn:microsoft.com/office/officeart/2005/8/layout/process5"/>
    <dgm:cxn modelId="{1F7106F3-F3A1-4A78-87F8-4F458E706C37}" type="presParOf" srcId="{AD9F71E6-3251-4D4D-ACFC-B20BE8FD15C4}" destId="{DC97E820-5D7C-44BF-A1B6-11F99ABC310B}" srcOrd="0" destOrd="0" presId="urn:microsoft.com/office/officeart/2005/8/layout/process5"/>
    <dgm:cxn modelId="{5E0D653D-ED18-4233-B4A7-59632E333DD8}" type="presParOf" srcId="{7F29927F-578B-4065-834E-DB334F5CCC4E}" destId="{E849A51B-751C-4952-93A6-E2E22A061701}" srcOrd="6" destOrd="0" presId="urn:microsoft.com/office/officeart/2005/8/layout/process5"/>
    <dgm:cxn modelId="{69471B71-2F6D-4458-8484-05256469AA0F}" type="presParOf" srcId="{7F29927F-578B-4065-834E-DB334F5CCC4E}" destId="{0D68C3A4-C15C-4F5D-A9DE-15652D6D22E0}" srcOrd="7" destOrd="0" presId="urn:microsoft.com/office/officeart/2005/8/layout/process5"/>
    <dgm:cxn modelId="{4DC24D3A-3E91-4D3E-A608-ED710890BF87}" type="presParOf" srcId="{0D68C3A4-C15C-4F5D-A9DE-15652D6D22E0}" destId="{19A12975-2791-4194-9CD2-D620462F084A}" srcOrd="0" destOrd="0" presId="urn:microsoft.com/office/officeart/2005/8/layout/process5"/>
    <dgm:cxn modelId="{49006EF1-51F0-4CEE-ACA3-658A5805714A}" type="presParOf" srcId="{7F29927F-578B-4065-834E-DB334F5CCC4E}" destId="{BA4B30EC-7FFE-4497-8E97-55901F82C919}" srcOrd="8" destOrd="0" presId="urn:microsoft.com/office/officeart/2005/8/layout/process5"/>
    <dgm:cxn modelId="{9FD33CE9-7CEA-4B1D-B0D5-F12ED26F8A03}" type="presParOf" srcId="{7F29927F-578B-4065-834E-DB334F5CCC4E}" destId="{216C550E-6E63-4F92-A661-A13815378F3F}" srcOrd="9" destOrd="0" presId="urn:microsoft.com/office/officeart/2005/8/layout/process5"/>
    <dgm:cxn modelId="{CBD0B35C-736B-4B46-87BE-75E4CFF8909C}" type="presParOf" srcId="{216C550E-6E63-4F92-A661-A13815378F3F}" destId="{BA64AA66-C7C9-4DDE-B042-FEE8FF774418}" srcOrd="0" destOrd="0" presId="urn:microsoft.com/office/officeart/2005/8/layout/process5"/>
    <dgm:cxn modelId="{C66062D8-D6B2-4686-8016-0D28FA61DB7E}" type="presParOf" srcId="{7F29927F-578B-4065-834E-DB334F5CCC4E}" destId="{CAA58C3E-785A-449E-927F-C405AD6ACAC9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9D1EC4-F96A-4E81-A3CB-9DB33E77C7EB}">
      <dsp:nvSpPr>
        <dsp:cNvPr id="0" name=""/>
        <dsp:cNvSpPr/>
      </dsp:nvSpPr>
      <dsp:spPr>
        <a:xfrm>
          <a:off x="568384" y="877"/>
          <a:ext cx="2581170" cy="15487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>
              <a:solidFill>
                <a:schemeClr val="tx1"/>
              </a:solidFill>
            </a:rPr>
            <a:t>Cari variabel yang berpengaruh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613744" y="46237"/>
        <a:ext cx="2490450" cy="1457982"/>
      </dsp:txXfrm>
    </dsp:sp>
    <dsp:sp modelId="{D7364CC5-AB7C-4EAB-8BBD-90CCB38D4CD1}">
      <dsp:nvSpPr>
        <dsp:cNvPr id="0" name=""/>
        <dsp:cNvSpPr/>
      </dsp:nvSpPr>
      <dsp:spPr>
        <a:xfrm>
          <a:off x="3376697" y="455163"/>
          <a:ext cx="547208" cy="6401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solidFill>
              <a:schemeClr val="tx1"/>
            </a:solidFill>
          </a:endParaRPr>
        </a:p>
      </dsp:txBody>
      <dsp:txXfrm>
        <a:off x="3376697" y="583189"/>
        <a:ext cx="383046" cy="384078"/>
      </dsp:txXfrm>
    </dsp:sp>
    <dsp:sp modelId="{B350E1C4-6C1C-4ED8-BCC0-3B39BD52545B}">
      <dsp:nvSpPr>
        <dsp:cNvPr id="0" name=""/>
        <dsp:cNvSpPr/>
      </dsp:nvSpPr>
      <dsp:spPr>
        <a:xfrm>
          <a:off x="4182022" y="877"/>
          <a:ext cx="2581170" cy="15487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>
              <a:solidFill>
                <a:schemeClr val="tx1"/>
              </a:solidFill>
            </a:rPr>
            <a:t>Tuliskan hubungan fungsionalnya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227382" y="46237"/>
        <a:ext cx="2490450" cy="1457982"/>
      </dsp:txXfrm>
    </dsp:sp>
    <dsp:sp modelId="{93A12853-4DEA-48FD-9C67-A0A0D0469043}">
      <dsp:nvSpPr>
        <dsp:cNvPr id="0" name=""/>
        <dsp:cNvSpPr/>
      </dsp:nvSpPr>
      <dsp:spPr>
        <a:xfrm>
          <a:off x="6990335" y="455163"/>
          <a:ext cx="547208" cy="6401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>
            <a:solidFill>
              <a:schemeClr val="tx1"/>
            </a:solidFill>
          </a:endParaRPr>
        </a:p>
      </dsp:txBody>
      <dsp:txXfrm>
        <a:off x="6990335" y="583189"/>
        <a:ext cx="383046" cy="384078"/>
      </dsp:txXfrm>
    </dsp:sp>
    <dsp:sp modelId="{CD0AEDD0-B246-4C09-BC27-76D9A26B907A}">
      <dsp:nvSpPr>
        <dsp:cNvPr id="0" name=""/>
        <dsp:cNvSpPr/>
      </dsp:nvSpPr>
      <dsp:spPr>
        <a:xfrm>
          <a:off x="7795660" y="877"/>
          <a:ext cx="2581170" cy="15487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>
              <a:solidFill>
                <a:schemeClr val="tx1"/>
              </a:solidFill>
            </a:rPr>
            <a:t>Tuliskan parameter </a:t>
          </a:r>
          <a:r>
            <a:rPr lang="id-ID" sz="2000" kern="1200" dirty="0">
              <a:solidFill>
                <a:schemeClr val="tx1"/>
              </a:solidFill>
              <a:sym typeface="Symbol" panose="05050102010706020507" pitchFamily="18" charset="2"/>
            </a:rPr>
            <a:t> sbg suatu pangkat tak diketahui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7841020" y="46237"/>
        <a:ext cx="2490450" cy="1457982"/>
      </dsp:txXfrm>
    </dsp:sp>
    <dsp:sp modelId="{AD9F71E6-3251-4D4D-ACFC-B20BE8FD15C4}">
      <dsp:nvSpPr>
        <dsp:cNvPr id="0" name=""/>
        <dsp:cNvSpPr/>
      </dsp:nvSpPr>
      <dsp:spPr>
        <a:xfrm rot="5400000">
          <a:off x="8725069" y="1730430"/>
          <a:ext cx="548660" cy="6401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solidFill>
              <a:schemeClr val="tx1"/>
            </a:solidFill>
          </a:endParaRPr>
        </a:p>
      </dsp:txBody>
      <dsp:txXfrm rot="-5400000">
        <a:off x="8807360" y="1776165"/>
        <a:ext cx="384078" cy="384062"/>
      </dsp:txXfrm>
    </dsp:sp>
    <dsp:sp modelId="{E849A51B-751C-4952-93A6-E2E22A061701}">
      <dsp:nvSpPr>
        <dsp:cNvPr id="0" name=""/>
        <dsp:cNvSpPr/>
      </dsp:nvSpPr>
      <dsp:spPr>
        <a:xfrm>
          <a:off x="7444105" y="2582396"/>
          <a:ext cx="2932725" cy="15480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>
              <a:solidFill>
                <a:schemeClr val="tx1"/>
              </a:solidFill>
            </a:rPr>
            <a:t>Untuk tiap </a:t>
          </a:r>
          <a:r>
            <a:rPr lang="id-ID" sz="2400" kern="1200" dirty="0">
              <a:solidFill>
                <a:schemeClr val="tx1"/>
              </a:solidFill>
              <a:sym typeface="Symbol" panose="05050102010706020507" pitchFamily="18" charset="2"/>
            </a:rPr>
            <a:t>, tuliskan pangkatnya hingga pangkat masing-masing dimensi = 0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7489445" y="2627736"/>
        <a:ext cx="2842045" cy="1457325"/>
      </dsp:txXfrm>
    </dsp:sp>
    <dsp:sp modelId="{0D68C3A4-C15C-4F5D-A9DE-15652D6D22E0}">
      <dsp:nvSpPr>
        <dsp:cNvPr id="0" name=""/>
        <dsp:cNvSpPr/>
      </dsp:nvSpPr>
      <dsp:spPr>
        <a:xfrm rot="10800000">
          <a:off x="6669754" y="3036333"/>
          <a:ext cx="547208" cy="6401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solidFill>
              <a:schemeClr val="tx1"/>
            </a:solidFill>
          </a:endParaRPr>
        </a:p>
      </dsp:txBody>
      <dsp:txXfrm rot="10800000">
        <a:off x="6833916" y="3164359"/>
        <a:ext cx="383046" cy="384078"/>
      </dsp:txXfrm>
    </dsp:sp>
    <dsp:sp modelId="{BA4B30EC-7FFE-4497-8E97-55901F82C919}">
      <dsp:nvSpPr>
        <dsp:cNvPr id="0" name=""/>
        <dsp:cNvSpPr/>
      </dsp:nvSpPr>
      <dsp:spPr>
        <a:xfrm>
          <a:off x="3830467" y="2582048"/>
          <a:ext cx="2581170" cy="15487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900" kern="1200" dirty="0">
              <a:solidFill>
                <a:schemeClr val="tx1"/>
              </a:solidFill>
            </a:rPr>
            <a:t>Selesaikan secara serentak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3875827" y="2627408"/>
        <a:ext cx="2490450" cy="1457982"/>
      </dsp:txXfrm>
    </dsp:sp>
    <dsp:sp modelId="{216C550E-6E63-4F92-A661-A13815378F3F}">
      <dsp:nvSpPr>
        <dsp:cNvPr id="0" name=""/>
        <dsp:cNvSpPr/>
      </dsp:nvSpPr>
      <dsp:spPr>
        <a:xfrm rot="10800000">
          <a:off x="3056116" y="3036333"/>
          <a:ext cx="547208" cy="6401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solidFill>
              <a:schemeClr val="tx1"/>
            </a:solidFill>
          </a:endParaRPr>
        </a:p>
      </dsp:txBody>
      <dsp:txXfrm rot="10800000">
        <a:off x="3220278" y="3164359"/>
        <a:ext cx="383046" cy="384078"/>
      </dsp:txXfrm>
    </dsp:sp>
    <dsp:sp modelId="{CAA58C3E-785A-449E-927F-C405AD6ACAC9}">
      <dsp:nvSpPr>
        <dsp:cNvPr id="0" name=""/>
        <dsp:cNvSpPr/>
      </dsp:nvSpPr>
      <dsp:spPr>
        <a:xfrm>
          <a:off x="216829" y="2582048"/>
          <a:ext cx="2581170" cy="15487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>
              <a:solidFill>
                <a:schemeClr val="tx1"/>
              </a:solidFill>
            </a:rPr>
            <a:t>Masukkan kembali pangkat/konstanta utk memperoleh parameter </a:t>
          </a:r>
          <a:r>
            <a:rPr lang="id-ID" sz="2000" kern="1200" dirty="0">
              <a:solidFill>
                <a:schemeClr val="tx1"/>
              </a:solidFill>
              <a:sym typeface="Symbol" panose="05050102010706020507" pitchFamily="18" charset="2"/>
            </a:rPr>
            <a:t> tak berdimensi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62189" y="2627408"/>
        <a:ext cx="2490450" cy="1457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74266-45AD-494A-A6D6-E8755492B3D4}" type="datetimeFigureOut">
              <a:rPr lang="id-ID" smtClean="0"/>
              <a:t>26/02/2024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DF9D0-E998-4EC0-A01D-DE9FD8FF45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1391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Viskositas : besarnya</a:t>
            </a:r>
            <a:r>
              <a:rPr lang="id-ID" baseline="0" dirty="0"/>
              <a:t> gaya yang dibutuhkan untuk menggerakkan satu lapisan fluida dengan kecepatan linier tetap, tiap satuan luas sejarak tertentu dari dinding</a:t>
            </a:r>
          </a:p>
          <a:p>
            <a:r>
              <a:rPr lang="id-ID" baseline="0" dirty="0"/>
              <a:t>Konduktivititas termal : besaran intensif bahan yang menunjukkan kemampuannya untuk menghantarkan panas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DF9D0-E998-4EC0-A01D-DE9FD8FF455C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61844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858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72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5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3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9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945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75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684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30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5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012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07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Analisa dimensi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Metode rayleigh &amp; buckingham</a:t>
            </a:r>
          </a:p>
        </p:txBody>
      </p:sp>
    </p:spTree>
    <p:extLst>
      <p:ext uri="{BB962C8B-B14F-4D97-AF65-F5344CB8AC3E}">
        <p14:creationId xmlns:p14="http://schemas.microsoft.com/office/powerpoint/2010/main" val="2819955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1: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id-ID" sz="2800" dirty="0"/>
                  <a:t>Mencari jarak jatuh bebas suatu bola dalam vakum.</a:t>
                </a:r>
              </a:p>
              <a:p>
                <a:endParaRPr lang="id-ID" sz="2800" dirty="0"/>
              </a:p>
              <a:p>
                <a:r>
                  <a:rPr lang="id-ID" sz="2800" dirty="0"/>
                  <a:t>Variabel yang berpengaruh :</a:t>
                </a:r>
              </a:p>
              <a:p>
                <a:r>
                  <a:rPr lang="id-ID" sz="2800" dirty="0"/>
                  <a:t>S = f(g,t)</a:t>
                </a:r>
              </a:p>
              <a:p>
                <a:r>
                  <a:rPr lang="id-ID" sz="2800" dirty="0"/>
                  <a:t>Dapat dituliskan sebagai S = A.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id-ID" sz="2800" b="0" i="0" smtClean="0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id-ID" sz="2800" b="0" dirty="0"/>
              </a:p>
              <a:p>
                <a:r>
                  <a:rPr lang="id-ID" sz="2800" dirty="0"/>
                  <a:t>Dinyatakan dalam persamaan dimensional :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d-ID" sz="2800" b="0" i="0" smtClean="0">
                        <a:latin typeface="Cambria Math" panose="02040503050406030204" pitchFamily="18" charset="0"/>
                      </a:rPr>
                      <m:t>L</m:t>
                    </m:r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800" i="0">
                            <a:latin typeface="Cambria Math" panose="02040503050406030204" pitchFamily="18" charset="0"/>
                          </a:rPr>
                          <m:t>=(</m:t>
                        </m:r>
                        <m:r>
                          <m:rPr>
                            <m:sty m:val="p"/>
                          </m:rPr>
                          <a:rPr lang="id-ID" sz="2800" i="0"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a:rPr lang="id-ID" sz="2800" i="0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id-ID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id-ID" sz="2800" i="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p>
                            <m:r>
                              <a:rPr lang="id-ID" sz="2800" i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  <m:r>
                          <a:rPr lang="id-ID" sz="2800" i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id-ID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2" t="-257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6979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lanjutan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id-ID" sz="2800" dirty="0"/>
                  <a:t>Dituliskan dalam persamaan pangkatnya :</a:t>
                </a:r>
              </a:p>
              <a:p>
                <a:r>
                  <a:rPr lang="id-ID" sz="2800" dirty="0"/>
                  <a:t>M : 0 = 0</a:t>
                </a:r>
              </a:p>
              <a:p>
                <a:r>
                  <a:rPr lang="id-ID" sz="2800" dirty="0"/>
                  <a:t>L   : 1 = c1</a:t>
                </a:r>
              </a:p>
              <a:p>
                <a:r>
                  <a:rPr lang="id-ID" sz="2800" dirty="0"/>
                  <a:t>t   : 0 = -2c1 + c2</a:t>
                </a:r>
              </a:p>
              <a:p>
                <a:r>
                  <a:rPr lang="id-ID" sz="2800" dirty="0"/>
                  <a:t>Selesaikan : c1 = 1</a:t>
                </a:r>
              </a:p>
              <a:p>
                <a:r>
                  <a:rPr lang="id-ID" sz="2800" dirty="0"/>
                  <a:t>                      c2 = 2</a:t>
                </a:r>
              </a:p>
              <a:p>
                <a:r>
                  <a:rPr lang="id-ID" sz="2800" dirty="0"/>
                  <a:t>Persamaan awal menjadi : </a:t>
                </a:r>
                <a:r>
                  <a:rPr lang="id-ID" sz="2800" dirty="0">
                    <a:solidFill>
                      <a:srgbClr val="FF0000"/>
                    </a:solidFill>
                  </a:rPr>
                  <a:t>S = A.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d-ID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g</m:t>
                    </m:r>
                    <m:r>
                      <a:rPr lang="id-ID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id-ID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p>
                        <m:r>
                          <a:rPr lang="id-ID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id-ID" sz="2800" dirty="0"/>
              </a:p>
              <a:p>
                <a:r>
                  <a:rPr lang="id-ID" sz="2800" dirty="0"/>
                  <a:t>Nilai A diperoleh melalui eksperimen.</a:t>
                </a:r>
              </a:p>
              <a:p>
                <a:endParaRPr lang="id-ID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1" t="-3030" b="-30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7299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Perhatikan kesalahan-kesalahan berikut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id-ID" sz="2800" dirty="0">
                    <a:solidFill>
                      <a:srgbClr val="FF0000"/>
                    </a:solidFill>
                  </a:rPr>
                  <a:t>1. Andaikan kita menganggap variabel yang berpengaruh adalah :</a:t>
                </a:r>
              </a:p>
              <a:p>
                <a:r>
                  <a:rPr lang="id-ID" sz="2800" dirty="0"/>
                  <a:t> S = f(M,g,t)</a:t>
                </a:r>
              </a:p>
              <a:p>
                <a:r>
                  <a:rPr lang="id-ID" sz="2800" dirty="0"/>
                  <a:t>dituliskan sebagai S = A.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id-ID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M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id-ID" sz="2800">
                                <a:latin typeface="Cambria Math" panose="02040503050406030204" pitchFamily="18" charset="0"/>
                              </a:rPr>
                              <m:t>c</m:t>
                            </m:r>
                            <m:r>
                              <a:rPr lang="id-ID" sz="280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id-ID" sz="280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2800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id-ID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id-ID" sz="2800" dirty="0"/>
              </a:p>
              <a:p>
                <a:r>
                  <a:rPr lang="id-ID" sz="2800" dirty="0"/>
                  <a:t>Dinyatakan dalam persamaan dimensional :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d-ID" sz="2800">
                        <a:latin typeface="Cambria Math" panose="02040503050406030204" pitchFamily="18" charset="0"/>
                      </a:rPr>
                      <m:t>L</m:t>
                    </m:r>
                    <m:sSup>
                      <m:sSupPr>
                        <m:ctrlPr>
                          <a:rPr lang="id-ID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80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  <m: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id-ID" sz="28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id-ID" sz="2800"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a:rPr lang="id-ID" sz="2800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id-ID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id-ID" sz="280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p>
                            <m:r>
                              <a:rPr lang="id-ID" sz="280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  <m:r>
                          <a:rPr lang="id-ID" sz="280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id-ID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8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id-ID" sz="2800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id-ID" sz="280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id-ID" sz="2800" dirty="0"/>
              </a:p>
              <a:p>
                <a:r>
                  <a:rPr lang="id-ID" sz="2800" dirty="0"/>
                  <a:t>M : 0 = c1			</a:t>
                </a:r>
              </a:p>
              <a:p>
                <a:r>
                  <a:rPr lang="id-ID" sz="2800" dirty="0"/>
                  <a:t>L   : 1 = c2 </a:t>
                </a:r>
              </a:p>
              <a:p>
                <a:r>
                  <a:rPr lang="id-ID" sz="2800" dirty="0"/>
                  <a:t>t   : 0 = -2c2 + c3 </a:t>
                </a:r>
                <a:r>
                  <a:rPr lang="id-ID" sz="2800" dirty="0">
                    <a:sym typeface="Wingdings" panose="05000000000000000000" pitchFamily="2" charset="2"/>
                  </a:rPr>
                  <a:t> c3 = 2</a:t>
                </a:r>
              </a:p>
              <a:p>
                <a:r>
                  <a:rPr lang="id-ID" sz="2800" dirty="0">
                    <a:sym typeface="Wingdings" panose="05000000000000000000" pitchFamily="2" charset="2"/>
                  </a:rPr>
                  <a:t>Sehingga </a:t>
                </a:r>
                <a:r>
                  <a:rPr lang="id-ID" sz="2800" dirty="0">
                    <a:solidFill>
                      <a:srgbClr val="FF0000"/>
                    </a:solidFill>
                  </a:rPr>
                  <a:t>S = A.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d-ID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g</m:t>
                    </m:r>
                    <m:r>
                      <a:rPr lang="id-ID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id-ID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p>
                        <m:r>
                          <a:rPr lang="id-ID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d-ID" sz="2800" dirty="0"/>
                  <a:t> </a:t>
                </a:r>
                <a:r>
                  <a:rPr lang="id-ID" sz="2800" b="1" dirty="0"/>
                  <a:t>(sama)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18" t="-3485" b="-60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89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Perhatikan kesalahan-kesalahan berikut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id-ID" sz="2800" dirty="0">
                    <a:solidFill>
                      <a:srgbClr val="FF0000"/>
                    </a:solidFill>
                  </a:rPr>
                  <a:t>2. Andaikan kita menganggap variabel yang berpengaruh adalah :</a:t>
                </a:r>
              </a:p>
              <a:p>
                <a:r>
                  <a:rPr lang="id-ID" sz="2800" dirty="0"/>
                  <a:t> S = f (t)</a:t>
                </a:r>
              </a:p>
              <a:p>
                <a:r>
                  <a:rPr lang="id-ID" sz="2800" dirty="0"/>
                  <a:t>dituliskan sebagai S = A.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id-ID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id-ID" sz="2800">
                                <a:latin typeface="Cambria Math" panose="02040503050406030204" pitchFamily="18" charset="0"/>
                              </a:rPr>
                              <m:t>c</m:t>
                            </m:r>
                            <m:r>
                              <a:rPr lang="id-ID" sz="280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id-ID" sz="280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sup/>
                    </m:sSup>
                  </m:oMath>
                </a14:m>
                <a:endParaRPr lang="id-ID" sz="2800" dirty="0"/>
              </a:p>
              <a:p>
                <a:r>
                  <a:rPr lang="id-ID" sz="2800" dirty="0"/>
                  <a:t>Dinyatakan dalam persamaan dimensional :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d-ID" sz="2800">
                        <a:latin typeface="Cambria Math" panose="02040503050406030204" pitchFamily="18" charset="0"/>
                      </a:rPr>
                      <m:t>L</m:t>
                    </m:r>
                    <m:sSup>
                      <m:sSupPr>
                        <m:ctrlPr>
                          <a:rPr lang="id-ID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80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  <m: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  <m: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e>
                      <m:sup/>
                    </m:sSup>
                  </m:oMath>
                </a14:m>
                <a:endParaRPr lang="id-ID" sz="2800" dirty="0"/>
              </a:p>
              <a:p>
                <a:r>
                  <a:rPr lang="id-ID" sz="2800" dirty="0"/>
                  <a:t>M : 0 = 0			</a:t>
                </a:r>
              </a:p>
              <a:p>
                <a:r>
                  <a:rPr lang="id-ID" sz="2800" dirty="0"/>
                  <a:t>L   : 1 = 0 (sebuah ketidakbolehjadian) </a:t>
                </a:r>
              </a:p>
              <a:p>
                <a:r>
                  <a:rPr lang="id-ID" sz="2800" dirty="0"/>
                  <a:t>t   : 0 = c1</a:t>
                </a:r>
                <a:endParaRPr lang="id-ID" sz="2800" dirty="0">
                  <a:sym typeface="Wingdings" panose="05000000000000000000" pitchFamily="2" charset="2"/>
                </a:endParaRPr>
              </a:p>
              <a:p>
                <a:r>
                  <a:rPr lang="id-ID" sz="2800" dirty="0">
                    <a:sym typeface="Wingdings" panose="05000000000000000000" pitchFamily="2" charset="2"/>
                  </a:rPr>
                  <a:t>Sehingga </a:t>
                </a:r>
                <a:r>
                  <a:rPr lang="id-ID" sz="2800" dirty="0">
                    <a:solidFill>
                      <a:srgbClr val="FF0000"/>
                    </a:solidFill>
                  </a:rPr>
                  <a:t>persamaan tidak bisa diselesaikan.</a:t>
                </a:r>
                <a:endParaRPr lang="id-ID" sz="2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09" t="-3485" b="-348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5691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00955" y="2338206"/>
            <a:ext cx="10320337" cy="1449387"/>
          </a:xfrm>
        </p:spPr>
        <p:txBody>
          <a:bodyPr/>
          <a:lstStyle/>
          <a:p>
            <a:r>
              <a:rPr lang="id-ID" dirty="0"/>
              <a:t>Bagaimana bila variabel yang dipilih salah?</a:t>
            </a:r>
          </a:p>
        </p:txBody>
      </p:sp>
    </p:spTree>
    <p:extLst>
      <p:ext uri="{BB962C8B-B14F-4D97-AF65-F5344CB8AC3E}">
        <p14:creationId xmlns:p14="http://schemas.microsoft.com/office/powerpoint/2010/main" val="3242705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Misal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id-ID" sz="2400" dirty="0"/>
                  <a:t>S = f(D,</a:t>
                </a:r>
                <a:r>
                  <a:rPr lang="id-ID" sz="2400" dirty="0">
                    <a:sym typeface="Symbol" panose="05050102010706020507" pitchFamily="18" charset="2"/>
                  </a:rPr>
                  <a:t></a:t>
                </a:r>
                <a:r>
                  <a:rPr lang="id-ID" sz="2400" dirty="0"/>
                  <a:t>,t)</a:t>
                </a:r>
              </a:p>
              <a:p>
                <a:r>
                  <a:rPr lang="id-ID" sz="2400" dirty="0"/>
                  <a:t>dituliskan sebagai S = A.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id-ID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id-ID" sz="2400" b="0" i="0" smtClean="0"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id-ID" sz="2400">
                                <a:latin typeface="Cambria Math" panose="02040503050406030204" pitchFamily="18" charset="0"/>
                              </a:rPr>
                              <m:t>c</m:t>
                            </m:r>
                            <m:r>
                              <a:rPr lang="id-ID" sz="240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id-ID" sz="240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id-ID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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4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4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2400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id-ID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40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4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40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id-ID" sz="2400" dirty="0"/>
              </a:p>
              <a:p>
                <a:r>
                  <a:rPr lang="id-ID" sz="2400" dirty="0"/>
                  <a:t>Dinyatakan dalam persamaan dimensional :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d-ID" sz="2400">
                        <a:latin typeface="Cambria Math" panose="02040503050406030204" pitchFamily="18" charset="0"/>
                      </a:rPr>
                      <m:t>L</m:t>
                    </m:r>
                    <m:sSup>
                      <m:sSupPr>
                        <m:ctrlPr>
                          <a:rPr lang="id-ID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40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id-ID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sz="240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id-ID" sz="2400" b="0" i="0" smtClean="0">
                                <a:latin typeface="Cambria Math" panose="02040503050406030204" pitchFamily="18" charset="0"/>
                              </a:rPr>
                              <m:t>L</m:t>
                            </m:r>
                            <m:r>
                              <a:rPr lang="id-ID" sz="240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id-ID" sz="2400">
                                <a:latin typeface="Cambria Math" panose="02040503050406030204" pitchFamily="18" charset="0"/>
                              </a:rPr>
                              <m:t>c</m:t>
                            </m:r>
                            <m:r>
                              <a:rPr lang="id-ID" sz="240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id-ID" sz="24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id-ID" sz="2400" b="0" i="0" smtClean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id-ID" sz="2400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id-ID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id-ID" sz="2400" b="0" i="0" smtClean="0">
                                <a:latin typeface="Cambria Math" panose="02040503050406030204" pitchFamily="18" charset="0"/>
                              </a:rPr>
                              <m:t>L</m:t>
                            </m:r>
                          </m:e>
                          <m:sup>
                            <m:r>
                              <a:rPr lang="id-ID" sz="240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id-ID" sz="2400" b="0" i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id-ID" sz="240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4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4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id-ID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4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id-ID" sz="2400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id-ID" sz="240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4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40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id-ID" sz="2400" dirty="0"/>
              </a:p>
              <a:p>
                <a:r>
                  <a:rPr lang="id-ID" sz="2400" dirty="0"/>
                  <a:t>M : 0 = c2			</a:t>
                </a:r>
              </a:p>
              <a:p>
                <a:r>
                  <a:rPr lang="id-ID" sz="2400" dirty="0"/>
                  <a:t>L   : 1 = c1-3c2  </a:t>
                </a:r>
                <a:r>
                  <a:rPr lang="id-ID" sz="2400" dirty="0">
                    <a:sym typeface="Wingdings" panose="05000000000000000000" pitchFamily="2" charset="2"/>
                  </a:rPr>
                  <a:t> c1 = 1</a:t>
                </a:r>
                <a:endParaRPr lang="id-ID" sz="2400" dirty="0"/>
              </a:p>
              <a:p>
                <a:r>
                  <a:rPr lang="id-ID" sz="2400" dirty="0"/>
                  <a:t>t   : 0 = c3</a:t>
                </a:r>
                <a:endParaRPr lang="id-ID" sz="2400" dirty="0">
                  <a:sym typeface="Wingdings" panose="05000000000000000000" pitchFamily="2" charset="2"/>
                </a:endParaRPr>
              </a:p>
              <a:p>
                <a:r>
                  <a:rPr lang="id-ID" sz="2400" dirty="0">
                    <a:sym typeface="Wingdings" panose="05000000000000000000" pitchFamily="2" charset="2"/>
                  </a:rPr>
                  <a:t>Sehingga </a:t>
                </a:r>
                <a:r>
                  <a:rPr lang="id-ID" sz="2400" b="1" dirty="0">
                    <a:solidFill>
                      <a:srgbClr val="FF0000"/>
                    </a:solidFill>
                  </a:rPr>
                  <a:t>S = A. </a:t>
                </a:r>
                <a14:m>
                  <m:oMath xmlns:m="http://schemas.openxmlformats.org/officeDocument/2006/math">
                    <m:r>
                      <a:rPr lang="id-ID" sz="24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𝐃</m:t>
                    </m:r>
                  </m:oMath>
                </a14:m>
                <a:r>
                  <a:rPr lang="id-ID" sz="2400" b="1" dirty="0"/>
                  <a:t> (salah, tetapi umumnya baru diketahui setelah eksperimen)</a:t>
                </a:r>
                <a:endParaRPr lang="id-ID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18" t="-2424" b="-212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3896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id-ID" sz="2800" dirty="0"/>
                  <a:t>Mencari jarak jatuh bola dalam medium cair.</a:t>
                </a:r>
              </a:p>
              <a:p>
                <a:r>
                  <a:rPr lang="id-ID" sz="2800" u="sng" dirty="0">
                    <a:solidFill>
                      <a:srgbClr val="FF0000"/>
                    </a:solidFill>
                  </a:rPr>
                  <a:t>Penyelesaian cara RAYLEIGH</a:t>
                </a:r>
              </a:p>
              <a:p>
                <a:r>
                  <a:rPr lang="id-ID" sz="2800" dirty="0"/>
                  <a:t>Variabel yang berpengaruh :</a:t>
                </a:r>
              </a:p>
              <a:p>
                <a:r>
                  <a:rPr lang="id-ID" sz="2800" dirty="0"/>
                  <a:t>S = f(g,v,t,m,d,</a:t>
                </a:r>
                <a:r>
                  <a:rPr lang="id-ID" sz="2800" dirty="0">
                    <a:sym typeface="Symbol" panose="05050102010706020507" pitchFamily="18" charset="2"/>
                  </a:rPr>
                  <a:t>,</a:t>
                </a:r>
                <a:r>
                  <a:rPr lang="id-ID" sz="2800" dirty="0"/>
                  <a:t>)</a:t>
                </a:r>
              </a:p>
              <a:p>
                <a:r>
                  <a:rPr lang="id-ID" sz="2800" dirty="0"/>
                  <a:t>Dapat dituliskan sebagai S = A.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id-ID" sz="2800" b="0" i="0" smtClean="0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d-ID" sz="2800" b="0" dirty="0"/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 b="0" i="0" dirty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dirty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id-ID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 b="0" i="0" dirty="0" smtClean="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dirty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id-ID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 b="0" i="0" dirty="0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dirty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id-ID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ρ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dirty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sSup>
                      <m:sSupPr>
                        <m:ctrlPr>
                          <a:rPr lang="id-ID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μ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dirty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dirty="0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id-ID" sz="2800" b="0" dirty="0"/>
              </a:p>
              <a:p>
                <a:r>
                  <a:rPr lang="id-ID" sz="2800" dirty="0"/>
                  <a:t>Dinyatakan dalam persamaan dimensional :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d-ID" sz="2800" b="0" i="0" smtClean="0">
                        <a:latin typeface="Cambria Math" panose="02040503050406030204" pitchFamily="18" charset="0"/>
                      </a:rPr>
                      <m:t>L</m:t>
                    </m:r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800" i="0">
                            <a:latin typeface="Cambria Math" panose="02040503050406030204" pitchFamily="18" charset="0"/>
                          </a:rPr>
                          <m:t>=(</m:t>
                        </m:r>
                        <m:r>
                          <m:rPr>
                            <m:sty m:val="p"/>
                          </m:rPr>
                          <a:rPr lang="id-ID" sz="2800" i="0"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a:rPr lang="id-ID" sz="2800" i="0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id-ID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id-ID" sz="2800" i="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p>
                            <m:r>
                              <a:rPr lang="id-ID" sz="2800" i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  <m:r>
                          <a:rPr lang="id-ID" sz="2800" i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p>
                            <m: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id-ID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id-ID" sz="2800" b="0" i="0" smtClean="0">
                                    <a:latin typeface="Cambria Math" panose="02040503050406030204" pitchFamily="18" charset="0"/>
                                  </a:rPr>
                                  <m:t>M</m:t>
                                </m:r>
                                <m:r>
                                  <a:rPr lang="id-ID" sz="2800" b="0" i="0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m:rPr>
                                    <m:sty m:val="p"/>
                                  </m:rPr>
                                  <a:rPr lang="id-ID" sz="2800" b="0" i="0" smtClean="0"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</m:e>
                              <m:sup>
                                <m:r>
                                  <a:rPr lang="id-ID" sz="2800" b="0" i="0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M</m:t>
                            </m:r>
                            <m:sSup>
                              <m:sSupPr>
                                <m:ctrlPr>
                                  <a:rPr lang="id-ID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id-ID" sz="2800" b="0" i="0" smtClean="0"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</m:e>
                              <m:sup>
                                <m:r>
                                  <a:rPr lang="id-ID" sz="2800" b="0" i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id-ID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id-ID" sz="2800" b="0" i="0" smtClean="0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e>
                              <m:sup>
                                <m:r>
                                  <a:rPr lang="id-ID" sz="2800" b="0" i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id-ID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2" t="-257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9054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lanjutan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d-ID" sz="3200" dirty="0"/>
              <a:t>Dituliskan dalam persamaan pangkatnya :</a:t>
            </a:r>
          </a:p>
          <a:p>
            <a:r>
              <a:rPr lang="id-ID" sz="3200" dirty="0"/>
              <a:t>M : 0 = c4 + c6 + c7					1)</a:t>
            </a:r>
          </a:p>
          <a:p>
            <a:r>
              <a:rPr lang="id-ID" sz="3200" dirty="0"/>
              <a:t>L   : 1 = c1 + c2 + c5 - 3c6 - c7			2)</a:t>
            </a:r>
          </a:p>
          <a:p>
            <a:r>
              <a:rPr lang="id-ID" sz="3200" dirty="0"/>
              <a:t>t   : 0 = -2c1 - c2 + c3 - c7				3)</a:t>
            </a:r>
          </a:p>
          <a:p>
            <a:r>
              <a:rPr lang="id-ID" sz="3200" dirty="0"/>
              <a:t>Terdapat 3 persamaan dengan 7 bilangan </a:t>
            </a:r>
            <a:r>
              <a:rPr lang="id-ID" sz="3200" i="1" dirty="0"/>
              <a:t>unknown.</a:t>
            </a:r>
          </a:p>
          <a:p>
            <a:r>
              <a:rPr lang="id-ID" sz="3200" dirty="0"/>
              <a:t>Sehingga 3 bilangan harus dinyatakan dalam 4 bilangan lainnya.</a:t>
            </a:r>
          </a:p>
        </p:txBody>
      </p:sp>
    </p:spTree>
    <p:extLst>
      <p:ext uri="{BB962C8B-B14F-4D97-AF65-F5344CB8AC3E}">
        <p14:creationId xmlns:p14="http://schemas.microsoft.com/office/powerpoint/2010/main" val="1349274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lanjutan: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345" y="1915006"/>
            <a:ext cx="10058400" cy="4333393"/>
          </a:xfrm>
        </p:spPr>
        <p:txBody>
          <a:bodyPr>
            <a:normAutofit fontScale="92500" lnSpcReduction="10000"/>
          </a:bodyPr>
          <a:lstStyle/>
          <a:p>
            <a:r>
              <a:rPr lang="id-ID" sz="3200" dirty="0"/>
              <a:t>Misal dipilih 3 bilangan (c1, c2, c7) dinyatakan dalam 4 bilangan lainnya (c3, c4, c5, c6) :</a:t>
            </a:r>
          </a:p>
          <a:p>
            <a:r>
              <a:rPr lang="id-ID" sz="3200" dirty="0"/>
              <a:t>c7 = -c4 – c6				</a:t>
            </a:r>
            <a:r>
              <a:rPr lang="id-ID" sz="3200" dirty="0">
                <a:solidFill>
                  <a:srgbClr val="FF0000"/>
                </a:solidFill>
              </a:rPr>
              <a:t>1)</a:t>
            </a:r>
          </a:p>
          <a:p>
            <a:r>
              <a:rPr lang="id-ID" sz="3200" dirty="0"/>
              <a:t>1 = c1 + c2 + c5 - 3c6 - c7		</a:t>
            </a:r>
            <a:r>
              <a:rPr lang="id-ID" sz="3200" dirty="0">
                <a:solidFill>
                  <a:srgbClr val="FF0000"/>
                </a:solidFill>
              </a:rPr>
              <a:t>2)</a:t>
            </a:r>
          </a:p>
          <a:p>
            <a:r>
              <a:rPr lang="id-ID" sz="3200" dirty="0"/>
              <a:t>c1 = 1 - c2 - c5 + 3c6 +(-c4-c6) = 1 – c2 – c4 - c5 +2c6	</a:t>
            </a:r>
            <a:r>
              <a:rPr lang="id-ID" sz="3200" dirty="0">
                <a:solidFill>
                  <a:srgbClr val="FF0000"/>
                </a:solidFill>
              </a:rPr>
              <a:t>2a)</a:t>
            </a:r>
          </a:p>
          <a:p>
            <a:r>
              <a:rPr lang="id-ID" sz="3200" dirty="0"/>
              <a:t>0 = -2c1 - c2 + c3 - c7			</a:t>
            </a:r>
            <a:r>
              <a:rPr lang="id-ID" sz="3200" dirty="0">
                <a:solidFill>
                  <a:srgbClr val="FF0000"/>
                </a:solidFill>
              </a:rPr>
              <a:t>3)</a:t>
            </a:r>
          </a:p>
          <a:p>
            <a:r>
              <a:rPr lang="id-ID" sz="3200" dirty="0">
                <a:solidFill>
                  <a:schemeClr val="tx1"/>
                </a:solidFill>
              </a:rPr>
              <a:t>c2 = -2c1 + c3 – (-c4-c6)</a:t>
            </a:r>
            <a:r>
              <a:rPr lang="id-ID" sz="3200" dirty="0">
                <a:solidFill>
                  <a:srgbClr val="FF0000"/>
                </a:solidFill>
              </a:rPr>
              <a:t>		3a)</a:t>
            </a:r>
          </a:p>
          <a:p>
            <a:r>
              <a:rPr lang="id-ID" sz="3200" dirty="0">
                <a:solidFill>
                  <a:srgbClr val="FF0000"/>
                </a:solidFill>
              </a:rPr>
              <a:t>Masukkan persamaan 2a) ke 3a)</a:t>
            </a:r>
          </a:p>
        </p:txBody>
      </p:sp>
      <p:sp>
        <p:nvSpPr>
          <p:cNvPr id="4" name="Rectangle 3"/>
          <p:cNvSpPr/>
          <p:nvPr/>
        </p:nvSpPr>
        <p:spPr>
          <a:xfrm>
            <a:off x="1205345" y="2729346"/>
            <a:ext cx="2189019" cy="609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9264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lanjutan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73443"/>
            <a:ext cx="10291156" cy="4023360"/>
          </a:xfrm>
        </p:spPr>
        <p:txBody>
          <a:bodyPr>
            <a:normAutofit/>
          </a:bodyPr>
          <a:lstStyle/>
          <a:p>
            <a:r>
              <a:rPr lang="id-ID" sz="3200" dirty="0"/>
              <a:t>C1 	= 1 – (</a:t>
            </a:r>
            <a:r>
              <a:rPr lang="id-ID" sz="3200" dirty="0">
                <a:solidFill>
                  <a:schemeClr val="tx1"/>
                </a:solidFill>
              </a:rPr>
              <a:t>-2c1 + c3 – c7)</a:t>
            </a:r>
            <a:r>
              <a:rPr lang="id-ID" sz="3200" dirty="0"/>
              <a:t> – c4 - c5 +2c6</a:t>
            </a:r>
          </a:p>
          <a:p>
            <a:r>
              <a:rPr lang="id-ID" sz="3200" dirty="0"/>
              <a:t>      	= 1 + 2c1 – c3 + c7 –c4 – c5 + 2c6</a:t>
            </a:r>
          </a:p>
          <a:p>
            <a:r>
              <a:rPr lang="id-ID" sz="3200" dirty="0"/>
              <a:t>C1 	= c3 – (-c4-c6) + c4 + c5 – 2c6 - 1</a:t>
            </a:r>
          </a:p>
          <a:p>
            <a:r>
              <a:rPr lang="id-ID" sz="3200" dirty="0"/>
              <a:t> c1   	= c3 + 2c4 + c5 – c6 -1</a:t>
            </a:r>
          </a:p>
          <a:p>
            <a:r>
              <a:rPr lang="id-ID" sz="3200" dirty="0">
                <a:solidFill>
                  <a:schemeClr val="tx1"/>
                </a:solidFill>
              </a:rPr>
              <a:t>c2 = -2c1 + c3 + c4 +c6 = - 2(</a:t>
            </a:r>
            <a:r>
              <a:rPr lang="id-ID" sz="3200" dirty="0"/>
              <a:t>c3 + 2c4 + c5 – c6 -1) + c3 +c4+c6</a:t>
            </a:r>
          </a:p>
          <a:p>
            <a:r>
              <a:rPr lang="id-ID" sz="3200" dirty="0"/>
              <a:t>c2	= - c3 – 3c4 – 2c5 + 3c6 +2</a:t>
            </a:r>
          </a:p>
        </p:txBody>
      </p:sp>
      <p:sp>
        <p:nvSpPr>
          <p:cNvPr id="4" name="Rectangle 3"/>
          <p:cNvSpPr/>
          <p:nvPr/>
        </p:nvSpPr>
        <p:spPr>
          <a:xfrm>
            <a:off x="1205345" y="3671455"/>
            <a:ext cx="4488873" cy="609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1163775" y="4904512"/>
            <a:ext cx="5334007" cy="609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8933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</a:rPr>
              <a:t>Analisa dimensi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Suatu fenomena dapat dinyatakan sebagai persamaan yang mengandung variabel-variabel tertentu.</a:t>
            </a:r>
          </a:p>
          <a:p>
            <a:endParaRPr lang="id-ID" sz="3200" dirty="0"/>
          </a:p>
          <a:p>
            <a:r>
              <a:rPr lang="id-ID" sz="3200" dirty="0"/>
              <a:t>Dapat digunakan untuk mencari bentuk persamaan secara lengkap dengan konstantanya.</a:t>
            </a:r>
          </a:p>
        </p:txBody>
      </p:sp>
    </p:spTree>
    <p:extLst>
      <p:ext uri="{BB962C8B-B14F-4D97-AF65-F5344CB8AC3E}">
        <p14:creationId xmlns:p14="http://schemas.microsoft.com/office/powerpoint/2010/main" val="33241621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lanjutan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6363" y="1845734"/>
                <a:ext cx="11651673" cy="449964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id-ID" sz="2800" dirty="0"/>
                  <a:t> S = A.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p>
                        <m:r>
                          <m:rPr>
                            <m:nor/>
                          </m:rPr>
                          <a:rPr lang="id-ID" sz="2800" dirty="0"/>
                          <m:t>c</m:t>
                        </m:r>
                        <m:r>
                          <m:rPr>
                            <m:nor/>
                          </m:rPr>
                          <a:rPr lang="id-ID" sz="2800" dirty="0"/>
                          <m:t>3 + 2</m:t>
                        </m:r>
                        <m:r>
                          <m:rPr>
                            <m:nor/>
                          </m:rPr>
                          <a:rPr lang="id-ID" sz="2800" dirty="0"/>
                          <m:t>c</m:t>
                        </m:r>
                        <m:r>
                          <m:rPr>
                            <m:nor/>
                          </m:rPr>
                          <a:rPr lang="id-ID" sz="2800" dirty="0"/>
                          <m:t>4 + </m:t>
                        </m:r>
                        <m:r>
                          <m:rPr>
                            <m:nor/>
                          </m:rPr>
                          <a:rPr lang="id-ID" sz="2800" dirty="0"/>
                          <m:t>c</m:t>
                        </m:r>
                        <m:r>
                          <m:rPr>
                            <m:nor/>
                          </m:rPr>
                          <a:rPr lang="id-ID" sz="2800" dirty="0"/>
                          <m:t>5 – </m:t>
                        </m:r>
                        <m:r>
                          <m:rPr>
                            <m:nor/>
                          </m:rPr>
                          <a:rPr lang="id-ID" sz="2800" dirty="0"/>
                          <m:t>c</m:t>
                        </m:r>
                        <m:r>
                          <m:rPr>
                            <m:nor/>
                          </m:rPr>
                          <a:rPr lang="id-ID" sz="2800" dirty="0"/>
                          <m:t>6 −1</m:t>
                        </m:r>
                      </m:sup>
                    </m:sSup>
                    <m:r>
                      <a:rPr lang="id-ID" sz="2800" b="0" i="0" smtClean="0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p>
                        <m:r>
                          <m:rPr>
                            <m:nor/>
                          </m:rPr>
                          <a:rPr lang="id-ID" sz="2800" dirty="0"/>
                          <m:t>− </m:t>
                        </m:r>
                        <m:r>
                          <m:rPr>
                            <m:nor/>
                          </m:rPr>
                          <a:rPr lang="id-ID" sz="2800" dirty="0"/>
                          <m:t>c</m:t>
                        </m:r>
                        <m:r>
                          <m:rPr>
                            <m:nor/>
                          </m:rPr>
                          <a:rPr lang="id-ID" sz="2800" dirty="0"/>
                          <m:t>3 – 3</m:t>
                        </m:r>
                        <m:r>
                          <m:rPr>
                            <m:nor/>
                          </m:rPr>
                          <a:rPr lang="id-ID" sz="2800" dirty="0"/>
                          <m:t>c</m:t>
                        </m:r>
                        <m:r>
                          <m:rPr>
                            <m:nor/>
                          </m:rPr>
                          <a:rPr lang="id-ID" sz="2800" dirty="0"/>
                          <m:t>4 – 2</m:t>
                        </m:r>
                        <m:r>
                          <m:rPr>
                            <m:nor/>
                          </m:rPr>
                          <a:rPr lang="id-ID" sz="2800" dirty="0"/>
                          <m:t>c</m:t>
                        </m:r>
                        <m:r>
                          <m:rPr>
                            <m:nor/>
                          </m:rPr>
                          <a:rPr lang="id-ID" sz="2800" dirty="0"/>
                          <m:t>5 + 3</m:t>
                        </m:r>
                        <m:r>
                          <m:rPr>
                            <m:nor/>
                          </m:rPr>
                          <a:rPr lang="id-ID" sz="2800" dirty="0"/>
                          <m:t>c</m:t>
                        </m:r>
                        <m:r>
                          <m:rPr>
                            <m:nor/>
                          </m:rPr>
                          <a:rPr lang="id-ID" sz="2800" dirty="0"/>
                          <m:t>6 +2</m:t>
                        </m:r>
                      </m:sup>
                    </m:sSup>
                    <m:r>
                      <a:rPr lang="id-ID" sz="2800" b="0" i="0" smtClean="0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ρ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μ</m:t>
                        </m:r>
                      </m:e>
                      <m:sup>
                        <m:d>
                          <m:dPr>
                            <m:ctrlP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  <m: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4−</m:t>
                            </m:r>
                            <m:r>
                              <m:rPr>
                                <m:sty m:val="p"/>
                              </m:rP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  <m: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d>
                      </m:sup>
                    </m:sSup>
                  </m:oMath>
                </a14:m>
                <a:endParaRPr lang="id-ID" sz="2800" b="0" dirty="0"/>
              </a:p>
              <a:p>
                <a:endParaRPr lang="id-ID" sz="2800" dirty="0"/>
              </a:p>
              <a:p>
                <a:r>
                  <a:rPr lang="id-ID" sz="2800" dirty="0"/>
                  <a:t>Kumpulkan besaran yang sama :</a:t>
                </a:r>
              </a:p>
              <a:p>
                <a:r>
                  <a:rPr lang="id-ID" sz="2800" dirty="0"/>
                  <a:t>S = A.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id-ID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d-ID" sz="28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id-ID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d-ID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d-ID" sz="2800" b="0" i="1" smtClean="0">
                                    <a:latin typeface="Cambria Math" panose="02040503050406030204" pitchFamily="18" charset="0"/>
                                  </a:rPr>
                                  <m:t>𝑔𝑡</m:t>
                                </m:r>
                              </m:num>
                              <m:den>
                                <m:r>
                                  <a:rPr lang="id-ID" sz="28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id-ID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d-ID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id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p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id-ID" sz="28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id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id-ID" sz="280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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id-ID" sz="28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id-ID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d-ID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d-ID" sz="2800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id-ID" sz="28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id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id-ID" sz="28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id-ID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d-ID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id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id-ID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</m:num>
                              <m:den>
                                <m:r>
                                  <a:rPr lang="id-ID" sz="28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id-ID" sz="2800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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id-ID" sz="28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id-ID" sz="2800" dirty="0"/>
              </a:p>
              <a:p>
                <a:endParaRPr lang="id-ID" sz="2800" dirty="0"/>
              </a:p>
              <a:p>
                <a:r>
                  <a:rPr lang="id-ID" sz="2800" dirty="0"/>
                  <a:t>                       </a:t>
                </a:r>
              </a:p>
              <a:p>
                <a:pPr marL="201168" lvl="1" indent="0">
                  <a:buNone/>
                </a:pPr>
                <a:r>
                  <a:rPr lang="id-ID" sz="2600" dirty="0">
                    <a:solidFill>
                      <a:srgbClr val="FF0000"/>
                    </a:solidFill>
                  </a:rPr>
                  <a:t>                         Kelompok tak berdimensi</a:t>
                </a:r>
              </a:p>
              <a:p>
                <a:r>
                  <a:rPr lang="id-ID" sz="2800" dirty="0">
                    <a:solidFill>
                      <a:srgbClr val="FF0000"/>
                    </a:solidFill>
                  </a:rPr>
                  <a:t>S [=]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id-ID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d-ID" sz="2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id-ID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id-ID" sz="28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den>
                        </m:f>
                      </m:e>
                    </m:d>
                  </m:oMath>
                </a14:m>
                <a:endParaRPr lang="id-ID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6363" y="1845734"/>
                <a:ext cx="11651673" cy="4499648"/>
              </a:xfrm>
              <a:blipFill>
                <a:blip r:embed="rId2"/>
                <a:stretch>
                  <a:fillRect l="-942" t="-176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2396836" y="4613564"/>
            <a:ext cx="318655" cy="42949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4308765" y="4488875"/>
            <a:ext cx="249381" cy="55418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435927" y="4488875"/>
            <a:ext cx="0" cy="52647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451765" y="4488875"/>
            <a:ext cx="214744" cy="59574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5658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u="sng" dirty="0">
                <a:solidFill>
                  <a:srgbClr val="FF0000"/>
                </a:solidFill>
              </a:rPr>
              <a:t>Penyelesaian cara BUCKINGHAM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id-ID" sz="3200" dirty="0"/>
                  <a:t>Untuk soal yang sama, variabel yang berpengaruh :</a:t>
                </a:r>
              </a:p>
              <a:p>
                <a:r>
                  <a:rPr lang="id-ID" sz="3200" dirty="0"/>
                  <a:t>S = f(g,v,t,m,d,</a:t>
                </a:r>
                <a:r>
                  <a:rPr lang="id-ID" sz="3200" dirty="0">
                    <a:sym typeface="Symbol" panose="05050102010706020507" pitchFamily="18" charset="2"/>
                  </a:rPr>
                  <a:t>,</a:t>
                </a:r>
                <a:r>
                  <a:rPr lang="id-ID" sz="3200" dirty="0"/>
                  <a:t>)</a:t>
                </a:r>
              </a:p>
              <a:p>
                <a:endParaRPr lang="id-ID" sz="3200" dirty="0"/>
              </a:p>
              <a:p>
                <a:r>
                  <a:rPr lang="id-ID" sz="3200" dirty="0"/>
                  <a:t>Dituliskan sebagai  A.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id-ID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id-ID" sz="3200" b="0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id-ID" sz="3200" b="0" i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  <m:r>
                              <a:rPr lang="id-ID" sz="3200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id-ID" sz="320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32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2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3200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id-ID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320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32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2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id-ID" sz="3200" dirty="0"/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3200" dirty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3200" dirty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200" b="0" i="0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id-ID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3200" dirty="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3200" dirty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2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id-ID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3200" dirty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3200" dirty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200" b="0" i="0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sSup>
                      <m:sSupPr>
                        <m:ctrlPr>
                          <a:rPr lang="id-ID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3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ρ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3200" dirty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200" b="0" i="0" dirty="0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sSup>
                      <m:sSupPr>
                        <m:ctrlPr>
                          <a:rPr lang="id-ID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3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μ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3200" dirty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200" b="0" i="0" dirty="0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id-ID" sz="3200" b="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id-ID" sz="3200" b="0" dirty="0"/>
              </a:p>
              <a:p>
                <a:r>
                  <a:rPr lang="id-ID" sz="3200" dirty="0"/>
                  <a:t>Dinyatakan dalam persamaan dimensional 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d-ID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3200" b="0" i="0" smtClean="0"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32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2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sSup>
                      <m:sSupPr>
                        <m:ctrlPr>
                          <a:rPr lang="id-ID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3200" b="0" i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id-ID" sz="3200" i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id-ID" sz="3200" i="0"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a:rPr lang="id-ID" sz="3200" i="0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id-ID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id-ID" sz="3200" i="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p>
                            <m:r>
                              <a:rPr lang="id-ID" sz="3200" i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  <m:r>
                          <a:rPr lang="id-ID" sz="3200" i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3200" i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2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id-ID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32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id-ID" sz="3200"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a:rPr lang="id-ID" sz="3200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id-ID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id-ID" sz="320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p>
                            <m:r>
                              <a:rPr lang="id-ID" sz="320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id-ID" sz="320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32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2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id-ID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id-ID" sz="320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id-ID" sz="32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2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id-ID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32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id-ID" sz="320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id-ID" sz="320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32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id-ID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32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id-ID" sz="3200"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a:rPr lang="id-ID" sz="320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32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200" b="0" i="0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sSup>
                      <m:sSupPr>
                        <m:ctrlPr>
                          <a:rPr lang="id-ID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id-ID" sz="32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id-ID" sz="3200">
                                    <a:latin typeface="Cambria Math" panose="02040503050406030204" pitchFamily="18" charset="0"/>
                                  </a:rPr>
                                  <m:t>M</m:t>
                                </m:r>
                                <m:r>
                                  <a:rPr lang="id-ID" sz="320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m:rPr>
                                    <m:sty m:val="p"/>
                                  </m:rPr>
                                  <a:rPr lang="id-ID" sz="3200"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</m:e>
                              <m:sup>
                                <m:r>
                                  <a:rPr lang="id-ID" sz="320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id-ID" sz="32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200" b="0" i="0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sSup>
                      <m:sSupPr>
                        <m:ctrlPr>
                          <a:rPr lang="id-ID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id-ID" sz="3200">
                                <a:latin typeface="Cambria Math" panose="02040503050406030204" pitchFamily="18" charset="0"/>
                              </a:rPr>
                              <m:t>M</m:t>
                            </m:r>
                            <m:sSup>
                              <m:sSupPr>
                                <m:ctrlPr>
                                  <a:rPr lang="id-ID" sz="32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id-ID" sz="3200"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</m:e>
                              <m:sup>
                                <m:r>
                                  <a:rPr lang="id-ID" sz="320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id-ID" sz="32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id-ID" sz="3200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e>
                              <m:sup>
                                <m:r>
                                  <a:rPr lang="id-ID" sz="320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id-ID" sz="32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200" b="0" i="0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id-ID" sz="3200" dirty="0"/>
              </a:p>
              <a:p>
                <a:r>
                  <a:rPr lang="id-ID" sz="3200" dirty="0"/>
                  <a:t>= 1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5" t="-3182" r="-5636" b="-1045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03868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lanjutan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M : c5 + c7 + c8 = 0					1)</a:t>
            </a:r>
          </a:p>
          <a:p>
            <a:r>
              <a:rPr lang="id-ID" sz="3200" dirty="0"/>
              <a:t>L   : c1 + c2 + c3 + c6 - 3c7 – c8 = 0		2)</a:t>
            </a:r>
          </a:p>
          <a:p>
            <a:r>
              <a:rPr lang="id-ID" sz="3200" dirty="0"/>
              <a:t>t   : -2c2 – c3 + c4 – c8 = 0				3)</a:t>
            </a:r>
          </a:p>
          <a:p>
            <a:r>
              <a:rPr lang="id-ID" sz="3200" dirty="0"/>
              <a:t>Ada 3 persamaan dengan 8 bilangan </a:t>
            </a:r>
            <a:r>
              <a:rPr lang="id-ID" sz="3200" i="1" dirty="0"/>
              <a:t>unknown.</a:t>
            </a:r>
          </a:p>
          <a:p>
            <a:r>
              <a:rPr lang="id-ID" sz="3200" dirty="0"/>
              <a:t>3 bilangan dinyatakan sebagai fungsi bilangan lainnya.</a:t>
            </a:r>
          </a:p>
          <a:p>
            <a:r>
              <a:rPr lang="id-ID" sz="3200" dirty="0"/>
              <a:t>Dipilih : c3, c4, c5 dengan syarat nilai determinannya </a:t>
            </a:r>
            <a:r>
              <a:rPr lang="id-ID" sz="3200" dirty="0">
                <a:sym typeface="Symbol" panose="05050102010706020507" pitchFamily="18" charset="2"/>
              </a:rPr>
              <a:t> 0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2382635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lanjutan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d-ID" sz="2800" dirty="0"/>
          </a:p>
          <a:p>
            <a:endParaRPr lang="id-ID" sz="2800" dirty="0"/>
          </a:p>
          <a:p>
            <a:endParaRPr lang="id-ID" sz="2800" dirty="0"/>
          </a:p>
          <a:p>
            <a:r>
              <a:rPr lang="id-ID" sz="2800" dirty="0"/>
              <a:t> 0   0  1          0   0   1         0   0   1       0   0    1</a:t>
            </a:r>
          </a:p>
          <a:p>
            <a:r>
              <a:rPr lang="id-ID" sz="2800" dirty="0"/>
              <a:t> 1   0  0    =   1   0    0   +   1   0   0    + 1   0    0</a:t>
            </a:r>
          </a:p>
          <a:p>
            <a:r>
              <a:rPr lang="id-ID" sz="2800" dirty="0"/>
              <a:t> -1  1  0         -1  1   0         -1   1   0      -1   1   0</a:t>
            </a:r>
          </a:p>
          <a:p>
            <a:r>
              <a:rPr lang="id-ID" sz="2800" dirty="0"/>
              <a:t>Nilai determinannya : 0(0 -0)+0(0-0)+1(1-0) = 1 </a:t>
            </a:r>
            <a:r>
              <a:rPr lang="id-ID" sz="2800" dirty="0">
                <a:sym typeface="Symbol" panose="05050102010706020507" pitchFamily="18" charset="2"/>
              </a:rPr>
              <a:t> 0 (boleh dipakai)</a:t>
            </a:r>
            <a:endParaRPr lang="id-ID" sz="2800" dirty="0"/>
          </a:p>
        </p:txBody>
      </p:sp>
      <p:sp>
        <p:nvSpPr>
          <p:cNvPr id="4" name="Rectangle 3"/>
          <p:cNvSpPr/>
          <p:nvPr/>
        </p:nvSpPr>
        <p:spPr>
          <a:xfrm>
            <a:off x="1097280" y="1845734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sz="2800" dirty="0"/>
              <a:t>M : c5 + c7 + c8 = 0						1)</a:t>
            </a:r>
          </a:p>
          <a:p>
            <a:r>
              <a:rPr lang="id-ID" sz="2800" dirty="0"/>
              <a:t>L   : c1 + c2 + c3 + c6 - 3c7 – c8 = 0		2)</a:t>
            </a:r>
          </a:p>
          <a:p>
            <a:r>
              <a:rPr lang="id-ID" sz="2800" dirty="0"/>
              <a:t>t   : -2c2 – c3 + c4 – c8 = 0				3)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097280" y="3643745"/>
            <a:ext cx="0" cy="13993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99610" y="3643745"/>
            <a:ext cx="0" cy="13993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719755" y="3643745"/>
            <a:ext cx="0" cy="13993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45280" y="3643745"/>
            <a:ext cx="0" cy="13993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44046" y="3643745"/>
            <a:ext cx="0" cy="13993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974083" y="3643745"/>
            <a:ext cx="0" cy="13993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06593" y="3643745"/>
            <a:ext cx="0" cy="13993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926083" y="3643745"/>
            <a:ext cx="0" cy="13993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147755" y="3643745"/>
            <a:ext cx="0" cy="139931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442664" y="3643745"/>
            <a:ext cx="0" cy="139931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309064" y="3643745"/>
            <a:ext cx="0" cy="139931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003669" y="3796145"/>
            <a:ext cx="1147154" cy="13855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542119" y="3782290"/>
            <a:ext cx="897772" cy="13855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735487" y="3768435"/>
            <a:ext cx="1147154" cy="13855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91738" y="3230729"/>
            <a:ext cx="495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>
                <a:solidFill>
                  <a:srgbClr val="FF0000"/>
                </a:solidFill>
              </a:rPr>
              <a:t>c3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19902" y="3228919"/>
            <a:ext cx="495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>
                <a:solidFill>
                  <a:srgbClr val="FF0000"/>
                </a:solidFill>
              </a:rPr>
              <a:t>c4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48065" y="3204424"/>
            <a:ext cx="495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>
                <a:solidFill>
                  <a:srgbClr val="FF0000"/>
                </a:solidFill>
              </a:rPr>
              <a:t>c5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5458" y="3573756"/>
            <a:ext cx="495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>
                <a:solidFill>
                  <a:srgbClr val="FF0000"/>
                </a:solidFill>
              </a:rPr>
              <a:t>1)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1290" y="4085266"/>
            <a:ext cx="495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>
                <a:solidFill>
                  <a:srgbClr val="FF0000"/>
                </a:solidFill>
              </a:rPr>
              <a:t>2)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6163" y="4612959"/>
            <a:ext cx="495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>
                <a:solidFill>
                  <a:srgbClr val="FF0000"/>
                </a:solidFill>
              </a:rPr>
              <a:t>3)</a:t>
            </a:r>
          </a:p>
        </p:txBody>
      </p:sp>
    </p:spTree>
    <p:extLst>
      <p:ext uri="{BB962C8B-B14F-4D97-AF65-F5344CB8AC3E}">
        <p14:creationId xmlns:p14="http://schemas.microsoft.com/office/powerpoint/2010/main" val="20485315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lanjutan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71134"/>
            <a:ext cx="10388139" cy="4023360"/>
          </a:xfrm>
        </p:spPr>
        <p:txBody>
          <a:bodyPr>
            <a:normAutofit/>
          </a:bodyPr>
          <a:lstStyle/>
          <a:p>
            <a:r>
              <a:rPr lang="id-ID" sz="3200" dirty="0"/>
              <a:t>Dibuat kelompok tak berdimensi :</a:t>
            </a:r>
          </a:p>
          <a:p>
            <a:r>
              <a:rPr lang="id-ID" sz="3200" dirty="0"/>
              <a:t>c1 = 1	c2 = 0	c6 = 0	c7 = 0	c8 = 0</a:t>
            </a:r>
          </a:p>
          <a:p>
            <a:r>
              <a:rPr lang="id-ID" sz="3200" dirty="0"/>
              <a:t>Isikan dalam persamaan 1) – 3) di atas dan dicari c3, c4, c5:</a:t>
            </a:r>
          </a:p>
          <a:p>
            <a:r>
              <a:rPr lang="id-ID" sz="3200" dirty="0"/>
              <a:t>M : c5 + c7 + c8 = 0				</a:t>
            </a:r>
            <a:r>
              <a:rPr lang="id-ID" sz="3200" dirty="0">
                <a:sym typeface="Wingdings" panose="05000000000000000000" pitchFamily="2" charset="2"/>
              </a:rPr>
              <a:t> </a:t>
            </a:r>
            <a:r>
              <a:rPr lang="id-ID" sz="3200" dirty="0">
                <a:solidFill>
                  <a:srgbClr val="FF0000"/>
                </a:solidFill>
                <a:sym typeface="Wingdings" panose="05000000000000000000" pitchFamily="2" charset="2"/>
              </a:rPr>
              <a:t>c5 = 0</a:t>
            </a:r>
            <a:endParaRPr lang="id-ID" sz="3200" dirty="0">
              <a:solidFill>
                <a:srgbClr val="FF0000"/>
              </a:solidFill>
            </a:endParaRPr>
          </a:p>
          <a:p>
            <a:r>
              <a:rPr lang="id-ID" sz="3200" dirty="0"/>
              <a:t>L   : c1 + c2 + c3 + c6 - 3c7 – c8 = 0 	</a:t>
            </a:r>
            <a:r>
              <a:rPr lang="id-ID" sz="3200" dirty="0">
                <a:sym typeface="Wingdings" panose="05000000000000000000" pitchFamily="2" charset="2"/>
              </a:rPr>
              <a:t> 1 + c3 = 0  </a:t>
            </a:r>
            <a:r>
              <a:rPr lang="id-ID" sz="3200" dirty="0">
                <a:solidFill>
                  <a:srgbClr val="FF0000"/>
                </a:solidFill>
                <a:sym typeface="Wingdings" panose="05000000000000000000" pitchFamily="2" charset="2"/>
              </a:rPr>
              <a:t>c3 = -1</a:t>
            </a:r>
            <a:endParaRPr lang="id-ID" sz="3200" dirty="0">
              <a:solidFill>
                <a:srgbClr val="FF0000"/>
              </a:solidFill>
            </a:endParaRPr>
          </a:p>
          <a:p>
            <a:r>
              <a:rPr lang="id-ID" sz="3200" dirty="0"/>
              <a:t>t   : -2c2 – c3 + c4 – c8 = 0			</a:t>
            </a:r>
            <a:r>
              <a:rPr lang="id-ID" sz="3200" dirty="0">
                <a:sym typeface="Wingdings" panose="05000000000000000000" pitchFamily="2" charset="2"/>
              </a:rPr>
              <a:t> -c3 + c4 = 0  </a:t>
            </a:r>
            <a:r>
              <a:rPr lang="id-ID" sz="3200" dirty="0">
                <a:solidFill>
                  <a:srgbClr val="FF0000"/>
                </a:solidFill>
                <a:sym typeface="Wingdings" panose="05000000000000000000" pitchFamily="2" charset="2"/>
              </a:rPr>
              <a:t>c4 =-1</a:t>
            </a:r>
            <a:endParaRPr lang="id-ID" sz="3200" dirty="0">
              <a:solidFill>
                <a:srgbClr val="FF0000"/>
              </a:solidFill>
            </a:endParaRPr>
          </a:p>
          <a:p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41103981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lanjutan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id-ID" sz="3200" dirty="0"/>
                  <a:t>Kelompok tak berdimensi 1 ini disebut </a:t>
                </a:r>
                <a:r>
                  <a:rPr lang="id-ID" sz="3200" dirty="0">
                    <a:sym typeface="Symbol" panose="05050102010706020507" pitchFamily="18" charset="2"/>
                  </a:rPr>
                  <a:t>1, sehingga :</a:t>
                </a:r>
              </a:p>
              <a:p>
                <a:r>
                  <a:rPr lang="id-ID" sz="3200" dirty="0">
                    <a:sym typeface="Symbol" panose="05050102010706020507" pitchFamily="18" charset="2"/>
                  </a:rPr>
                  <a:t>1 =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32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d-ID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𝑆</m:t>
                        </m:r>
                      </m:num>
                      <m:den>
                        <m:r>
                          <a:rPr lang="id-ID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𝑣𝑡</m:t>
                        </m:r>
                      </m:den>
                    </m:f>
                    <m:r>
                      <a:rPr lang="id-ID" sz="3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).</m:t>
                    </m:r>
                  </m:oMath>
                </a14:m>
                <a:endParaRPr lang="id-ID" sz="3200" dirty="0"/>
              </a:p>
              <a:p>
                <a:endParaRPr lang="id-ID" sz="3200" dirty="0"/>
              </a:p>
              <a:p>
                <a:r>
                  <a:rPr lang="id-ID" sz="3200" dirty="0"/>
                  <a:t>Untuk memperoleh </a:t>
                </a:r>
                <a:r>
                  <a:rPr lang="id-ID" sz="3200" dirty="0">
                    <a:sym typeface="Symbol" panose="05050102010706020507" pitchFamily="18" charset="2"/>
                  </a:rPr>
                  <a:t>2, dibuat :</a:t>
                </a:r>
              </a:p>
              <a:p>
                <a:r>
                  <a:rPr lang="id-ID" sz="3200" dirty="0"/>
                  <a:t>c1 = 0	c2 = 1	   c6 = 0     c7 = 0	c8 = 0</a:t>
                </a:r>
              </a:p>
              <a:p>
                <a:r>
                  <a:rPr lang="id-ID" sz="3200" dirty="0"/>
                  <a:t>Selesaikan dengan cara yang sama sehingga diperoleh :</a:t>
                </a:r>
              </a:p>
              <a:p>
                <a:r>
                  <a:rPr lang="id-ID" sz="3200" dirty="0"/>
                  <a:t>c3 = -1; c4 = 1; c5 = 0 dan </a:t>
                </a:r>
                <a:r>
                  <a:rPr lang="id-ID" sz="3200" dirty="0">
                    <a:sym typeface="Symbol" panose="05050102010706020507" pitchFamily="18" charset="2"/>
                  </a:rPr>
                  <a:t>2 =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32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d-ID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𝑔𝑡</m:t>
                        </m:r>
                      </m:num>
                      <m:den>
                        <m:r>
                          <a:rPr lang="id-ID" sz="32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𝑣</m:t>
                        </m:r>
                      </m:den>
                    </m:f>
                    <m:r>
                      <a:rPr lang="id-ID" sz="32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)</m:t>
                    </m:r>
                  </m:oMath>
                </a14:m>
                <a:endParaRPr lang="id-ID" sz="3200" dirty="0"/>
              </a:p>
              <a:p>
                <a:endParaRPr lang="id-ID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4" t="-530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88403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id-ID" sz="3200" dirty="0"/>
                  <a:t>Lanjutkan hingga diperoleh </a:t>
                </a:r>
                <a:r>
                  <a:rPr lang="id-ID" sz="3200" dirty="0">
                    <a:sym typeface="Symbol" panose="05050102010706020507" pitchFamily="18" charset="2"/>
                  </a:rPr>
                  <a:t>3, 4 dan 5 dan diperoleh bentuk persamaan kelompok tak berdimensi :</a:t>
                </a:r>
              </a:p>
              <a:p>
                <a:endParaRPr lang="id-ID" sz="3200" dirty="0">
                  <a:sym typeface="Symbol" panose="05050102010706020507" pitchFamily="18" charset="2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id-ID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sz="3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sz="32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num>
                          <m:den>
                            <m:r>
                              <a:rPr lang="id-ID" sz="3200" b="0" i="1" smtClean="0">
                                <a:latin typeface="Cambria Math" panose="02040503050406030204" pitchFamily="18" charset="0"/>
                              </a:rPr>
                              <m:t>𝑣𝑡</m:t>
                            </m:r>
                          </m:den>
                        </m:f>
                      </m:e>
                    </m:d>
                    <m:r>
                      <a:rPr lang="id-ID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32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id-ID" sz="3200" b="0" i="1" smtClean="0">
                        <a:latin typeface="Cambria Math" panose="02040503050406030204" pitchFamily="18" charset="0"/>
                      </a:rPr>
                      <m:t>[</m:t>
                    </m:r>
                    <m:d>
                      <m:dPr>
                        <m:ctrlPr>
                          <a:rPr lang="id-ID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d-ID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id-ID" sz="3200" dirty="0"/>
                  <a:t>,</a:t>
                </a:r>
                <a:r>
                  <a:rPr lang="id-ID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d-ID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id-ID" sz="3200" dirty="0"/>
                  <a:t>,</a:t>
                </a:r>
                <a:r>
                  <a:rPr lang="id-ID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d-ID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</m:d>
                  </m:oMath>
                </a14:m>
                <a:r>
                  <a:rPr lang="id-ID" sz="3200" dirty="0"/>
                  <a:t>,</a:t>
                </a:r>
                <a:r>
                  <a:rPr lang="id-ID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d-ID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d>
                  </m:oMath>
                </a14:m>
                <a:r>
                  <a:rPr lang="id-ID" sz="3200" dirty="0"/>
                  <a:t>]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5" t="-348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27953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Latihan Soal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Pada proses mixing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campuran</a:t>
            </a:r>
            <a:r>
              <a:rPr lang="en-US" sz="2800" dirty="0"/>
              <a:t> </a:t>
            </a:r>
            <a:r>
              <a:rPr lang="en-US" sz="2800" dirty="0" err="1"/>
              <a:t>cairan</a:t>
            </a:r>
            <a:r>
              <a:rPr lang="en-US" sz="2800" dirty="0"/>
              <a:t> 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tangk</a:t>
            </a:r>
            <a:r>
              <a:rPr lang="id-ID" sz="2800" dirty="0"/>
              <a:t>i</a:t>
            </a:r>
            <a:r>
              <a:rPr lang="en-US" sz="2800" dirty="0"/>
              <a:t> </a:t>
            </a:r>
            <a:r>
              <a:rPr lang="en-US" sz="2800" dirty="0" err="1"/>
              <a:t>tanpa</a:t>
            </a:r>
            <a:r>
              <a:rPr lang="en-US" sz="2800" dirty="0"/>
              <a:t> </a:t>
            </a:r>
            <a:r>
              <a:rPr lang="en-US" sz="2800" dirty="0" err="1"/>
              <a:t>bafel</a:t>
            </a:r>
            <a:r>
              <a:rPr lang="en-US" sz="2800" dirty="0"/>
              <a:t>, </a:t>
            </a:r>
            <a:r>
              <a:rPr lang="en-US" sz="2800" dirty="0" err="1"/>
              <a:t>besarnya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 impeller (Power impeller, P, J/s) </a:t>
            </a:r>
            <a:r>
              <a:rPr lang="en-US" sz="2800" dirty="0" err="1"/>
              <a:t>dipengaruhi</a:t>
            </a:r>
            <a:r>
              <a:rPr lang="en-US" sz="2800" dirty="0"/>
              <a:t> oleh diameter imp</a:t>
            </a:r>
            <a:r>
              <a:rPr lang="id-ID" sz="2800" dirty="0"/>
              <a:t>el</a:t>
            </a:r>
            <a:r>
              <a:rPr lang="en-US" sz="2800" dirty="0" err="1"/>
              <a:t>ler</a:t>
            </a:r>
            <a:r>
              <a:rPr lang="en-US" sz="2800" dirty="0"/>
              <a:t> (D, m), </a:t>
            </a:r>
            <a:r>
              <a:rPr lang="en-US" sz="2800" dirty="0" err="1"/>
              <a:t>kecepatan</a:t>
            </a:r>
            <a:r>
              <a:rPr lang="en-US" sz="2800" dirty="0"/>
              <a:t> </a:t>
            </a:r>
            <a:r>
              <a:rPr lang="en-US" sz="2800" dirty="0" err="1"/>
              <a:t>putar</a:t>
            </a:r>
            <a:r>
              <a:rPr lang="en-US" sz="2800" dirty="0"/>
              <a:t> impeller, </a:t>
            </a:r>
            <a:r>
              <a:rPr lang="en-US" sz="2800" dirty="0" err="1"/>
              <a:t>rps</a:t>
            </a:r>
            <a:r>
              <a:rPr lang="en-US" sz="2800" dirty="0"/>
              <a:t>, </a:t>
            </a:r>
            <a:r>
              <a:rPr lang="en-US" sz="2800" dirty="0" err="1"/>
              <a:t>rotasi</a:t>
            </a:r>
            <a:r>
              <a:rPr lang="en-US" sz="2800" dirty="0"/>
              <a:t> per </a:t>
            </a:r>
            <a:r>
              <a:rPr lang="en-US" sz="2800" dirty="0" err="1"/>
              <a:t>sekon</a:t>
            </a:r>
            <a:r>
              <a:rPr lang="en-US" sz="2800" dirty="0"/>
              <a:t> (N, 1/s), </a:t>
            </a:r>
            <a:r>
              <a:rPr lang="en-US" sz="2800" dirty="0" err="1"/>
              <a:t>sifat</a:t>
            </a:r>
            <a:r>
              <a:rPr lang="en-US" sz="2800" dirty="0"/>
              <a:t> </a:t>
            </a:r>
            <a:r>
              <a:rPr lang="en-US" sz="2800" dirty="0" err="1"/>
              <a:t>fisis</a:t>
            </a:r>
            <a:r>
              <a:rPr lang="en-US" sz="2800" dirty="0"/>
              <a:t> </a:t>
            </a:r>
            <a:r>
              <a:rPr lang="en-US" sz="2800" dirty="0" err="1"/>
              <a:t>campuran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en-US" sz="2800" dirty="0" err="1"/>
              <a:t>densitas</a:t>
            </a:r>
            <a:r>
              <a:rPr lang="en-US" sz="2800" dirty="0"/>
              <a:t> (ρ, kg/m</a:t>
            </a:r>
            <a:r>
              <a:rPr lang="en-US" sz="2800" baseline="30000" dirty="0"/>
              <a:t>3</a:t>
            </a:r>
            <a:r>
              <a:rPr lang="en-US" sz="2800" dirty="0"/>
              <a:t>)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viskositas</a:t>
            </a:r>
            <a:r>
              <a:rPr lang="en-US" sz="2800" dirty="0"/>
              <a:t> (μ, kg/</a:t>
            </a:r>
            <a:r>
              <a:rPr lang="en-US" sz="2800" dirty="0" err="1"/>
              <a:t>m.s</a:t>
            </a:r>
            <a:r>
              <a:rPr lang="en-US" sz="2800" dirty="0"/>
              <a:t>)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percepatan</a:t>
            </a:r>
            <a:r>
              <a:rPr lang="en-US" sz="2800" dirty="0"/>
              <a:t> </a:t>
            </a:r>
            <a:r>
              <a:rPr lang="en-US" sz="2800" dirty="0" err="1"/>
              <a:t>gravitasi</a:t>
            </a:r>
            <a:r>
              <a:rPr lang="en-US" sz="2800" dirty="0"/>
              <a:t> (g, m/s</a:t>
            </a:r>
            <a:r>
              <a:rPr lang="en-US" sz="2800" baseline="30000" dirty="0"/>
              <a:t>2</a:t>
            </a:r>
            <a:r>
              <a:rPr lang="en-US" sz="2800" dirty="0"/>
              <a:t>). </a:t>
            </a:r>
            <a:endParaRPr lang="id-ID" sz="2800" dirty="0"/>
          </a:p>
          <a:p>
            <a:r>
              <a:rPr lang="en-US" sz="2800" dirty="0" err="1"/>
              <a:t>Buatlah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analisis</a:t>
            </a:r>
            <a:r>
              <a:rPr lang="en-US" sz="2800" dirty="0"/>
              <a:t> </a:t>
            </a:r>
            <a:r>
              <a:rPr lang="en-US" sz="2800" dirty="0" err="1"/>
              <a:t>dimensi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mendapatkan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variabel-variabel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bilangan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berdimensi</a:t>
            </a:r>
            <a:r>
              <a:rPr lang="en-US" sz="2800" dirty="0"/>
              <a:t>. </a:t>
            </a:r>
            <a:r>
              <a:rPr lang="en-US" sz="2800" dirty="0" err="1"/>
              <a:t>Catatan</a:t>
            </a:r>
            <a:r>
              <a:rPr lang="en-US" sz="2800" dirty="0"/>
              <a:t> : </a:t>
            </a:r>
            <a:r>
              <a:rPr lang="en-US" sz="2800" dirty="0" err="1"/>
              <a:t>boleh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salah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: π Buckingham </a:t>
            </a:r>
            <a:r>
              <a:rPr lang="en-US" sz="2800" dirty="0" err="1"/>
              <a:t>atau</a:t>
            </a:r>
            <a:r>
              <a:rPr lang="en-US" sz="2800" dirty="0"/>
              <a:t> Ra</a:t>
            </a:r>
            <a:r>
              <a:rPr lang="id-ID" sz="2800" dirty="0"/>
              <a:t>y</a:t>
            </a:r>
            <a:r>
              <a:rPr lang="en-US" sz="2800" dirty="0" err="1"/>
              <a:t>leigh</a:t>
            </a:r>
            <a:r>
              <a:rPr lang="en-US" sz="2800" dirty="0"/>
              <a:t>.</a:t>
            </a:r>
            <a:endParaRPr lang="id-ID" sz="2800" dirty="0"/>
          </a:p>
          <a:p>
            <a:r>
              <a:rPr lang="en-US" sz="2800" dirty="0"/>
              <a:t> 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840996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</a:rPr>
              <a:t>Dimensi primer dan sekunder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Dimensi primer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d-ID" dirty="0"/>
              <a:t>Berasal dari besaran primer :</a:t>
            </a:r>
          </a:p>
          <a:p>
            <a:endParaRPr lang="id-ID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d-ID" dirty="0"/>
              <a:t>Dimensi sekunder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09187268"/>
              </p:ext>
            </p:extLst>
          </p:nvPr>
        </p:nvGraphicFramePr>
        <p:xfrm>
          <a:off x="1097280" y="3067474"/>
          <a:ext cx="433687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8435">
                  <a:extLst>
                    <a:ext uri="{9D8B030D-6E8A-4147-A177-3AD203B41FA5}">
                      <a16:colId xmlns:a16="http://schemas.microsoft.com/office/drawing/2014/main" val="2734585768"/>
                    </a:ext>
                  </a:extLst>
                </a:gridCol>
                <a:gridCol w="2168435">
                  <a:extLst>
                    <a:ext uri="{9D8B030D-6E8A-4147-A177-3AD203B41FA5}">
                      <a16:colId xmlns:a16="http://schemas.microsoft.com/office/drawing/2014/main" val="9458444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Besaran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Dimensi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034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Massa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090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Waktu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694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Suhu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id-ID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314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Panjang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455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Panas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063336"/>
                  </a:ext>
                </a:extLst>
              </a:tr>
            </a:tbl>
          </a:graphicData>
        </a:graphic>
      </p:graphicFrame>
      <p:sp>
        <p:nvSpPr>
          <p:cNvPr id="10" name="Content Placeholder 4"/>
          <p:cNvSpPr txBox="1">
            <a:spLocks/>
          </p:cNvSpPr>
          <p:nvPr/>
        </p:nvSpPr>
        <p:spPr>
          <a:xfrm>
            <a:off x="6217920" y="2582334"/>
            <a:ext cx="4937760" cy="33782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/>
              <a:t>Berasal dari besaran sekunder :</a:t>
            </a:r>
          </a:p>
          <a:p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70184545"/>
                  </p:ext>
                </p:extLst>
              </p:nvPr>
            </p:nvGraphicFramePr>
            <p:xfrm>
              <a:off x="6254204" y="3067474"/>
              <a:ext cx="5084356" cy="275561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42178">
                      <a:extLst>
                        <a:ext uri="{9D8B030D-6E8A-4147-A177-3AD203B41FA5}">
                          <a16:colId xmlns:a16="http://schemas.microsoft.com/office/drawing/2014/main" val="1143719886"/>
                        </a:ext>
                      </a:extLst>
                    </a:gridCol>
                    <a:gridCol w="2542178">
                      <a:extLst>
                        <a:ext uri="{9D8B030D-6E8A-4147-A177-3AD203B41FA5}">
                          <a16:colId xmlns:a16="http://schemas.microsoft.com/office/drawing/2014/main" val="322880719"/>
                        </a:ext>
                      </a:extLst>
                    </a:gridCol>
                  </a:tblGrid>
                  <a:tr h="459269">
                    <a:tc>
                      <a:txBody>
                        <a:bodyPr/>
                        <a:lstStyle/>
                        <a:p>
                          <a:r>
                            <a:rPr lang="id-ID" sz="2400" dirty="0"/>
                            <a:t>Besaran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400" dirty="0"/>
                            <a:t>Dimensi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25527209"/>
                      </a:ext>
                    </a:extLst>
                  </a:tr>
                  <a:tr h="459269">
                    <a:tc>
                      <a:txBody>
                        <a:bodyPr/>
                        <a:lstStyle/>
                        <a:p>
                          <a:r>
                            <a:rPr lang="id-ID" sz="2400" dirty="0"/>
                            <a:t>Kecepatan (dX/dt)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id-ID" sz="2400" b="0" i="0" smtClean="0"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  <m:sSup>
                                  <m:sSupPr>
                                    <m:ctrlPr>
                                      <a:rPr lang="id-ID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id-ID" sz="2400" b="0" i="0" smtClean="0">
                                        <a:latin typeface="Cambria Math" panose="02040503050406030204" pitchFamily="18" charset="0"/>
                                      </a:rPr>
                                      <m:t>t</m:t>
                                    </m:r>
                                  </m:e>
                                  <m:sup>
                                    <m:r>
                                      <a:rPr lang="id-ID" sz="2400" b="0" i="0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id-ID" sz="2400" i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92189640"/>
                      </a:ext>
                    </a:extLst>
                  </a:tr>
                  <a:tr h="459269">
                    <a:tc>
                      <a:txBody>
                        <a:bodyPr/>
                        <a:lstStyle/>
                        <a:p>
                          <a:r>
                            <a:rPr lang="id-ID" sz="2400" dirty="0"/>
                            <a:t>Densitas (m/V)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id-ID" sz="2400" b="0" i="0" smtClean="0">
                                    <a:latin typeface="Cambria Math" panose="02040503050406030204" pitchFamily="18" charset="0"/>
                                  </a:rPr>
                                  <m:t>M</m:t>
                                </m:r>
                                <m:sSup>
                                  <m:sSupPr>
                                    <m:ctrlPr>
                                      <a:rPr lang="id-ID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id-ID" sz="2400" b="0" i="0" smtClean="0">
                                        <a:latin typeface="Cambria Math" panose="02040503050406030204" pitchFamily="18" charset="0"/>
                                      </a:rPr>
                                      <m:t>L</m:t>
                                    </m:r>
                                  </m:e>
                                  <m:sup>
                                    <m:r>
                                      <a:rPr lang="id-ID" sz="2400" b="0" i="0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id-ID" sz="2400" i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95275888"/>
                      </a:ext>
                    </a:extLst>
                  </a:tr>
                  <a:tr h="459269">
                    <a:tc>
                      <a:txBody>
                        <a:bodyPr/>
                        <a:lstStyle/>
                        <a:p>
                          <a:r>
                            <a:rPr lang="id-ID" sz="2400" dirty="0"/>
                            <a:t>Percepatan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id-ID" sz="2400" b="0" i="0" smtClean="0"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  <m:sSup>
                                  <m:sSupPr>
                                    <m:ctrlPr>
                                      <a:rPr lang="id-ID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id-ID" sz="2400" b="0" i="0" smtClean="0">
                                        <a:latin typeface="Cambria Math" panose="02040503050406030204" pitchFamily="18" charset="0"/>
                                      </a:rPr>
                                      <m:t>t</m:t>
                                    </m:r>
                                  </m:e>
                                  <m:sup>
                                    <m:r>
                                      <a:rPr lang="id-ID" sz="2400" b="0" i="0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id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93907067"/>
                      </a:ext>
                    </a:extLst>
                  </a:tr>
                  <a:tr h="459269">
                    <a:tc>
                      <a:txBody>
                        <a:bodyPr/>
                        <a:lstStyle/>
                        <a:p>
                          <a:r>
                            <a:rPr lang="id-ID" sz="2400" dirty="0"/>
                            <a:t>Gaya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400" b="0" dirty="0"/>
                            <a:t>M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id-ID" sz="2400" b="0" i="0" smtClean="0"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  <m:sSup>
                                <m:sSupPr>
                                  <m:ctrlP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id-ID" sz="2400" b="0" i="0" smtClean="0">
                                      <a:latin typeface="Cambria Math" panose="02040503050406030204" pitchFamily="18" charset="0"/>
                                    </a:rPr>
                                    <m:t>t</m:t>
                                  </m:r>
                                </m:e>
                                <m:sup>
                                  <m:r>
                                    <a:rPr lang="id-ID" sz="2400" b="0" i="0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oMath>
                          </a14:m>
                          <a:endParaRPr lang="id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12013967"/>
                      </a:ext>
                    </a:extLst>
                  </a:tr>
                  <a:tr h="459269">
                    <a:tc>
                      <a:txBody>
                        <a:bodyPr/>
                        <a:lstStyle/>
                        <a:p>
                          <a:endParaRPr lang="id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909749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70184545"/>
                  </p:ext>
                </p:extLst>
              </p:nvPr>
            </p:nvGraphicFramePr>
            <p:xfrm>
              <a:off x="6254204" y="3067474"/>
              <a:ext cx="5084356" cy="275561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42178">
                      <a:extLst>
                        <a:ext uri="{9D8B030D-6E8A-4147-A177-3AD203B41FA5}">
                          <a16:colId xmlns:a16="http://schemas.microsoft.com/office/drawing/2014/main" val="1143719886"/>
                        </a:ext>
                      </a:extLst>
                    </a:gridCol>
                    <a:gridCol w="2542178">
                      <a:extLst>
                        <a:ext uri="{9D8B030D-6E8A-4147-A177-3AD203B41FA5}">
                          <a16:colId xmlns:a16="http://schemas.microsoft.com/office/drawing/2014/main" val="322880719"/>
                        </a:ext>
                      </a:extLst>
                    </a:gridCol>
                  </a:tblGrid>
                  <a:tr h="459269">
                    <a:tc>
                      <a:txBody>
                        <a:bodyPr/>
                        <a:lstStyle/>
                        <a:p>
                          <a:r>
                            <a:rPr lang="id-ID" sz="2400" dirty="0" smtClean="0"/>
                            <a:t>Besaran</a:t>
                          </a:r>
                          <a:endParaRPr lang="id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400" dirty="0" smtClean="0"/>
                            <a:t>Dimensi</a:t>
                          </a:r>
                          <a:endParaRPr lang="id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25527209"/>
                      </a:ext>
                    </a:extLst>
                  </a:tr>
                  <a:tr h="459269">
                    <a:tc>
                      <a:txBody>
                        <a:bodyPr/>
                        <a:lstStyle/>
                        <a:p>
                          <a:r>
                            <a:rPr lang="id-ID" sz="2400" dirty="0" smtClean="0"/>
                            <a:t>Kecepatan (dX/dt)</a:t>
                          </a:r>
                          <a:endParaRPr lang="id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2"/>
                          <a:stretch>
                            <a:fillRect l="-100480" t="-112000" r="-1199" b="-405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92189640"/>
                      </a:ext>
                    </a:extLst>
                  </a:tr>
                  <a:tr h="459269">
                    <a:tc>
                      <a:txBody>
                        <a:bodyPr/>
                        <a:lstStyle/>
                        <a:p>
                          <a:r>
                            <a:rPr lang="id-ID" sz="2400" dirty="0" smtClean="0"/>
                            <a:t>Densitas (m/V)</a:t>
                          </a:r>
                          <a:endParaRPr lang="id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2"/>
                          <a:stretch>
                            <a:fillRect l="-100480" t="-209211" r="-1199"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95275888"/>
                      </a:ext>
                    </a:extLst>
                  </a:tr>
                  <a:tr h="459269">
                    <a:tc>
                      <a:txBody>
                        <a:bodyPr/>
                        <a:lstStyle/>
                        <a:p>
                          <a:r>
                            <a:rPr lang="id-ID" sz="2400" dirty="0" smtClean="0"/>
                            <a:t>Percepatan</a:t>
                          </a:r>
                          <a:endParaRPr lang="id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2"/>
                          <a:stretch>
                            <a:fillRect l="-100480" t="-313333" r="-1199" b="-20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3907067"/>
                      </a:ext>
                    </a:extLst>
                  </a:tr>
                  <a:tr h="459269">
                    <a:tc>
                      <a:txBody>
                        <a:bodyPr/>
                        <a:lstStyle/>
                        <a:p>
                          <a:r>
                            <a:rPr lang="id-ID" sz="2400" dirty="0" smtClean="0"/>
                            <a:t>Gaya</a:t>
                          </a:r>
                          <a:endParaRPr lang="id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2"/>
                          <a:stretch>
                            <a:fillRect l="-100480" t="-407895" r="-1199" b="-1013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12013967"/>
                      </a:ext>
                    </a:extLst>
                  </a:tr>
                  <a:tr h="459269">
                    <a:tc>
                      <a:txBody>
                        <a:bodyPr/>
                        <a:lstStyle/>
                        <a:p>
                          <a:endParaRPr lang="id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909749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72601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Tuliskan dimensi untuk 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748436"/>
              </p:ext>
            </p:extLst>
          </p:nvPr>
        </p:nvGraphicFramePr>
        <p:xfrm>
          <a:off x="1946049" y="1833200"/>
          <a:ext cx="718488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3414">
                  <a:extLst>
                    <a:ext uri="{9D8B030D-6E8A-4147-A177-3AD203B41FA5}">
                      <a16:colId xmlns:a16="http://schemas.microsoft.com/office/drawing/2014/main" val="2262828656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2307816048"/>
                    </a:ext>
                  </a:extLst>
                </a:gridCol>
                <a:gridCol w="2129246">
                  <a:extLst>
                    <a:ext uri="{9D8B030D-6E8A-4147-A177-3AD203B41FA5}">
                      <a16:colId xmlns:a16="http://schemas.microsoft.com/office/drawing/2014/main" val="40589664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Besaran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/>
                        <a:t>Simbol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/>
                        <a:t>Dimensi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7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688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Laju alir massa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341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Viskositas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sym typeface="Symbol" panose="05050102010706020507" pitchFamily="18" charset="2"/>
                        </a:rPr>
                        <a:t>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890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Panas jenis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791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Konduktivitas termal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190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Tegangan</a:t>
                      </a:r>
                      <a:r>
                        <a:rPr lang="id-ID" sz="2400" baseline="0" dirty="0"/>
                        <a:t> muka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sym typeface="Symbol" panose="05050102010706020507" pitchFamily="18" charset="2"/>
                        </a:rPr>
                        <a:t>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91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Koefisien transfer panas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93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6846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2685"/>
            <a:ext cx="10058400" cy="1450757"/>
          </a:xfrm>
        </p:spPr>
        <p:txBody>
          <a:bodyPr/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</a:rPr>
              <a:t>Bilangan tak berdimensi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sz="2800" dirty="0"/>
              <a:t>Dalam analisa dimensi, suatu persamaan dinyatakan dalam bentuk bilangan-bilangan tak berdimensi.</a:t>
            </a:r>
          </a:p>
          <a:p>
            <a:endParaRPr lang="id-ID" sz="2800" dirty="0"/>
          </a:p>
          <a:p>
            <a:r>
              <a:rPr lang="id-ID" sz="2800" dirty="0">
                <a:solidFill>
                  <a:srgbClr val="FF0000"/>
                </a:solidFill>
              </a:rPr>
              <a:t>Bilangan tak berdimensi :</a:t>
            </a:r>
          </a:p>
          <a:p>
            <a:r>
              <a:rPr lang="id-ID" sz="2800" dirty="0"/>
              <a:t>Apabila dijabarkan dalam persamaan dimensi dasarnya, perbandingan pembilang dan penyebutnya = 1.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sz="2800" dirty="0"/>
              <a:t>Contoh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220970427"/>
                  </p:ext>
                </p:extLst>
              </p:nvPr>
            </p:nvGraphicFramePr>
            <p:xfrm>
              <a:off x="6035038" y="2666875"/>
              <a:ext cx="5721847" cy="303422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65269">
                      <a:extLst>
                        <a:ext uri="{9D8B030D-6E8A-4147-A177-3AD203B41FA5}">
                          <a16:colId xmlns:a16="http://schemas.microsoft.com/office/drawing/2014/main" val="2262828656"/>
                        </a:ext>
                      </a:extLst>
                    </a:gridCol>
                    <a:gridCol w="1865269">
                      <a:extLst>
                        <a:ext uri="{9D8B030D-6E8A-4147-A177-3AD203B41FA5}">
                          <a16:colId xmlns:a16="http://schemas.microsoft.com/office/drawing/2014/main" val="3051902406"/>
                        </a:ext>
                      </a:extLst>
                    </a:gridCol>
                    <a:gridCol w="1991309">
                      <a:extLst>
                        <a:ext uri="{9D8B030D-6E8A-4147-A177-3AD203B41FA5}">
                          <a16:colId xmlns:a16="http://schemas.microsoft.com/office/drawing/2014/main" val="4058966435"/>
                        </a:ext>
                      </a:extLst>
                    </a:gridCol>
                  </a:tblGrid>
                  <a:tr h="463192">
                    <a:tc>
                      <a:txBody>
                        <a:bodyPr/>
                        <a:lstStyle/>
                        <a:p>
                          <a:r>
                            <a:rPr lang="id-ID" sz="2800" dirty="0"/>
                            <a:t>Bilangan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dirty="0"/>
                            <a:t>Simbol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id-ID" sz="2800" dirty="0"/>
                            <a:t>Dimensi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577057"/>
                      </a:ext>
                    </a:extLst>
                  </a:tr>
                  <a:tr h="644893">
                    <a:tc>
                      <a:txBody>
                        <a:bodyPr/>
                        <a:lstStyle/>
                        <a:p>
                          <a:r>
                            <a:rPr lang="id-ID" sz="2800" dirty="0"/>
                            <a:t>Reynold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dirty="0"/>
                            <a:t>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id-ID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id-ID" sz="32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d-ID" sz="32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𝜌</m:t>
                                        </m:r>
                                        <m:r>
                                          <a:rPr lang="id-ID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.</m:t>
                                        </m:r>
                                        <m:r>
                                          <a:rPr lang="id-ID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  <m:r>
                                          <a:rPr lang="id-ID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. </m:t>
                                        </m:r>
                                        <m:r>
                                          <a:rPr lang="id-ID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num>
                                      <m:den>
                                        <m:r>
                                          <a:rPr lang="id-ID" sz="32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𝜇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id-ID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76688494"/>
                      </a:ext>
                    </a:extLst>
                  </a:tr>
                  <a:tr h="805931">
                    <a:tc>
                      <a:txBody>
                        <a:bodyPr/>
                        <a:lstStyle/>
                        <a:p>
                          <a:r>
                            <a:rPr lang="id-ID" sz="2800" dirty="0"/>
                            <a:t>Nusselt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dirty="0"/>
                            <a:t>Nu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id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num>
                                  <m:den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d-ID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60341173"/>
                      </a:ext>
                    </a:extLst>
                  </a:tr>
                  <a:tr h="798325">
                    <a:tc>
                      <a:txBody>
                        <a:bodyPr/>
                        <a:lstStyle/>
                        <a:p>
                          <a:r>
                            <a:rPr lang="id-ID" sz="2800" dirty="0"/>
                            <a:t>Prandtl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dirty="0"/>
                            <a:t>Pr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id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𝐶𝑝</m:t>
                                    </m:r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num>
                                  <m:den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d-ID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2089096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220970427"/>
                  </p:ext>
                </p:extLst>
              </p:nvPr>
            </p:nvGraphicFramePr>
            <p:xfrm>
              <a:off x="6035038" y="2666875"/>
              <a:ext cx="5721847" cy="303422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65269">
                      <a:extLst>
                        <a:ext uri="{9D8B030D-6E8A-4147-A177-3AD203B41FA5}">
                          <a16:colId xmlns:a16="http://schemas.microsoft.com/office/drawing/2014/main" val="2262828656"/>
                        </a:ext>
                      </a:extLst>
                    </a:gridCol>
                    <a:gridCol w="1865269">
                      <a:extLst>
                        <a:ext uri="{9D8B030D-6E8A-4147-A177-3AD203B41FA5}">
                          <a16:colId xmlns:a16="http://schemas.microsoft.com/office/drawing/2014/main" val="3051902406"/>
                        </a:ext>
                      </a:extLst>
                    </a:gridCol>
                    <a:gridCol w="1991309">
                      <a:extLst>
                        <a:ext uri="{9D8B030D-6E8A-4147-A177-3AD203B41FA5}">
                          <a16:colId xmlns:a16="http://schemas.microsoft.com/office/drawing/2014/main" val="4058966435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id-ID" sz="2800" dirty="0" smtClean="0"/>
                            <a:t>Bilangan</a:t>
                          </a:r>
                          <a:endParaRPr lang="id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dirty="0" smtClean="0"/>
                            <a:t>Simbol</a:t>
                          </a:r>
                          <a:endParaRPr lang="id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id-ID" sz="2800" dirty="0" smtClean="0"/>
                            <a:t>Dimensi</a:t>
                          </a:r>
                          <a:endParaRPr lang="id-ID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577057"/>
                      </a:ext>
                    </a:extLst>
                  </a:tr>
                  <a:tr h="721424">
                    <a:tc>
                      <a:txBody>
                        <a:bodyPr/>
                        <a:lstStyle/>
                        <a:p>
                          <a:r>
                            <a:rPr lang="id-ID" sz="2800" dirty="0" smtClean="0"/>
                            <a:t>Reynold</a:t>
                          </a:r>
                          <a:endParaRPr lang="id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dirty="0" smtClean="0"/>
                            <a:t>Re</a:t>
                          </a:r>
                          <a:endParaRPr lang="id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2"/>
                          <a:stretch>
                            <a:fillRect l="-187768" t="-78992" r="-1223" b="-2495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6688494"/>
                      </a:ext>
                    </a:extLst>
                  </a:tr>
                  <a:tr h="901573">
                    <a:tc>
                      <a:txBody>
                        <a:bodyPr/>
                        <a:lstStyle/>
                        <a:p>
                          <a:r>
                            <a:rPr lang="id-ID" sz="2800" dirty="0" smtClean="0"/>
                            <a:t>Nusselt</a:t>
                          </a:r>
                          <a:endParaRPr lang="id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dirty="0" smtClean="0"/>
                            <a:t>Nu</a:t>
                          </a:r>
                          <a:endParaRPr lang="id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2"/>
                          <a:stretch>
                            <a:fillRect l="-187768" t="-143919" r="-1223" b="-1006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60341173"/>
                      </a:ext>
                    </a:extLst>
                  </a:tr>
                  <a:tr h="893064">
                    <a:tc>
                      <a:txBody>
                        <a:bodyPr/>
                        <a:lstStyle/>
                        <a:p>
                          <a:r>
                            <a:rPr lang="id-ID" sz="2800" dirty="0" smtClean="0"/>
                            <a:t>Prandtl</a:t>
                          </a:r>
                          <a:endParaRPr lang="id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dirty="0" smtClean="0"/>
                            <a:t>Pr</a:t>
                          </a:r>
                          <a:endParaRPr lang="id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2"/>
                          <a:stretch>
                            <a:fillRect l="-187768" t="-245578" r="-1223" b="-13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2089096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43667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49942715"/>
                  </p:ext>
                </p:extLst>
              </p:nvPr>
            </p:nvGraphicFramePr>
            <p:xfrm>
              <a:off x="1750424" y="719666"/>
              <a:ext cx="8409576" cy="49757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03192">
                      <a:extLst>
                        <a:ext uri="{9D8B030D-6E8A-4147-A177-3AD203B41FA5}">
                          <a16:colId xmlns:a16="http://schemas.microsoft.com/office/drawing/2014/main" val="3351186332"/>
                        </a:ext>
                      </a:extLst>
                    </a:gridCol>
                    <a:gridCol w="2803192">
                      <a:extLst>
                        <a:ext uri="{9D8B030D-6E8A-4147-A177-3AD203B41FA5}">
                          <a16:colId xmlns:a16="http://schemas.microsoft.com/office/drawing/2014/main" val="2665832607"/>
                        </a:ext>
                      </a:extLst>
                    </a:gridCol>
                    <a:gridCol w="2803192">
                      <a:extLst>
                        <a:ext uri="{9D8B030D-6E8A-4147-A177-3AD203B41FA5}">
                          <a16:colId xmlns:a16="http://schemas.microsoft.com/office/drawing/2014/main" val="891482993"/>
                        </a:ext>
                      </a:extLst>
                    </a:gridCol>
                  </a:tblGrid>
                  <a:tr h="724999">
                    <a:tc>
                      <a:txBody>
                        <a:bodyPr/>
                        <a:lstStyle/>
                        <a:p>
                          <a:r>
                            <a:rPr lang="id-ID" sz="3600" dirty="0"/>
                            <a:t>Bilangan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id-ID" sz="3600" dirty="0"/>
                            <a:t>Persamaan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id-ID" sz="3600" dirty="0"/>
                            <a:t>Dimensi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24047092"/>
                      </a:ext>
                    </a:extLst>
                  </a:tr>
                  <a:tr h="2218009">
                    <a:tc>
                      <a:txBody>
                        <a:bodyPr/>
                        <a:lstStyle/>
                        <a:p>
                          <a:r>
                            <a:rPr lang="id-ID" sz="2800" dirty="0"/>
                            <a:t>Reynold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id-ID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id-ID" sz="32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d-ID" sz="32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𝜌</m:t>
                                        </m:r>
                                        <m:r>
                                          <a:rPr lang="id-ID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.</m:t>
                                        </m:r>
                                        <m:r>
                                          <a:rPr lang="id-ID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  <m:r>
                                          <a:rPr lang="id-ID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. </m:t>
                                        </m:r>
                                        <m:r>
                                          <a:rPr lang="id-ID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num>
                                      <m:den>
                                        <m:r>
                                          <a:rPr lang="id-ID" sz="32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𝜇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id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id-ID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ctrlPr>
                                          <a:rPr lang="id-ID" sz="3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id-ID" sz="36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id-ID" sz="3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𝑀</m:t>
                                            </m:r>
                                          </m:num>
                                          <m:den>
                                            <m:sSup>
                                              <m:sSupPr>
                                                <m:ctrlPr>
                                                  <a:rPr lang="id-ID" sz="36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id-ID" sz="36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𝐿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id-ID" sz="36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3</m:t>
                                                </m:r>
                                              </m:sup>
                                            </m:sSup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id-ID" sz="3600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  <m:d>
                                      <m:dPr>
                                        <m:ctrlPr>
                                          <a:rPr lang="id-ID" sz="3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id-ID" sz="36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id-ID" sz="3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num>
                                          <m:den>
                                            <m:r>
                                              <a:rPr lang="id-ID" sz="3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num>
                                  <m:den>
                                    <m:d>
                                      <m:dPr>
                                        <m:ctrlPr>
                                          <a:rPr lang="id-ID" sz="3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id-ID" sz="36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id-ID" sz="3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𝑀</m:t>
                                            </m:r>
                                          </m:num>
                                          <m:den>
                                            <m:r>
                                              <a:rPr lang="id-ID" sz="3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  <m:r>
                                              <a:rPr lang="id-ID" sz="3600" b="0" i="1" smtClean="0">
                                                <a:latin typeface="Cambria Math" panose="02040503050406030204" pitchFamily="18" charset="0"/>
                                              </a:rPr>
                                              <m:t>.</m:t>
                                            </m:r>
                                            <m:r>
                                              <a:rPr lang="id-ID" sz="3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den>
                                </m:f>
                              </m:oMath>
                            </m:oMathPara>
                          </a14:m>
                          <a:endParaRPr lang="id-ID" sz="3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8831661"/>
                      </a:ext>
                    </a:extLst>
                  </a:tr>
                  <a:tr h="1021185">
                    <a:tc>
                      <a:txBody>
                        <a:bodyPr/>
                        <a:lstStyle/>
                        <a:p>
                          <a:r>
                            <a:rPr lang="id-ID" sz="2800" dirty="0"/>
                            <a:t>Nusselt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id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num>
                                  <m:den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d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3600" dirty="0"/>
                            <a:t>?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7031314"/>
                      </a:ext>
                    </a:extLst>
                  </a:tr>
                  <a:tr h="1011547">
                    <a:tc>
                      <a:txBody>
                        <a:bodyPr/>
                        <a:lstStyle/>
                        <a:p>
                          <a:r>
                            <a:rPr lang="id-ID" sz="2800" dirty="0"/>
                            <a:t>Prandtl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id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𝐶𝑝</m:t>
                                    </m:r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num>
                                  <m:den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d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3600" dirty="0"/>
                            <a:t>?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865868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49942715"/>
                  </p:ext>
                </p:extLst>
              </p:nvPr>
            </p:nvGraphicFramePr>
            <p:xfrm>
              <a:off x="1750424" y="719666"/>
              <a:ext cx="8409576" cy="49757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03192">
                      <a:extLst>
                        <a:ext uri="{9D8B030D-6E8A-4147-A177-3AD203B41FA5}">
                          <a16:colId xmlns:a16="http://schemas.microsoft.com/office/drawing/2014/main" val="3351186332"/>
                        </a:ext>
                      </a:extLst>
                    </a:gridCol>
                    <a:gridCol w="2803192">
                      <a:extLst>
                        <a:ext uri="{9D8B030D-6E8A-4147-A177-3AD203B41FA5}">
                          <a16:colId xmlns:a16="http://schemas.microsoft.com/office/drawing/2014/main" val="2665832607"/>
                        </a:ext>
                      </a:extLst>
                    </a:gridCol>
                    <a:gridCol w="2803192">
                      <a:extLst>
                        <a:ext uri="{9D8B030D-6E8A-4147-A177-3AD203B41FA5}">
                          <a16:colId xmlns:a16="http://schemas.microsoft.com/office/drawing/2014/main" val="891482993"/>
                        </a:ext>
                      </a:extLst>
                    </a:gridCol>
                  </a:tblGrid>
                  <a:tr h="724999">
                    <a:tc>
                      <a:txBody>
                        <a:bodyPr/>
                        <a:lstStyle/>
                        <a:p>
                          <a:r>
                            <a:rPr lang="id-ID" sz="3600" dirty="0" smtClean="0"/>
                            <a:t>Bilangan</a:t>
                          </a:r>
                          <a:endParaRPr lang="id-ID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id-ID" sz="3600" dirty="0" smtClean="0"/>
                            <a:t>Persamaan</a:t>
                          </a:r>
                          <a:endParaRPr lang="id-ID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id-ID" sz="3600" dirty="0" smtClean="0"/>
                            <a:t>Dimensi</a:t>
                          </a:r>
                          <a:endParaRPr lang="id-ID" sz="3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24047092"/>
                      </a:ext>
                    </a:extLst>
                  </a:tr>
                  <a:tr h="2218009">
                    <a:tc>
                      <a:txBody>
                        <a:bodyPr/>
                        <a:lstStyle/>
                        <a:p>
                          <a:r>
                            <a:rPr lang="id-ID" sz="2800" dirty="0" smtClean="0"/>
                            <a:t>Reynold</a:t>
                          </a:r>
                          <a:endParaRPr lang="id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2"/>
                          <a:stretch>
                            <a:fillRect l="-100217" t="-36813" r="-100870" b="-9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2"/>
                          <a:stretch>
                            <a:fillRect l="-200217" t="-36813" r="-870" b="-923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8831661"/>
                      </a:ext>
                    </a:extLst>
                  </a:tr>
                  <a:tr h="1021185">
                    <a:tc>
                      <a:txBody>
                        <a:bodyPr/>
                        <a:lstStyle/>
                        <a:p>
                          <a:r>
                            <a:rPr lang="id-ID" sz="2800" dirty="0" smtClean="0"/>
                            <a:t>Nusselt</a:t>
                          </a:r>
                          <a:endParaRPr lang="id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2"/>
                          <a:stretch>
                            <a:fillRect l="-100217" t="-296429" r="-10087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3600" dirty="0" smtClean="0"/>
                            <a:t>?</a:t>
                          </a:r>
                          <a:endParaRPr lang="id-ID" sz="3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7031314"/>
                      </a:ext>
                    </a:extLst>
                  </a:tr>
                  <a:tr h="1011547">
                    <a:tc>
                      <a:txBody>
                        <a:bodyPr/>
                        <a:lstStyle/>
                        <a:p>
                          <a:r>
                            <a:rPr lang="id-ID" sz="2800" dirty="0" smtClean="0"/>
                            <a:t>Prandtl</a:t>
                          </a:r>
                          <a:endParaRPr lang="id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2"/>
                          <a:stretch>
                            <a:fillRect l="-100217" t="-401205" r="-100870" b="-1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3600" dirty="0" smtClean="0"/>
                            <a:t>?</a:t>
                          </a:r>
                          <a:endParaRPr lang="id-ID" sz="3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86586889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4" name="Straight Connector 3"/>
          <p:cNvCxnSpPr/>
          <p:nvPr/>
        </p:nvCxnSpPr>
        <p:spPr>
          <a:xfrm flipV="1">
            <a:off x="7981406" y="1489166"/>
            <a:ext cx="627017" cy="3526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8473440" y="2435014"/>
            <a:ext cx="627017" cy="3526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981405" y="1985554"/>
            <a:ext cx="627017" cy="35269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8756468" y="2916163"/>
            <a:ext cx="627017" cy="352697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9146902" y="1970314"/>
            <a:ext cx="627017" cy="352697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8232501" y="2939626"/>
            <a:ext cx="627017" cy="35269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8833393" y="1641566"/>
            <a:ext cx="627017" cy="32052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604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</a:rPr>
              <a:t>Penyelesaian analisa dimensi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id-ID" sz="2800" dirty="0"/>
                  <a:t>Hubungan antara variabel dalam suatu peristiwa dapat dinyatakan dalam persamaan empiris 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d-ID" sz="3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3200" b="1" i="0" smtClean="0">
                            <a:latin typeface="Cambria Math" panose="02040503050406030204" pitchFamily="18" charset="0"/>
                          </a:rPr>
                          <m:t>𝐗</m:t>
                        </m:r>
                      </m:e>
                      <m:sub>
                        <m:r>
                          <a:rPr lang="id-ID" sz="3200" b="1" i="0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id-ID" sz="3200" b="1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3200" b="1" i="0" smtClean="0">
                        <a:latin typeface="Cambria Math" panose="02040503050406030204" pitchFamily="18" charset="0"/>
                      </a:rPr>
                      <m:t>𝐀</m:t>
                    </m:r>
                    <m:r>
                      <a:rPr lang="id-ID" sz="3200" b="1" i="0" smtClean="0">
                        <a:latin typeface="Cambria Math" panose="02040503050406030204" pitchFamily="18" charset="0"/>
                      </a:rPr>
                      <m:t>.</m:t>
                    </m:r>
                    <m:sSubSup>
                      <m:sSubSupPr>
                        <m:ctrlPr>
                          <a:rPr lang="id-ID" sz="32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sz="3200" b="1" i="0" smtClean="0">
                            <a:latin typeface="Cambria Math" panose="02040503050406030204" pitchFamily="18" charset="0"/>
                          </a:rPr>
                          <m:t>𝐗</m:t>
                        </m:r>
                      </m:e>
                      <m:sub>
                        <m:r>
                          <a:rPr lang="id-ID" sz="3200" b="1" i="0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id-ID" sz="3200" b="1" i="0" smtClean="0">
                            <a:latin typeface="Cambria Math" panose="02040503050406030204" pitchFamily="18" charset="0"/>
                          </a:rPr>
                          <m:t>𝐜𝟏</m:t>
                        </m:r>
                      </m:sup>
                    </m:sSubSup>
                    <m:r>
                      <a:rPr lang="id-ID" sz="3200" b="1" i="0" smtClean="0">
                        <a:latin typeface="Cambria Math" panose="02040503050406030204" pitchFamily="18" charset="0"/>
                      </a:rPr>
                      <m:t>.</m:t>
                    </m:r>
                    <m:sSubSup>
                      <m:sSubSupPr>
                        <m:ctrlPr>
                          <a:rPr lang="id-ID" sz="32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sz="3200" b="1" i="0" smtClean="0">
                            <a:latin typeface="Cambria Math" panose="02040503050406030204" pitchFamily="18" charset="0"/>
                          </a:rPr>
                          <m:t>𝐗</m:t>
                        </m:r>
                      </m:e>
                      <m:sub>
                        <m:r>
                          <a:rPr lang="id-ID" sz="32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  <m:sup>
                        <m:r>
                          <a:rPr lang="id-ID" sz="3200" b="1" i="0" smtClean="0">
                            <a:latin typeface="Cambria Math" panose="02040503050406030204" pitchFamily="18" charset="0"/>
                          </a:rPr>
                          <m:t>𝐜𝟐</m:t>
                        </m:r>
                      </m:sup>
                    </m:sSubSup>
                    <m:r>
                      <a:rPr lang="id-ID" sz="3200" b="1" i="0" smtClean="0">
                        <a:latin typeface="Cambria Math" panose="02040503050406030204" pitchFamily="18" charset="0"/>
                      </a:rPr>
                      <m:t>……</m:t>
                    </m:r>
                  </m:oMath>
                </a14:m>
                <a:endParaRPr lang="id-ID" sz="3200" b="1" i="0" dirty="0">
                  <a:latin typeface="Cambria Math" panose="02040503050406030204" pitchFamily="18" charset="0"/>
                </a:endParaRPr>
              </a:p>
              <a:p>
                <a:endParaRPr lang="id-ID" sz="3200" b="1" i="0" dirty="0">
                  <a:latin typeface="Cambria Math" panose="02040503050406030204" pitchFamily="18" charset="0"/>
                </a:endParaRPr>
              </a:p>
              <a:p>
                <a:r>
                  <a:rPr lang="id-ID" sz="3200" dirty="0"/>
                  <a:t> X</a:t>
                </a:r>
                <a:r>
                  <a:rPr lang="id-ID" sz="2400" dirty="0"/>
                  <a:t>0</a:t>
                </a:r>
                <a:r>
                  <a:rPr lang="id-ID" sz="3200" dirty="0"/>
                  <a:t>, X</a:t>
                </a:r>
                <a:r>
                  <a:rPr lang="id-ID" sz="2400" dirty="0"/>
                  <a:t>1</a:t>
                </a:r>
                <a:r>
                  <a:rPr lang="id-ID" sz="3200" dirty="0"/>
                  <a:t>, X</a:t>
                </a:r>
                <a:r>
                  <a:rPr lang="id-ID" sz="2400" dirty="0"/>
                  <a:t>2</a:t>
                </a:r>
                <a:r>
                  <a:rPr lang="id-ID" sz="3200" dirty="0"/>
                  <a:t>  : besaran</a:t>
                </a:r>
              </a:p>
              <a:p>
                <a:r>
                  <a:rPr lang="id-ID" sz="3200" dirty="0"/>
                  <a:t>C1, C2        : konstanta</a:t>
                </a:r>
              </a:p>
              <a:p>
                <a:r>
                  <a:rPr lang="id-ID" sz="3200" dirty="0"/>
                  <a:t>A                 : bilangan murni</a:t>
                </a:r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5" t="-2576" b="-378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713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id-ID" sz="3600" dirty="0"/>
                  <a:t>Dalam suatu peristiwa perpindahan panas, </a:t>
                </a:r>
              </a:p>
              <a:p>
                <a:r>
                  <a:rPr lang="id-ID" sz="3600" dirty="0"/>
                  <a:t>Nu = a.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3600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36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6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id-ID" sz="3600" b="0" i="0" smtClean="0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id-ID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3600" b="0" i="0" smtClean="0">
                            <a:latin typeface="Cambria Math" panose="02040503050406030204" pitchFamily="18" charset="0"/>
                          </a:rPr>
                          <m:t>Re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36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6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id-ID" sz="3600" dirty="0"/>
              </a:p>
              <a:p>
                <a:endParaRPr lang="id-ID" sz="3600" dirty="0"/>
              </a:p>
              <a:p>
                <a:r>
                  <a:rPr lang="id-ID" sz="3600" dirty="0"/>
                  <a:t>Konstanta c</a:t>
                </a:r>
                <a:r>
                  <a:rPr lang="id-ID" sz="1800" dirty="0"/>
                  <a:t>1</a:t>
                </a:r>
                <a:r>
                  <a:rPr lang="id-ID" sz="3600" dirty="0"/>
                  <a:t>, c</a:t>
                </a:r>
                <a:r>
                  <a:rPr lang="id-ID" dirty="0"/>
                  <a:t>2</a:t>
                </a:r>
                <a:r>
                  <a:rPr lang="id-ID" sz="3600" dirty="0"/>
                  <a:t> dicari dari penelitian.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97" t="-378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615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Langkah-langkah penyelesaian analisa dimensi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988234"/>
              </p:ext>
            </p:extLst>
          </p:nvPr>
        </p:nvGraphicFramePr>
        <p:xfrm>
          <a:off x="561703" y="1737361"/>
          <a:ext cx="10593660" cy="4131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541148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21559</TotalTime>
  <Words>1630</Words>
  <Application>Microsoft Office PowerPoint</Application>
  <PresentationFormat>Widescreen</PresentationFormat>
  <Paragraphs>243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Calibri</vt:lpstr>
      <vt:lpstr>Calibri Light</vt:lpstr>
      <vt:lpstr>Cambria Math</vt:lpstr>
      <vt:lpstr>Symbol</vt:lpstr>
      <vt:lpstr>Times New Roman</vt:lpstr>
      <vt:lpstr>Retrospect</vt:lpstr>
      <vt:lpstr>Analisa dimensi</vt:lpstr>
      <vt:lpstr>Analisa dimensi</vt:lpstr>
      <vt:lpstr>Dimensi primer dan sekunder</vt:lpstr>
      <vt:lpstr>Tuliskan dimensi untuk :</vt:lpstr>
      <vt:lpstr>Bilangan tak berdimensi</vt:lpstr>
      <vt:lpstr>PowerPoint Presentation</vt:lpstr>
      <vt:lpstr>Penyelesaian analisa dimensi</vt:lpstr>
      <vt:lpstr>Contoh :</vt:lpstr>
      <vt:lpstr>Langkah-langkah penyelesaian analisa dimensi</vt:lpstr>
      <vt:lpstr>Contoh 1:</vt:lpstr>
      <vt:lpstr>lanjutan</vt:lpstr>
      <vt:lpstr>Perhatikan kesalahan-kesalahan berikut :</vt:lpstr>
      <vt:lpstr>Perhatikan kesalahan-kesalahan berikut :</vt:lpstr>
      <vt:lpstr>Bagaimana bila variabel yang dipilih salah?</vt:lpstr>
      <vt:lpstr>Misal :</vt:lpstr>
      <vt:lpstr>Contoh 2:</vt:lpstr>
      <vt:lpstr>lanjutan</vt:lpstr>
      <vt:lpstr>lanjutan:</vt:lpstr>
      <vt:lpstr>lanjutan</vt:lpstr>
      <vt:lpstr>lanjutan</vt:lpstr>
      <vt:lpstr>Penyelesaian cara BUCKINGHAM</vt:lpstr>
      <vt:lpstr>lanjutan</vt:lpstr>
      <vt:lpstr>lanjutan</vt:lpstr>
      <vt:lpstr>lanjutan</vt:lpstr>
      <vt:lpstr>lanjutan</vt:lpstr>
      <vt:lpstr>PowerPoint Presentation</vt:lpstr>
      <vt:lpstr>Latihan Soal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Analisa dimensi</dc:title>
  <dc:creator>Dwi Ardiana</dc:creator>
  <cp:lastModifiedBy>Reviewer</cp:lastModifiedBy>
  <cp:revision>75</cp:revision>
  <dcterms:created xsi:type="dcterms:W3CDTF">2018-09-08T23:46:56Z</dcterms:created>
  <dcterms:modified xsi:type="dcterms:W3CDTF">2024-02-26T03:30:16Z</dcterms:modified>
</cp:coreProperties>
</file>