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58" r:id="rId10"/>
    <p:sldId id="277" r:id="rId11"/>
    <p:sldId id="275" r:id="rId12"/>
    <p:sldId id="276" r:id="rId13"/>
    <p:sldId id="259" r:id="rId14"/>
    <p:sldId id="260" r:id="rId15"/>
    <p:sldId id="278" r:id="rId16"/>
    <p:sldId id="261" r:id="rId17"/>
    <p:sldId id="271" r:id="rId18"/>
    <p:sldId id="273" r:id="rId19"/>
    <p:sldId id="274" r:id="rId20"/>
    <p:sldId id="272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36" y="-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FAD49-72F9-4223-A10F-4192CF7A031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5A53DA5B-F474-4B97-B295-946EB93B0B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 panose="020B0604020202020204" pitchFamily="34" charset="0"/>
            </a:rPr>
            <a:t>Simple Models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 panose="020B0604020202020204" pitchFamily="34" charset="0"/>
            </a:rPr>
            <a:t>For VLE 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 panose="020B0604020202020204" pitchFamily="34" charset="0"/>
            </a:rPr>
            <a:t>Find T, P, composition</a:t>
          </a:r>
        </a:p>
      </dgm:t>
    </dgm:pt>
    <dgm:pt modelId="{8ECEA8A6-CF71-4F4C-8DC2-7A410C00F06C}" type="parTrans" cxnId="{8D2EB0A6-8EFB-491F-AB60-2FD3C52AB931}">
      <dgm:prSet/>
      <dgm:spPr/>
    </dgm:pt>
    <dgm:pt modelId="{B36596B9-933E-4B87-99FC-17A6DF9A8160}" type="sibTrans" cxnId="{8D2EB0A6-8EFB-491F-AB60-2FD3C52AB931}">
      <dgm:prSet/>
      <dgm:spPr/>
    </dgm:pt>
    <dgm:pt modelId="{88FDD25D-1DEA-4C47-AB8A-76F30B15433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Raoult’s Law</a:t>
          </a:r>
        </a:p>
      </dgm:t>
    </dgm:pt>
    <dgm:pt modelId="{601CD9D1-223C-49AA-9E03-914CD17854C2}" type="parTrans" cxnId="{1C768F8D-DCE7-4801-9D0A-8A23D841DCEE}">
      <dgm:prSet/>
      <dgm:spPr/>
    </dgm:pt>
    <dgm:pt modelId="{2E2F1DD4-CF6F-45CD-8170-3820CE6392C3}" type="sibTrans" cxnId="{1C768F8D-DCE7-4801-9D0A-8A23D841DCEE}">
      <dgm:prSet/>
      <dgm:spPr/>
    </dgm:pt>
    <dgm:pt modelId="{C64C8E9F-E8F8-4C40-AB54-BE53569EEA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Henry’s Law</a:t>
          </a:r>
        </a:p>
      </dgm:t>
    </dgm:pt>
    <dgm:pt modelId="{C477F844-3BB8-486D-98AC-FCD503A37EBE}" type="parTrans" cxnId="{8A4E6BD5-0DDA-4AAD-92BF-27592509BA1C}">
      <dgm:prSet/>
      <dgm:spPr/>
    </dgm:pt>
    <dgm:pt modelId="{4E261027-216C-4ADF-A7F8-E9CDDA01B87C}" type="sibTrans" cxnId="{8A4E6BD5-0DDA-4AAD-92BF-27592509BA1C}">
      <dgm:prSet/>
      <dgm:spPr/>
    </dgm:pt>
    <dgm:pt modelId="{9EAB2EE3-FE5E-411B-80CA-F167ECB11F14}" type="pres">
      <dgm:prSet presAssocID="{C84FAD49-72F9-4223-A10F-4192CF7A03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E3884A-711D-4571-B8A7-EB3EA6D68A04}" type="pres">
      <dgm:prSet presAssocID="{5A53DA5B-F474-4B97-B295-946EB93B0BBE}" presName="hierRoot1" presStyleCnt="0">
        <dgm:presLayoutVars>
          <dgm:hierBranch/>
        </dgm:presLayoutVars>
      </dgm:prSet>
      <dgm:spPr/>
    </dgm:pt>
    <dgm:pt modelId="{39A82E1C-027E-49F9-A9F4-EAE67C6970F3}" type="pres">
      <dgm:prSet presAssocID="{5A53DA5B-F474-4B97-B295-946EB93B0BBE}" presName="rootComposite1" presStyleCnt="0"/>
      <dgm:spPr/>
    </dgm:pt>
    <dgm:pt modelId="{156A6D7A-7E08-4FA5-A263-22DFB33C7961}" type="pres">
      <dgm:prSet presAssocID="{5A53DA5B-F474-4B97-B295-946EB93B0BB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69D0407-FFD7-4F0A-88FA-9661386A49B9}" type="pres">
      <dgm:prSet presAssocID="{5A53DA5B-F474-4B97-B295-946EB93B0BBE}" presName="rootConnector1" presStyleLbl="node1" presStyleIdx="0" presStyleCnt="0"/>
      <dgm:spPr/>
      <dgm:t>
        <a:bodyPr/>
        <a:lstStyle/>
        <a:p>
          <a:endParaRPr lang="id-ID"/>
        </a:p>
      </dgm:t>
    </dgm:pt>
    <dgm:pt modelId="{DD729612-8C22-4784-8863-A07543D9E85B}" type="pres">
      <dgm:prSet presAssocID="{5A53DA5B-F474-4B97-B295-946EB93B0BBE}" presName="hierChild2" presStyleCnt="0"/>
      <dgm:spPr/>
    </dgm:pt>
    <dgm:pt modelId="{29EACA40-1C10-45F0-BE1E-52B8D672E668}" type="pres">
      <dgm:prSet presAssocID="{601CD9D1-223C-49AA-9E03-914CD17854C2}" presName="Name35" presStyleLbl="parChTrans1D2" presStyleIdx="0" presStyleCnt="2"/>
      <dgm:spPr/>
    </dgm:pt>
    <dgm:pt modelId="{0E7B0BA2-EFE9-43E0-966C-CFA8A7E42666}" type="pres">
      <dgm:prSet presAssocID="{88FDD25D-1DEA-4C47-AB8A-76F30B15433C}" presName="hierRoot2" presStyleCnt="0">
        <dgm:presLayoutVars>
          <dgm:hierBranch/>
        </dgm:presLayoutVars>
      </dgm:prSet>
      <dgm:spPr/>
    </dgm:pt>
    <dgm:pt modelId="{33878AB8-19C1-41B4-A9E3-367B68EDAC87}" type="pres">
      <dgm:prSet presAssocID="{88FDD25D-1DEA-4C47-AB8A-76F30B15433C}" presName="rootComposite" presStyleCnt="0"/>
      <dgm:spPr/>
    </dgm:pt>
    <dgm:pt modelId="{0BF8502A-F3E9-4E5E-8A25-5FA8243C7767}" type="pres">
      <dgm:prSet presAssocID="{88FDD25D-1DEA-4C47-AB8A-76F30B15433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C1108B5-BC90-48EC-96CF-A74A246F2104}" type="pres">
      <dgm:prSet presAssocID="{88FDD25D-1DEA-4C47-AB8A-76F30B15433C}" presName="rootConnector" presStyleLbl="node2" presStyleIdx="0" presStyleCnt="2"/>
      <dgm:spPr/>
      <dgm:t>
        <a:bodyPr/>
        <a:lstStyle/>
        <a:p>
          <a:endParaRPr lang="id-ID"/>
        </a:p>
      </dgm:t>
    </dgm:pt>
    <dgm:pt modelId="{7153258F-FC65-4743-94EB-F91D29AA867C}" type="pres">
      <dgm:prSet presAssocID="{88FDD25D-1DEA-4C47-AB8A-76F30B15433C}" presName="hierChild4" presStyleCnt="0"/>
      <dgm:spPr/>
    </dgm:pt>
    <dgm:pt modelId="{3C843D9E-6B67-4773-B607-923055D704FA}" type="pres">
      <dgm:prSet presAssocID="{88FDD25D-1DEA-4C47-AB8A-76F30B15433C}" presName="hierChild5" presStyleCnt="0"/>
      <dgm:spPr/>
    </dgm:pt>
    <dgm:pt modelId="{16B11BBE-9C63-4B36-A46F-1B3C88C9A882}" type="pres">
      <dgm:prSet presAssocID="{C477F844-3BB8-486D-98AC-FCD503A37EBE}" presName="Name35" presStyleLbl="parChTrans1D2" presStyleIdx="1" presStyleCnt="2"/>
      <dgm:spPr/>
    </dgm:pt>
    <dgm:pt modelId="{EBEC19ED-F6E2-4081-AD9B-880A1CEE18F1}" type="pres">
      <dgm:prSet presAssocID="{C64C8E9F-E8F8-4C40-AB54-BE53569EEAEF}" presName="hierRoot2" presStyleCnt="0">
        <dgm:presLayoutVars>
          <dgm:hierBranch/>
        </dgm:presLayoutVars>
      </dgm:prSet>
      <dgm:spPr/>
    </dgm:pt>
    <dgm:pt modelId="{97DE93E6-9D4F-40D8-A2DC-8A783051AA1C}" type="pres">
      <dgm:prSet presAssocID="{C64C8E9F-E8F8-4C40-AB54-BE53569EEAEF}" presName="rootComposite" presStyleCnt="0"/>
      <dgm:spPr/>
    </dgm:pt>
    <dgm:pt modelId="{0EB9A79E-D5E5-4DE5-81E3-F502FCD6C954}" type="pres">
      <dgm:prSet presAssocID="{C64C8E9F-E8F8-4C40-AB54-BE53569EEAE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8F29609-E960-4739-AF42-4703FD2F684E}" type="pres">
      <dgm:prSet presAssocID="{C64C8E9F-E8F8-4C40-AB54-BE53569EEAEF}" presName="rootConnector" presStyleLbl="node2" presStyleIdx="1" presStyleCnt="2"/>
      <dgm:spPr/>
      <dgm:t>
        <a:bodyPr/>
        <a:lstStyle/>
        <a:p>
          <a:endParaRPr lang="id-ID"/>
        </a:p>
      </dgm:t>
    </dgm:pt>
    <dgm:pt modelId="{ED0A34DA-81C8-4C35-B8AE-E3900220509C}" type="pres">
      <dgm:prSet presAssocID="{C64C8E9F-E8F8-4C40-AB54-BE53569EEAEF}" presName="hierChild4" presStyleCnt="0"/>
      <dgm:spPr/>
    </dgm:pt>
    <dgm:pt modelId="{9AA13E3B-127A-4809-ACEA-DFCBB4B56823}" type="pres">
      <dgm:prSet presAssocID="{C64C8E9F-E8F8-4C40-AB54-BE53569EEAEF}" presName="hierChild5" presStyleCnt="0"/>
      <dgm:spPr/>
    </dgm:pt>
    <dgm:pt modelId="{13DC8494-033F-4861-8290-AAB57FCCF8F5}" type="pres">
      <dgm:prSet presAssocID="{5A53DA5B-F474-4B97-B295-946EB93B0BBE}" presName="hierChild3" presStyleCnt="0"/>
      <dgm:spPr/>
    </dgm:pt>
  </dgm:ptLst>
  <dgm:cxnLst>
    <dgm:cxn modelId="{BDA395D5-FD75-4291-BD1E-842C4457CD5C}" type="presOf" srcId="{5A53DA5B-F474-4B97-B295-946EB93B0BBE}" destId="{156A6D7A-7E08-4FA5-A263-22DFB33C7961}" srcOrd="0" destOrd="0" presId="urn:microsoft.com/office/officeart/2005/8/layout/orgChart1"/>
    <dgm:cxn modelId="{30C24105-2045-408C-A9D5-DD9EC8721780}" type="presOf" srcId="{88FDD25D-1DEA-4C47-AB8A-76F30B15433C}" destId="{7C1108B5-BC90-48EC-96CF-A74A246F2104}" srcOrd="1" destOrd="0" presId="urn:microsoft.com/office/officeart/2005/8/layout/orgChart1"/>
    <dgm:cxn modelId="{30A2F596-81AE-4129-B8E4-C92CA604D612}" type="presOf" srcId="{C477F844-3BB8-486D-98AC-FCD503A37EBE}" destId="{16B11BBE-9C63-4B36-A46F-1B3C88C9A882}" srcOrd="0" destOrd="0" presId="urn:microsoft.com/office/officeart/2005/8/layout/orgChart1"/>
    <dgm:cxn modelId="{D18E914B-3936-48E1-B872-8E23FBF4F089}" type="presOf" srcId="{C64C8E9F-E8F8-4C40-AB54-BE53569EEAEF}" destId="{78F29609-E960-4739-AF42-4703FD2F684E}" srcOrd="1" destOrd="0" presId="urn:microsoft.com/office/officeart/2005/8/layout/orgChart1"/>
    <dgm:cxn modelId="{92AD2B14-1FC8-4F2A-BCF5-2FF0E081AAA3}" type="presOf" srcId="{88FDD25D-1DEA-4C47-AB8A-76F30B15433C}" destId="{0BF8502A-F3E9-4E5E-8A25-5FA8243C7767}" srcOrd="0" destOrd="0" presId="urn:microsoft.com/office/officeart/2005/8/layout/orgChart1"/>
    <dgm:cxn modelId="{1C768F8D-DCE7-4801-9D0A-8A23D841DCEE}" srcId="{5A53DA5B-F474-4B97-B295-946EB93B0BBE}" destId="{88FDD25D-1DEA-4C47-AB8A-76F30B15433C}" srcOrd="0" destOrd="0" parTransId="{601CD9D1-223C-49AA-9E03-914CD17854C2}" sibTransId="{2E2F1DD4-CF6F-45CD-8170-3820CE6392C3}"/>
    <dgm:cxn modelId="{8A4E6BD5-0DDA-4AAD-92BF-27592509BA1C}" srcId="{5A53DA5B-F474-4B97-B295-946EB93B0BBE}" destId="{C64C8E9F-E8F8-4C40-AB54-BE53569EEAEF}" srcOrd="1" destOrd="0" parTransId="{C477F844-3BB8-486D-98AC-FCD503A37EBE}" sibTransId="{4E261027-216C-4ADF-A7F8-E9CDDA01B87C}"/>
    <dgm:cxn modelId="{8D2EB0A6-8EFB-491F-AB60-2FD3C52AB931}" srcId="{C84FAD49-72F9-4223-A10F-4192CF7A031A}" destId="{5A53DA5B-F474-4B97-B295-946EB93B0BBE}" srcOrd="0" destOrd="0" parTransId="{8ECEA8A6-CF71-4F4C-8DC2-7A410C00F06C}" sibTransId="{B36596B9-933E-4B87-99FC-17A6DF9A8160}"/>
    <dgm:cxn modelId="{25EC7B3D-4008-4EBB-899A-FFEFEEACE260}" type="presOf" srcId="{C64C8E9F-E8F8-4C40-AB54-BE53569EEAEF}" destId="{0EB9A79E-D5E5-4DE5-81E3-F502FCD6C954}" srcOrd="0" destOrd="0" presId="urn:microsoft.com/office/officeart/2005/8/layout/orgChart1"/>
    <dgm:cxn modelId="{72E13A79-D9BA-430D-966F-257F6BEA506A}" type="presOf" srcId="{5A53DA5B-F474-4B97-B295-946EB93B0BBE}" destId="{669D0407-FFD7-4F0A-88FA-9661386A49B9}" srcOrd="1" destOrd="0" presId="urn:microsoft.com/office/officeart/2005/8/layout/orgChart1"/>
    <dgm:cxn modelId="{C1CC974E-E513-45E9-9A0B-7180734C80CC}" type="presOf" srcId="{601CD9D1-223C-49AA-9E03-914CD17854C2}" destId="{29EACA40-1C10-45F0-BE1E-52B8D672E668}" srcOrd="0" destOrd="0" presId="urn:microsoft.com/office/officeart/2005/8/layout/orgChart1"/>
    <dgm:cxn modelId="{A60641BA-0DDE-4DFE-94A0-904169AFCEF1}" type="presOf" srcId="{C84FAD49-72F9-4223-A10F-4192CF7A031A}" destId="{9EAB2EE3-FE5E-411B-80CA-F167ECB11F14}" srcOrd="0" destOrd="0" presId="urn:microsoft.com/office/officeart/2005/8/layout/orgChart1"/>
    <dgm:cxn modelId="{6D5534CA-AFAA-4108-B415-2561E2F09C66}" type="presParOf" srcId="{9EAB2EE3-FE5E-411B-80CA-F167ECB11F14}" destId="{D2E3884A-711D-4571-B8A7-EB3EA6D68A04}" srcOrd="0" destOrd="0" presId="urn:microsoft.com/office/officeart/2005/8/layout/orgChart1"/>
    <dgm:cxn modelId="{0DC97091-5741-4E74-AC6D-3C7AB3CA8CA6}" type="presParOf" srcId="{D2E3884A-711D-4571-B8A7-EB3EA6D68A04}" destId="{39A82E1C-027E-49F9-A9F4-EAE67C6970F3}" srcOrd="0" destOrd="0" presId="urn:microsoft.com/office/officeart/2005/8/layout/orgChart1"/>
    <dgm:cxn modelId="{833F44C8-39E7-4FAF-840F-10915F949D59}" type="presParOf" srcId="{39A82E1C-027E-49F9-A9F4-EAE67C6970F3}" destId="{156A6D7A-7E08-4FA5-A263-22DFB33C7961}" srcOrd="0" destOrd="0" presId="urn:microsoft.com/office/officeart/2005/8/layout/orgChart1"/>
    <dgm:cxn modelId="{B46A55DE-6B45-43EF-ABF4-B69530568C0E}" type="presParOf" srcId="{39A82E1C-027E-49F9-A9F4-EAE67C6970F3}" destId="{669D0407-FFD7-4F0A-88FA-9661386A49B9}" srcOrd="1" destOrd="0" presId="urn:microsoft.com/office/officeart/2005/8/layout/orgChart1"/>
    <dgm:cxn modelId="{7B9CB6F1-829A-49BA-B676-98B62E6FEAC3}" type="presParOf" srcId="{D2E3884A-711D-4571-B8A7-EB3EA6D68A04}" destId="{DD729612-8C22-4784-8863-A07543D9E85B}" srcOrd="1" destOrd="0" presId="urn:microsoft.com/office/officeart/2005/8/layout/orgChart1"/>
    <dgm:cxn modelId="{094F34E1-8EAD-4265-A2DC-AE7788F24C22}" type="presParOf" srcId="{DD729612-8C22-4784-8863-A07543D9E85B}" destId="{29EACA40-1C10-45F0-BE1E-52B8D672E668}" srcOrd="0" destOrd="0" presId="urn:microsoft.com/office/officeart/2005/8/layout/orgChart1"/>
    <dgm:cxn modelId="{523351AF-7EDB-4E74-A610-474710C671D5}" type="presParOf" srcId="{DD729612-8C22-4784-8863-A07543D9E85B}" destId="{0E7B0BA2-EFE9-43E0-966C-CFA8A7E42666}" srcOrd="1" destOrd="0" presId="urn:microsoft.com/office/officeart/2005/8/layout/orgChart1"/>
    <dgm:cxn modelId="{9CD4153C-131D-48DF-AAD9-B91CE282BD50}" type="presParOf" srcId="{0E7B0BA2-EFE9-43E0-966C-CFA8A7E42666}" destId="{33878AB8-19C1-41B4-A9E3-367B68EDAC87}" srcOrd="0" destOrd="0" presId="urn:microsoft.com/office/officeart/2005/8/layout/orgChart1"/>
    <dgm:cxn modelId="{6907ED58-4E6D-40B7-B943-988237B7967C}" type="presParOf" srcId="{33878AB8-19C1-41B4-A9E3-367B68EDAC87}" destId="{0BF8502A-F3E9-4E5E-8A25-5FA8243C7767}" srcOrd="0" destOrd="0" presId="urn:microsoft.com/office/officeart/2005/8/layout/orgChart1"/>
    <dgm:cxn modelId="{A60DD7C1-1ABD-49CE-AB25-D25002D03931}" type="presParOf" srcId="{33878AB8-19C1-41B4-A9E3-367B68EDAC87}" destId="{7C1108B5-BC90-48EC-96CF-A74A246F2104}" srcOrd="1" destOrd="0" presId="urn:microsoft.com/office/officeart/2005/8/layout/orgChart1"/>
    <dgm:cxn modelId="{8C3F2D9F-AFF3-44EA-9774-4ACC7D1F0104}" type="presParOf" srcId="{0E7B0BA2-EFE9-43E0-966C-CFA8A7E42666}" destId="{7153258F-FC65-4743-94EB-F91D29AA867C}" srcOrd="1" destOrd="0" presId="urn:microsoft.com/office/officeart/2005/8/layout/orgChart1"/>
    <dgm:cxn modelId="{B05A5A54-5290-4BC0-91CF-910199131119}" type="presParOf" srcId="{0E7B0BA2-EFE9-43E0-966C-CFA8A7E42666}" destId="{3C843D9E-6B67-4773-B607-923055D704FA}" srcOrd="2" destOrd="0" presId="urn:microsoft.com/office/officeart/2005/8/layout/orgChart1"/>
    <dgm:cxn modelId="{9D05F7A3-DD26-40D1-BB5E-6F68F7AE02BB}" type="presParOf" srcId="{DD729612-8C22-4784-8863-A07543D9E85B}" destId="{16B11BBE-9C63-4B36-A46F-1B3C88C9A882}" srcOrd="2" destOrd="0" presId="urn:microsoft.com/office/officeart/2005/8/layout/orgChart1"/>
    <dgm:cxn modelId="{351788AA-74BF-4CD3-A8EB-03BE403381C5}" type="presParOf" srcId="{DD729612-8C22-4784-8863-A07543D9E85B}" destId="{EBEC19ED-F6E2-4081-AD9B-880A1CEE18F1}" srcOrd="3" destOrd="0" presId="urn:microsoft.com/office/officeart/2005/8/layout/orgChart1"/>
    <dgm:cxn modelId="{59E4D334-7259-4973-8B58-637CB2DC21F7}" type="presParOf" srcId="{EBEC19ED-F6E2-4081-AD9B-880A1CEE18F1}" destId="{97DE93E6-9D4F-40D8-A2DC-8A783051AA1C}" srcOrd="0" destOrd="0" presId="urn:microsoft.com/office/officeart/2005/8/layout/orgChart1"/>
    <dgm:cxn modelId="{FF21DF3A-4DB0-4C06-9C90-24249547C62F}" type="presParOf" srcId="{97DE93E6-9D4F-40D8-A2DC-8A783051AA1C}" destId="{0EB9A79E-D5E5-4DE5-81E3-F502FCD6C954}" srcOrd="0" destOrd="0" presId="urn:microsoft.com/office/officeart/2005/8/layout/orgChart1"/>
    <dgm:cxn modelId="{C0ABCE99-76F0-46F1-B717-E40E45E676FE}" type="presParOf" srcId="{97DE93E6-9D4F-40D8-A2DC-8A783051AA1C}" destId="{78F29609-E960-4739-AF42-4703FD2F684E}" srcOrd="1" destOrd="0" presId="urn:microsoft.com/office/officeart/2005/8/layout/orgChart1"/>
    <dgm:cxn modelId="{779193CA-49CB-401C-AC90-103A5B56F21A}" type="presParOf" srcId="{EBEC19ED-F6E2-4081-AD9B-880A1CEE18F1}" destId="{ED0A34DA-81C8-4C35-B8AE-E3900220509C}" srcOrd="1" destOrd="0" presId="urn:microsoft.com/office/officeart/2005/8/layout/orgChart1"/>
    <dgm:cxn modelId="{2A5EFE14-9C3B-417F-841F-92B0CF8BABCC}" type="presParOf" srcId="{EBEC19ED-F6E2-4081-AD9B-880A1CEE18F1}" destId="{9AA13E3B-127A-4809-ACEA-DFCBB4B56823}" srcOrd="2" destOrd="0" presId="urn:microsoft.com/office/officeart/2005/8/layout/orgChart1"/>
    <dgm:cxn modelId="{3EB609F8-F63A-45FD-BEED-8259BD309FA0}" type="presParOf" srcId="{D2E3884A-711D-4571-B8A7-EB3EA6D68A04}" destId="{13DC8494-033F-4861-8290-AAB57FCCF8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11BBE-9C63-4B36-A46F-1B3C88C9A882}">
      <dsp:nvSpPr>
        <dsp:cNvPr id="0" name=""/>
        <dsp:cNvSpPr/>
      </dsp:nvSpPr>
      <dsp:spPr>
        <a:xfrm>
          <a:off x="3543299" y="1573239"/>
          <a:ext cx="1902425" cy="660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173"/>
              </a:lnTo>
              <a:lnTo>
                <a:pt x="1902425" y="330173"/>
              </a:lnTo>
              <a:lnTo>
                <a:pt x="1902425" y="6603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ACA40-1C10-45F0-BE1E-52B8D672E668}">
      <dsp:nvSpPr>
        <dsp:cNvPr id="0" name=""/>
        <dsp:cNvSpPr/>
      </dsp:nvSpPr>
      <dsp:spPr>
        <a:xfrm>
          <a:off x="1640874" y="1573239"/>
          <a:ext cx="1902425" cy="660346"/>
        </a:xfrm>
        <a:custGeom>
          <a:avLst/>
          <a:gdLst/>
          <a:ahLst/>
          <a:cxnLst/>
          <a:rect l="0" t="0" r="0" b="0"/>
          <a:pathLst>
            <a:path>
              <a:moveTo>
                <a:pt x="1902425" y="0"/>
              </a:moveTo>
              <a:lnTo>
                <a:pt x="1902425" y="330173"/>
              </a:lnTo>
              <a:lnTo>
                <a:pt x="0" y="330173"/>
              </a:lnTo>
              <a:lnTo>
                <a:pt x="0" y="6603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A6D7A-7E08-4FA5-A263-22DFB33C7961}">
      <dsp:nvSpPr>
        <dsp:cNvPr id="0" name=""/>
        <dsp:cNvSpPr/>
      </dsp:nvSpPr>
      <dsp:spPr>
        <a:xfrm>
          <a:off x="1971047" y="986"/>
          <a:ext cx="3144505" cy="1572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 panose="020B0604020202020204" pitchFamily="34" charset="0"/>
            </a:rPr>
            <a:t>Simple Models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 panose="020B0604020202020204" pitchFamily="34" charset="0"/>
            </a:rPr>
            <a:t>For VLE :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 panose="020B0604020202020204" pitchFamily="34" charset="0"/>
            </a:rPr>
            <a:t>Find T, P, composition</a:t>
          </a:r>
        </a:p>
      </dsp:txBody>
      <dsp:txXfrm>
        <a:off x="1971047" y="986"/>
        <a:ext cx="3144505" cy="1572252"/>
      </dsp:txXfrm>
    </dsp:sp>
    <dsp:sp modelId="{0BF8502A-F3E9-4E5E-8A25-5FA8243C7767}">
      <dsp:nvSpPr>
        <dsp:cNvPr id="0" name=""/>
        <dsp:cNvSpPr/>
      </dsp:nvSpPr>
      <dsp:spPr>
        <a:xfrm>
          <a:off x="68621" y="2233585"/>
          <a:ext cx="3144505" cy="1572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Raoult’s Law</a:t>
          </a:r>
        </a:p>
      </dsp:txBody>
      <dsp:txXfrm>
        <a:off x="68621" y="2233585"/>
        <a:ext cx="3144505" cy="1572252"/>
      </dsp:txXfrm>
    </dsp:sp>
    <dsp:sp modelId="{0EB9A79E-D5E5-4DE5-81E3-F502FCD6C954}">
      <dsp:nvSpPr>
        <dsp:cNvPr id="0" name=""/>
        <dsp:cNvSpPr/>
      </dsp:nvSpPr>
      <dsp:spPr>
        <a:xfrm>
          <a:off x="3873473" y="2233585"/>
          <a:ext cx="3144505" cy="1572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cs typeface="Arial" panose="020B0604020202020204" pitchFamily="34" charset="0"/>
            </a:rPr>
            <a:t>Henry’s Law</a:t>
          </a:r>
        </a:p>
      </dsp:txBody>
      <dsp:txXfrm>
        <a:off x="3873473" y="2233585"/>
        <a:ext cx="3144505" cy="1572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0701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902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226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421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180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801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30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180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91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884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14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584C-7AE9-48E3-B1E3-E3D0B2B304D6}" type="datetimeFigureOut">
              <a:rPr lang="id-ID" smtClean="0"/>
              <a:t>22/04/2019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A7172-B921-4762-BD6E-51C04D860B5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309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248" y="1122363"/>
            <a:ext cx="10303098" cy="2387600"/>
          </a:xfrm>
        </p:spPr>
        <p:txBody>
          <a:bodyPr/>
          <a:lstStyle/>
          <a:p>
            <a:r>
              <a:rPr lang="id-ID" dirty="0" smtClean="0"/>
              <a:t>KESEIMBANGAN FASE UAP-CAIR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22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362201"/>
            <a:ext cx="8991600" cy="3998913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dirty="0"/>
              <a:t>For pressure low</a:t>
            </a:r>
          </a:p>
          <a:p>
            <a:pPr marL="990600" lvl="1" indent="-533400">
              <a:spcBef>
                <a:spcPct val="0"/>
              </a:spcBef>
              <a:buNone/>
            </a:pPr>
            <a:r>
              <a:rPr lang="en-US" dirty="0"/>
              <a:t> It is so low that it can be assume as ideal </a:t>
            </a:r>
            <a:r>
              <a:rPr lang="en-US" dirty="0" smtClean="0"/>
              <a:t> </a:t>
            </a:r>
            <a:r>
              <a:rPr lang="en-US" dirty="0"/>
              <a:t>gas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For species present as a very dilute solution in liquid phase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362200" y="1423989"/>
            <a:ext cx="25312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/>
              <a:t>Assumptions</a:t>
            </a:r>
            <a:r>
              <a:rPr lang="id-ID" sz="3200" dirty="0" smtClean="0"/>
              <a:t> :</a:t>
            </a:r>
            <a:endParaRPr lang="en-US" sz="3200" dirty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905000" y="-228600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3333FF"/>
                </a:solidFill>
                <a:effectLst/>
              </a:rPr>
              <a:t>Henry’s Law</a:t>
            </a:r>
          </a:p>
        </p:txBody>
      </p:sp>
    </p:spTree>
    <p:extLst>
      <p:ext uri="{BB962C8B-B14F-4D97-AF65-F5344CB8AC3E}">
        <p14:creationId xmlns:p14="http://schemas.microsoft.com/office/powerpoint/2010/main" val="11621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971800" y="1914525"/>
          <a:ext cx="6477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3" imgW="1663560" imgH="228600" progId="Equation.3">
                  <p:embed/>
                </p:oleObj>
              </mc:Choice>
              <mc:Fallback>
                <p:oleObj name="Equation" r:id="rId3" imgW="1663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14525"/>
                        <a:ext cx="6477000" cy="8905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819400" y="3276601"/>
            <a:ext cx="14216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Where;</a:t>
            </a:r>
          </a:p>
        </p:txBody>
      </p:sp>
      <p:graphicFrame>
        <p:nvGraphicFramePr>
          <p:cNvPr id="33797" name="Object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038601" y="3810001"/>
          <a:ext cx="4568825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5" imgW="1676160" imgH="914400" progId="Equation.3">
                  <p:embed/>
                </p:oleObj>
              </mc:Choice>
              <mc:Fallback>
                <p:oleObj name="Equation" r:id="rId5" imgW="167616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810001"/>
                        <a:ext cx="4568825" cy="249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905000" y="-228600"/>
            <a:ext cx="824388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>
                <a:solidFill>
                  <a:srgbClr val="3333FF"/>
                </a:solidFill>
                <a:effectLst/>
              </a:rPr>
              <a:t>Henry’s Law</a:t>
            </a:r>
          </a:p>
        </p:txBody>
      </p:sp>
    </p:spTree>
    <p:extLst>
      <p:ext uri="{BB962C8B-B14F-4D97-AF65-F5344CB8AC3E}">
        <p14:creationId xmlns:p14="http://schemas.microsoft.com/office/powerpoint/2010/main" val="25700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Tabl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312863"/>
            <a:ext cx="9129712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6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43888" cy="131445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</a:rPr>
              <a:t>Raoult’s Law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2478088"/>
            <a:ext cx="8229600" cy="3998912"/>
          </a:xfrm>
          <a:noFill/>
          <a:ln/>
        </p:spPr>
        <p:txBody>
          <a:bodyPr/>
          <a:lstStyle/>
          <a:p>
            <a:pPr marL="609600" indent="-609600"/>
            <a:r>
              <a:rPr lang="en-US"/>
              <a:t>V phase is an ideal gas</a:t>
            </a:r>
          </a:p>
          <a:p>
            <a:pPr marL="990600" lvl="1" indent="-533400"/>
            <a:r>
              <a:rPr lang="en-US"/>
              <a:t>Applicable for low to moderate pressure</a:t>
            </a:r>
          </a:p>
          <a:p>
            <a:pPr marL="609600" indent="-609600"/>
            <a:r>
              <a:rPr lang="en-US"/>
              <a:t>L phase is an ideal solution</a:t>
            </a:r>
          </a:p>
          <a:p>
            <a:pPr marL="990600" lvl="1" indent="-533400"/>
            <a:r>
              <a:rPr lang="en-US"/>
              <a:t>Valid only if the species are chemically similar (size, same chemical nature e.g. isomers such as ortho-, meta- &amp; para-xylene)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362200" y="1630364"/>
            <a:ext cx="2438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Assumptions;</a:t>
            </a:r>
          </a:p>
        </p:txBody>
      </p:sp>
    </p:spTree>
    <p:extLst>
      <p:ext uri="{BB962C8B-B14F-4D97-AF65-F5344CB8AC3E}">
        <p14:creationId xmlns:p14="http://schemas.microsoft.com/office/powerpoint/2010/main" val="39438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29728" y="580839"/>
                <a:ext cx="2447529" cy="679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d-ID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d-ID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id-ID" sz="4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</m:oMath>
                  </m:oMathPara>
                </a14:m>
                <a:endParaRPr lang="id-ID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728" y="580839"/>
                <a:ext cx="2447529" cy="6794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35398" y="1390087"/>
            <a:ext cx="5036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Jika uap merupakan gas ideal</a:t>
            </a:r>
            <a:endParaRPr lang="id-ID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54207" y="1390087"/>
                <a:ext cx="15331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d-ID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d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id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d-ID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id-ID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207" y="1390087"/>
                <a:ext cx="153311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3859" y="2629871"/>
                <a:ext cx="3055452" cy="679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id-ID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id-ID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d-ID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id-ID" sz="4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id-ID" sz="4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</m:oMath>
                  </m:oMathPara>
                </a14:m>
                <a:endParaRPr lang="id-ID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859" y="2629871"/>
                <a:ext cx="3055452" cy="6794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899153" y="2767279"/>
            <a:ext cx="197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Franklin Gothic Demi" panose="020B0703020102020204" pitchFamily="34" charset="0"/>
              </a:rPr>
              <a:t>Hk. Raoult-Dalton</a:t>
            </a:r>
            <a:endParaRPr lang="id-ID" dirty="0">
              <a:latin typeface="Franklin Gothic Demi" panose="020B07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210" y="2844224"/>
            <a:ext cx="1086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dirty="0" smtClean="0"/>
              <a:t>maka</a:t>
            </a:r>
            <a:endParaRPr lang="id-ID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10" y="4178650"/>
            <a:ext cx="5504997" cy="859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432" y="4342919"/>
            <a:ext cx="4648200" cy="695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1126" y="5319676"/>
            <a:ext cx="4299761" cy="117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2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48" y="1470953"/>
            <a:ext cx="7046913" cy="4260850"/>
          </a:xfrm>
        </p:spPr>
      </p:pic>
    </p:spTree>
    <p:extLst>
      <p:ext uri="{BB962C8B-B14F-4D97-AF65-F5344CB8AC3E}">
        <p14:creationId xmlns:p14="http://schemas.microsoft.com/office/powerpoint/2010/main" val="10929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Data keseimbangan disajikan </a:t>
            </a:r>
            <a:r>
              <a:rPr lang="id-ID" dirty="0" smtClean="0"/>
              <a:t>dalam </a:t>
            </a:r>
            <a:r>
              <a:rPr lang="id-ID" dirty="0"/>
              <a:t>data relatif volatilitas.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855" y="1690688"/>
            <a:ext cx="7896290" cy="4077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55" y="6064153"/>
            <a:ext cx="8716299" cy="4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4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834" y="373487"/>
            <a:ext cx="7333204" cy="4289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368" y="4984124"/>
            <a:ext cx="6822967" cy="129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600200" y="76200"/>
            <a:ext cx="2133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K-value from DePriester chart</a:t>
            </a:r>
          </a:p>
          <a:p>
            <a:r>
              <a:rPr lang="en-US" sz="2800"/>
              <a:t>-Low T range</a:t>
            </a:r>
          </a:p>
        </p:txBody>
      </p:sp>
      <p:pic>
        <p:nvPicPr>
          <p:cNvPr id="108547" name="Picture 3" descr="Figur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46" y="0"/>
            <a:ext cx="4818062" cy="682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519042" y="8342576"/>
            <a:ext cx="102385" cy="144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7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Figur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614" y="76201"/>
            <a:ext cx="5106988" cy="674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600200" y="76201"/>
            <a:ext cx="2057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/>
              <a:t>K-value from DePriester chart</a:t>
            </a:r>
          </a:p>
          <a:p>
            <a:r>
              <a:rPr lang="en-US" sz="2800"/>
              <a:t>-High T range</a:t>
            </a:r>
          </a:p>
        </p:txBody>
      </p:sp>
    </p:spTree>
    <p:extLst>
      <p:ext uri="{BB962C8B-B14F-4D97-AF65-F5344CB8AC3E}">
        <p14:creationId xmlns:p14="http://schemas.microsoft.com/office/powerpoint/2010/main" val="3795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i="1" dirty="0">
                <a:latin typeface="Bahnschrift SemiLight" panose="020B0502040204020203" pitchFamily="34" charset="0"/>
              </a:rPr>
              <a:t>Vapor-Liquid Equilibrium for Multi-component Systems</a:t>
            </a:r>
            <a:endParaRPr lang="id-ID" sz="2800" dirty="0">
              <a:latin typeface="Bahnschrift SemiLight" panose="020B0502040204020203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396" y="2023333"/>
            <a:ext cx="6156475" cy="35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437586" cy="806852"/>
          </a:xfrm>
        </p:spPr>
        <p:txBody>
          <a:bodyPr>
            <a:normAutofit/>
          </a:bodyPr>
          <a:lstStyle/>
          <a:p>
            <a:r>
              <a:rPr lang="id-ID" sz="2000" dirty="0" smtClean="0">
                <a:latin typeface="Franklin Gothic Demi" panose="020B0703020102020204" pitchFamily="34" charset="0"/>
              </a:rPr>
              <a:t>Dew Point dan Bubble Point :</a:t>
            </a:r>
            <a:br>
              <a:rPr lang="id-ID" sz="2000" dirty="0" smtClean="0">
                <a:latin typeface="Franklin Gothic Demi" panose="020B0703020102020204" pitchFamily="34" charset="0"/>
              </a:rPr>
            </a:br>
            <a:r>
              <a:rPr lang="id-ID" sz="2000" dirty="0" smtClean="0">
                <a:latin typeface="Franklin Gothic Demi" panose="020B0703020102020204" pitchFamily="34" charset="0"/>
              </a:rPr>
              <a:t>campuran biner</a:t>
            </a:r>
            <a:endParaRPr lang="id-ID" sz="2000" dirty="0">
              <a:latin typeface="Franklin Gothic Demi" panose="020B07030201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73132" y="365126"/>
            <a:ext cx="6070065" cy="6156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4332335" cy="859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9" y="3338866"/>
            <a:ext cx="6189049" cy="8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Data keseimbangan uap-cair : </a:t>
            </a:r>
            <a:br>
              <a:rPr lang="id-ID" dirty="0" smtClean="0"/>
            </a:br>
            <a:r>
              <a:rPr lang="id-ID" dirty="0" smtClean="0"/>
              <a:t>di mana diperoleh?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87" y="365125"/>
            <a:ext cx="9431521" cy="65770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7887" y="2331076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1. Tabel data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256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394397" cy="305405"/>
          </a:xfrm>
        </p:spPr>
        <p:txBody>
          <a:bodyPr>
            <a:noAutofit/>
          </a:bodyPr>
          <a:lstStyle/>
          <a:p>
            <a:r>
              <a:rPr lang="id-ID" sz="2400" dirty="0" smtClean="0"/>
              <a:t>2. Diagram x-y</a:t>
            </a:r>
            <a:endParaRPr lang="id-ID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597" y="365126"/>
            <a:ext cx="7557729" cy="639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3. Diagram T-komposisi(x-y)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59" y="1161678"/>
            <a:ext cx="4918656" cy="522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076" y="1488558"/>
            <a:ext cx="4224588" cy="47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591" y="517015"/>
            <a:ext cx="5961032" cy="1021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031" y="1842578"/>
            <a:ext cx="5266386" cy="45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402" y="502276"/>
            <a:ext cx="7460680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633" y="365125"/>
            <a:ext cx="6803973" cy="622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2324100" y="1223494"/>
          <a:ext cx="7086600" cy="3806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524000" y="228601"/>
            <a:ext cx="86868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4572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9144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13716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182880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3600" dirty="0" smtClean="0">
                <a:solidFill>
                  <a:srgbClr val="3333FF"/>
                </a:solidFill>
                <a:effectLst/>
              </a:rPr>
              <a:t>SIMPLE </a:t>
            </a:r>
            <a:r>
              <a:rPr lang="en-US" sz="3600" dirty="0">
                <a:solidFill>
                  <a:srgbClr val="3333FF"/>
                </a:solidFill>
                <a:effectLst/>
              </a:rPr>
              <a:t>MODELS FOR VLE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331" y="5257047"/>
            <a:ext cx="5407275" cy="12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165</Words>
  <Application>Microsoft Office PowerPoint</Application>
  <PresentationFormat>Widescreen</PresentationFormat>
  <Paragraphs>37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Bahnschrift SemiLight</vt:lpstr>
      <vt:lpstr>Calibri</vt:lpstr>
      <vt:lpstr>Calibri Light</vt:lpstr>
      <vt:lpstr>Cambria Math</vt:lpstr>
      <vt:lpstr>Franklin Gothic Demi</vt:lpstr>
      <vt:lpstr>Verdana</vt:lpstr>
      <vt:lpstr>Office Theme</vt:lpstr>
      <vt:lpstr>Equation</vt:lpstr>
      <vt:lpstr>KESEIMBANGAN FASE UAP-CAIR</vt:lpstr>
      <vt:lpstr>Vapor-Liquid Equilibrium for Multi-component Systems</vt:lpstr>
      <vt:lpstr>Data keseimbangan uap-cair :  di mana diperoleh?</vt:lpstr>
      <vt:lpstr>2. Diagram x-y</vt:lpstr>
      <vt:lpstr>3. Diagram T-komposisi(x-y)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Raoult’s Law</vt:lpstr>
      <vt:lpstr>PowerPoint Presentation</vt:lpstr>
      <vt:lpstr>PowerPoint Presentation</vt:lpstr>
      <vt:lpstr>Data keseimbangan disajikan dalam data relatif volatilitas.</vt:lpstr>
      <vt:lpstr>PowerPoint Presentation</vt:lpstr>
      <vt:lpstr>PowerPoint Presentation</vt:lpstr>
      <vt:lpstr>PowerPoint Presentation</vt:lpstr>
      <vt:lpstr>Dew Point dan Bubble Point : campuran biner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KESEIMBANGAN FASE UAP-CAIR</dc:title>
  <dc:creator>fadilah fadilah</dc:creator>
  <cp:lastModifiedBy>fadilah fadilah</cp:lastModifiedBy>
  <cp:revision>23</cp:revision>
  <dcterms:created xsi:type="dcterms:W3CDTF">2018-05-22T21:32:58Z</dcterms:created>
  <dcterms:modified xsi:type="dcterms:W3CDTF">2019-04-22T03:53:20Z</dcterms:modified>
</cp:coreProperties>
</file>