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82" r:id="rId6"/>
    <p:sldId id="283" r:id="rId7"/>
    <p:sldId id="284" r:id="rId8"/>
    <p:sldId id="263" r:id="rId9"/>
    <p:sldId id="264" r:id="rId10"/>
    <p:sldId id="266" r:id="rId11"/>
    <p:sldId id="285" r:id="rId12"/>
    <p:sldId id="286" r:id="rId13"/>
    <p:sldId id="287" r:id="rId14"/>
    <p:sldId id="267" r:id="rId15"/>
    <p:sldId id="268" r:id="rId16"/>
    <p:sldId id="269" r:id="rId17"/>
    <p:sldId id="290" r:id="rId18"/>
    <p:sldId id="270" r:id="rId19"/>
    <p:sldId id="289" r:id="rId20"/>
    <p:sldId id="288" r:id="rId21"/>
    <p:sldId id="271" r:id="rId2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19/09/2023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335161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19/09/2023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40371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19/09/2023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64727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6DAE75C2-5324-4BCB-8B73-B99AB1D66E08}" type="datetimeFigureOut">
              <a:rPr lang="id-ID" smtClean="0"/>
              <a:t>19/09/2023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4761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AE75C2-5324-4BCB-8B73-B99AB1D66E08}" type="datetimeFigureOut">
              <a:rPr lang="id-ID" smtClean="0"/>
              <a:t>19/09/2023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5516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6DAE75C2-5324-4BCB-8B73-B99AB1D66E08}" type="datetimeFigureOut">
              <a:rPr lang="id-ID" smtClean="0"/>
              <a:t>19/09/2023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343612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6DAE75C2-5324-4BCB-8B73-B99AB1D66E08}" type="datetimeFigureOut">
              <a:rPr lang="id-ID" smtClean="0"/>
              <a:t>19/09/2023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04840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6DAE75C2-5324-4BCB-8B73-B99AB1D66E08}" type="datetimeFigureOut">
              <a:rPr lang="id-ID" smtClean="0"/>
              <a:t>19/09/2023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51693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E75C2-5324-4BCB-8B73-B99AB1D66E08}" type="datetimeFigureOut">
              <a:rPr lang="id-ID" smtClean="0"/>
              <a:t>19/09/2023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128742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E75C2-5324-4BCB-8B73-B99AB1D66E08}" type="datetimeFigureOut">
              <a:rPr lang="id-ID" smtClean="0"/>
              <a:t>19/09/2023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19609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E75C2-5324-4BCB-8B73-B99AB1D66E08}" type="datetimeFigureOut">
              <a:rPr lang="id-ID" smtClean="0"/>
              <a:t>19/09/2023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76A6B20-0BCC-4020-ACF5-BB721CEEDAD0}" type="slidenum">
              <a:rPr lang="id-ID" smtClean="0"/>
              <a:t>‹#›</a:t>
            </a:fld>
            <a:endParaRPr lang="id-ID"/>
          </a:p>
        </p:txBody>
      </p:sp>
    </p:spTree>
    <p:extLst>
      <p:ext uri="{BB962C8B-B14F-4D97-AF65-F5344CB8AC3E}">
        <p14:creationId xmlns:p14="http://schemas.microsoft.com/office/powerpoint/2010/main" val="278927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E75C2-5324-4BCB-8B73-B99AB1D66E08}" type="datetimeFigureOut">
              <a:rPr lang="id-ID" smtClean="0"/>
              <a:t>19/09/2023</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6B20-0BCC-4020-ACF5-BB721CEEDAD0}" type="slidenum">
              <a:rPr lang="id-ID" smtClean="0"/>
              <a:t>‹#›</a:t>
            </a:fld>
            <a:endParaRPr lang="id-ID"/>
          </a:p>
        </p:txBody>
      </p:sp>
    </p:spTree>
    <p:extLst>
      <p:ext uri="{BB962C8B-B14F-4D97-AF65-F5344CB8AC3E}">
        <p14:creationId xmlns:p14="http://schemas.microsoft.com/office/powerpoint/2010/main" val="648293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60000"/>
              <a:lumOff val="40000"/>
            </a:schemeClr>
          </a:solidFill>
        </p:spPr>
        <p:txBody>
          <a:bodyPr/>
          <a:lstStyle/>
          <a:p>
            <a:r>
              <a:rPr lang="id-ID" dirty="0"/>
              <a:t>Fluida statis</a:t>
            </a:r>
          </a:p>
        </p:txBody>
      </p:sp>
      <p:sp>
        <p:nvSpPr>
          <p:cNvPr id="3" name="Subtitle 2"/>
          <p:cNvSpPr>
            <a:spLocks noGrp="1"/>
          </p:cNvSpPr>
          <p:nvPr>
            <p:ph type="subTitle" idx="1"/>
          </p:nvPr>
        </p:nvSpPr>
        <p:spPr>
          <a:solidFill>
            <a:schemeClr val="accent1">
              <a:lumMod val="60000"/>
              <a:lumOff val="40000"/>
            </a:schemeClr>
          </a:solidFill>
        </p:spPr>
        <p:txBody>
          <a:bodyPr>
            <a:normAutofit/>
          </a:bodyPr>
          <a:lstStyle/>
          <a:p>
            <a:r>
              <a:rPr lang="id-ID" sz="4800" dirty="0"/>
              <a:t>Sifat fisika fluida, rapat massa, tekanan hidrostatik, gaya apung</a:t>
            </a:r>
          </a:p>
        </p:txBody>
      </p:sp>
    </p:spTree>
    <p:extLst>
      <p:ext uri="{BB962C8B-B14F-4D97-AF65-F5344CB8AC3E}">
        <p14:creationId xmlns:p14="http://schemas.microsoft.com/office/powerpoint/2010/main" val="134937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a:p>
        </p:txBody>
      </p:sp>
      <p:sp>
        <p:nvSpPr>
          <p:cNvPr id="9" name="Content Placeholder 8"/>
          <p:cNvSpPr>
            <a:spLocks noGrp="1"/>
          </p:cNvSpPr>
          <p:nvPr>
            <p:ph sz="half" idx="1"/>
          </p:nvPr>
        </p:nvSpPr>
        <p:spPr/>
        <p:txBody>
          <a:bodyPr/>
          <a:lstStyle/>
          <a:p>
            <a:endParaRPr lang="id-ID" dirty="0"/>
          </a:p>
        </p:txBody>
      </p:sp>
      <p:pic>
        <p:nvPicPr>
          <p:cNvPr id="4" name="Picture 3"/>
          <p:cNvPicPr>
            <a:picLocks noChangeAspect="1"/>
          </p:cNvPicPr>
          <p:nvPr/>
        </p:nvPicPr>
        <p:blipFill>
          <a:blip r:embed="rId2"/>
          <a:stretch>
            <a:fillRect/>
          </a:stretch>
        </p:blipFill>
        <p:spPr>
          <a:xfrm>
            <a:off x="838200" y="1783954"/>
            <a:ext cx="2792537" cy="652462"/>
          </a:xfrm>
          <a:prstGeom prst="rect">
            <a:avLst/>
          </a:prstGeom>
        </p:spPr>
      </p:pic>
      <p:pic>
        <p:nvPicPr>
          <p:cNvPr id="5" name="Picture 4"/>
          <p:cNvPicPr>
            <a:picLocks noChangeAspect="1"/>
          </p:cNvPicPr>
          <p:nvPr/>
        </p:nvPicPr>
        <p:blipFill>
          <a:blip r:embed="rId3"/>
          <a:stretch>
            <a:fillRect/>
          </a:stretch>
        </p:blipFill>
        <p:spPr>
          <a:xfrm>
            <a:off x="838200" y="2419999"/>
            <a:ext cx="3657600" cy="645459"/>
          </a:xfrm>
          <a:prstGeom prst="rect">
            <a:avLst/>
          </a:prstGeom>
        </p:spPr>
      </p:pic>
      <p:pic>
        <p:nvPicPr>
          <p:cNvPr id="8" name="Picture 7"/>
          <p:cNvPicPr>
            <a:picLocks noChangeAspect="1"/>
          </p:cNvPicPr>
          <p:nvPr/>
        </p:nvPicPr>
        <p:blipFill>
          <a:blip r:embed="rId4"/>
          <a:stretch>
            <a:fillRect/>
          </a:stretch>
        </p:blipFill>
        <p:spPr>
          <a:xfrm>
            <a:off x="838200" y="4829076"/>
            <a:ext cx="7199218" cy="1482824"/>
          </a:xfrm>
          <a:prstGeom prst="rect">
            <a:avLst/>
          </a:prstGeom>
        </p:spPr>
      </p:pic>
      <p:pic>
        <p:nvPicPr>
          <p:cNvPr id="11" name="Content Placeholder 10"/>
          <p:cNvPicPr>
            <a:picLocks noGrp="1" noChangeAspect="1"/>
          </p:cNvPicPr>
          <p:nvPr>
            <p:ph sz="half" idx="2"/>
          </p:nvPr>
        </p:nvPicPr>
        <p:blipFill>
          <a:blip r:embed="rId5"/>
          <a:stretch>
            <a:fillRect/>
          </a:stretch>
        </p:blipFill>
        <p:spPr>
          <a:xfrm>
            <a:off x="6019800" y="1801124"/>
            <a:ext cx="6143597" cy="3036490"/>
          </a:xfrm>
          <a:prstGeom prst="rect">
            <a:avLst/>
          </a:prstGeom>
        </p:spPr>
      </p:pic>
    </p:spTree>
    <p:extLst>
      <p:ext uri="{BB962C8B-B14F-4D97-AF65-F5344CB8AC3E}">
        <p14:creationId xmlns:p14="http://schemas.microsoft.com/office/powerpoint/2010/main" val="72738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0BDB-579D-4F04-A2C9-97B2F871B32D}"/>
              </a:ext>
            </a:extLst>
          </p:cNvPr>
          <p:cNvSpPr>
            <a:spLocks noGrp="1"/>
          </p:cNvSpPr>
          <p:nvPr>
            <p:ph type="title"/>
          </p:nvPr>
        </p:nvSpPr>
        <p:spPr/>
        <p:txBody>
          <a:bodyPr/>
          <a:lstStyle/>
          <a:p>
            <a:r>
              <a:rPr lang="id-ID" dirty="0">
                <a:solidFill>
                  <a:srgbClr val="FF0000"/>
                </a:solidFill>
              </a:rPr>
              <a:t>Pengukuran tekanan</a:t>
            </a:r>
          </a:p>
        </p:txBody>
      </p:sp>
      <p:sp>
        <p:nvSpPr>
          <p:cNvPr id="3" name="Content Placeholder 2">
            <a:extLst>
              <a:ext uri="{FF2B5EF4-FFF2-40B4-BE49-F238E27FC236}">
                <a16:creationId xmlns:a16="http://schemas.microsoft.com/office/drawing/2014/main" id="{F6FC7DA9-7209-4B94-B773-E5705BE46218}"/>
              </a:ext>
            </a:extLst>
          </p:cNvPr>
          <p:cNvSpPr>
            <a:spLocks noGrp="1"/>
          </p:cNvSpPr>
          <p:nvPr>
            <p:ph sz="half" idx="1"/>
          </p:nvPr>
        </p:nvSpPr>
        <p:spPr>
          <a:xfrm>
            <a:off x="266699" y="1825625"/>
            <a:ext cx="6519863" cy="4351338"/>
          </a:xfrm>
        </p:spPr>
        <p:txBody>
          <a:bodyPr>
            <a:normAutofit/>
          </a:bodyPr>
          <a:lstStyle/>
          <a:p>
            <a:r>
              <a:rPr lang="id-ID" dirty="0">
                <a:solidFill>
                  <a:srgbClr val="FF0000"/>
                </a:solidFill>
              </a:rPr>
              <a:t>Baromater :</a:t>
            </a:r>
            <a:r>
              <a:rPr lang="id-ID" dirty="0"/>
              <a:t> alat pengukur tekanan fluida</a:t>
            </a:r>
          </a:p>
          <a:p>
            <a:endParaRPr lang="id-ID" dirty="0"/>
          </a:p>
          <a:p>
            <a:r>
              <a:rPr lang="id-ID" dirty="0"/>
              <a:t>Pipa dipasang tegak dengan ujung dicelupkan pada fluida. Ujung atas pipa disedot dengan pompa vakum. Tekanan atmosfir akan mendesak fluida hingga naik ke atas sampai ketinggian tertentu. Tekanan hidrostatik yang dihasilkan di dasar pipa sama dengan tekanan udara luar. </a:t>
            </a:r>
          </a:p>
        </p:txBody>
      </p:sp>
      <p:pic>
        <p:nvPicPr>
          <p:cNvPr id="7" name="Content Placeholder 6">
            <a:extLst>
              <a:ext uri="{FF2B5EF4-FFF2-40B4-BE49-F238E27FC236}">
                <a16:creationId xmlns:a16="http://schemas.microsoft.com/office/drawing/2014/main" id="{06952FCA-AC04-4FA9-BD35-B93F8DACE6B7}"/>
              </a:ext>
            </a:extLst>
          </p:cNvPr>
          <p:cNvPicPr>
            <a:picLocks noGrp="1" noChangeAspect="1"/>
          </p:cNvPicPr>
          <p:nvPr>
            <p:ph sz="half" idx="2"/>
          </p:nvPr>
        </p:nvPicPr>
        <p:blipFill>
          <a:blip r:embed="rId2"/>
          <a:stretch>
            <a:fillRect/>
          </a:stretch>
        </p:blipFill>
        <p:spPr>
          <a:xfrm>
            <a:off x="6743701" y="1967882"/>
            <a:ext cx="5181600" cy="2922235"/>
          </a:xfrm>
          <a:prstGeom prst="rect">
            <a:avLst/>
          </a:prstGeom>
        </p:spPr>
      </p:pic>
    </p:spTree>
    <p:extLst>
      <p:ext uri="{BB962C8B-B14F-4D97-AF65-F5344CB8AC3E}">
        <p14:creationId xmlns:p14="http://schemas.microsoft.com/office/powerpoint/2010/main" val="194417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6221F-C423-47B8-8987-82CD97AC03DB}"/>
              </a:ext>
            </a:extLst>
          </p:cNvPr>
          <p:cNvSpPr>
            <a:spLocks noGrp="1"/>
          </p:cNvSpPr>
          <p:nvPr>
            <p:ph type="title"/>
          </p:nvPr>
        </p:nvSpPr>
        <p:spPr/>
        <p:txBody>
          <a:bodyPr/>
          <a:lstStyle/>
          <a:p>
            <a:r>
              <a:rPr lang="id-ID" dirty="0">
                <a:solidFill>
                  <a:schemeClr val="accent1">
                    <a:lumMod val="75000"/>
                  </a:schemeClr>
                </a:solidFill>
              </a:rPr>
              <a:t>Cara mengukur tekanan hidrostatis : </a:t>
            </a:r>
          </a:p>
        </p:txBody>
      </p:sp>
      <p:sp>
        <p:nvSpPr>
          <p:cNvPr id="3" name="Content Placeholder 2">
            <a:extLst>
              <a:ext uri="{FF2B5EF4-FFF2-40B4-BE49-F238E27FC236}">
                <a16:creationId xmlns:a16="http://schemas.microsoft.com/office/drawing/2014/main" id="{6C30B922-DCAE-4B3C-A169-7C8DED2C7690}"/>
              </a:ext>
            </a:extLst>
          </p:cNvPr>
          <p:cNvSpPr>
            <a:spLocks noGrp="1"/>
          </p:cNvSpPr>
          <p:nvPr>
            <p:ph sz="half" idx="1"/>
          </p:nvPr>
        </p:nvSpPr>
        <p:spPr/>
        <p:txBody>
          <a:bodyPr>
            <a:normAutofit/>
          </a:bodyPr>
          <a:lstStyle/>
          <a:p>
            <a:r>
              <a:rPr lang="id-ID" dirty="0"/>
              <a:t>titik A sejajar dengan permukaan fluida di luar, maka tekanan di titik A sama dengan tekanan udara luar. Karena udara dalam tabung telah divakumkan maka tekanan udara di atas pemukaan fluida dalam tabung nol. </a:t>
            </a:r>
          </a:p>
          <a:p>
            <a:r>
              <a:rPr lang="id-ID" dirty="0"/>
              <a:t>Tekanan di titik A semata-mata merupakan tekanan hidrostatik kolom fluida di atasnya. </a:t>
            </a:r>
          </a:p>
        </p:txBody>
      </p:sp>
      <p:pic>
        <p:nvPicPr>
          <p:cNvPr id="5" name="Content Placeholder 6">
            <a:extLst>
              <a:ext uri="{FF2B5EF4-FFF2-40B4-BE49-F238E27FC236}">
                <a16:creationId xmlns:a16="http://schemas.microsoft.com/office/drawing/2014/main" id="{1A0532B7-DC36-458F-9602-B2AD9B714D30}"/>
              </a:ext>
            </a:extLst>
          </p:cNvPr>
          <p:cNvPicPr>
            <a:picLocks noGrp="1" noChangeAspect="1"/>
          </p:cNvPicPr>
          <p:nvPr>
            <p:ph sz="half" idx="2"/>
          </p:nvPr>
        </p:nvPicPr>
        <p:blipFill>
          <a:blip r:embed="rId2"/>
          <a:stretch>
            <a:fillRect/>
          </a:stretch>
        </p:blipFill>
        <p:spPr>
          <a:xfrm>
            <a:off x="6586538" y="1690688"/>
            <a:ext cx="5181600" cy="2922235"/>
          </a:xfrm>
          <a:prstGeom prst="rect">
            <a:avLst/>
          </a:prstGeom>
        </p:spPr>
      </p:pic>
      <p:sp>
        <p:nvSpPr>
          <p:cNvPr id="6" name="TextBox 5">
            <a:extLst>
              <a:ext uri="{FF2B5EF4-FFF2-40B4-BE49-F238E27FC236}">
                <a16:creationId xmlns:a16="http://schemas.microsoft.com/office/drawing/2014/main" id="{C1237559-F7AB-4D66-B8D8-436516B5214F}"/>
              </a:ext>
            </a:extLst>
          </p:cNvPr>
          <p:cNvSpPr txBox="1"/>
          <p:nvPr/>
        </p:nvSpPr>
        <p:spPr>
          <a:xfrm>
            <a:off x="8324850" y="4923215"/>
            <a:ext cx="3028950" cy="1569660"/>
          </a:xfrm>
          <a:prstGeom prst="rect">
            <a:avLst/>
          </a:prstGeom>
          <a:noFill/>
        </p:spPr>
        <p:txBody>
          <a:bodyPr wrap="square" rtlCol="0">
            <a:spAutoFit/>
          </a:bodyPr>
          <a:lstStyle/>
          <a:p>
            <a:r>
              <a:rPr lang="id-ID" sz="3200" dirty="0">
                <a:solidFill>
                  <a:schemeClr val="accent1">
                    <a:lumMod val="75000"/>
                  </a:schemeClr>
                </a:solidFill>
              </a:rPr>
              <a:t>P</a:t>
            </a:r>
            <a:r>
              <a:rPr lang="id-ID" sz="2400" dirty="0">
                <a:solidFill>
                  <a:schemeClr val="accent1">
                    <a:lumMod val="75000"/>
                  </a:schemeClr>
                </a:solidFill>
              </a:rPr>
              <a:t>A = </a:t>
            </a:r>
            <a:r>
              <a:rPr lang="el-GR" sz="3200" dirty="0">
                <a:solidFill>
                  <a:schemeClr val="accent1">
                    <a:lumMod val="75000"/>
                  </a:schemeClr>
                </a:solidFill>
                <a:latin typeface="Calibri" panose="020F0502020204030204" pitchFamily="34" charset="0"/>
                <a:cs typeface="Calibri" panose="020F0502020204030204" pitchFamily="34" charset="0"/>
              </a:rPr>
              <a:t>ρ</a:t>
            </a:r>
            <a:r>
              <a:rPr lang="id-ID" sz="3200" dirty="0">
                <a:solidFill>
                  <a:schemeClr val="accent1">
                    <a:lumMod val="75000"/>
                  </a:schemeClr>
                </a:solidFill>
                <a:latin typeface="Calibri" panose="020F0502020204030204" pitchFamily="34" charset="0"/>
                <a:cs typeface="Calibri" panose="020F0502020204030204" pitchFamily="34" charset="0"/>
              </a:rPr>
              <a:t>gh</a:t>
            </a:r>
            <a:endParaRPr lang="id-ID" sz="2400" dirty="0">
              <a:solidFill>
                <a:schemeClr val="accent1">
                  <a:lumMod val="75000"/>
                </a:schemeClr>
              </a:solidFill>
              <a:latin typeface="Calibri" panose="020F0502020204030204" pitchFamily="34" charset="0"/>
              <a:cs typeface="Calibri" panose="020F0502020204030204" pitchFamily="34" charset="0"/>
            </a:endParaRPr>
          </a:p>
          <a:p>
            <a:r>
              <a:rPr lang="id-ID" sz="3200" dirty="0">
                <a:solidFill>
                  <a:schemeClr val="accent1">
                    <a:lumMod val="75000"/>
                  </a:schemeClr>
                </a:solidFill>
                <a:latin typeface="Calibri" panose="020F0502020204030204" pitchFamily="34" charset="0"/>
                <a:cs typeface="Calibri" panose="020F0502020204030204" pitchFamily="34" charset="0"/>
              </a:rPr>
              <a:t>P</a:t>
            </a:r>
            <a:r>
              <a:rPr lang="id-ID" sz="2400" dirty="0">
                <a:solidFill>
                  <a:schemeClr val="accent1">
                    <a:lumMod val="75000"/>
                  </a:schemeClr>
                </a:solidFill>
                <a:latin typeface="Calibri" panose="020F0502020204030204" pitchFamily="34" charset="0"/>
                <a:cs typeface="Calibri" panose="020F0502020204030204" pitchFamily="34" charset="0"/>
              </a:rPr>
              <a:t>A =</a:t>
            </a:r>
            <a:r>
              <a:rPr lang="id-ID" sz="3200" dirty="0">
                <a:solidFill>
                  <a:schemeClr val="accent1">
                    <a:lumMod val="75000"/>
                  </a:schemeClr>
                </a:solidFill>
                <a:latin typeface="Calibri" panose="020F0502020204030204" pitchFamily="34" charset="0"/>
                <a:cs typeface="Calibri" panose="020F0502020204030204" pitchFamily="34" charset="0"/>
              </a:rPr>
              <a:t> Po</a:t>
            </a:r>
            <a:endParaRPr lang="id-ID" sz="2400" dirty="0">
              <a:solidFill>
                <a:schemeClr val="accent1">
                  <a:lumMod val="75000"/>
                </a:schemeClr>
              </a:solidFill>
              <a:latin typeface="Calibri" panose="020F0502020204030204" pitchFamily="34" charset="0"/>
              <a:cs typeface="Calibri" panose="020F0502020204030204" pitchFamily="34" charset="0"/>
            </a:endParaRPr>
          </a:p>
          <a:p>
            <a:r>
              <a:rPr lang="id-ID" sz="3200" dirty="0">
                <a:solidFill>
                  <a:srgbClr val="FF0000"/>
                </a:solidFill>
                <a:latin typeface="Calibri" panose="020F0502020204030204" pitchFamily="34" charset="0"/>
                <a:cs typeface="Calibri" panose="020F0502020204030204" pitchFamily="34" charset="0"/>
              </a:rPr>
              <a:t>P</a:t>
            </a:r>
            <a:r>
              <a:rPr lang="id-ID" sz="2400" dirty="0">
                <a:solidFill>
                  <a:srgbClr val="FF0000"/>
                </a:solidFill>
                <a:latin typeface="Calibri" panose="020F0502020204030204" pitchFamily="34" charset="0"/>
                <a:cs typeface="Calibri" panose="020F0502020204030204" pitchFamily="34" charset="0"/>
              </a:rPr>
              <a:t>o =  </a:t>
            </a:r>
            <a:r>
              <a:rPr lang="id-ID" sz="3200" dirty="0">
                <a:solidFill>
                  <a:srgbClr val="FF0000"/>
                </a:solidFill>
                <a:latin typeface="Calibri" panose="020F0502020204030204" pitchFamily="34" charset="0"/>
                <a:cs typeface="Calibri" panose="020F0502020204030204" pitchFamily="34" charset="0"/>
              </a:rPr>
              <a:t>ρgh</a:t>
            </a:r>
            <a:endParaRPr lang="id-ID" sz="2400" dirty="0">
              <a:solidFill>
                <a:srgbClr val="FF0000"/>
              </a:solidFill>
            </a:endParaRPr>
          </a:p>
        </p:txBody>
      </p:sp>
    </p:spTree>
    <p:extLst>
      <p:ext uri="{BB962C8B-B14F-4D97-AF65-F5344CB8AC3E}">
        <p14:creationId xmlns:p14="http://schemas.microsoft.com/office/powerpoint/2010/main" val="366138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3702-3A6F-4832-BBB2-7FE91497155D}"/>
              </a:ext>
            </a:extLst>
          </p:cNvPr>
          <p:cNvSpPr>
            <a:spLocks noGrp="1"/>
          </p:cNvSpPr>
          <p:nvPr>
            <p:ph type="title"/>
          </p:nvPr>
        </p:nvSpPr>
        <p:spPr/>
        <p:txBody>
          <a:bodyPr/>
          <a:lstStyle/>
          <a:p>
            <a:r>
              <a:rPr lang="id-ID" dirty="0">
                <a:solidFill>
                  <a:schemeClr val="accent1">
                    <a:lumMod val="75000"/>
                  </a:schemeClr>
                </a:solidFill>
              </a:rPr>
              <a:t>Pengukuran tekanan pada ruang tertutup</a:t>
            </a:r>
          </a:p>
        </p:txBody>
      </p:sp>
      <p:pic>
        <p:nvPicPr>
          <p:cNvPr id="7" name="Content Placeholder 6">
            <a:extLst>
              <a:ext uri="{FF2B5EF4-FFF2-40B4-BE49-F238E27FC236}">
                <a16:creationId xmlns:a16="http://schemas.microsoft.com/office/drawing/2014/main" id="{028972E8-4578-4D70-9098-028A67E1032E}"/>
              </a:ext>
            </a:extLst>
          </p:cNvPr>
          <p:cNvPicPr>
            <a:picLocks noGrp="1" noChangeAspect="1"/>
          </p:cNvPicPr>
          <p:nvPr>
            <p:ph sz="half" idx="1"/>
          </p:nvPr>
        </p:nvPicPr>
        <p:blipFill>
          <a:blip r:embed="rId2"/>
          <a:stretch>
            <a:fillRect/>
          </a:stretch>
        </p:blipFill>
        <p:spPr>
          <a:xfrm>
            <a:off x="838200" y="2043114"/>
            <a:ext cx="4866474" cy="3572668"/>
          </a:xfrm>
        </p:spPr>
      </p:pic>
      <p:sp>
        <p:nvSpPr>
          <p:cNvPr id="5" name="Content Placeholder 4">
            <a:extLst>
              <a:ext uri="{FF2B5EF4-FFF2-40B4-BE49-F238E27FC236}">
                <a16:creationId xmlns:a16="http://schemas.microsoft.com/office/drawing/2014/main" id="{14EA23AD-6293-43D2-B43C-0F2355EE77EE}"/>
              </a:ext>
            </a:extLst>
          </p:cNvPr>
          <p:cNvSpPr>
            <a:spLocks noGrp="1"/>
          </p:cNvSpPr>
          <p:nvPr>
            <p:ph sz="half" idx="2"/>
          </p:nvPr>
        </p:nvSpPr>
        <p:spPr/>
        <p:txBody>
          <a:bodyPr/>
          <a:lstStyle/>
          <a:p>
            <a:r>
              <a:rPr lang="id-ID" dirty="0"/>
              <a:t>Titik A dan B berada pada fluida dan garis yang sama, maka :</a:t>
            </a:r>
          </a:p>
          <a:p>
            <a:r>
              <a:rPr lang="id-ID" dirty="0"/>
              <a:t>P</a:t>
            </a:r>
            <a:r>
              <a:rPr lang="id-ID" sz="2000" dirty="0"/>
              <a:t>A</a:t>
            </a:r>
            <a:r>
              <a:rPr lang="id-ID" dirty="0"/>
              <a:t> = P</a:t>
            </a:r>
            <a:r>
              <a:rPr lang="id-ID" sz="2000" dirty="0"/>
              <a:t>B</a:t>
            </a:r>
            <a:endParaRPr lang="id-ID" dirty="0"/>
          </a:p>
          <a:p>
            <a:endParaRPr lang="id-ID" dirty="0"/>
          </a:p>
          <a:p>
            <a:endParaRPr lang="id-ID" dirty="0"/>
          </a:p>
          <a:p>
            <a:r>
              <a:rPr lang="id-ID" dirty="0"/>
              <a:t>Tekanan di B = P</a:t>
            </a:r>
            <a:r>
              <a:rPr lang="id-ID" sz="2000" dirty="0"/>
              <a:t>B</a:t>
            </a:r>
            <a:r>
              <a:rPr lang="id-ID" dirty="0"/>
              <a:t> = tekanan dalam ruang. P</a:t>
            </a:r>
            <a:r>
              <a:rPr lang="id-ID" sz="2000" dirty="0"/>
              <a:t>B</a:t>
            </a:r>
            <a:r>
              <a:rPr lang="id-ID" dirty="0"/>
              <a:t> = P</a:t>
            </a:r>
          </a:p>
          <a:p>
            <a:endParaRPr lang="id-ID" dirty="0"/>
          </a:p>
        </p:txBody>
      </p:sp>
      <p:pic>
        <p:nvPicPr>
          <p:cNvPr id="9" name="Picture 8">
            <a:extLst>
              <a:ext uri="{FF2B5EF4-FFF2-40B4-BE49-F238E27FC236}">
                <a16:creationId xmlns:a16="http://schemas.microsoft.com/office/drawing/2014/main" id="{47761ABD-998E-4CE2-A17E-FE63693B63BC}"/>
              </a:ext>
            </a:extLst>
          </p:cNvPr>
          <p:cNvPicPr>
            <a:picLocks noChangeAspect="1"/>
          </p:cNvPicPr>
          <p:nvPr/>
        </p:nvPicPr>
        <p:blipFill>
          <a:blip r:embed="rId3"/>
          <a:stretch>
            <a:fillRect/>
          </a:stretch>
        </p:blipFill>
        <p:spPr>
          <a:xfrm>
            <a:off x="6480590" y="3189550"/>
            <a:ext cx="3035251" cy="940928"/>
          </a:xfrm>
          <a:prstGeom prst="rect">
            <a:avLst/>
          </a:prstGeom>
        </p:spPr>
      </p:pic>
      <p:pic>
        <p:nvPicPr>
          <p:cNvPr id="11" name="Picture 10">
            <a:extLst>
              <a:ext uri="{FF2B5EF4-FFF2-40B4-BE49-F238E27FC236}">
                <a16:creationId xmlns:a16="http://schemas.microsoft.com/office/drawing/2014/main" id="{2285BFCC-B46E-47AD-847D-7E3EED5B7BD9}"/>
              </a:ext>
            </a:extLst>
          </p:cNvPr>
          <p:cNvPicPr>
            <a:picLocks noChangeAspect="1"/>
          </p:cNvPicPr>
          <p:nvPr/>
        </p:nvPicPr>
        <p:blipFill>
          <a:blip r:embed="rId4"/>
          <a:stretch>
            <a:fillRect/>
          </a:stretch>
        </p:blipFill>
        <p:spPr>
          <a:xfrm>
            <a:off x="6480590" y="5273279"/>
            <a:ext cx="2529253" cy="685006"/>
          </a:xfrm>
          <a:prstGeom prst="rect">
            <a:avLst/>
          </a:prstGeom>
        </p:spPr>
      </p:pic>
    </p:spTree>
    <p:extLst>
      <p:ext uri="{BB962C8B-B14F-4D97-AF65-F5344CB8AC3E}">
        <p14:creationId xmlns:p14="http://schemas.microsoft.com/office/powerpoint/2010/main" val="340673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57307"/>
            <a:ext cx="10515600" cy="1325563"/>
          </a:xfrm>
        </p:spPr>
        <p:txBody>
          <a:bodyPr/>
          <a:lstStyle/>
          <a:p>
            <a:r>
              <a:rPr lang="id-ID" dirty="0">
                <a:solidFill>
                  <a:srgbClr val="FF0000"/>
                </a:solidFill>
              </a:rPr>
              <a:t> Pengukuran tekanan</a:t>
            </a:r>
          </a:p>
        </p:txBody>
      </p:sp>
      <p:sp>
        <p:nvSpPr>
          <p:cNvPr id="3" name="Content Placeholder 2"/>
          <p:cNvSpPr>
            <a:spLocks noGrp="1"/>
          </p:cNvSpPr>
          <p:nvPr>
            <p:ph idx="1"/>
          </p:nvPr>
        </p:nvSpPr>
        <p:spPr>
          <a:xfrm>
            <a:off x="4757738" y="1295400"/>
            <a:ext cx="6062662" cy="4953000"/>
          </a:xfrm>
        </p:spPr>
        <p:txBody>
          <a:bodyPr>
            <a:noAutofit/>
          </a:bodyPr>
          <a:lstStyle/>
          <a:p>
            <a:pPr marL="0" indent="0">
              <a:buNone/>
            </a:pPr>
            <a:endParaRPr lang="id-ID" sz="2400" dirty="0"/>
          </a:p>
          <a:p>
            <a:pPr marL="0" indent="0">
              <a:buNone/>
            </a:pPr>
            <a:endParaRPr lang="id-ID" sz="2400" dirty="0"/>
          </a:p>
          <a:p>
            <a:pPr marL="0" indent="0">
              <a:buNone/>
            </a:pPr>
            <a:endParaRPr lang="id-ID" sz="2400" dirty="0"/>
          </a:p>
          <a:p>
            <a:pPr marL="0" indent="0">
              <a:buNone/>
            </a:pPr>
            <a:endParaRPr lang="id-ID" sz="2400" dirty="0"/>
          </a:p>
          <a:p>
            <a:pPr marL="0" indent="0">
              <a:buNone/>
            </a:pPr>
            <a:endParaRPr lang="id-ID" sz="2400" dirty="0"/>
          </a:p>
          <a:p>
            <a:pPr marL="0" indent="0">
              <a:buNone/>
            </a:pPr>
            <a:r>
              <a:rPr lang="id-ID" sz="2400" dirty="0"/>
              <a:t>Tekanan pada titik A dan B sama. Tekanan pada A adalah tekanan gas yang belum diketahui.</a:t>
            </a:r>
            <a:r>
              <a:rPr lang="en-US" sz="2400" dirty="0"/>
              <a:t> </a:t>
            </a:r>
            <a:endParaRPr lang="id-ID" sz="2400" dirty="0"/>
          </a:p>
          <a:p>
            <a:pPr marL="0" indent="0">
              <a:buNone/>
            </a:pPr>
            <a:r>
              <a:rPr lang="en-US" sz="2400" dirty="0"/>
              <a:t>P </a:t>
            </a:r>
            <a:r>
              <a:rPr lang="id-ID" sz="2400" dirty="0"/>
              <a:t>=</a:t>
            </a:r>
            <a:r>
              <a:rPr lang="en-US" sz="2400" dirty="0"/>
              <a:t> P</a:t>
            </a:r>
            <a:r>
              <a:rPr lang="id-ID" sz="2400" dirty="0"/>
              <a:t>o +</a:t>
            </a:r>
            <a:r>
              <a:rPr lang="en-US" sz="2400" dirty="0"/>
              <a:t> </a:t>
            </a:r>
            <a:r>
              <a:rPr lang="el-GR" sz="2400" dirty="0">
                <a:latin typeface="Cambria Math" panose="02040503050406030204" pitchFamily="18" charset="0"/>
                <a:ea typeface="Cambria Math" panose="02040503050406030204" pitchFamily="18" charset="0"/>
              </a:rPr>
              <a:t>ρ</a:t>
            </a:r>
            <a:r>
              <a:rPr lang="en-US" sz="2400" dirty="0" err="1"/>
              <a:t>gh</a:t>
            </a:r>
            <a:endParaRPr lang="id-ID" sz="2400" dirty="0"/>
          </a:p>
          <a:p>
            <a:pPr marL="0" indent="0">
              <a:buNone/>
            </a:pPr>
            <a:r>
              <a:rPr lang="en-US" sz="2400" dirty="0"/>
              <a:t>P </a:t>
            </a:r>
            <a:r>
              <a:rPr lang="id-ID" sz="2400" dirty="0"/>
              <a:t>-</a:t>
            </a:r>
            <a:r>
              <a:rPr lang="en-US" sz="2400" dirty="0"/>
              <a:t> P</a:t>
            </a:r>
            <a:r>
              <a:rPr lang="id-ID" sz="2400" dirty="0"/>
              <a:t>o</a:t>
            </a:r>
            <a:r>
              <a:rPr lang="en-US" sz="2400" dirty="0"/>
              <a:t> </a:t>
            </a:r>
            <a:r>
              <a:rPr lang="id-ID" sz="2400" dirty="0"/>
              <a:t>=</a:t>
            </a:r>
            <a:r>
              <a:rPr lang="en-US" sz="2400" dirty="0"/>
              <a:t> </a:t>
            </a:r>
            <a:r>
              <a:rPr lang="el-GR" sz="2400" dirty="0">
                <a:latin typeface="Cambria Math" panose="02040503050406030204" pitchFamily="18" charset="0"/>
                <a:ea typeface="Cambria Math" panose="02040503050406030204" pitchFamily="18" charset="0"/>
              </a:rPr>
              <a:t>ρ</a:t>
            </a:r>
            <a:r>
              <a:rPr lang="en-US" sz="2400" dirty="0" err="1"/>
              <a:t>gh</a:t>
            </a:r>
            <a:endParaRPr lang="id-ID" sz="2400" dirty="0"/>
          </a:p>
          <a:p>
            <a:pPr marL="0" indent="0">
              <a:buNone/>
            </a:pPr>
            <a:r>
              <a:rPr lang="en-US" sz="2400" dirty="0"/>
              <a:t>P </a:t>
            </a:r>
            <a:r>
              <a:rPr lang="id-ID" sz="2400" dirty="0"/>
              <a:t>:</a:t>
            </a:r>
            <a:r>
              <a:rPr lang="en-US" sz="2400" dirty="0"/>
              <a:t> </a:t>
            </a:r>
            <a:r>
              <a:rPr lang="id-ID" sz="2400" dirty="0">
                <a:solidFill>
                  <a:srgbClr val="FF0000"/>
                </a:solidFill>
              </a:rPr>
              <a:t>tekanan absolut</a:t>
            </a:r>
            <a:r>
              <a:rPr lang="en-US" sz="2400" dirty="0">
                <a:solidFill>
                  <a:srgbClr val="FF0000"/>
                </a:solidFill>
              </a:rPr>
              <a:t> </a:t>
            </a:r>
            <a:endParaRPr lang="id-ID" sz="2400" dirty="0">
              <a:solidFill>
                <a:srgbClr val="FF0000"/>
              </a:solidFill>
            </a:endParaRPr>
          </a:p>
          <a:p>
            <a:pPr marL="0" indent="0">
              <a:buNone/>
            </a:pPr>
            <a:r>
              <a:rPr lang="en-US" sz="2400" dirty="0"/>
              <a:t>P </a:t>
            </a:r>
            <a:r>
              <a:rPr lang="id-ID" sz="2400" dirty="0"/>
              <a:t>-</a:t>
            </a:r>
            <a:r>
              <a:rPr lang="en-US" sz="2400" dirty="0"/>
              <a:t> P</a:t>
            </a:r>
            <a:r>
              <a:rPr lang="id-ID" sz="2400" dirty="0"/>
              <a:t>o</a:t>
            </a:r>
            <a:r>
              <a:rPr lang="en-US" sz="2400" dirty="0"/>
              <a:t> </a:t>
            </a:r>
            <a:r>
              <a:rPr lang="id-ID" sz="2400" dirty="0"/>
              <a:t>: </a:t>
            </a:r>
            <a:r>
              <a:rPr lang="id-ID" sz="2400" dirty="0">
                <a:solidFill>
                  <a:srgbClr val="FF0000"/>
                </a:solidFill>
              </a:rPr>
              <a:t>tekanan gauge</a:t>
            </a:r>
            <a:r>
              <a:rPr lang="en-US" sz="2400" dirty="0"/>
              <a:t>. </a:t>
            </a:r>
            <a:endParaRPr lang="id-ID" sz="2400" dirty="0"/>
          </a:p>
        </p:txBody>
      </p:sp>
      <p:pic>
        <p:nvPicPr>
          <p:cNvPr id="4" name="Picture 3"/>
          <p:cNvPicPr>
            <a:picLocks noChangeAspect="1"/>
          </p:cNvPicPr>
          <p:nvPr/>
        </p:nvPicPr>
        <p:blipFill>
          <a:blip r:embed="rId2"/>
          <a:stretch>
            <a:fillRect/>
          </a:stretch>
        </p:blipFill>
        <p:spPr>
          <a:xfrm>
            <a:off x="1054026" y="1295399"/>
            <a:ext cx="2644920" cy="5555662"/>
          </a:xfrm>
          <a:prstGeom prst="rect">
            <a:avLst/>
          </a:prstGeom>
        </p:spPr>
      </p:pic>
      <p:pic>
        <p:nvPicPr>
          <p:cNvPr id="5" name="Picture 4"/>
          <p:cNvPicPr>
            <a:picLocks noChangeAspect="1"/>
          </p:cNvPicPr>
          <p:nvPr/>
        </p:nvPicPr>
        <p:blipFill>
          <a:blip r:embed="rId3"/>
          <a:stretch>
            <a:fillRect/>
          </a:stretch>
        </p:blipFill>
        <p:spPr>
          <a:xfrm>
            <a:off x="3914772" y="1295399"/>
            <a:ext cx="7953378" cy="1325563"/>
          </a:xfrm>
          <a:prstGeom prst="rect">
            <a:avLst/>
          </a:prstGeom>
        </p:spPr>
      </p:pic>
    </p:spTree>
    <p:extLst>
      <p:ext uri="{BB962C8B-B14F-4D97-AF65-F5344CB8AC3E}">
        <p14:creationId xmlns:p14="http://schemas.microsoft.com/office/powerpoint/2010/main" val="259115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9706"/>
            <a:ext cx="10515600" cy="806450"/>
          </a:xfrm>
        </p:spPr>
        <p:txBody>
          <a:bodyPr/>
          <a:lstStyle/>
          <a:p>
            <a:r>
              <a:rPr lang="id-ID" i="1" dirty="0">
                <a:solidFill>
                  <a:srgbClr val="FF0000"/>
                </a:solidFill>
              </a:rPr>
              <a:t>Pascal’s Principle</a:t>
            </a:r>
          </a:p>
        </p:txBody>
      </p:sp>
      <p:sp>
        <p:nvSpPr>
          <p:cNvPr id="3" name="Content Placeholder 2"/>
          <p:cNvSpPr>
            <a:spLocks noGrp="1"/>
          </p:cNvSpPr>
          <p:nvPr>
            <p:ph sz="half" idx="1"/>
          </p:nvPr>
        </p:nvSpPr>
        <p:spPr>
          <a:xfrm>
            <a:off x="762000" y="1306556"/>
            <a:ext cx="6455339" cy="5420894"/>
          </a:xfrm>
        </p:spPr>
        <p:txBody>
          <a:bodyPr>
            <a:normAutofit lnSpcReduction="10000"/>
          </a:bodyPr>
          <a:lstStyle/>
          <a:p>
            <a:pPr marL="0" indent="0">
              <a:buNone/>
            </a:pPr>
            <a:r>
              <a:rPr lang="id-ID" dirty="0"/>
              <a:t>Menjelaskan sifat fluida yang mampu mentransfer tekanan dari satu titik ke titik lain dalam fluida. </a:t>
            </a:r>
          </a:p>
          <a:p>
            <a:pPr marL="0" indent="0">
              <a:buNone/>
            </a:pPr>
            <a:endParaRPr lang="id-ID" dirty="0"/>
          </a:p>
          <a:p>
            <a:pPr marL="0" indent="0">
              <a:buNone/>
            </a:pPr>
            <a:r>
              <a:rPr lang="id-ID" i="1" dirty="0">
                <a:solidFill>
                  <a:srgbClr val="FF0000"/>
                </a:solidFill>
              </a:rPr>
              <a:t>&gt;&gt; jika satu bagian fluida dalam wadah tertutup diberi penambahan tekanan maka seluruh bagian lain fluida tersebut mendapat tekanan yang sama besarnya &lt;&lt;</a:t>
            </a:r>
          </a:p>
          <a:p>
            <a:pPr marL="0" indent="0">
              <a:buNone/>
            </a:pPr>
            <a:endParaRPr lang="id-ID" dirty="0"/>
          </a:p>
          <a:p>
            <a:pPr marL="0" indent="0">
              <a:buNone/>
            </a:pPr>
            <a:r>
              <a:rPr lang="id-ID" dirty="0"/>
              <a:t>Perubahan tekanan yang diaplikasikan pada suatu fluida incompressible dalam ruangan tertutup diteruskan ke setiap bagian fluida dan pada seluruh dinding wadah</a:t>
            </a:r>
            <a:r>
              <a:rPr lang="en-US" dirty="0"/>
              <a:t>.</a:t>
            </a:r>
          </a:p>
          <a:p>
            <a:pPr marL="0" indent="0">
              <a:buNone/>
            </a:pPr>
            <a:endParaRPr lang="id-ID" dirty="0"/>
          </a:p>
        </p:txBody>
      </p:sp>
      <p:pic>
        <p:nvPicPr>
          <p:cNvPr id="5" name="Picture 4"/>
          <p:cNvPicPr>
            <a:picLocks noChangeAspect="1"/>
          </p:cNvPicPr>
          <p:nvPr/>
        </p:nvPicPr>
        <p:blipFill>
          <a:blip r:embed="rId2"/>
          <a:stretch>
            <a:fillRect/>
          </a:stretch>
        </p:blipFill>
        <p:spPr>
          <a:xfrm>
            <a:off x="7577757" y="4106488"/>
            <a:ext cx="3836873" cy="2620962"/>
          </a:xfrm>
          <a:prstGeom prst="rect">
            <a:avLst/>
          </a:prstGeom>
        </p:spPr>
      </p:pic>
      <p:pic>
        <p:nvPicPr>
          <p:cNvPr id="7" name="Content Placeholder 6">
            <a:extLst>
              <a:ext uri="{FF2B5EF4-FFF2-40B4-BE49-F238E27FC236}">
                <a16:creationId xmlns:a16="http://schemas.microsoft.com/office/drawing/2014/main" id="{D7E035D2-25E8-42C2-9EE8-6751FF88672E}"/>
              </a:ext>
            </a:extLst>
          </p:cNvPr>
          <p:cNvPicPr>
            <a:picLocks noGrp="1" noChangeAspect="1"/>
          </p:cNvPicPr>
          <p:nvPr>
            <p:ph sz="half" idx="2"/>
          </p:nvPr>
        </p:nvPicPr>
        <p:blipFill>
          <a:blip r:embed="rId3"/>
          <a:stretch>
            <a:fillRect/>
          </a:stretch>
        </p:blipFill>
        <p:spPr>
          <a:xfrm>
            <a:off x="7217339" y="172516"/>
            <a:ext cx="4557711" cy="3916782"/>
          </a:xfrm>
          <a:prstGeom prst="rect">
            <a:avLst/>
          </a:prstGeom>
        </p:spPr>
      </p:pic>
    </p:spTree>
    <p:extLst>
      <p:ext uri="{BB962C8B-B14F-4D97-AF65-F5344CB8AC3E}">
        <p14:creationId xmlns:p14="http://schemas.microsoft.com/office/powerpoint/2010/main" val="339560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Gaya apung (b</a:t>
            </a:r>
            <a:r>
              <a:rPr lang="en-US" dirty="0" err="1">
                <a:solidFill>
                  <a:srgbClr val="FF0000"/>
                </a:solidFill>
              </a:rPr>
              <a:t>uoyant</a:t>
            </a:r>
            <a:r>
              <a:rPr lang="en-US" dirty="0">
                <a:solidFill>
                  <a:srgbClr val="FF0000"/>
                </a:solidFill>
              </a:rPr>
              <a:t> </a:t>
            </a:r>
            <a:r>
              <a:rPr lang="id-ID" dirty="0">
                <a:solidFill>
                  <a:srgbClr val="FF0000"/>
                </a:solidFill>
              </a:rPr>
              <a:t>f</a:t>
            </a:r>
            <a:r>
              <a:rPr lang="en-US" dirty="0" err="1">
                <a:solidFill>
                  <a:srgbClr val="FF0000"/>
                </a:solidFill>
              </a:rPr>
              <a:t>orces</a:t>
            </a:r>
            <a:r>
              <a:rPr lang="id-ID" dirty="0">
                <a:solidFill>
                  <a:srgbClr val="FF0000"/>
                </a:solidFill>
              </a:rPr>
              <a:t>) dan</a:t>
            </a:r>
            <a:r>
              <a:rPr lang="en-US" dirty="0">
                <a:solidFill>
                  <a:srgbClr val="FF0000"/>
                </a:solidFill>
              </a:rPr>
              <a:t> </a:t>
            </a:r>
            <a:r>
              <a:rPr lang="en-US" i="1" dirty="0" err="1">
                <a:solidFill>
                  <a:srgbClr val="FF0000"/>
                </a:solidFill>
              </a:rPr>
              <a:t>Archimedes’s</a:t>
            </a:r>
            <a:r>
              <a:rPr lang="en-US" i="1" dirty="0">
                <a:solidFill>
                  <a:srgbClr val="FF0000"/>
                </a:solidFill>
              </a:rPr>
              <a:t> Principle</a:t>
            </a:r>
            <a:endParaRPr lang="id-ID" i="1" dirty="0">
              <a:solidFill>
                <a:srgbClr val="FF0000"/>
              </a:solidFill>
            </a:endParaRPr>
          </a:p>
        </p:txBody>
      </p:sp>
      <p:sp>
        <p:nvSpPr>
          <p:cNvPr id="3" name="Content Placeholder 2"/>
          <p:cNvSpPr>
            <a:spLocks noGrp="1"/>
          </p:cNvSpPr>
          <p:nvPr>
            <p:ph idx="1"/>
          </p:nvPr>
        </p:nvSpPr>
        <p:spPr>
          <a:xfrm>
            <a:off x="942109" y="1690688"/>
            <a:ext cx="10155382" cy="5167312"/>
          </a:xfrm>
        </p:spPr>
        <p:txBody>
          <a:bodyPr>
            <a:normAutofit/>
          </a:bodyPr>
          <a:lstStyle/>
          <a:p>
            <a:pPr marL="0" indent="0">
              <a:buNone/>
            </a:pPr>
            <a:r>
              <a:rPr lang="id-ID" sz="3600" b="1" dirty="0"/>
              <a:t>B</a:t>
            </a:r>
            <a:r>
              <a:rPr lang="en-US" sz="3600" b="1" dirty="0" err="1"/>
              <a:t>uoyant</a:t>
            </a:r>
            <a:r>
              <a:rPr lang="en-US" sz="3600" b="1" dirty="0"/>
              <a:t> force</a:t>
            </a:r>
            <a:r>
              <a:rPr lang="id-ID" sz="3600" b="1" dirty="0"/>
              <a:t> : </a:t>
            </a:r>
          </a:p>
          <a:p>
            <a:pPr marL="0" indent="0">
              <a:buNone/>
            </a:pPr>
            <a:r>
              <a:rPr lang="id-ID" sz="3600" dirty="0"/>
              <a:t>gaya ke atas yang digunakan suatu fluida untuk melawan gaya akibat benda yang dibenamkan</a:t>
            </a:r>
          </a:p>
          <a:p>
            <a:pPr marL="0" indent="0">
              <a:buNone/>
            </a:pPr>
            <a:endParaRPr lang="id-ID" sz="3600" dirty="0"/>
          </a:p>
          <a:p>
            <a:pPr marL="0" indent="0">
              <a:buNone/>
            </a:pPr>
            <a:r>
              <a:rPr lang="en-US" sz="3600" b="1" dirty="0" err="1"/>
              <a:t>Archimedes’s</a:t>
            </a:r>
            <a:r>
              <a:rPr lang="en-US" sz="3600" b="1" dirty="0"/>
              <a:t> principle</a:t>
            </a:r>
            <a:r>
              <a:rPr lang="id-ID" sz="3600" b="1" dirty="0"/>
              <a:t> :</a:t>
            </a:r>
            <a:endParaRPr lang="id-ID" sz="3600" dirty="0"/>
          </a:p>
          <a:p>
            <a:pPr marL="0" indent="0">
              <a:buNone/>
            </a:pPr>
            <a:r>
              <a:rPr lang="id-ID" sz="3600" dirty="0"/>
              <a:t>Besarnya gaya apung selalu sama dengan berat fluida yang dipindahkan oleh benda tersebut. </a:t>
            </a:r>
          </a:p>
        </p:txBody>
      </p:sp>
    </p:spTree>
    <p:extLst>
      <p:ext uri="{BB962C8B-B14F-4D97-AF65-F5344CB8AC3E}">
        <p14:creationId xmlns:p14="http://schemas.microsoft.com/office/powerpoint/2010/main" val="2704849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A8BA4F-9328-4ACE-B67B-C7A578C54900}"/>
              </a:ext>
            </a:extLst>
          </p:cNvPr>
          <p:cNvPicPr>
            <a:picLocks noChangeAspect="1"/>
          </p:cNvPicPr>
          <p:nvPr/>
        </p:nvPicPr>
        <p:blipFill>
          <a:blip r:embed="rId2"/>
          <a:stretch>
            <a:fillRect/>
          </a:stretch>
        </p:blipFill>
        <p:spPr>
          <a:xfrm>
            <a:off x="257175" y="1214438"/>
            <a:ext cx="11628512" cy="4243387"/>
          </a:xfrm>
          <a:prstGeom prst="rect">
            <a:avLst/>
          </a:prstGeom>
        </p:spPr>
      </p:pic>
    </p:spTree>
    <p:extLst>
      <p:ext uri="{BB962C8B-B14F-4D97-AF65-F5344CB8AC3E}">
        <p14:creationId xmlns:p14="http://schemas.microsoft.com/office/powerpoint/2010/main" val="424996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uoyant Force">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86050" y="652389"/>
            <a:ext cx="7207250" cy="5405438"/>
          </a:xfrm>
        </p:spPr>
      </p:pic>
    </p:spTree>
    <p:extLst>
      <p:ext uri="{BB962C8B-B14F-4D97-AF65-F5344CB8AC3E}">
        <p14:creationId xmlns:p14="http://schemas.microsoft.com/office/powerpoint/2010/main" val="1410202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E76E7F5-4080-4B92-A0A3-B5C6D94FB3D5}"/>
              </a:ext>
            </a:extLst>
          </p:cNvPr>
          <p:cNvPicPr>
            <a:picLocks noGrp="1" noChangeAspect="1"/>
          </p:cNvPicPr>
          <p:nvPr>
            <p:ph sz="half" idx="1"/>
          </p:nvPr>
        </p:nvPicPr>
        <p:blipFill>
          <a:blip r:embed="rId2"/>
          <a:stretch>
            <a:fillRect/>
          </a:stretch>
        </p:blipFill>
        <p:spPr>
          <a:xfrm>
            <a:off x="0" y="2143125"/>
            <a:ext cx="4289094" cy="3424873"/>
          </a:xfrm>
        </p:spPr>
      </p:pic>
      <p:pic>
        <p:nvPicPr>
          <p:cNvPr id="8" name="Content Placeholder 7">
            <a:extLst>
              <a:ext uri="{FF2B5EF4-FFF2-40B4-BE49-F238E27FC236}">
                <a16:creationId xmlns:a16="http://schemas.microsoft.com/office/drawing/2014/main" id="{B2A7EDE4-8D24-48A4-88F9-AD2E839D261B}"/>
              </a:ext>
            </a:extLst>
          </p:cNvPr>
          <p:cNvPicPr>
            <a:picLocks noGrp="1" noChangeAspect="1"/>
          </p:cNvPicPr>
          <p:nvPr>
            <p:ph sz="half" idx="2"/>
          </p:nvPr>
        </p:nvPicPr>
        <p:blipFill>
          <a:blip r:embed="rId3"/>
          <a:stretch>
            <a:fillRect/>
          </a:stretch>
        </p:blipFill>
        <p:spPr>
          <a:xfrm>
            <a:off x="4331929" y="328193"/>
            <a:ext cx="7821884" cy="2915069"/>
          </a:xfrm>
        </p:spPr>
      </p:pic>
      <p:pic>
        <p:nvPicPr>
          <p:cNvPr id="10" name="Picture 9">
            <a:extLst>
              <a:ext uri="{FF2B5EF4-FFF2-40B4-BE49-F238E27FC236}">
                <a16:creationId xmlns:a16="http://schemas.microsoft.com/office/drawing/2014/main" id="{D722D640-E1BD-4F1C-8F60-9AA4E7D939AF}"/>
              </a:ext>
            </a:extLst>
          </p:cNvPr>
          <p:cNvPicPr>
            <a:picLocks noChangeAspect="1"/>
          </p:cNvPicPr>
          <p:nvPr/>
        </p:nvPicPr>
        <p:blipFill>
          <a:blip r:embed="rId4"/>
          <a:stretch>
            <a:fillRect/>
          </a:stretch>
        </p:blipFill>
        <p:spPr>
          <a:xfrm>
            <a:off x="4369262" y="3314700"/>
            <a:ext cx="7708351" cy="3215107"/>
          </a:xfrm>
          <a:prstGeom prst="rect">
            <a:avLst/>
          </a:prstGeom>
        </p:spPr>
      </p:pic>
    </p:spTree>
    <p:extLst>
      <p:ext uri="{BB962C8B-B14F-4D97-AF65-F5344CB8AC3E}">
        <p14:creationId xmlns:p14="http://schemas.microsoft.com/office/powerpoint/2010/main" val="363523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Fluida</a:t>
            </a:r>
          </a:p>
        </p:txBody>
      </p:sp>
      <p:sp>
        <p:nvSpPr>
          <p:cNvPr id="3" name="Content Placeholder 2"/>
          <p:cNvSpPr>
            <a:spLocks noGrp="1"/>
          </p:cNvSpPr>
          <p:nvPr>
            <p:ph idx="1"/>
          </p:nvPr>
        </p:nvSpPr>
        <p:spPr/>
        <p:txBody>
          <a:bodyPr/>
          <a:lstStyle/>
          <a:p>
            <a:r>
              <a:rPr lang="id-ID" dirty="0"/>
              <a:t>Kumpulan molekul yang tersusun secara acak dan saling terikat dengan gaya kohesi yang lemah serta gaya yang didesakkan dari dinding-dinding suatu ruangan.</a:t>
            </a:r>
          </a:p>
          <a:p>
            <a:r>
              <a:rPr lang="id-ID" dirty="0"/>
              <a:t>Bahan yang dapat mengalir, menempati ruang dengan batas tertentu.</a:t>
            </a:r>
          </a:p>
          <a:p>
            <a:r>
              <a:rPr lang="id-ID" dirty="0"/>
              <a:t>Fluida tidak dapat menahan gaya gesek, namun dapat memberikan gaya tegak lurus pada permukaan tertentu.</a:t>
            </a:r>
          </a:p>
        </p:txBody>
      </p:sp>
    </p:spTree>
    <p:extLst>
      <p:ext uri="{BB962C8B-B14F-4D97-AF65-F5344CB8AC3E}">
        <p14:creationId xmlns:p14="http://schemas.microsoft.com/office/powerpoint/2010/main" val="1603803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24F55B-502D-4BD2-BBA5-4F1CDCF7DE83}"/>
              </a:ext>
            </a:extLst>
          </p:cNvPr>
          <p:cNvPicPr>
            <a:picLocks noChangeAspect="1"/>
          </p:cNvPicPr>
          <p:nvPr/>
        </p:nvPicPr>
        <p:blipFill>
          <a:blip r:embed="rId2"/>
          <a:stretch>
            <a:fillRect/>
          </a:stretch>
        </p:blipFill>
        <p:spPr>
          <a:xfrm>
            <a:off x="2224088" y="360131"/>
            <a:ext cx="7743824" cy="5824302"/>
          </a:xfrm>
          <a:prstGeom prst="rect">
            <a:avLst/>
          </a:prstGeom>
        </p:spPr>
      </p:pic>
    </p:spTree>
    <p:extLst>
      <p:ext uri="{BB962C8B-B14F-4D97-AF65-F5344CB8AC3E}">
        <p14:creationId xmlns:p14="http://schemas.microsoft.com/office/powerpoint/2010/main" val="230941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537" y="770442"/>
            <a:ext cx="10875818" cy="4953000"/>
          </a:xfrm>
        </p:spPr>
        <p:txBody>
          <a:bodyPr/>
          <a:lstStyle/>
          <a:p>
            <a:pPr marL="0" indent="0">
              <a:buNone/>
            </a:pPr>
            <a:r>
              <a:rPr lang="en-US" dirty="0"/>
              <a:t>In Fig., a block of density </a:t>
            </a:r>
            <a:r>
              <a:rPr lang="el-GR" dirty="0">
                <a:ea typeface="Cambria Math" panose="02040503050406030204" pitchFamily="18" charset="0"/>
              </a:rPr>
              <a:t>ρ</a:t>
            </a:r>
            <a:r>
              <a:rPr lang="id-ID" dirty="0">
                <a:ea typeface="Cambria Math" panose="02040503050406030204" pitchFamily="18" charset="0"/>
              </a:rPr>
              <a:t> = 800 kg/m</a:t>
            </a:r>
            <a:r>
              <a:rPr lang="id-ID" baseline="30000" dirty="0">
                <a:ea typeface="Cambria Math" panose="02040503050406030204" pitchFamily="18" charset="0"/>
              </a:rPr>
              <a:t>3 </a:t>
            </a:r>
            <a:r>
              <a:rPr lang="en-US" dirty="0"/>
              <a:t>ﬂoats face down in a ﬂuid of density</a:t>
            </a:r>
            <a:r>
              <a:rPr lang="id-ID" dirty="0"/>
              <a:t> </a:t>
            </a:r>
            <a:r>
              <a:rPr lang="el-GR" dirty="0">
                <a:ea typeface="Cambria Math" panose="02040503050406030204" pitchFamily="18" charset="0"/>
              </a:rPr>
              <a:t>ρ</a:t>
            </a:r>
            <a:r>
              <a:rPr lang="id-ID" baseline="-25000" dirty="0">
                <a:ea typeface="Cambria Math" panose="02040503050406030204" pitchFamily="18" charset="0"/>
              </a:rPr>
              <a:t>f</a:t>
            </a:r>
            <a:r>
              <a:rPr lang="id-ID" dirty="0">
                <a:ea typeface="Cambria Math" panose="02040503050406030204" pitchFamily="18" charset="0"/>
              </a:rPr>
              <a:t> = 1200 kg/m</a:t>
            </a:r>
            <a:r>
              <a:rPr lang="id-ID" baseline="30000" dirty="0">
                <a:ea typeface="Cambria Math" panose="02040503050406030204" pitchFamily="18" charset="0"/>
              </a:rPr>
              <a:t>3</a:t>
            </a:r>
            <a:r>
              <a:rPr lang="en-US" dirty="0"/>
              <a:t> . The block has height </a:t>
            </a:r>
            <a:r>
              <a:rPr lang="id-ID" dirty="0"/>
              <a:t>H = 6 cm</a:t>
            </a:r>
            <a:r>
              <a:rPr lang="en-US" dirty="0"/>
              <a:t>. </a:t>
            </a:r>
            <a:endParaRPr lang="id-ID" dirty="0"/>
          </a:p>
          <a:p>
            <a:pPr marL="514350" indent="-514350">
              <a:buAutoNum type="alphaLcParenBoth"/>
            </a:pPr>
            <a:r>
              <a:rPr lang="en-US" dirty="0"/>
              <a:t>By what depth is the block submerged?</a:t>
            </a:r>
            <a:endParaRPr lang="id-ID" dirty="0"/>
          </a:p>
          <a:p>
            <a:pPr marL="514350" indent="-514350">
              <a:buAutoNum type="alphaLcParenBoth"/>
            </a:pPr>
            <a:r>
              <a:rPr lang="en-US" dirty="0"/>
              <a:t>If the block is held fully submerged and then released, what is the magnitude of its acceleration?</a:t>
            </a:r>
          </a:p>
          <a:p>
            <a:pPr marL="0" indent="0">
              <a:buNone/>
            </a:pPr>
            <a:endParaRPr lang="id-ID" dirty="0"/>
          </a:p>
        </p:txBody>
      </p:sp>
      <p:pic>
        <p:nvPicPr>
          <p:cNvPr id="4" name="Picture 3"/>
          <p:cNvPicPr>
            <a:picLocks noChangeAspect="1"/>
          </p:cNvPicPr>
          <p:nvPr/>
        </p:nvPicPr>
        <p:blipFill>
          <a:blip r:embed="rId2"/>
          <a:stretch>
            <a:fillRect/>
          </a:stretch>
        </p:blipFill>
        <p:spPr>
          <a:xfrm>
            <a:off x="6141446" y="2784764"/>
            <a:ext cx="3893127" cy="3800982"/>
          </a:xfrm>
          <a:prstGeom prst="rect">
            <a:avLst/>
          </a:prstGeom>
        </p:spPr>
      </p:pic>
    </p:spTree>
    <p:extLst>
      <p:ext uri="{BB962C8B-B14F-4D97-AF65-F5344CB8AC3E}">
        <p14:creationId xmlns:p14="http://schemas.microsoft.com/office/powerpoint/2010/main" val="92936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Densitas</a:t>
            </a:r>
          </a:p>
        </p:txBody>
      </p:sp>
      <p:sp>
        <p:nvSpPr>
          <p:cNvPr id="3" name="Content Placeholder 2"/>
          <p:cNvSpPr>
            <a:spLocks noGrp="1"/>
          </p:cNvSpPr>
          <p:nvPr>
            <p:ph sz="half" idx="1"/>
          </p:nvPr>
        </p:nvSpPr>
        <p:spPr/>
        <p:txBody>
          <a:bodyPr>
            <a:normAutofit fontScale="92500" lnSpcReduction="10000"/>
          </a:bodyPr>
          <a:lstStyle/>
          <a:p>
            <a:pPr marL="0" indent="0">
              <a:buNone/>
            </a:pPr>
            <a:r>
              <a:rPr lang="id-ID" dirty="0"/>
              <a:t>Densitas</a:t>
            </a:r>
          </a:p>
          <a:p>
            <a:pPr marL="0" indent="0">
              <a:buNone/>
            </a:pPr>
            <a:endParaRPr lang="id-ID" dirty="0"/>
          </a:p>
          <a:p>
            <a:pPr marL="0" indent="0">
              <a:buNone/>
            </a:pPr>
            <a:endParaRPr lang="id-ID" dirty="0"/>
          </a:p>
          <a:p>
            <a:pPr marL="0" indent="0">
              <a:buNone/>
            </a:pPr>
            <a:r>
              <a:rPr lang="id-ID" dirty="0"/>
              <a:t>Densitas campuran </a:t>
            </a:r>
          </a:p>
          <a:p>
            <a:pPr marL="0" indent="0">
              <a:buNone/>
            </a:pPr>
            <a:endParaRPr lang="id-ID" dirty="0"/>
          </a:p>
          <a:p>
            <a:pPr marL="0" indent="0">
              <a:buNone/>
            </a:pPr>
            <a:endParaRPr lang="id-ID" dirty="0"/>
          </a:p>
          <a:p>
            <a:pPr marL="0" indent="0">
              <a:buNone/>
            </a:pPr>
            <a:endParaRPr lang="id-ID" dirty="0"/>
          </a:p>
        </p:txBody>
      </p:sp>
      <p:sp>
        <p:nvSpPr>
          <p:cNvPr id="7" name="Content Placeholder 6"/>
          <p:cNvSpPr>
            <a:spLocks noGrp="1"/>
          </p:cNvSpPr>
          <p:nvPr>
            <p:ph sz="half" idx="2"/>
          </p:nvPr>
        </p:nvSpPr>
        <p:spPr/>
        <p:txBody>
          <a:bodyPr>
            <a:normAutofit fontScale="92500" lnSpcReduction="10000"/>
          </a:bodyPr>
          <a:lstStyle/>
          <a:p>
            <a:pPr marL="0" indent="0">
              <a:buNone/>
            </a:pPr>
            <a:r>
              <a:rPr lang="id-ID" dirty="0"/>
              <a:t>m : massa bahan (g)</a:t>
            </a:r>
          </a:p>
          <a:p>
            <a:pPr marL="0" indent="0">
              <a:buNone/>
            </a:pPr>
            <a:r>
              <a:rPr lang="id-ID" dirty="0"/>
              <a:t>V : volume bahan (cm</a:t>
            </a:r>
            <a:r>
              <a:rPr lang="id-ID" dirty="0">
                <a:latin typeface="Calibri" panose="020F0502020204030204" pitchFamily="34" charset="0"/>
                <a:cs typeface="Calibri" panose="020F0502020204030204" pitchFamily="34" charset="0"/>
              </a:rPr>
              <a:t>³)</a:t>
            </a:r>
          </a:p>
          <a:p>
            <a:pPr marL="0" indent="0">
              <a:buNone/>
            </a:pPr>
            <a:endParaRPr lang="id-ID" dirty="0">
              <a:latin typeface="Calibri" panose="020F0502020204030204" pitchFamily="34" charset="0"/>
              <a:cs typeface="Calibri" panose="020F0502020204030204" pitchFamily="34" charset="0"/>
            </a:endParaRPr>
          </a:p>
          <a:p>
            <a:pPr marL="0" indent="0">
              <a:buNone/>
            </a:pPr>
            <a:endParaRPr lang="id-ID" dirty="0">
              <a:latin typeface="Calibri" panose="020F0502020204030204" pitchFamily="34" charset="0"/>
              <a:cs typeface="Calibri" panose="020F0502020204030204" pitchFamily="34" charset="0"/>
            </a:endParaRPr>
          </a:p>
          <a:p>
            <a:pPr marL="0" indent="0">
              <a:buNone/>
            </a:pPr>
            <a:r>
              <a:rPr lang="id-ID" dirty="0">
                <a:solidFill>
                  <a:srgbClr val="FF0000"/>
                </a:solidFill>
                <a:latin typeface="Calibri" panose="020F0502020204030204" pitchFamily="34" charset="0"/>
                <a:cs typeface="Calibri" panose="020F0502020204030204" pitchFamily="34" charset="0"/>
              </a:rPr>
              <a:t>Densitas merupakan fungsi posisi.</a:t>
            </a:r>
          </a:p>
          <a:p>
            <a:pPr marL="0" indent="0">
              <a:buNone/>
            </a:pPr>
            <a:r>
              <a:rPr lang="id-ID" dirty="0">
                <a:latin typeface="Calibri" panose="020F0502020204030204" pitchFamily="34" charset="0"/>
                <a:cs typeface="Calibri" panose="020F0502020204030204" pitchFamily="34" charset="0"/>
              </a:rPr>
              <a:t>Contoh : </a:t>
            </a:r>
          </a:p>
          <a:p>
            <a:pPr marL="0" indent="0">
              <a:buNone/>
            </a:pPr>
            <a:r>
              <a:rPr lang="id-ID" dirty="0">
                <a:latin typeface="Calibri" panose="020F0502020204030204" pitchFamily="34" charset="0"/>
                <a:cs typeface="Calibri" panose="020F0502020204030204" pitchFamily="34" charset="0"/>
              </a:rPr>
              <a:t>Massa jenis gas di atmosfir, makin ke atas makin kecil. </a:t>
            </a:r>
          </a:p>
          <a:p>
            <a:pPr marL="0" indent="0">
              <a:buNone/>
            </a:pPr>
            <a:r>
              <a:rPr lang="id-ID" dirty="0">
                <a:latin typeface="Calibri" panose="020F0502020204030204" pitchFamily="34" charset="0"/>
                <a:cs typeface="Calibri" panose="020F0502020204030204" pitchFamily="34" charset="0"/>
              </a:rPr>
              <a:t>Massa jenis air laut, makin ke dalam makin besar.</a:t>
            </a:r>
          </a:p>
          <a:p>
            <a:pPr marL="0" indent="0">
              <a:buNone/>
            </a:pPr>
            <a:endParaRPr lang="id-ID" dirty="0">
              <a:latin typeface="Calibri" panose="020F0502020204030204" pitchFamily="34" charset="0"/>
              <a:cs typeface="Calibri" panose="020F0502020204030204" pitchFamily="34" charset="0"/>
            </a:endParaRPr>
          </a:p>
          <a:p>
            <a:pPr marL="0" indent="0">
              <a:buNone/>
            </a:pPr>
            <a:endParaRPr lang="id-ID" dirty="0">
              <a:latin typeface="Calibri" panose="020F0502020204030204" pitchFamily="34" charset="0"/>
              <a:cs typeface="Calibri" panose="020F0502020204030204" pitchFamily="34" charset="0"/>
            </a:endParaRPr>
          </a:p>
          <a:p>
            <a:pPr marL="0" indent="0">
              <a:buNone/>
            </a:pPr>
            <a:endParaRPr lang="id-ID" dirty="0">
              <a:latin typeface="Calibri" panose="020F0502020204030204" pitchFamily="34" charset="0"/>
              <a:cs typeface="Calibri" panose="020F0502020204030204" pitchFamily="34" charset="0"/>
            </a:endParaRPr>
          </a:p>
          <a:p>
            <a:pPr marL="0" indent="0">
              <a:buNone/>
            </a:pPr>
            <a:endParaRPr lang="id-ID" dirty="0"/>
          </a:p>
          <a:p>
            <a:pPr marL="0" indent="0">
              <a:buNone/>
            </a:pPr>
            <a:endParaRPr lang="id-ID" dirty="0"/>
          </a:p>
        </p:txBody>
      </p:sp>
      <p:pic>
        <p:nvPicPr>
          <p:cNvPr id="5" name="Picture 4"/>
          <p:cNvPicPr>
            <a:picLocks noChangeAspect="1"/>
          </p:cNvPicPr>
          <p:nvPr/>
        </p:nvPicPr>
        <p:blipFill>
          <a:blip r:embed="rId2"/>
          <a:stretch>
            <a:fillRect/>
          </a:stretch>
        </p:blipFill>
        <p:spPr>
          <a:xfrm>
            <a:off x="2406732" y="1818697"/>
            <a:ext cx="2543957" cy="1669472"/>
          </a:xfrm>
          <a:prstGeom prst="rect">
            <a:avLst/>
          </a:prstGeom>
        </p:spPr>
      </p:pic>
      <p:pic>
        <p:nvPicPr>
          <p:cNvPr id="8" name="Picture 7">
            <a:extLst>
              <a:ext uri="{FF2B5EF4-FFF2-40B4-BE49-F238E27FC236}">
                <a16:creationId xmlns:a16="http://schemas.microsoft.com/office/drawing/2014/main" id="{0B80AA4E-C084-4372-B096-A6E5550E8C63}"/>
              </a:ext>
            </a:extLst>
          </p:cNvPr>
          <p:cNvPicPr>
            <a:picLocks noChangeAspect="1"/>
          </p:cNvPicPr>
          <p:nvPr/>
        </p:nvPicPr>
        <p:blipFill>
          <a:blip r:embed="rId3"/>
          <a:stretch>
            <a:fillRect/>
          </a:stretch>
        </p:blipFill>
        <p:spPr>
          <a:xfrm>
            <a:off x="606303" y="3816203"/>
            <a:ext cx="5645394" cy="2856706"/>
          </a:xfrm>
          <a:prstGeom prst="rect">
            <a:avLst/>
          </a:prstGeom>
        </p:spPr>
      </p:pic>
    </p:spTree>
    <p:extLst>
      <p:ext uri="{BB962C8B-B14F-4D97-AF65-F5344CB8AC3E}">
        <p14:creationId xmlns:p14="http://schemas.microsoft.com/office/powerpoint/2010/main" val="314096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5060" y="-51765"/>
            <a:ext cx="4374140" cy="6961530"/>
          </a:xfrm>
          <a:prstGeom prst="rect">
            <a:avLst/>
          </a:prstGeom>
        </p:spPr>
      </p:pic>
      <p:pic>
        <p:nvPicPr>
          <p:cNvPr id="4" name="Picture 3">
            <a:extLst>
              <a:ext uri="{FF2B5EF4-FFF2-40B4-BE49-F238E27FC236}">
                <a16:creationId xmlns:a16="http://schemas.microsoft.com/office/drawing/2014/main" id="{77C033E5-60A1-409C-99D0-88A4E8C28B03}"/>
              </a:ext>
            </a:extLst>
          </p:cNvPr>
          <p:cNvPicPr>
            <a:picLocks noChangeAspect="1"/>
          </p:cNvPicPr>
          <p:nvPr/>
        </p:nvPicPr>
        <p:blipFill>
          <a:blip r:embed="rId3"/>
          <a:stretch>
            <a:fillRect/>
          </a:stretch>
        </p:blipFill>
        <p:spPr>
          <a:xfrm>
            <a:off x="5029201" y="681036"/>
            <a:ext cx="6972300" cy="3305175"/>
          </a:xfrm>
          <a:prstGeom prst="rect">
            <a:avLst/>
          </a:prstGeom>
        </p:spPr>
      </p:pic>
    </p:spTree>
    <p:extLst>
      <p:ext uri="{BB962C8B-B14F-4D97-AF65-F5344CB8AC3E}">
        <p14:creationId xmlns:p14="http://schemas.microsoft.com/office/powerpoint/2010/main" val="103687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srgbClr val="FF0000"/>
                </a:solidFill>
              </a:rPr>
              <a:t>Pressure (tekanan)</a:t>
            </a:r>
          </a:p>
        </p:txBody>
      </p:sp>
      <p:sp>
        <p:nvSpPr>
          <p:cNvPr id="3" name="Content Placeholder 2"/>
          <p:cNvSpPr>
            <a:spLocks noGrp="1"/>
          </p:cNvSpPr>
          <p:nvPr>
            <p:ph idx="1"/>
          </p:nvPr>
        </p:nvSpPr>
        <p:spPr/>
        <p:txBody>
          <a:bodyPr>
            <a:normAutofit lnSpcReduction="10000"/>
          </a:bodyPr>
          <a:lstStyle/>
          <a:p>
            <a:pPr marL="0" indent="0">
              <a:buNone/>
            </a:pPr>
            <a:r>
              <a:rPr lang="id-ID" dirty="0"/>
              <a:t>Pressure</a:t>
            </a:r>
          </a:p>
          <a:p>
            <a:pPr marL="0" indent="0">
              <a:buNone/>
            </a:pPr>
            <a:endParaRPr lang="id-ID" dirty="0"/>
          </a:p>
          <a:p>
            <a:pPr marL="0" indent="0">
              <a:buNone/>
            </a:pPr>
            <a:endParaRPr lang="id-ID" dirty="0"/>
          </a:p>
          <a:p>
            <a:pPr marL="0" indent="0">
              <a:buNone/>
            </a:pPr>
            <a:endParaRPr lang="id-ID" dirty="0"/>
          </a:p>
          <a:p>
            <a:pPr marL="0" indent="0">
              <a:buNone/>
            </a:pPr>
            <a:r>
              <a:rPr lang="id-ID" dirty="0">
                <a:solidFill>
                  <a:srgbClr val="FF0000"/>
                </a:solidFill>
              </a:rPr>
              <a:t>Tekanan hidrostatis :</a:t>
            </a:r>
          </a:p>
          <a:p>
            <a:pPr marL="0" indent="0">
              <a:buNone/>
            </a:pPr>
            <a:r>
              <a:rPr lang="id-ID" dirty="0"/>
              <a:t>Tekanan yang dihasilkan oleh suatu fluida itu sendiri</a:t>
            </a:r>
          </a:p>
          <a:p>
            <a:pPr marL="0" indent="0">
              <a:buNone/>
            </a:pPr>
            <a:r>
              <a:rPr lang="id-ID" dirty="0"/>
              <a:t>Contoh :</a:t>
            </a:r>
          </a:p>
          <a:p>
            <a:pPr marL="0" indent="0">
              <a:buNone/>
            </a:pPr>
            <a:r>
              <a:rPr lang="id-ID" dirty="0"/>
              <a:t>Tekanan di kedalaman air laut</a:t>
            </a:r>
          </a:p>
          <a:p>
            <a:pPr marL="0" indent="0">
              <a:buNone/>
            </a:pPr>
            <a:r>
              <a:rPr lang="id-ID" dirty="0"/>
              <a:t>Tekanan udara dalam kabin pesawat terbang</a:t>
            </a:r>
          </a:p>
        </p:txBody>
      </p:sp>
      <p:sp>
        <p:nvSpPr>
          <p:cNvPr id="7" name="Content Placeholder 6"/>
          <p:cNvSpPr>
            <a:spLocks noGrp="1"/>
          </p:cNvSpPr>
          <p:nvPr>
            <p:ph sz="half" idx="4294967295"/>
          </p:nvPr>
        </p:nvSpPr>
        <p:spPr>
          <a:xfrm>
            <a:off x="7010400" y="1825625"/>
            <a:ext cx="5181600" cy="4351338"/>
          </a:xfrm>
        </p:spPr>
        <p:txBody>
          <a:bodyPr/>
          <a:lstStyle/>
          <a:p>
            <a:pPr marL="0" indent="0">
              <a:buNone/>
            </a:pPr>
            <a:r>
              <a:rPr lang="id-ID" dirty="0">
                <a:latin typeface="Calibri" panose="020F0502020204030204" pitchFamily="34" charset="0"/>
                <a:cs typeface="Calibri" panose="020F0502020204030204" pitchFamily="34" charset="0"/>
              </a:rPr>
              <a:t>F : gaya (N)</a:t>
            </a:r>
          </a:p>
          <a:p>
            <a:pPr marL="0" indent="0">
              <a:buNone/>
            </a:pPr>
            <a:r>
              <a:rPr lang="id-ID" dirty="0">
                <a:latin typeface="Calibri" panose="020F0502020204030204" pitchFamily="34" charset="0"/>
                <a:cs typeface="Calibri" panose="020F0502020204030204" pitchFamily="34" charset="0"/>
              </a:rPr>
              <a:t>A : luas permukaan (m²)</a:t>
            </a: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6" name="Picture 5"/>
          <p:cNvPicPr>
            <a:picLocks noChangeAspect="1"/>
          </p:cNvPicPr>
          <p:nvPr/>
        </p:nvPicPr>
        <p:blipFill>
          <a:blip r:embed="rId2"/>
          <a:stretch>
            <a:fillRect/>
          </a:stretch>
        </p:blipFill>
        <p:spPr>
          <a:xfrm>
            <a:off x="2690029" y="1690688"/>
            <a:ext cx="2691738" cy="1662544"/>
          </a:xfrm>
          <a:prstGeom prst="rect">
            <a:avLst/>
          </a:prstGeom>
        </p:spPr>
      </p:pic>
    </p:spTree>
    <p:extLst>
      <p:ext uri="{BB962C8B-B14F-4D97-AF65-F5344CB8AC3E}">
        <p14:creationId xmlns:p14="http://schemas.microsoft.com/office/powerpoint/2010/main" val="311842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5A902B-7A6F-452F-8A36-FAC6679C3EAE}"/>
              </a:ext>
            </a:extLst>
          </p:cNvPr>
          <p:cNvSpPr>
            <a:spLocks noGrp="1"/>
          </p:cNvSpPr>
          <p:nvPr>
            <p:ph type="title"/>
          </p:nvPr>
        </p:nvSpPr>
        <p:spPr>
          <a:xfrm>
            <a:off x="838200" y="365126"/>
            <a:ext cx="10515600" cy="863600"/>
          </a:xfrm>
        </p:spPr>
        <p:txBody>
          <a:bodyPr/>
          <a:lstStyle/>
          <a:p>
            <a:r>
              <a:rPr lang="id-ID" dirty="0">
                <a:solidFill>
                  <a:schemeClr val="accent1">
                    <a:lumMod val="50000"/>
                  </a:schemeClr>
                </a:solidFill>
              </a:rPr>
              <a:t>Tekanan hidrostatis</a:t>
            </a:r>
          </a:p>
        </p:txBody>
      </p:sp>
      <p:sp>
        <p:nvSpPr>
          <p:cNvPr id="10" name="Content Placeholder 9">
            <a:extLst>
              <a:ext uri="{FF2B5EF4-FFF2-40B4-BE49-F238E27FC236}">
                <a16:creationId xmlns:a16="http://schemas.microsoft.com/office/drawing/2014/main" id="{0ACC1053-8B62-453D-8C20-4DC84DC61458}"/>
              </a:ext>
            </a:extLst>
          </p:cNvPr>
          <p:cNvSpPr>
            <a:spLocks noGrp="1"/>
          </p:cNvSpPr>
          <p:nvPr>
            <p:ph sz="half" idx="2"/>
          </p:nvPr>
        </p:nvSpPr>
        <p:spPr/>
        <p:txBody>
          <a:bodyPr>
            <a:normAutofit/>
          </a:bodyPr>
          <a:lstStyle/>
          <a:p>
            <a:pPr marL="0" indent="0">
              <a:buNone/>
            </a:pPr>
            <a:r>
              <a:rPr lang="id-ID" dirty="0">
                <a:latin typeface="Calibri" panose="020F0502020204030204" pitchFamily="34" charset="0"/>
                <a:cs typeface="Calibri" panose="020F0502020204030204" pitchFamily="34" charset="0"/>
              </a:rPr>
              <a:t>Dasar silinder menanggung beban di atasnya sebesar :</a:t>
            </a:r>
          </a:p>
          <a:p>
            <a:pPr marL="0" indent="0">
              <a:buNone/>
            </a:pPr>
            <a:r>
              <a:rPr lang="id-ID" dirty="0">
                <a:latin typeface="Calibri" panose="020F0502020204030204" pitchFamily="34" charset="0"/>
                <a:cs typeface="Calibri" panose="020F0502020204030204" pitchFamily="34" charset="0"/>
              </a:rPr>
              <a:t>W = mg = </a:t>
            </a:r>
            <a:r>
              <a:rPr lang="el-GR" dirty="0">
                <a:latin typeface="Calibri" panose="020F0502020204030204" pitchFamily="34" charset="0"/>
                <a:cs typeface="Calibri" panose="020F0502020204030204" pitchFamily="34" charset="0"/>
              </a:rPr>
              <a:t>ρ</a:t>
            </a:r>
            <a:r>
              <a:rPr lang="id-ID" dirty="0">
                <a:latin typeface="Calibri" panose="020F0502020204030204" pitchFamily="34" charset="0"/>
                <a:cs typeface="Calibri" panose="020F0502020204030204" pitchFamily="34" charset="0"/>
              </a:rPr>
              <a:t>Ahg</a:t>
            </a:r>
          </a:p>
          <a:p>
            <a:pPr marL="0" indent="0">
              <a:buNone/>
            </a:pPr>
            <a:endParaRPr lang="id-ID" dirty="0">
              <a:solidFill>
                <a:srgbClr val="FF0000"/>
              </a:solidFill>
              <a:latin typeface="Calibri" panose="020F0502020204030204" pitchFamily="34" charset="0"/>
              <a:cs typeface="Calibri" panose="020F0502020204030204" pitchFamily="34" charset="0"/>
            </a:endParaRPr>
          </a:p>
          <a:p>
            <a:pPr marL="0" indent="0">
              <a:buNone/>
            </a:pPr>
            <a:r>
              <a:rPr lang="id-ID" dirty="0">
                <a:solidFill>
                  <a:srgbClr val="FF0000"/>
                </a:solidFill>
                <a:latin typeface="Calibri" panose="020F0502020204030204" pitchFamily="34" charset="0"/>
                <a:cs typeface="Calibri" panose="020F0502020204030204" pitchFamily="34" charset="0"/>
              </a:rPr>
              <a:t>Tekanan</a:t>
            </a:r>
            <a:r>
              <a:rPr lang="id-ID" dirty="0">
                <a:latin typeface="Calibri" panose="020F0502020204030204" pitchFamily="34" charset="0"/>
                <a:cs typeface="Calibri" panose="020F0502020204030204" pitchFamily="34" charset="0"/>
              </a:rPr>
              <a:t> = gaya/satuan luas</a:t>
            </a:r>
          </a:p>
          <a:p>
            <a:pPr marL="0" indent="0">
              <a:buNone/>
            </a:pPr>
            <a:r>
              <a:rPr lang="id-ID" dirty="0">
                <a:latin typeface="Calibri" panose="020F0502020204030204" pitchFamily="34" charset="0"/>
                <a:cs typeface="Calibri" panose="020F0502020204030204" pitchFamily="34" charset="0"/>
              </a:rPr>
              <a:t>P = </a:t>
            </a:r>
            <a:r>
              <a:rPr lang="el-GR" dirty="0">
                <a:latin typeface="Calibri" panose="020F0502020204030204" pitchFamily="34" charset="0"/>
                <a:cs typeface="Calibri" panose="020F0502020204030204" pitchFamily="34" charset="0"/>
              </a:rPr>
              <a:t>ρ</a:t>
            </a:r>
            <a:r>
              <a:rPr lang="id-ID" dirty="0">
                <a:latin typeface="Calibri" panose="020F0502020204030204" pitchFamily="34" charset="0"/>
                <a:cs typeface="Calibri" panose="020F0502020204030204" pitchFamily="34" charset="0"/>
              </a:rPr>
              <a:t>Ahg/A = </a:t>
            </a:r>
            <a:r>
              <a:rPr lang="el-GR" dirty="0">
                <a:latin typeface="Calibri" panose="020F0502020204030204" pitchFamily="34" charset="0"/>
                <a:cs typeface="Calibri" panose="020F0502020204030204" pitchFamily="34" charset="0"/>
              </a:rPr>
              <a:t>ρ</a:t>
            </a:r>
            <a:r>
              <a:rPr lang="id-ID" dirty="0">
                <a:latin typeface="Calibri" panose="020F0502020204030204" pitchFamily="34" charset="0"/>
                <a:cs typeface="Calibri" panose="020F0502020204030204" pitchFamily="34" charset="0"/>
              </a:rPr>
              <a:t>gh</a:t>
            </a:r>
            <a:endParaRPr lang="id-ID" dirty="0"/>
          </a:p>
        </p:txBody>
      </p:sp>
      <p:sp>
        <p:nvSpPr>
          <p:cNvPr id="14" name="Content Placeholder 13">
            <a:extLst>
              <a:ext uri="{FF2B5EF4-FFF2-40B4-BE49-F238E27FC236}">
                <a16:creationId xmlns:a16="http://schemas.microsoft.com/office/drawing/2014/main" id="{B939098D-0816-48ED-A2BC-833BB652858F}"/>
              </a:ext>
            </a:extLst>
          </p:cNvPr>
          <p:cNvSpPr>
            <a:spLocks noGrp="1"/>
          </p:cNvSpPr>
          <p:nvPr>
            <p:ph sz="half" idx="1"/>
          </p:nvPr>
        </p:nvSpPr>
        <p:spPr>
          <a:xfrm>
            <a:off x="838200" y="1825624"/>
            <a:ext cx="5181600" cy="4667249"/>
          </a:xfrm>
        </p:spPr>
        <p:txBody>
          <a:bodyPr>
            <a:normAutofit/>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r>
              <a:rPr lang="id-ID" dirty="0"/>
              <a:t>Volume silinder kecil : V = Ah</a:t>
            </a:r>
          </a:p>
          <a:p>
            <a:pPr marL="0" indent="0">
              <a:buNone/>
            </a:pPr>
            <a:r>
              <a:rPr lang="id-ID" dirty="0"/>
              <a:t>Massa silinder kecil : m = </a:t>
            </a:r>
            <a:r>
              <a:rPr lang="id-ID" dirty="0">
                <a:latin typeface="Calibri" panose="020F0502020204030204" pitchFamily="34" charset="0"/>
                <a:cs typeface="Calibri" panose="020F0502020204030204" pitchFamily="34" charset="0"/>
              </a:rPr>
              <a:t>ρV = </a:t>
            </a:r>
            <a:r>
              <a:rPr lang="el-GR" dirty="0">
                <a:latin typeface="Calibri" panose="020F0502020204030204" pitchFamily="34" charset="0"/>
                <a:cs typeface="Calibri" panose="020F0502020204030204" pitchFamily="34" charset="0"/>
              </a:rPr>
              <a:t>ρ</a:t>
            </a:r>
            <a:r>
              <a:rPr lang="id-ID" dirty="0">
                <a:latin typeface="Calibri" panose="020F0502020204030204" pitchFamily="34" charset="0"/>
                <a:cs typeface="Calibri" panose="020F0502020204030204" pitchFamily="34" charset="0"/>
              </a:rPr>
              <a:t>Ah</a:t>
            </a:r>
          </a:p>
          <a:p>
            <a:pPr marL="0" indent="0">
              <a:buNone/>
            </a:pPr>
            <a:r>
              <a:rPr lang="el-GR" dirty="0">
                <a:latin typeface="Calibri" panose="020F0502020204030204" pitchFamily="34" charset="0"/>
                <a:cs typeface="Calibri" panose="020F0502020204030204" pitchFamily="34" charset="0"/>
              </a:rPr>
              <a:t>ρ</a:t>
            </a:r>
            <a:r>
              <a:rPr lang="id-ID" dirty="0">
                <a:latin typeface="Calibri" panose="020F0502020204030204" pitchFamily="34" charset="0"/>
                <a:cs typeface="Calibri" panose="020F0502020204030204" pitchFamily="34" charset="0"/>
              </a:rPr>
              <a:t> : massa jenis </a:t>
            </a:r>
            <a:r>
              <a:rPr lang="id-ID" dirty="0">
                <a:solidFill>
                  <a:srgbClr val="FF0000"/>
                </a:solidFill>
                <a:latin typeface="Calibri" panose="020F0502020204030204" pitchFamily="34" charset="0"/>
                <a:cs typeface="Calibri" panose="020F0502020204030204" pitchFamily="34" charset="0"/>
              </a:rPr>
              <a:t>fluida</a:t>
            </a:r>
          </a:p>
        </p:txBody>
      </p:sp>
      <p:pic>
        <p:nvPicPr>
          <p:cNvPr id="15" name="Content Placeholder 10">
            <a:extLst>
              <a:ext uri="{FF2B5EF4-FFF2-40B4-BE49-F238E27FC236}">
                <a16:creationId xmlns:a16="http://schemas.microsoft.com/office/drawing/2014/main" id="{85D5CA93-1FFE-4CFD-9A8E-B815269ABDD5}"/>
              </a:ext>
            </a:extLst>
          </p:cNvPr>
          <p:cNvPicPr>
            <a:picLocks noChangeAspect="1"/>
          </p:cNvPicPr>
          <p:nvPr/>
        </p:nvPicPr>
        <p:blipFill>
          <a:blip r:embed="rId2"/>
          <a:stretch>
            <a:fillRect/>
          </a:stretch>
        </p:blipFill>
        <p:spPr>
          <a:xfrm>
            <a:off x="1562099" y="1505743"/>
            <a:ext cx="3111789" cy="2651919"/>
          </a:xfrm>
          <a:prstGeom prst="rect">
            <a:avLst/>
          </a:prstGeom>
        </p:spPr>
      </p:pic>
    </p:spTree>
    <p:extLst>
      <p:ext uri="{BB962C8B-B14F-4D97-AF65-F5344CB8AC3E}">
        <p14:creationId xmlns:p14="http://schemas.microsoft.com/office/powerpoint/2010/main" val="2920636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6EC6-BF7A-40E4-8A92-432B7C4E9D09}"/>
              </a:ext>
            </a:extLst>
          </p:cNvPr>
          <p:cNvSpPr>
            <a:spLocks noGrp="1"/>
          </p:cNvSpPr>
          <p:nvPr>
            <p:ph type="title"/>
          </p:nvPr>
        </p:nvSpPr>
        <p:spPr/>
        <p:txBody>
          <a:bodyPr/>
          <a:lstStyle/>
          <a:p>
            <a:r>
              <a:rPr lang="id-ID" dirty="0">
                <a:solidFill>
                  <a:srgbClr val="FF0000"/>
                </a:solidFill>
              </a:rPr>
              <a:t>Sifat tekanan hidrostatis</a:t>
            </a:r>
          </a:p>
        </p:txBody>
      </p:sp>
      <p:sp>
        <p:nvSpPr>
          <p:cNvPr id="3" name="Content Placeholder 2">
            <a:extLst>
              <a:ext uri="{FF2B5EF4-FFF2-40B4-BE49-F238E27FC236}">
                <a16:creationId xmlns:a16="http://schemas.microsoft.com/office/drawing/2014/main" id="{098E6DC1-15DE-4EC6-9485-A79CAE0C9D86}"/>
              </a:ext>
            </a:extLst>
          </p:cNvPr>
          <p:cNvSpPr>
            <a:spLocks noGrp="1"/>
          </p:cNvSpPr>
          <p:nvPr>
            <p:ph idx="1"/>
          </p:nvPr>
        </p:nvSpPr>
        <p:spPr/>
        <p:txBody>
          <a:bodyPr/>
          <a:lstStyle/>
          <a:p>
            <a:r>
              <a:rPr lang="id-ID" dirty="0"/>
              <a:t>Tekanan hidrostatis bergantung pada kedalaman fluida, bukan pada bentuk fluida</a:t>
            </a:r>
          </a:p>
          <a:p>
            <a:endParaRPr lang="id-ID" dirty="0"/>
          </a:p>
          <a:p>
            <a:endParaRPr lang="id-ID" dirty="0"/>
          </a:p>
          <a:p>
            <a:endParaRPr lang="id-ID" dirty="0"/>
          </a:p>
          <a:p>
            <a:r>
              <a:rPr lang="id-ID" dirty="0"/>
              <a:t>Pada bidang sentuh antara fluida dengan benda, gaya yang dihasilkan tekanan hidrostatik selalu tegak lurus permukaan bidang batas</a:t>
            </a:r>
          </a:p>
        </p:txBody>
      </p:sp>
      <p:pic>
        <p:nvPicPr>
          <p:cNvPr id="5" name="Picture 4">
            <a:extLst>
              <a:ext uri="{FF2B5EF4-FFF2-40B4-BE49-F238E27FC236}">
                <a16:creationId xmlns:a16="http://schemas.microsoft.com/office/drawing/2014/main" id="{65966643-EF64-4DDC-810C-38D6CDBD0FE2}"/>
              </a:ext>
            </a:extLst>
          </p:cNvPr>
          <p:cNvPicPr>
            <a:picLocks noChangeAspect="1"/>
          </p:cNvPicPr>
          <p:nvPr/>
        </p:nvPicPr>
        <p:blipFill>
          <a:blip r:embed="rId2"/>
          <a:stretch>
            <a:fillRect/>
          </a:stretch>
        </p:blipFill>
        <p:spPr>
          <a:xfrm>
            <a:off x="3957637" y="2283619"/>
            <a:ext cx="6912030" cy="1919288"/>
          </a:xfrm>
          <a:prstGeom prst="rect">
            <a:avLst/>
          </a:prstGeom>
        </p:spPr>
      </p:pic>
      <p:sp>
        <p:nvSpPr>
          <p:cNvPr id="6" name="TextBox 5">
            <a:extLst>
              <a:ext uri="{FF2B5EF4-FFF2-40B4-BE49-F238E27FC236}">
                <a16:creationId xmlns:a16="http://schemas.microsoft.com/office/drawing/2014/main" id="{D4143956-5B97-4998-AF5F-71ED9F1AAF9E}"/>
              </a:ext>
            </a:extLst>
          </p:cNvPr>
          <p:cNvSpPr txBox="1"/>
          <p:nvPr/>
        </p:nvSpPr>
        <p:spPr>
          <a:xfrm>
            <a:off x="1450920" y="2967335"/>
            <a:ext cx="2651235" cy="1015663"/>
          </a:xfrm>
          <a:prstGeom prst="rect">
            <a:avLst/>
          </a:prstGeom>
          <a:noFill/>
        </p:spPr>
        <p:txBody>
          <a:bodyPr wrap="square" rtlCol="0">
            <a:spAutoFit/>
          </a:bodyPr>
          <a:lstStyle/>
          <a:p>
            <a:r>
              <a:rPr lang="id-ID" sz="2000" dirty="0">
                <a:solidFill>
                  <a:srgbClr val="FF0000"/>
                </a:solidFill>
              </a:rPr>
              <a:t>Tekanan hidrostatis fluida sepanjang garis besarnya sama</a:t>
            </a:r>
          </a:p>
        </p:txBody>
      </p:sp>
      <p:pic>
        <p:nvPicPr>
          <p:cNvPr id="8" name="Picture 7">
            <a:extLst>
              <a:ext uri="{FF2B5EF4-FFF2-40B4-BE49-F238E27FC236}">
                <a16:creationId xmlns:a16="http://schemas.microsoft.com/office/drawing/2014/main" id="{7574CCB5-B6E8-4344-91B5-827AE4A29795}"/>
              </a:ext>
            </a:extLst>
          </p:cNvPr>
          <p:cNvPicPr>
            <a:picLocks noChangeAspect="1"/>
          </p:cNvPicPr>
          <p:nvPr/>
        </p:nvPicPr>
        <p:blipFill>
          <a:blip r:embed="rId3"/>
          <a:stretch>
            <a:fillRect/>
          </a:stretch>
        </p:blipFill>
        <p:spPr>
          <a:xfrm>
            <a:off x="4102155" y="5086350"/>
            <a:ext cx="3105150" cy="1771650"/>
          </a:xfrm>
          <a:prstGeom prst="rect">
            <a:avLst/>
          </a:prstGeom>
        </p:spPr>
      </p:pic>
    </p:spTree>
    <p:extLst>
      <p:ext uri="{BB962C8B-B14F-4D97-AF65-F5344CB8AC3E}">
        <p14:creationId xmlns:p14="http://schemas.microsoft.com/office/powerpoint/2010/main" val="64748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t>
            </a:r>
            <a:r>
              <a:rPr lang="id-ID" dirty="0"/>
              <a:t>ariasi tekanan pada kedalaman fluida</a:t>
            </a:r>
          </a:p>
        </p:txBody>
      </p:sp>
      <p:sp>
        <p:nvSpPr>
          <p:cNvPr id="3" name="Content Placeholder 2"/>
          <p:cNvSpPr>
            <a:spLocks noGrp="1"/>
          </p:cNvSpPr>
          <p:nvPr>
            <p:ph idx="1"/>
          </p:nvPr>
        </p:nvSpPr>
        <p:spPr/>
        <p:txBody>
          <a:bodyPr/>
          <a:lstStyle/>
          <a:p>
            <a:pPr marL="0" indent="0">
              <a:buNone/>
            </a:pPr>
            <a:r>
              <a:rPr lang="id-ID" dirty="0"/>
              <a:t>Fluida terbuka di udara. Tekanan fluida pada kedalaman tertentu dalam suatu tangki :</a:t>
            </a:r>
          </a:p>
        </p:txBody>
      </p:sp>
      <p:pic>
        <p:nvPicPr>
          <p:cNvPr id="5" name="Picture 4"/>
          <p:cNvPicPr>
            <a:picLocks noChangeAspect="1"/>
          </p:cNvPicPr>
          <p:nvPr/>
        </p:nvPicPr>
        <p:blipFill>
          <a:blip r:embed="rId2"/>
          <a:stretch>
            <a:fillRect/>
          </a:stretch>
        </p:blipFill>
        <p:spPr>
          <a:xfrm>
            <a:off x="7142259" y="2322811"/>
            <a:ext cx="4436652" cy="4050857"/>
          </a:xfrm>
          <a:prstGeom prst="rect">
            <a:avLst/>
          </a:prstGeom>
        </p:spPr>
      </p:pic>
      <p:sp>
        <p:nvSpPr>
          <p:cNvPr id="6" name="TextBox 5"/>
          <p:cNvSpPr txBox="1"/>
          <p:nvPr/>
        </p:nvSpPr>
        <p:spPr>
          <a:xfrm>
            <a:off x="7530816" y="3429000"/>
            <a:ext cx="775855" cy="369332"/>
          </a:xfrm>
          <a:prstGeom prst="rect">
            <a:avLst/>
          </a:prstGeom>
          <a:solidFill>
            <a:schemeClr val="bg1"/>
          </a:solidFill>
        </p:spPr>
        <p:txBody>
          <a:bodyPr wrap="square" rtlCol="0">
            <a:spAutoFit/>
          </a:bodyPr>
          <a:lstStyle/>
          <a:p>
            <a:r>
              <a:rPr lang="id-ID" dirty="0"/>
              <a:t>udara</a:t>
            </a:r>
          </a:p>
        </p:txBody>
      </p:sp>
      <p:sp>
        <p:nvSpPr>
          <p:cNvPr id="7" name="TextBox 6"/>
          <p:cNvSpPr txBox="1"/>
          <p:nvPr/>
        </p:nvSpPr>
        <p:spPr>
          <a:xfrm>
            <a:off x="7530816" y="3926186"/>
            <a:ext cx="775855" cy="369332"/>
          </a:xfrm>
          <a:prstGeom prst="rect">
            <a:avLst/>
          </a:prstGeom>
          <a:solidFill>
            <a:schemeClr val="accent1">
              <a:lumMod val="40000"/>
              <a:lumOff val="60000"/>
            </a:schemeClr>
          </a:solidFill>
        </p:spPr>
        <p:txBody>
          <a:bodyPr wrap="square" rtlCol="0">
            <a:spAutoFit/>
          </a:bodyPr>
          <a:lstStyle/>
          <a:p>
            <a:r>
              <a:rPr lang="id-ID" dirty="0"/>
              <a:t>cairan</a:t>
            </a:r>
          </a:p>
        </p:txBody>
      </p:sp>
      <p:pic>
        <p:nvPicPr>
          <p:cNvPr id="9" name="Picture 8">
            <a:extLst>
              <a:ext uri="{FF2B5EF4-FFF2-40B4-BE49-F238E27FC236}">
                <a16:creationId xmlns:a16="http://schemas.microsoft.com/office/drawing/2014/main" id="{95C68369-5904-45C6-B489-CB2CC4AF1D1F}"/>
              </a:ext>
            </a:extLst>
          </p:cNvPr>
          <p:cNvPicPr>
            <a:picLocks noChangeAspect="1"/>
          </p:cNvPicPr>
          <p:nvPr/>
        </p:nvPicPr>
        <p:blipFill>
          <a:blip r:embed="rId3"/>
          <a:stretch>
            <a:fillRect/>
          </a:stretch>
        </p:blipFill>
        <p:spPr>
          <a:xfrm>
            <a:off x="838200" y="2765990"/>
            <a:ext cx="5700137" cy="3372949"/>
          </a:xfrm>
          <a:prstGeom prst="rect">
            <a:avLst/>
          </a:prstGeom>
        </p:spPr>
      </p:pic>
    </p:spTree>
    <p:extLst>
      <p:ext uri="{BB962C8B-B14F-4D97-AF65-F5344CB8AC3E}">
        <p14:creationId xmlns:p14="http://schemas.microsoft.com/office/powerpoint/2010/main" val="303420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154B3-2387-4D1D-8109-D61D309E807E}"/>
              </a:ext>
            </a:extLst>
          </p:cNvPr>
          <p:cNvSpPr>
            <a:spLocks noGrp="1"/>
          </p:cNvSpPr>
          <p:nvPr>
            <p:ph type="title"/>
          </p:nvPr>
        </p:nvSpPr>
        <p:spPr>
          <a:xfrm>
            <a:off x="838200" y="365125"/>
            <a:ext cx="10515600" cy="777875"/>
          </a:xfrm>
        </p:spPr>
        <p:txBody>
          <a:bodyPr/>
          <a:lstStyle/>
          <a:p>
            <a:r>
              <a:rPr lang="id-ID" dirty="0">
                <a:solidFill>
                  <a:srgbClr val="FF0000"/>
                </a:solidFill>
              </a:rPr>
              <a:t>Pipa berhubungan</a:t>
            </a:r>
          </a:p>
        </p:txBody>
      </p:sp>
      <p:sp>
        <p:nvSpPr>
          <p:cNvPr id="3" name="Content Placeholder 2"/>
          <p:cNvSpPr>
            <a:spLocks noGrp="1"/>
          </p:cNvSpPr>
          <p:nvPr>
            <p:ph idx="1"/>
          </p:nvPr>
        </p:nvSpPr>
        <p:spPr>
          <a:xfrm>
            <a:off x="838200" y="1354137"/>
            <a:ext cx="10515600" cy="4351338"/>
          </a:xfrm>
        </p:spPr>
        <p:txBody>
          <a:bodyPr/>
          <a:lstStyle/>
          <a:p>
            <a:pPr marL="0" indent="0">
              <a:buNone/>
            </a:pPr>
            <a:r>
              <a:rPr lang="id-ID" dirty="0"/>
              <a:t>Tabung U pada gambar di bawah berisi 2 cairan yg setimbang secara statis. Air berdensitas </a:t>
            </a:r>
            <a:r>
              <a:rPr lang="en-US" dirty="0" err="1">
                <a:latin typeface="Cambria Math" panose="02040503050406030204" pitchFamily="18" charset="0"/>
                <a:ea typeface="Cambria Math" panose="02040503050406030204" pitchFamily="18" charset="0"/>
              </a:rPr>
              <a:t>ρ</a:t>
            </a:r>
            <a:r>
              <a:rPr lang="en-US" baseline="-25000" dirty="0" err="1"/>
              <a:t>w</a:t>
            </a:r>
            <a:r>
              <a:rPr lang="en-US" dirty="0"/>
              <a:t> </a:t>
            </a:r>
            <a:r>
              <a:rPr lang="id-ID" dirty="0"/>
              <a:t>= </a:t>
            </a:r>
            <a:r>
              <a:rPr lang="en-US" dirty="0"/>
              <a:t>998 kg/m</a:t>
            </a:r>
            <a:r>
              <a:rPr lang="en-US" baseline="30000" dirty="0"/>
              <a:t>3</a:t>
            </a:r>
            <a:r>
              <a:rPr lang="en-US" dirty="0"/>
              <a:t> </a:t>
            </a:r>
            <a:r>
              <a:rPr lang="id-ID" dirty="0"/>
              <a:t>di sisi kanan</a:t>
            </a:r>
            <a:r>
              <a:rPr lang="en-US" dirty="0"/>
              <a:t>, </a:t>
            </a:r>
            <a:r>
              <a:rPr lang="id-ID" dirty="0"/>
              <a:t>dan minyak dengan densitas yang tidak diketahui di sisi kiri. Hasil pengukuran menunjukkan</a:t>
            </a:r>
            <a:r>
              <a:rPr lang="en-US" dirty="0"/>
              <a:t> l </a:t>
            </a:r>
            <a:r>
              <a:rPr lang="id-ID" dirty="0"/>
              <a:t>=</a:t>
            </a:r>
            <a:r>
              <a:rPr lang="en-US" dirty="0"/>
              <a:t> 135 mm </a:t>
            </a:r>
            <a:r>
              <a:rPr lang="id-ID" dirty="0"/>
              <a:t>dan</a:t>
            </a:r>
            <a:r>
              <a:rPr lang="en-US" dirty="0"/>
              <a:t> d </a:t>
            </a:r>
            <a:r>
              <a:rPr lang="id-ID" dirty="0"/>
              <a:t>= </a:t>
            </a:r>
            <a:r>
              <a:rPr lang="en-US" dirty="0"/>
              <a:t>12.3 mm. B</a:t>
            </a:r>
            <a:r>
              <a:rPr lang="id-ID" dirty="0"/>
              <a:t>erapa densitas minyak?</a:t>
            </a:r>
            <a:endParaRPr lang="en-US" dirty="0"/>
          </a:p>
          <a:p>
            <a:pPr marL="0" indent="0">
              <a:buNone/>
            </a:pPr>
            <a:endParaRPr lang="id-ID" dirty="0"/>
          </a:p>
        </p:txBody>
      </p:sp>
      <p:pic>
        <p:nvPicPr>
          <p:cNvPr id="4" name="Picture 3"/>
          <p:cNvPicPr>
            <a:picLocks noChangeAspect="1"/>
          </p:cNvPicPr>
          <p:nvPr/>
        </p:nvPicPr>
        <p:blipFill>
          <a:blip r:embed="rId2"/>
          <a:stretch>
            <a:fillRect/>
          </a:stretch>
        </p:blipFill>
        <p:spPr>
          <a:xfrm>
            <a:off x="942102" y="3100388"/>
            <a:ext cx="7269321" cy="3592883"/>
          </a:xfrm>
          <a:prstGeom prst="rect">
            <a:avLst/>
          </a:prstGeom>
        </p:spPr>
      </p:pic>
    </p:spTree>
    <p:extLst>
      <p:ext uri="{BB962C8B-B14F-4D97-AF65-F5344CB8AC3E}">
        <p14:creationId xmlns:p14="http://schemas.microsoft.com/office/powerpoint/2010/main" val="2281536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6322</TotalTime>
  <Words>700</Words>
  <Application>Microsoft Office PowerPoint</Application>
  <PresentationFormat>Widescreen</PresentationFormat>
  <Paragraphs>106</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Fluida statis</vt:lpstr>
      <vt:lpstr>Fluida</vt:lpstr>
      <vt:lpstr>Densitas</vt:lpstr>
      <vt:lpstr>PowerPoint Presentation</vt:lpstr>
      <vt:lpstr>Pressure (tekanan)</vt:lpstr>
      <vt:lpstr>Tekanan hidrostatis</vt:lpstr>
      <vt:lpstr>Sifat tekanan hidrostatis</vt:lpstr>
      <vt:lpstr>Variasi tekanan pada kedalaman fluida</vt:lpstr>
      <vt:lpstr>Pipa berhubungan</vt:lpstr>
      <vt:lpstr>PowerPoint Presentation</vt:lpstr>
      <vt:lpstr>Pengukuran tekanan</vt:lpstr>
      <vt:lpstr>Cara mengukur tekanan hidrostatis : </vt:lpstr>
      <vt:lpstr>Pengukuran tekanan pada ruang tertutup</vt:lpstr>
      <vt:lpstr> Pengukuran tekanan</vt:lpstr>
      <vt:lpstr>Pascal’s Principle</vt:lpstr>
      <vt:lpstr>Gaya apung (buoyant forces) dan Archimedes’s Principle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Fluida</dc:title>
  <dc:creator>Dwi Ardiana</dc:creator>
  <cp:lastModifiedBy>Dwi Ardiana</cp:lastModifiedBy>
  <cp:revision>49</cp:revision>
  <dcterms:created xsi:type="dcterms:W3CDTF">2019-09-15T07:57:58Z</dcterms:created>
  <dcterms:modified xsi:type="dcterms:W3CDTF">2023-09-21T01:47:15Z</dcterms:modified>
</cp:coreProperties>
</file>