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00" name="Google Shape;300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"/>
          <p:cNvSpPr txBox="1">
            <a:spLocks noGrp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SzPts val="1960"/>
              <a:buFont typeface="Noto Sans Symbols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4038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SzPts val="1960"/>
              <a:buChar char="□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□"/>
              <a:defRPr sz="2000"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2"/>
          </p:nvPr>
        </p:nvSpPr>
        <p:spPr>
          <a:xfrm>
            <a:off x="4648200" y="1828800"/>
            <a:ext cx="4038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3060" algn="l">
              <a:spcBef>
                <a:spcPts val="560"/>
              </a:spcBef>
              <a:spcAft>
                <a:spcPts val="0"/>
              </a:spcAft>
              <a:buSzPts val="1960"/>
              <a:buChar char="□"/>
              <a:defRPr sz="2800"/>
            </a:lvl1pPr>
            <a:lvl2pPr marL="914400" lvl="1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□"/>
              <a:defRPr sz="2000"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□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 rot="5400000">
            <a:off x="4859338" y="2303462"/>
            <a:ext cx="5597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 rot="5400000">
            <a:off x="668338" y="322263"/>
            <a:ext cx="5597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□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 rot="5400000">
            <a:off x="2420937" y="-134938"/>
            <a:ext cx="430212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360"/>
              </a:spcBef>
              <a:spcAft>
                <a:spcPts val="0"/>
              </a:spcAft>
              <a:buSzPts val="1260"/>
              <a:buChar char="□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marL="1828800" lvl="3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640"/>
              </a:spcBef>
              <a:spcAft>
                <a:spcPts val="0"/>
              </a:spcAft>
              <a:buSzPts val="2240"/>
              <a:buChar char="□"/>
              <a:defRPr sz="3200"/>
            </a:lvl1pPr>
            <a:lvl2pPr marL="914400" lvl="1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□"/>
              <a:defRPr sz="2400"/>
            </a:lvl3pPr>
            <a:lvl4pPr marL="1828800" lvl="3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4pPr>
            <a:lvl5pPr marL="2286000" lvl="4" indent="-2921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5pPr>
            <a:lvl6pPr marL="2743200" lvl="5" indent="-2921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6pPr>
            <a:lvl7pPr marL="3200400" lvl="6" indent="-2921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7pPr>
            <a:lvl8pPr marL="3657600" lvl="7" indent="-2921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8pPr>
            <a:lvl9pPr marL="4114800" lvl="8" indent="-292100" algn="l"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68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480"/>
              </a:spcBef>
              <a:spcAft>
                <a:spcPts val="0"/>
              </a:spcAft>
              <a:buSzPts val="1680"/>
              <a:buChar char="□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 sz="1800"/>
            </a:lvl3pPr>
            <a:lvl4pPr marL="1828800" lvl="3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68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480"/>
              </a:spcBef>
              <a:spcAft>
                <a:spcPts val="0"/>
              </a:spcAft>
              <a:buSzPts val="1680"/>
              <a:buChar char="□"/>
              <a:defRPr sz="2400"/>
            </a:lvl1pPr>
            <a:lvl2pPr marL="914400" lvl="1" indent="-323850" algn="l"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□"/>
              <a:defRPr sz="1800"/>
            </a:lvl3pPr>
            <a:lvl4pPr marL="1828800" lvl="3" indent="-304800" algn="l"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381000" y="990600"/>
            <a:ext cx="76200" cy="5105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2" name="Google Shape;12;p1"/>
            <p:cNvSpPr txBox="1"/>
            <p:nvPr/>
          </p:nvSpPr>
          <p:spPr>
            <a:xfrm rot="10800000" flipH="1">
              <a:off x="5236" y="192"/>
              <a:ext cx="288" cy="288"/>
            </a:xfrm>
            <a:prstGeom prst="rect">
              <a:avLst/>
            </a:prstGeom>
            <a:solidFill>
              <a:schemeClr val="lt2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Google Shape;13;p1"/>
            <p:cNvSpPr txBox="1"/>
            <p:nvPr/>
          </p:nvSpPr>
          <p:spPr>
            <a:xfrm rot="10800000" flipH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 rot="10800000" flipH="1">
              <a:off x="240" y="480"/>
              <a:ext cx="5004" cy="144"/>
            </a:xfrm>
            <a:prstGeom prst="rect">
              <a:avLst/>
            </a:prstGeom>
            <a:solidFill>
              <a:schemeClr val="lt2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 rot="10800000" flipH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" name="Google Shape;16;p1"/>
            <p:cNvCxnSpPr/>
            <p:nvPr/>
          </p:nvCxnSpPr>
          <p:spPr>
            <a:xfrm rot="10800000">
              <a:off x="480" y="2256"/>
              <a:ext cx="4848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7" name="Google Shape;17;p1"/>
            <p:cNvSpPr txBox="1"/>
            <p:nvPr/>
          </p:nvSpPr>
          <p:spPr>
            <a:xfrm>
              <a:off x="240" y="192"/>
              <a:ext cx="5286" cy="3648"/>
            </a:xfrm>
            <a:prstGeom prst="rect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8" name="Google Shape;18;p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□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□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grpSp>
        <p:nvGrpSpPr>
          <p:cNvPr id="35" name="Google Shape;35;p3"/>
          <p:cNvGrpSpPr/>
          <p:nvPr/>
        </p:nvGrpSpPr>
        <p:grpSpPr>
          <a:xfrm>
            <a:off x="279400" y="152400"/>
            <a:ext cx="8686800" cy="1600200"/>
            <a:chOff x="176" y="96"/>
            <a:chExt cx="5472" cy="1008"/>
          </a:xfrm>
        </p:grpSpPr>
        <p:cxnSp>
          <p:nvCxnSpPr>
            <p:cNvPr id="36" name="Google Shape;36;p3"/>
            <p:cNvCxnSpPr/>
            <p:nvPr/>
          </p:nvCxnSpPr>
          <p:spPr>
            <a:xfrm rot="10800000">
              <a:off x="288" y="1104"/>
              <a:ext cx="5232" cy="0"/>
            </a:xfrm>
            <a:prstGeom prst="straightConnector1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37" name="Google Shape;37;p3"/>
            <p:cNvSpPr txBox="1"/>
            <p:nvPr/>
          </p:nvSpPr>
          <p:spPr>
            <a:xfrm>
              <a:off x="5504" y="96"/>
              <a:ext cx="144" cy="144"/>
            </a:xfrm>
            <a:prstGeom prst="rect">
              <a:avLst/>
            </a:prstGeom>
            <a:solidFill>
              <a:schemeClr val="lt2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8" name="Google Shape;38;p3"/>
            <p:cNvSpPr txBox="1"/>
            <p:nvPr/>
          </p:nvSpPr>
          <p:spPr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" name="Google Shape;39;p3"/>
            <p:cNvSpPr txBox="1"/>
            <p:nvPr/>
          </p:nvSpPr>
          <p:spPr>
            <a:xfrm>
              <a:off x="176" y="240"/>
              <a:ext cx="5326" cy="88"/>
            </a:xfrm>
            <a:prstGeom prst="rect">
              <a:avLst/>
            </a:prstGeom>
            <a:solidFill>
              <a:schemeClr val="lt2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" name="Google Shape;40;p3"/>
            <p:cNvSpPr txBox="1"/>
            <p:nvPr/>
          </p:nvSpPr>
          <p:spPr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imes New Roman"/>
              <a:buNone/>
            </a:pPr>
            <a:r>
              <a:rPr lang="en-US" sz="5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</a:t>
            </a:r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STEADY STATE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DIMENSIONAL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4" name="Google Shape;204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2205037"/>
            <a:ext cx="9251950" cy="182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0112" y="115887"/>
            <a:ext cx="72231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Google Shape;217;p25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Lihat kasus-kasus transfer panas pada plat datar dan dinding komposit </a:t>
            </a:r>
            <a:endParaRPr/>
          </a:p>
          <a:p>
            <a:pPr marL="469900" marR="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(literatur : Holman, Serth dll)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PERSAMAAN UMUM</a:t>
            </a:r>
            <a:endParaRPr/>
          </a:p>
        </p:txBody>
      </p:sp>
      <p:sp>
        <p:nvSpPr>
          <p:cNvPr id="223" name="Google Shape;223;p2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KOORDINAT SILINDER</a:t>
            </a:r>
            <a:endParaRPr/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Buat asumsi seperti pada plat datar</a:t>
            </a:r>
            <a:endParaRPr/>
          </a:p>
          <a:p>
            <a:pPr marL="469900" lvl="0" indent="-327660" algn="l" rtl="0"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2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5" name="Google Shape;225;p2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6" name="Google Shape;22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525" y="2852737"/>
            <a:ext cx="8202612" cy="1411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A310A7-06AC-4443-1439-A665A5C5F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850" y="477955"/>
            <a:ext cx="5366478" cy="621454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Cont’d</a:t>
            </a:r>
            <a:endParaRPr/>
          </a:p>
        </p:txBody>
      </p:sp>
      <p:sp>
        <p:nvSpPr>
          <p:cNvPr id="245" name="Google Shape;245;p2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Silinder	tunggal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 = 2 П r L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- kA dT/dr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(T1 – T2) / R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[(T1 – T2).2 П k L] / ln (r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r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Silinder komposit 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/>
          </a:p>
          <a:p>
            <a:pPr marL="469900" lvl="0" indent="-327660" algn="l" rtl="0"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p28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7" name="Google Shape;247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1712" y="5165725"/>
            <a:ext cx="4991100" cy="121602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8"/>
          <p:cNvSpPr/>
          <p:nvPr/>
        </p:nvSpPr>
        <p:spPr>
          <a:xfrm>
            <a:off x="3541712" y="5157787"/>
            <a:ext cx="5351462" cy="158432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212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9" name="Google Shape;249;p28"/>
          <p:cNvSpPr/>
          <p:nvPr/>
        </p:nvSpPr>
        <p:spPr>
          <a:xfrm>
            <a:off x="873125" y="4173537"/>
            <a:ext cx="6146800" cy="6238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FF212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"/>
          <p:cNvSpPr txBox="1">
            <a:spLocks noGrp="1"/>
          </p:cNvSpPr>
          <p:nvPr>
            <p:ph type="title"/>
          </p:nvPr>
        </p:nvSpPr>
        <p:spPr>
          <a:xfrm>
            <a:off x="457200" y="7016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 searah dengan hambatan rangkap-koordinat silinder</a:t>
            </a:r>
            <a:endParaRPr/>
          </a:p>
        </p:txBody>
      </p:sp>
      <p:pic>
        <p:nvPicPr>
          <p:cNvPr id="256" name="Google Shape;256;p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92075" y="1844675"/>
            <a:ext cx="9328150" cy="467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3" name="Google Shape;263;p30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Tebal isolasi pada tangki dapat ditentukan bila q dihitung dari neraca panas dan T masing-masing diketahui / ditentukan.</a:t>
            </a:r>
            <a:endParaRPr/>
          </a:p>
          <a:p>
            <a:pPr marL="469900" marR="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32766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1"/>
          <p:cNvSpPr txBox="1">
            <a:spLocks noGrp="1"/>
          </p:cNvSpPr>
          <p:nvPr>
            <p:ph type="title"/>
          </p:nvPr>
        </p:nvSpPr>
        <p:spPr>
          <a:xfrm>
            <a:off x="611187" y="8366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Lihat contoh soal 2-2 Holman</a:t>
            </a:r>
            <a:b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pic>
        <p:nvPicPr>
          <p:cNvPr id="270" name="Google Shape;270;p3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74612" y="2205037"/>
            <a:ext cx="9228137" cy="1903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32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47812" y="49212"/>
            <a:ext cx="5724525" cy="6827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PERSAMAAN UMUM</a:t>
            </a:r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BIDANG DATAR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Asumsi :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Gradien suhu hanya pada sumbu x</a:t>
            </a:r>
            <a:endParaRPr/>
          </a:p>
          <a:p>
            <a:pPr marL="469900" lvl="0" indent="-327660" algn="l" rtl="0"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8" name="Google Shape;11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2987" y="2420937"/>
            <a:ext cx="5473700" cy="1239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971550" y="5322887"/>
            <a:ext cx="3603625" cy="7762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Google Shape;120;p15"/>
          <p:cNvCxnSpPr/>
          <p:nvPr/>
        </p:nvCxnSpPr>
        <p:spPr>
          <a:xfrm rot="10800000" flipH="1">
            <a:off x="1692275" y="5300662"/>
            <a:ext cx="792162" cy="7207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21" name="Google Shape;121;p15"/>
          <p:cNvCxnSpPr/>
          <p:nvPr/>
        </p:nvCxnSpPr>
        <p:spPr>
          <a:xfrm rot="10800000" flipH="1">
            <a:off x="2484437" y="5300662"/>
            <a:ext cx="863600" cy="7921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pic>
        <p:nvPicPr>
          <p:cNvPr id="122" name="Google Shape;122;p15" descr="Berkenalan dengan Projective Geometry (Bag. 2/3) | Tyang Luhtu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39928" y="3429000"/>
            <a:ext cx="2532597" cy="3087687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Google Shape;283;p33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32766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84" name="Google Shape;284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07950" y="4365625"/>
            <a:ext cx="9251950" cy="187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57150" y="1073150"/>
            <a:ext cx="9258300" cy="333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PERSAMAAN UMUM</a:t>
            </a:r>
            <a:endParaRPr/>
          </a:p>
        </p:txBody>
      </p:sp>
      <p:sp>
        <p:nvSpPr>
          <p:cNvPr id="292" name="Google Shape;292;p34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KOORDINAT BOLA</a:t>
            </a:r>
            <a:endParaRPr/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276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Buat asumsi seperti pada plat datar</a:t>
            </a:r>
            <a:endParaRPr/>
          </a:p>
          <a:p>
            <a:pPr marL="469900" lvl="0" indent="-327660" algn="l" rtl="0"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3" name="Google Shape;293;p3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Google Shape;294;p3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5" name="Google Shape;295;p3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6" name="Google Shape;296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841625"/>
            <a:ext cx="9144000" cy="1163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5"/>
          <p:cNvSpPr txBox="1">
            <a:spLocks noGrp="1"/>
          </p:cNvSpPr>
          <p:nvPr>
            <p:ph type="title"/>
          </p:nvPr>
        </p:nvSpPr>
        <p:spPr>
          <a:xfrm>
            <a:off x="457200" y="6302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 searah koordinat bola / spherical</a:t>
            </a: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D73E98-4094-05A6-5077-65F98A84A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676" y="1773237"/>
            <a:ext cx="5627691" cy="470280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Cont’d</a:t>
            </a:r>
            <a:endParaRPr/>
          </a:p>
        </p:txBody>
      </p:sp>
      <p:sp>
        <p:nvSpPr>
          <p:cNvPr id="327" name="Google Shape;327;p3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bola : 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 = 4 П r</a:t>
            </a:r>
            <a:r>
              <a:rPr lang="en-US" sz="3200" b="0" i="0" u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- kA dT/dr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(T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T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/ R 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 4 П r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 (T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T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/ (r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r</a:t>
            </a:r>
            <a:r>
              <a:rPr lang="en-US" sz="3200" b="0" i="0" u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                          dengan</a:t>
            </a:r>
            <a:endParaRPr/>
          </a:p>
        </p:txBody>
      </p:sp>
      <p:sp>
        <p:nvSpPr>
          <p:cNvPr id="328" name="Google Shape;328;p36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9" name="Google Shape;329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2825" y="5157787"/>
            <a:ext cx="2224087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92725" y="1906587"/>
            <a:ext cx="3521075" cy="1446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Google Shape;336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050" y="981075"/>
            <a:ext cx="9128125" cy="48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cont’d</a:t>
            </a:r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Tidak ada panas dibangkitkan dalam slab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Kondisi steady state</a:t>
            </a:r>
            <a:endParaRPr/>
          </a:p>
          <a:p>
            <a:pPr marL="469900" lvl="0" indent="-327660" algn="l" rtl="0"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0" name="Google Shape;130;p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77937" y="2403475"/>
            <a:ext cx="3509962" cy="7635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1" name="Google Shape;131;p16"/>
          <p:cNvCxnSpPr/>
          <p:nvPr/>
        </p:nvCxnSpPr>
        <p:spPr>
          <a:xfrm rot="10800000" flipH="1">
            <a:off x="3419475" y="2349500"/>
            <a:ext cx="576262" cy="5032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pic>
        <p:nvPicPr>
          <p:cNvPr id="132" name="Google Shape;132;p16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1258887" y="4291012"/>
            <a:ext cx="3744912" cy="806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16"/>
          <p:cNvCxnSpPr/>
          <p:nvPr/>
        </p:nvCxnSpPr>
        <p:spPr>
          <a:xfrm rot="10800000" flipH="1">
            <a:off x="4427537" y="4221162"/>
            <a:ext cx="792162" cy="7207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cont’d</a:t>
            </a:r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Sehingga :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3200" b="0" i="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∂</a:t>
            </a:r>
            <a:r>
              <a:rPr lang="en-US" sz="3200" b="0" i="0" u="none" baseline="30000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/ ∂</a:t>
            </a:r>
            <a:r>
              <a:rPr lang="en-US" sz="3200" b="0" i="0" u="none" baseline="30000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0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fol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27660" algn="l" rtl="0">
              <a:spcBef>
                <a:spcPts val="640"/>
              </a:spcBef>
              <a:spcAft>
                <a:spcPts val="0"/>
              </a:spcAft>
              <a:buSzPts val="2240"/>
              <a:buNone/>
            </a:pP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1" name="Google Shape;141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77937" y="2684462"/>
            <a:ext cx="5310187" cy="1155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17"/>
          <p:cNvCxnSpPr/>
          <p:nvPr/>
        </p:nvCxnSpPr>
        <p:spPr>
          <a:xfrm rot="10800000" flipH="1">
            <a:off x="4643437" y="2709862"/>
            <a:ext cx="576262" cy="5032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3" name="Google Shape;143;p17"/>
          <p:cNvCxnSpPr/>
          <p:nvPr/>
        </p:nvCxnSpPr>
        <p:spPr>
          <a:xfrm rot="10800000" flipH="1">
            <a:off x="2411412" y="2420937"/>
            <a:ext cx="1223962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4" name="Google Shape;144;p17"/>
          <p:cNvCxnSpPr/>
          <p:nvPr/>
        </p:nvCxnSpPr>
        <p:spPr>
          <a:xfrm rot="10800000" flipH="1">
            <a:off x="3276600" y="2492375"/>
            <a:ext cx="1223962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5" name="Google Shape;145;p17"/>
          <p:cNvCxnSpPr/>
          <p:nvPr/>
        </p:nvCxnSpPr>
        <p:spPr>
          <a:xfrm rot="10800000" flipH="1">
            <a:off x="5724525" y="2636837"/>
            <a:ext cx="1223962" cy="1079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>
            <a:spLocks noGrp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</a:t>
            </a:r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body" idx="4294967295"/>
          </p:nvPr>
        </p:nvSpPr>
        <p:spPr>
          <a:xfrm>
            <a:off x="374650" y="1016000"/>
            <a:ext cx="8229600" cy="536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Boundary cond. :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0 		T = T</a:t>
            </a:r>
            <a:r>
              <a:rPr lang="en-US"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L 		T = T</a:t>
            </a:r>
            <a:r>
              <a:rPr lang="en-US"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endParaRPr sz="2400" b="0" i="0" u="none" strike="noStrike" cap="none" baseline="-2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Peny. PD :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/ dx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= 0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dT / dx		= C1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	= C1 . x + C2, masukkan BC :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T1	= C2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T2	= C1.L + C2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Sehingga :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T2	= C1.L + T1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Jadi :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C1	= (T2 – T1) / L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C2	= T1</a:t>
            </a:r>
            <a:endParaRPr/>
          </a:p>
          <a:p>
            <a:pPr marL="469900" marR="0" lvl="0" indent="-469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98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endParaRPr sz="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endParaRPr sz="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endParaRPr sz="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endParaRPr sz="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sz="800" b="0" i="0" u="none" strike="noStrike" cap="none">
              <a:solidFill>
                <a:schemeClr val="folHlink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69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endParaRPr sz="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marR="0" lvl="0" indent="-434340" algn="l" rtl="0">
              <a:spcBef>
                <a:spcPts val="160"/>
              </a:spcBef>
              <a:spcAft>
                <a:spcPts val="0"/>
              </a:spcAft>
              <a:buClr>
                <a:schemeClr val="lt2"/>
              </a:buClr>
              <a:buSzPts val="560"/>
              <a:buFont typeface="Noto Sans Symbols"/>
              <a:buNone/>
            </a:pPr>
            <a:endParaRPr sz="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Persamaan akhir :</a:t>
            </a:r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= </a:t>
            </a: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</a:t>
            </a:r>
            <a:r>
              <a:rPr lang="en-US" sz="24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T</a:t>
            </a:r>
            <a:r>
              <a:rPr lang="en-US" sz="24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. X + T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3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L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Atau :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– T</a:t>
            </a:r>
            <a:r>
              <a:rPr lang="en-US" sz="24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=	</a:t>
            </a:r>
            <a:r>
              <a:rPr lang="en-US" sz="32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x</a:t>
            </a:r>
            <a:endParaRPr/>
          </a:p>
          <a:p>
            <a:pPr marL="46990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T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L</a:t>
            </a:r>
            <a:endParaRPr/>
          </a:p>
        </p:txBody>
      </p:sp>
      <p:sp>
        <p:nvSpPr>
          <p:cNvPr id="161" name="Google Shape;161;p19"/>
          <p:cNvSpPr txBox="1"/>
          <p:nvPr/>
        </p:nvSpPr>
        <p:spPr>
          <a:xfrm>
            <a:off x="6588125" y="2492375"/>
            <a:ext cx="1223962" cy="309721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9595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19"/>
          <p:cNvSpPr txBox="1"/>
          <p:nvPr/>
        </p:nvSpPr>
        <p:spPr>
          <a:xfrm>
            <a:off x="5903912" y="5346700"/>
            <a:ext cx="792162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0</a:t>
            </a:r>
            <a:endParaRPr/>
          </a:p>
        </p:txBody>
      </p:sp>
      <p:sp>
        <p:nvSpPr>
          <p:cNvPr id="163" name="Google Shape;163;p19"/>
          <p:cNvSpPr txBox="1"/>
          <p:nvPr/>
        </p:nvSpPr>
        <p:spPr>
          <a:xfrm>
            <a:off x="7894637" y="5241925"/>
            <a:ext cx="7921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L</a:t>
            </a:r>
            <a:endParaRPr/>
          </a:p>
        </p:txBody>
      </p:sp>
      <p:cxnSp>
        <p:nvCxnSpPr>
          <p:cNvPr id="164" name="Google Shape;164;p19"/>
          <p:cNvCxnSpPr/>
          <p:nvPr/>
        </p:nvCxnSpPr>
        <p:spPr>
          <a:xfrm>
            <a:off x="6588125" y="2349500"/>
            <a:ext cx="122396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stealth" w="med" len="med"/>
            <a:tailEnd type="stealth" w="med" len="med"/>
          </a:ln>
        </p:spPr>
      </p:cxnSp>
      <p:sp>
        <p:nvSpPr>
          <p:cNvPr id="165" name="Google Shape;165;p19"/>
          <p:cNvSpPr txBox="1"/>
          <p:nvPr/>
        </p:nvSpPr>
        <p:spPr>
          <a:xfrm>
            <a:off x="7056437" y="1997075"/>
            <a:ext cx="5032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endParaRPr/>
          </a:p>
        </p:txBody>
      </p:sp>
      <p:sp>
        <p:nvSpPr>
          <p:cNvPr id="166" name="Google Shape;166;p19"/>
          <p:cNvSpPr txBox="1"/>
          <p:nvPr/>
        </p:nvSpPr>
        <p:spPr>
          <a:xfrm>
            <a:off x="5867400" y="3500437"/>
            <a:ext cx="5762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T1</a:t>
            </a:r>
            <a:endParaRPr/>
          </a:p>
        </p:txBody>
      </p:sp>
      <p:sp>
        <p:nvSpPr>
          <p:cNvPr id="167" name="Google Shape;167;p19"/>
          <p:cNvSpPr txBox="1"/>
          <p:nvPr/>
        </p:nvSpPr>
        <p:spPr>
          <a:xfrm>
            <a:off x="8110537" y="3482975"/>
            <a:ext cx="5762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T2</a:t>
            </a:r>
            <a:endParaRPr/>
          </a:p>
        </p:txBody>
      </p:sp>
      <p:cxnSp>
        <p:nvCxnSpPr>
          <p:cNvPr id="168" name="Google Shape;168;p19"/>
          <p:cNvCxnSpPr/>
          <p:nvPr/>
        </p:nvCxnSpPr>
        <p:spPr>
          <a:xfrm rot="10800000">
            <a:off x="6156425" y="3870462"/>
            <a:ext cx="431700" cy="350700"/>
          </a:xfrm>
          <a:prstGeom prst="curvedConnector2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69" name="Google Shape;169;p19"/>
          <p:cNvCxnSpPr/>
          <p:nvPr/>
        </p:nvCxnSpPr>
        <p:spPr>
          <a:xfrm rot="10800000" flipH="1">
            <a:off x="7812087" y="3937000"/>
            <a:ext cx="449400" cy="419100"/>
          </a:xfrm>
          <a:prstGeom prst="curvedConnector3">
            <a:avLst>
              <a:gd name="adj1" fmla="val 1079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170" name="Google Shape;170;p19"/>
          <p:cNvSpPr/>
          <p:nvPr/>
        </p:nvSpPr>
        <p:spPr>
          <a:xfrm>
            <a:off x="7019925" y="4652962"/>
            <a:ext cx="180975" cy="144462"/>
          </a:xfrm>
          <a:prstGeom prst="ellipse">
            <a:avLst/>
          </a:prstGeom>
          <a:solidFill>
            <a:schemeClr val="dk1"/>
          </a:solidFill>
          <a:ln w="25400" cap="flat" cmpd="sng">
            <a:solidFill>
              <a:srgbClr val="9595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1" name="Google Shape;171;p19"/>
          <p:cNvCxnSpPr/>
          <p:nvPr/>
        </p:nvCxnSpPr>
        <p:spPr>
          <a:xfrm>
            <a:off x="7092950" y="4797425"/>
            <a:ext cx="0" cy="792162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2" name="Google Shape;172;p19"/>
          <p:cNvSpPr txBox="1"/>
          <p:nvPr/>
        </p:nvSpPr>
        <p:spPr>
          <a:xfrm>
            <a:off x="6689725" y="5648325"/>
            <a:ext cx="158432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= ? T = ?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Hukum Fourier</a:t>
            </a:r>
            <a:endParaRPr/>
          </a:p>
        </p:txBody>
      </p:sp>
      <p:sp>
        <p:nvSpPr>
          <p:cNvPr id="178" name="Google Shape;178;p20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69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</a:pP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Laju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pp :</a:t>
            </a:r>
            <a:endParaRPr dirty="0"/>
          </a:p>
          <a:p>
            <a:pPr marL="469900" lvl="0" indent="-469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q = - kA dT/ dx	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dengan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dT / dx = T</a:t>
            </a:r>
            <a:r>
              <a:rPr lang="en-US" sz="3200" b="0" i="0" u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</a:t>
            </a:r>
            <a:r>
              <a:rPr lang="en-US" sz="3200" b="0" i="0" u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L</a:t>
            </a:r>
            <a:endParaRPr dirty="0"/>
          </a:p>
          <a:p>
            <a:pPr marL="469900" lvl="0" indent="-469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Sehingga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: </a:t>
            </a:r>
            <a:endParaRPr dirty="0"/>
          </a:p>
          <a:p>
            <a:pPr marL="469900" lvl="0" indent="-469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lang="en-US" sz="3200" b="0" i="0" u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3200" b="0" i="0" u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- kA (T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/ L</a:t>
            </a:r>
            <a:endParaRPr dirty="0"/>
          </a:p>
          <a:p>
            <a:pPr marL="469900" lvl="0" indent="-469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T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/ (L/kA)</a:t>
            </a:r>
            <a:endParaRPr dirty="0"/>
          </a:p>
          <a:p>
            <a:pPr marL="469900" lvl="0" indent="-469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</a:t>
            </a:r>
            <a:r>
              <a:rPr lang="en-US" sz="3200" b="0" i="0" u="none" baseline="-25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-US" sz="3200" b="0" i="0" u="none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/A	= (T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-T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/ R</a:t>
            </a:r>
            <a:endParaRPr dirty="0"/>
          </a:p>
          <a:p>
            <a:pPr marL="469900" lvl="0" indent="-469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Laju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pp 	=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beda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suhu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antara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permukaan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		  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dibagi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dengan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tahanan</a:t>
            </a:r>
            <a:r>
              <a:rPr lang="en-US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bahan</a:t>
            </a:r>
            <a:endParaRPr dirty="0"/>
          </a:p>
        </p:txBody>
      </p:sp>
      <p:sp>
        <p:nvSpPr>
          <p:cNvPr id="179" name="Google Shape;179;p20"/>
          <p:cNvSpPr/>
          <p:nvPr/>
        </p:nvSpPr>
        <p:spPr>
          <a:xfrm>
            <a:off x="3201649" y="4336439"/>
            <a:ext cx="574675" cy="576262"/>
          </a:xfrm>
          <a:prstGeom prst="wedgeEllipseCallout">
            <a:avLst>
              <a:gd name="adj1" fmla="val 223134"/>
              <a:gd name="adj2" fmla="val 35763"/>
            </a:avLst>
          </a:prstGeom>
          <a:noFill/>
          <a:ln w="25400" cap="flat" cmpd="sng">
            <a:solidFill>
              <a:srgbClr val="B1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20"/>
          <p:cNvSpPr txBox="1"/>
          <p:nvPr/>
        </p:nvSpPr>
        <p:spPr>
          <a:xfrm>
            <a:off x="4870631" y="4452326"/>
            <a:ext cx="1368425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10000"/>
              </a:buClr>
              <a:buSzPts val="2400"/>
              <a:buFont typeface="Times New Roman"/>
              <a:buNone/>
            </a:pPr>
            <a:r>
              <a:rPr lang="en-US" sz="2400" b="0" i="0" u="none" dirty="0" err="1">
                <a:solidFill>
                  <a:srgbClr val="B1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hambatan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>
            <a:spLocks noGrp="1"/>
          </p:cNvSpPr>
          <p:nvPr>
            <p:ph type="title"/>
          </p:nvPr>
        </p:nvSpPr>
        <p:spPr>
          <a:xfrm>
            <a:off x="431800" y="6207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 searah dengan hambatan rangkap-koordinat kartesian</a:t>
            </a:r>
            <a:endParaRPr/>
          </a:p>
        </p:txBody>
      </p:sp>
      <p:pic>
        <p:nvPicPr>
          <p:cNvPr id="188" name="Google Shape;188;p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5112" y="2133600"/>
            <a:ext cx="8562975" cy="3671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03575" y="5589587"/>
            <a:ext cx="5780087" cy="906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>
            <a:spLocks noGrp="1"/>
          </p:cNvSpPr>
          <p:nvPr>
            <p:ph type="title"/>
          </p:nvPr>
        </p:nvSpPr>
        <p:spPr>
          <a:xfrm>
            <a:off x="431800" y="6207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 konduksi searah dengan hambatan rangkap</a:t>
            </a:r>
            <a:endParaRPr/>
          </a:p>
        </p:txBody>
      </p:sp>
      <p:pic>
        <p:nvPicPr>
          <p:cNvPr id="196" name="Google Shape;196;p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08175" y="1916112"/>
            <a:ext cx="5903912" cy="434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43662" y="2349500"/>
            <a:ext cx="2260600" cy="107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497</Words>
  <Application>Microsoft Office PowerPoint</Application>
  <PresentationFormat>On-screen Show (4:3)</PresentationFormat>
  <Paragraphs>107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Noto Sans Symbols</vt:lpstr>
      <vt:lpstr>Times New Roman</vt:lpstr>
      <vt:lpstr>1_Quadrant</vt:lpstr>
      <vt:lpstr>Quadrant</vt:lpstr>
      <vt:lpstr>PP KONDUKSI</vt:lpstr>
      <vt:lpstr>PERSAMAAN UMUM</vt:lpstr>
      <vt:lpstr>      cont’d</vt:lpstr>
      <vt:lpstr>      cont’d</vt:lpstr>
      <vt:lpstr>      </vt:lpstr>
      <vt:lpstr>Persamaan akhir :</vt:lpstr>
      <vt:lpstr>Hukum Fourier</vt:lpstr>
      <vt:lpstr>PP konduksi searah dengan hambatan rangkap-koordinat kartesian</vt:lpstr>
      <vt:lpstr>PP konduksi searah dengan hambatan rangkap</vt:lpstr>
      <vt:lpstr>PowerPoint Presentation</vt:lpstr>
      <vt:lpstr>PowerPoint Presentation</vt:lpstr>
      <vt:lpstr>PowerPoint Presentation</vt:lpstr>
      <vt:lpstr>PERSAMAAN UMUM</vt:lpstr>
      <vt:lpstr>PowerPoint Presentation</vt:lpstr>
      <vt:lpstr>Cont’d</vt:lpstr>
      <vt:lpstr>PP konduksi searah dengan hambatan rangkap-koordinat silinder</vt:lpstr>
      <vt:lpstr>PowerPoint Presentation</vt:lpstr>
      <vt:lpstr>Lihat contoh soal 2-2 Holman </vt:lpstr>
      <vt:lpstr>PowerPoint Presentation</vt:lpstr>
      <vt:lpstr>PowerPoint Presentation</vt:lpstr>
      <vt:lpstr>PERSAMAAN UMUM</vt:lpstr>
      <vt:lpstr>PP konduksi searah koordinat bola / spherical</vt:lpstr>
      <vt:lpstr>Cont’d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 KONDUKSI</dc:title>
  <dc:creator>Dwi Ardiana</dc:creator>
  <cp:lastModifiedBy>Dwi Ardiana</cp:lastModifiedBy>
  <cp:revision>4</cp:revision>
  <dcterms:modified xsi:type="dcterms:W3CDTF">2022-09-08T01:43:52Z</dcterms:modified>
</cp:coreProperties>
</file>