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4" r:id="rId5"/>
    <p:sldId id="262" r:id="rId6"/>
    <p:sldId id="27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735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850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418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908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88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683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410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070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23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723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62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A64B-3695-4DAC-B61B-6BFA29AC2DF2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A1FB8-00C6-4660-AB1C-E6404EBFB8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172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 TRANSFER MASSA KONVEKSI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1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4713"/>
            <a:ext cx="9601200" cy="1485900"/>
          </a:xfrm>
        </p:spPr>
        <p:txBody>
          <a:bodyPr/>
          <a:lstStyle/>
          <a:p>
            <a:r>
              <a:rPr lang="id-ID" dirty="0" smtClean="0"/>
              <a:t>Hubungan kesetimbangan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8564" y="1506829"/>
                <a:ext cx="6072388" cy="4984123"/>
              </a:xfrm>
            </p:spPr>
            <p:txBody>
              <a:bodyPr>
                <a:normAutofit/>
              </a:bodyPr>
              <a:lstStyle/>
              <a:p>
                <a:r>
                  <a:rPr lang="id-ID" sz="2400" dirty="0" smtClean="0"/>
                  <a:t>Pada batas antar fase terdapat hubungan kesetimbangan</a:t>
                </a:r>
              </a:p>
              <a:p>
                <a:r>
                  <a:rPr lang="id-ID" sz="2400" dirty="0" smtClean="0"/>
                  <a:t>Pada sistem gas-cair hubungan kesetimbangan dinyatakan dengan hukum Henry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sz="2400" dirty="0" smtClean="0"/>
              </a:p>
              <a:p>
                <a:pPr marL="0" indent="0">
                  <a:buNone/>
                </a:pPr>
                <a:endParaRPr lang="id-ID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𝐴𝑖</m:t>
                          </m:r>
                        </m:sub>
                      </m:sSub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𝑡𝑒𝑘𝑎𝑛𝑎𝑛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𝑝𝑎𝑟𝑠𝑖𝑎𝑙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𝑔𝑎𝑠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id-ID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𝐴𝑖</m:t>
                          </m:r>
                        </m:sub>
                      </m:sSub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𝑘𝑜𝑛𝑠𝑒𝑛𝑡𝑟𝑎𝑠𝑖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𝑠𝑒𝑛𝑦𝑎𝑤𝑎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𝑓𝑎𝑠𝑒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𝑐𝑎𝑖𝑟</m:t>
                      </m:r>
                    </m:oMath>
                  </m:oMathPara>
                </a14:m>
                <a:endParaRPr lang="id-ID" sz="2400" dirty="0" smtClean="0"/>
              </a:p>
              <a:p>
                <a:pPr marL="0" indent="0">
                  <a:buNone/>
                </a:pPr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8564" y="1506829"/>
                <a:ext cx="6072388" cy="4984123"/>
              </a:xfrm>
              <a:blipFill rotWithShape="0">
                <a:blip r:embed="rId2"/>
                <a:stretch>
                  <a:fillRect l="-1406" t="-171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620" y="2582508"/>
            <a:ext cx="5331854" cy="390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6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Koefisien transfer massa keseluruhan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Konsentrasi senyawa di batas antar fase sukar dievaluasi</a:t>
            </a:r>
          </a:p>
          <a:p>
            <a:r>
              <a:rPr lang="id-ID" dirty="0" smtClean="0"/>
              <a:t>Dua film d</a:t>
            </a:r>
            <a:r>
              <a:rPr lang="en-US" dirty="0" err="1" smtClean="0"/>
              <a:t>i</a:t>
            </a:r>
            <a:r>
              <a:rPr lang="id-ID" dirty="0" smtClean="0"/>
              <a:t>bayangkan dapat diwakili oleh satu film gabungan</a:t>
            </a:r>
          </a:p>
          <a:p>
            <a:r>
              <a:rPr lang="id-ID" dirty="0" smtClean="0"/>
              <a:t>Film gabungan dapat dianggap terjadi di fasa 1 ataupun fase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44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anvas 25"/>
          <p:cNvGrpSpPr/>
          <p:nvPr/>
        </p:nvGrpSpPr>
        <p:grpSpPr>
          <a:xfrm>
            <a:off x="2684926" y="3756803"/>
            <a:ext cx="4186601" cy="2975543"/>
            <a:chOff x="0" y="0"/>
            <a:chExt cx="2962275" cy="253174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962275" cy="2531745"/>
            </a:xfrm>
            <a:prstGeom prst="rect">
              <a:avLst/>
            </a:prstGeom>
            <a:noFill/>
            <a:ln>
              <a:noFill/>
            </a:ln>
          </p:spPr>
        </p:sp>
        <p:cxnSp>
          <p:nvCxnSpPr>
            <p:cNvPr id="7" name="Line 16"/>
            <p:cNvCxnSpPr>
              <a:cxnSpLocks noChangeShapeType="1"/>
            </p:cNvCxnSpPr>
            <p:nvPr/>
          </p:nvCxnSpPr>
          <p:spPr bwMode="auto">
            <a:xfrm>
              <a:off x="882289" y="114202"/>
              <a:ext cx="36427" cy="20576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7"/>
            <p:cNvCxnSpPr>
              <a:cxnSpLocks noChangeShapeType="1"/>
            </p:cNvCxnSpPr>
            <p:nvPr/>
          </p:nvCxnSpPr>
          <p:spPr bwMode="auto">
            <a:xfrm>
              <a:off x="1818062" y="114202"/>
              <a:ext cx="701" cy="2172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85786" y="289851"/>
              <a:ext cx="615053" cy="510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d-ID" sz="1200">
                  <a:effectLst/>
                  <a:latin typeface="Times New Roman" panose="02020603050405020304" pitchFamily="18" charset="0"/>
                  <a:ea typeface="MS Mincho"/>
                </a:rPr>
                <a:t>Gas </a:t>
              </a:r>
            </a:p>
            <a:p>
              <a:pPr>
                <a:spcAft>
                  <a:spcPts val="0"/>
                </a:spcAft>
              </a:pPr>
              <a:r>
                <a:rPr lang="id-ID" sz="1200">
                  <a:effectLst/>
                  <a:latin typeface="Times New Roman" panose="02020603050405020304" pitchFamily="18" charset="0"/>
                  <a:ea typeface="MS Mincho"/>
                </a:rPr>
                <a:t>P</a:t>
              </a:r>
              <a:r>
                <a:rPr lang="id-ID" sz="1200" baseline="-25000">
                  <a:effectLst/>
                  <a:latin typeface="Times New Roman" panose="02020603050405020304" pitchFamily="18" charset="0"/>
                  <a:ea typeface="MS Mincho"/>
                </a:rPr>
                <a:t>AG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 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 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 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907801" y="1257425"/>
              <a:ext cx="914173" cy="45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d-ID" sz="1200">
                  <a:effectLst/>
                  <a:latin typeface="Times New Roman" panose="02020603050405020304" pitchFamily="18" charset="0"/>
                  <a:ea typeface="MS Mincho"/>
                </a:rPr>
                <a:t>Cairan</a:t>
              </a: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C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MS Mincho"/>
                </a:rPr>
                <a:t>AL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882289" y="800126"/>
              <a:ext cx="615053" cy="342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C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MS Mincho"/>
                </a:rPr>
                <a:t>A</a:t>
              </a: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*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cxnSp>
          <p:nvCxnSpPr>
            <p:cNvPr id="12" name="Line 23"/>
            <p:cNvCxnSpPr>
              <a:cxnSpLocks noChangeShapeType="1"/>
            </p:cNvCxnSpPr>
            <p:nvPr/>
          </p:nvCxnSpPr>
          <p:spPr bwMode="auto">
            <a:xfrm flipH="1" flipV="1">
              <a:off x="1791348" y="1657610"/>
              <a:ext cx="97524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rc 12"/>
            <p:cNvSpPr/>
            <p:nvPr/>
          </p:nvSpPr>
          <p:spPr>
            <a:xfrm rot="10800000">
              <a:off x="918716" y="289891"/>
              <a:ext cx="1745956" cy="136787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d-ID"/>
            </a:p>
          </p:txBody>
        </p:sp>
      </p:grpSp>
      <p:grpSp>
        <p:nvGrpSpPr>
          <p:cNvPr id="14" name="Canvas 10"/>
          <p:cNvGrpSpPr/>
          <p:nvPr/>
        </p:nvGrpSpPr>
        <p:grpSpPr>
          <a:xfrm>
            <a:off x="1536812" y="411681"/>
            <a:ext cx="4186601" cy="2594288"/>
            <a:chOff x="0" y="0"/>
            <a:chExt cx="3084830" cy="24003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3084830" cy="2400300"/>
            </a:xfrm>
            <a:prstGeom prst="rect">
              <a:avLst/>
            </a:prstGeom>
            <a:noFill/>
            <a:ln>
              <a:noFill/>
            </a:ln>
          </p:spPr>
        </p:sp>
        <p:cxnSp>
          <p:nvCxnSpPr>
            <p:cNvPr id="16" name="Line 4"/>
            <p:cNvCxnSpPr>
              <a:cxnSpLocks noChangeShapeType="1"/>
            </p:cNvCxnSpPr>
            <p:nvPr/>
          </p:nvCxnSpPr>
          <p:spPr bwMode="auto">
            <a:xfrm>
              <a:off x="1101150" y="114202"/>
              <a:ext cx="701" cy="2057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5"/>
            <p:cNvCxnSpPr>
              <a:cxnSpLocks noChangeShapeType="1"/>
            </p:cNvCxnSpPr>
            <p:nvPr/>
          </p:nvCxnSpPr>
          <p:spPr bwMode="auto">
            <a:xfrm>
              <a:off x="1737284" y="114202"/>
              <a:ext cx="36427" cy="20576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4" y="184639"/>
              <a:ext cx="688607" cy="50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d-ID" sz="1200">
                  <a:effectLst/>
                  <a:latin typeface="Times New Roman" panose="02020603050405020304" pitchFamily="18" charset="0"/>
                  <a:ea typeface="MS Mincho"/>
                </a:rPr>
                <a:t>Gas</a:t>
              </a:r>
            </a:p>
            <a:p>
              <a:pPr>
                <a:spcAft>
                  <a:spcPts val="0"/>
                </a:spcAft>
              </a:pPr>
              <a:r>
                <a:rPr lang="id-ID" sz="1200">
                  <a:effectLst/>
                  <a:latin typeface="Times New Roman" panose="02020603050405020304" pitchFamily="18" charset="0"/>
                  <a:ea typeface="MS Mincho"/>
                </a:rPr>
                <a:t>P</a:t>
              </a:r>
              <a:r>
                <a:rPr lang="id-ID" sz="1200" baseline="-25000">
                  <a:effectLst/>
                  <a:latin typeface="Times New Roman" panose="02020603050405020304" pitchFamily="18" charset="0"/>
                  <a:ea typeface="MS Mincho"/>
                </a:rPr>
                <a:t>AG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 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 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 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388385" y="1063771"/>
              <a:ext cx="608963" cy="45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d-ID" sz="1200">
                  <a:effectLst/>
                  <a:latin typeface="Times New Roman" panose="02020603050405020304" pitchFamily="18" charset="0"/>
                  <a:ea typeface="MS Mincho"/>
                </a:rPr>
                <a:t>cairan</a:t>
              </a:r>
            </a:p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C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MS Mincho"/>
                </a:rPr>
                <a:t>AL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1338690" y="915187"/>
              <a:ext cx="398594" cy="342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MS Mincho"/>
                </a:rPr>
                <a:t>P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MS Mincho"/>
                </a:rPr>
                <a:t>A</a:t>
              </a:r>
              <a:r>
                <a:rPr lang="en-US" sz="1200" baseline="30000">
                  <a:effectLst/>
                  <a:latin typeface="Times New Roman" panose="02020603050405020304" pitchFamily="18" charset="0"/>
                  <a:ea typeface="MS Mincho"/>
                </a:rPr>
                <a:t>*</a:t>
              </a:r>
              <a:endParaRPr lang="id-ID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cxnSp>
          <p:nvCxnSpPr>
            <p:cNvPr id="21" name="Line 12"/>
            <p:cNvCxnSpPr>
              <a:cxnSpLocks noChangeShapeType="1"/>
            </p:cNvCxnSpPr>
            <p:nvPr/>
          </p:nvCxnSpPr>
          <p:spPr bwMode="auto">
            <a:xfrm flipH="1">
              <a:off x="1773711" y="1433343"/>
              <a:ext cx="6150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183810" y="694690"/>
              <a:ext cx="9173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>
              <a:off x="688612" y="685898"/>
              <a:ext cx="1048672" cy="694494"/>
            </a:xfrm>
            <a:prstGeom prst="arc">
              <a:avLst>
                <a:gd name="adj1" fmla="val 1510512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d-ID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239" y="392381"/>
            <a:ext cx="5244405" cy="410334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19" y="2810274"/>
            <a:ext cx="2403452" cy="55845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619" y="5322265"/>
            <a:ext cx="2452007" cy="51652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2175798" y="4593878"/>
            <a:ext cx="1768219" cy="8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09439" y="34144"/>
            <a:ext cx="257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Film </a:t>
            </a:r>
            <a:r>
              <a:rPr lang="en-US" dirty="0" err="1" smtClean="0"/>
              <a:t>gabungan</a:t>
            </a:r>
            <a:r>
              <a:rPr lang="en-US" dirty="0" smtClean="0"/>
              <a:t> di </a:t>
            </a:r>
            <a:r>
              <a:rPr lang="en-US" dirty="0" err="1" smtClean="0"/>
              <a:t>fase</a:t>
            </a:r>
            <a:r>
              <a:rPr lang="en-US" dirty="0" smtClean="0"/>
              <a:t> gas</a:t>
            </a:r>
            <a:endParaRPr lang="id-ID" dirty="0"/>
          </a:p>
        </p:txBody>
      </p:sp>
      <p:sp>
        <p:nvSpPr>
          <p:cNvPr id="27" name="TextBox 26"/>
          <p:cNvSpPr txBox="1"/>
          <p:nvPr/>
        </p:nvSpPr>
        <p:spPr>
          <a:xfrm>
            <a:off x="2998460" y="3432445"/>
            <a:ext cx="2606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Film </a:t>
            </a:r>
            <a:r>
              <a:rPr lang="en-US" dirty="0" err="1" smtClean="0"/>
              <a:t>gabungan</a:t>
            </a:r>
            <a:r>
              <a:rPr lang="en-US" dirty="0" smtClean="0"/>
              <a:t> di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4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3949" y="1146220"/>
            <a:ext cx="4935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Jika film gabungan dianggap berada di fase gas, </a:t>
            </a:r>
          </a:p>
          <a:p>
            <a:r>
              <a:rPr lang="id-ID" dirty="0" smtClean="0"/>
              <a:t> Nilai K</a:t>
            </a:r>
            <a:r>
              <a:rPr lang="id-ID" baseline="-25000" dirty="0" smtClean="0"/>
              <a:t>G</a:t>
            </a:r>
            <a:r>
              <a:rPr lang="id-ID" dirty="0" smtClean="0"/>
              <a:t> dapat dievaluasi sbb:  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35617" y="2073498"/>
                <a:ext cx="3766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𝐴𝐺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𝐴𝐺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𝐴𝑖</m:t>
                              </m:r>
                            </m:sub>
                          </m:sSub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617" y="2073498"/>
                <a:ext cx="3766031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809" b="-173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39455" y="2492944"/>
                <a:ext cx="1169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d-ID" b="0" i="0" smtClean="0">
                          <a:latin typeface="Cambria Math" panose="02040503050406030204" pitchFamily="18" charset="0"/>
                        </a:rPr>
                        <m:t>H</m:t>
                      </m:r>
                      <m:sSub>
                        <m:sSub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𝐴𝐿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455" y="2492944"/>
                <a:ext cx="116935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188" r="-1571" b="-1555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34238" y="2805447"/>
                <a:ext cx="4108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𝐴𝐺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𝐴𝐺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𝐴𝑖</m:t>
                              </m:r>
                            </m:sub>
                          </m:sSub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𝐻𝐶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id-ID">
                              <a:latin typeface="Cambria Math" panose="02040503050406030204" pitchFamily="18" charset="0"/>
                            </a:rPr>
                            <m:t>H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𝐴𝐿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238" y="2805447"/>
                <a:ext cx="410888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42" b="-173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34238" y="3308993"/>
                <a:ext cx="39569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𝐴𝐺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𝐴𝐺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𝐴𝑖</m:t>
                              </m:r>
                            </m:sub>
                          </m:sSub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𝐴𝐿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238" y="3308993"/>
                <a:ext cx="395691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70" b="-1777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8720" y="3955808"/>
                <a:ext cx="1672061" cy="565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𝐻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720" y="3955808"/>
                <a:ext cx="1672061" cy="5656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50781" y="4607528"/>
                <a:ext cx="1605504" cy="5675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𝐻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781" y="4607528"/>
                <a:ext cx="1605504" cy="56752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30367" y="5708080"/>
            <a:ext cx="439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Tahanan transfer massa keseluruhan fase gas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4133463" y="6194283"/>
            <a:ext cx="399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Tahanan transfer massa individu fase gas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7043120" y="5543012"/>
            <a:ext cx="403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Tahanan transfer massa individu fase cair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7454" y="5204534"/>
            <a:ext cx="233327" cy="365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453533" y="5302559"/>
            <a:ext cx="340772" cy="891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335688" y="5062876"/>
            <a:ext cx="1252037" cy="480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1390918"/>
            <a:ext cx="780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Jika film gabungan dianggap berada di fase cair, dengan cara yang sama diperoleh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7420" y="2472604"/>
                <a:ext cx="1544910" cy="5675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420" y="2472604"/>
                <a:ext cx="1544910" cy="5675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97792" y="3969432"/>
            <a:ext cx="44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Tahanan transfer massa keseluruhan fase cair</a:t>
            </a:r>
            <a:endParaRPr lang="id-ID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65057" y="3067259"/>
            <a:ext cx="164726" cy="8750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8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68519" y="1690689"/>
            <a:ext cx="10385281" cy="4486274"/>
          </a:xfrm>
        </p:spPr>
        <p:txBody>
          <a:bodyPr>
            <a:normAutofit/>
          </a:bodyPr>
          <a:lstStyle/>
          <a:p>
            <a:r>
              <a:rPr lang="id-ID" dirty="0" smtClean="0"/>
              <a:t>Dalam suatu percobaan absorpsi amonia menggunakan air dalam kolom dinding basah, diperoleh nilai koefisien transfer massa keseluruhan, K</a:t>
            </a:r>
            <a:r>
              <a:rPr lang="id-ID" baseline="-25000" dirty="0" smtClean="0"/>
              <a:t>G </a:t>
            </a:r>
            <a:r>
              <a:rPr lang="id-ID" dirty="0" smtClean="0"/>
              <a:t>sebesar 2,74 x 10</a:t>
            </a:r>
            <a:r>
              <a:rPr lang="id-ID" baseline="30000" dirty="0" smtClean="0"/>
              <a:t>-9 </a:t>
            </a:r>
            <a:r>
              <a:rPr lang="id-ID" dirty="0" smtClean="0"/>
              <a:t>kmol/m2.s.Pa. Pada suatu titik di dalam kolom, fraksi mol amonia pada fase gas sebesar 0,08 dan konsentrasi amonia pada fase cair 0,064 kmol/m</a:t>
            </a:r>
            <a:r>
              <a:rPr lang="id-ID" baseline="30000" dirty="0" smtClean="0"/>
              <a:t>3</a:t>
            </a:r>
            <a:r>
              <a:rPr lang="id-ID" dirty="0" smtClean="0"/>
              <a:t> larutan. Kolom dioperasikan pada 293 K dan 1,013 x 10</a:t>
            </a:r>
            <a:r>
              <a:rPr lang="id-ID" baseline="30000" dirty="0" smtClean="0"/>
              <a:t>5</a:t>
            </a:r>
            <a:r>
              <a:rPr lang="id-ID" dirty="0" smtClean="0"/>
              <a:t> Pa. Pada suhu tersebut, nilai konstanta Henry sebesar 1,358 x 10</a:t>
            </a:r>
            <a:r>
              <a:rPr lang="id-ID" baseline="30000" dirty="0" smtClean="0"/>
              <a:t>3 </a:t>
            </a:r>
            <a:r>
              <a:rPr lang="id-ID" dirty="0" smtClean="0"/>
              <a:t>Pa/(kmol/m</a:t>
            </a:r>
            <a:r>
              <a:rPr lang="id-ID" baseline="30000" dirty="0" smtClean="0"/>
              <a:t>3</a:t>
            </a:r>
            <a:r>
              <a:rPr lang="id-ID" dirty="0" smtClean="0"/>
              <a:t>). Jika 85% dari tahanan transfer massa keseluruhan terjadi pada fase gas, tentukan koefisien transfer massa individu dan komposisi interface (batas muka)</a:t>
            </a:r>
            <a:r>
              <a:rPr lang="en-US" dirty="0" smtClean="0"/>
              <a:t>.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sisitem</a:t>
            </a:r>
            <a:r>
              <a:rPr lang="en-US" dirty="0" smtClean="0"/>
              <a:t> = 1 atm.</a:t>
            </a:r>
            <a:endParaRPr lang="id-ID" baseline="30000" dirty="0"/>
          </a:p>
        </p:txBody>
      </p:sp>
    </p:spTree>
    <p:extLst>
      <p:ext uri="{BB962C8B-B14F-4D97-AF65-F5344CB8AC3E}">
        <p14:creationId xmlns:p14="http://schemas.microsoft.com/office/powerpoint/2010/main" val="14679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93252"/>
          </a:xfrm>
        </p:spPr>
        <p:txBody>
          <a:bodyPr>
            <a:normAutofit/>
          </a:bodyPr>
          <a:lstStyle/>
          <a:p>
            <a:r>
              <a:rPr lang="id-ID" dirty="0" smtClean="0"/>
              <a:t>Bahasan ‘transfer massa dengan diffusi” hanya berkaitan dengan teori transfer massa pada satu fase</a:t>
            </a:r>
          </a:p>
          <a:p>
            <a:r>
              <a:rPr lang="id-ID" dirty="0" smtClean="0"/>
              <a:t>Dalam praktek industi senyawa ditransfer antar fase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P</a:t>
            </a:r>
            <a:r>
              <a:rPr lang="it-IT" dirty="0" smtClean="0"/>
              <a:t>erpindahan </a:t>
            </a:r>
            <a:r>
              <a:rPr lang="it-IT" dirty="0"/>
              <a:t>massa terjadi secara bersamaan </a:t>
            </a:r>
            <a:r>
              <a:rPr lang="id-ID" dirty="0" smtClean="0"/>
              <a:t>secara </a:t>
            </a:r>
            <a:r>
              <a:rPr lang="it-IT" dirty="0" smtClean="0"/>
              <a:t>difusi </a:t>
            </a:r>
            <a:r>
              <a:rPr lang="it-IT" dirty="0"/>
              <a:t>dan konveksi</a:t>
            </a:r>
            <a:r>
              <a:rPr lang="it-IT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365" y="1930054"/>
            <a:ext cx="4229277" cy="3009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540" y="1930054"/>
            <a:ext cx="4633362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77" y="420638"/>
            <a:ext cx="10515600" cy="1325563"/>
          </a:xfrm>
        </p:spPr>
        <p:txBody>
          <a:bodyPr/>
          <a:lstStyle/>
          <a:p>
            <a:r>
              <a:rPr lang="id-ID" dirty="0" smtClean="0"/>
              <a:t>Kecepatan perpindahan massa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0992" y="1825625"/>
            <a:ext cx="5582808" cy="4351338"/>
          </a:xfrm>
        </p:spPr>
        <p:txBody>
          <a:bodyPr/>
          <a:lstStyle/>
          <a:p>
            <a:pPr lvl="0"/>
            <a:r>
              <a:rPr kumimoji="0" lang="id-ID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Persamaan umum transfer massa</a:t>
            </a:r>
          </a:p>
          <a:p>
            <a:pPr marL="0" lvl="0" indent="0">
              <a:buNone/>
            </a:pPr>
            <a:endParaRPr kumimoji="0" lang="id-ID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charset="-128"/>
              <a:cs typeface="Times New Roman" panose="02020603050405020304" pitchFamily="18" charset="0"/>
            </a:endParaRPr>
          </a:p>
          <a:p>
            <a:pPr lvl="0"/>
            <a:r>
              <a:rPr kumimoji="0" lang="pt-BR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Nilai kc ter</a:t>
            </a:r>
            <a:r>
              <a:rPr kumimoji="0" lang="fi-FI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gantung dari sifat padatan, sifat fluida, geometri alat, kecepatan pengadukan;  </a:t>
            </a:r>
            <a:endParaRPr kumimoji="0" lang="fi-FI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id-ID" dirty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703262" y="2216944"/>
            <a:ext cx="5154622" cy="3411124"/>
            <a:chOff x="1797" y="4230"/>
            <a:chExt cx="7699" cy="5188"/>
          </a:xfrm>
        </p:grpSpPr>
        <p:sp>
          <p:nvSpPr>
            <p:cNvPr id="7" name="AutoShape 19"/>
            <p:cNvSpPr>
              <a:spLocks noChangeAspect="1" noChangeArrowheads="1" noTextEdit="1"/>
            </p:cNvSpPr>
            <p:nvPr/>
          </p:nvSpPr>
          <p:spPr bwMode="auto">
            <a:xfrm>
              <a:off x="1797" y="4230"/>
              <a:ext cx="7699" cy="5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>
              <a:off x="4019" y="4397"/>
              <a:ext cx="0" cy="199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5414" y="4563"/>
              <a:ext cx="1" cy="19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314" y="4230"/>
              <a:ext cx="1860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Padatan A murni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882" y="4985"/>
              <a:ext cx="1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071" y="5227"/>
              <a:ext cx="2480" cy="693"/>
            </a:xfrm>
            <a:custGeom>
              <a:avLst/>
              <a:gdLst>
                <a:gd name="T0" fmla="*/ 0 w 2736"/>
                <a:gd name="T1" fmla="*/ 0 h 750"/>
                <a:gd name="T2" fmla="*/ 399 w 2736"/>
                <a:gd name="T3" fmla="*/ 540 h 750"/>
                <a:gd name="T4" fmla="*/ 969 w 2736"/>
                <a:gd name="T5" fmla="*/ 720 h 750"/>
                <a:gd name="T6" fmla="*/ 2736 w 2736"/>
                <a:gd name="T7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36" h="750">
                  <a:moveTo>
                    <a:pt x="0" y="0"/>
                  </a:moveTo>
                  <a:cubicBezTo>
                    <a:pt x="119" y="210"/>
                    <a:pt x="238" y="420"/>
                    <a:pt x="399" y="540"/>
                  </a:cubicBezTo>
                  <a:cubicBezTo>
                    <a:pt x="560" y="660"/>
                    <a:pt x="580" y="690"/>
                    <a:pt x="969" y="720"/>
                  </a:cubicBezTo>
                  <a:cubicBezTo>
                    <a:pt x="1358" y="750"/>
                    <a:pt x="2451" y="720"/>
                    <a:pt x="2736" y="7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196" y="4978"/>
              <a:ext cx="72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CAs</a:t>
              </a:r>
              <a:endPara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776" y="6058"/>
              <a:ext cx="1305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CA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849" y="7553"/>
              <a:ext cx="2325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Massa A</a:t>
              </a:r>
              <a:endPara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Wkt . Luas transfer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849" y="7886"/>
              <a:ext cx="180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2702" y="7221"/>
              <a:ext cx="955" cy="332"/>
            </a:xfrm>
            <a:custGeom>
              <a:avLst/>
              <a:gdLst>
                <a:gd name="T0" fmla="*/ 28 w 1054"/>
                <a:gd name="T1" fmla="*/ 360 h 360"/>
                <a:gd name="T2" fmla="*/ 142 w 1054"/>
                <a:gd name="T3" fmla="*/ 180 h 360"/>
                <a:gd name="T4" fmla="*/ 883 w 1054"/>
                <a:gd name="T5" fmla="*/ 180 h 360"/>
                <a:gd name="T6" fmla="*/ 1054 w 1054"/>
                <a:gd name="T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4" h="360">
                  <a:moveTo>
                    <a:pt x="28" y="360"/>
                  </a:moveTo>
                  <a:cubicBezTo>
                    <a:pt x="14" y="285"/>
                    <a:pt x="0" y="210"/>
                    <a:pt x="142" y="180"/>
                  </a:cubicBezTo>
                  <a:cubicBezTo>
                    <a:pt x="284" y="150"/>
                    <a:pt x="731" y="210"/>
                    <a:pt x="883" y="180"/>
                  </a:cubicBezTo>
                  <a:cubicBezTo>
                    <a:pt x="1035" y="150"/>
                    <a:pt x="1035" y="30"/>
                    <a:pt x="105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3445" y="8462"/>
              <a:ext cx="2578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Koefisien transfer massa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5156" y="7720"/>
              <a:ext cx="2119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Konsentrasi A jenuh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5621" y="7387"/>
              <a:ext cx="3875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Konsentrasi A di badan utama cairan</a:t>
              </a:r>
              <a:endParaRPr kumimoji="0" lang="it-IT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58325">
              <a:off x="4174" y="7221"/>
              <a:ext cx="362" cy="1329"/>
            </a:xfrm>
            <a:custGeom>
              <a:avLst/>
              <a:gdLst>
                <a:gd name="T0" fmla="*/ 29 w 418"/>
                <a:gd name="T1" fmla="*/ 1260 h 1260"/>
                <a:gd name="T2" fmla="*/ 371 w 418"/>
                <a:gd name="T3" fmla="*/ 1080 h 1260"/>
                <a:gd name="T4" fmla="*/ 314 w 418"/>
                <a:gd name="T5" fmla="*/ 720 h 1260"/>
                <a:gd name="T6" fmla="*/ 29 w 418"/>
                <a:gd name="T7" fmla="*/ 540 h 1260"/>
                <a:gd name="T8" fmla="*/ 143 w 418"/>
                <a:gd name="T9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8" h="1260">
                  <a:moveTo>
                    <a:pt x="29" y="1260"/>
                  </a:moveTo>
                  <a:cubicBezTo>
                    <a:pt x="176" y="1215"/>
                    <a:pt x="324" y="1170"/>
                    <a:pt x="371" y="1080"/>
                  </a:cubicBezTo>
                  <a:cubicBezTo>
                    <a:pt x="418" y="990"/>
                    <a:pt x="371" y="810"/>
                    <a:pt x="314" y="720"/>
                  </a:cubicBezTo>
                  <a:cubicBezTo>
                    <a:pt x="257" y="630"/>
                    <a:pt x="58" y="660"/>
                    <a:pt x="29" y="540"/>
                  </a:cubicBezTo>
                  <a:cubicBezTo>
                    <a:pt x="0" y="420"/>
                    <a:pt x="124" y="90"/>
                    <a:pt x="1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"/>
            <p:cNvSpPr>
              <a:spLocks/>
            </p:cNvSpPr>
            <p:nvPr/>
          </p:nvSpPr>
          <p:spPr bwMode="auto">
            <a:xfrm>
              <a:off x="4949" y="7055"/>
              <a:ext cx="207" cy="664"/>
            </a:xfrm>
            <a:custGeom>
              <a:avLst/>
              <a:gdLst>
                <a:gd name="T0" fmla="*/ 371 w 371"/>
                <a:gd name="T1" fmla="*/ 720 h 720"/>
                <a:gd name="T2" fmla="*/ 29 w 371"/>
                <a:gd name="T3" fmla="*/ 540 h 720"/>
                <a:gd name="T4" fmla="*/ 200 w 371"/>
                <a:gd name="T5" fmla="*/ 360 h 720"/>
                <a:gd name="T6" fmla="*/ 86 w 371"/>
                <a:gd name="T7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720">
                  <a:moveTo>
                    <a:pt x="371" y="720"/>
                  </a:moveTo>
                  <a:cubicBezTo>
                    <a:pt x="214" y="660"/>
                    <a:pt x="58" y="600"/>
                    <a:pt x="29" y="540"/>
                  </a:cubicBezTo>
                  <a:cubicBezTo>
                    <a:pt x="0" y="480"/>
                    <a:pt x="191" y="450"/>
                    <a:pt x="200" y="360"/>
                  </a:cubicBezTo>
                  <a:cubicBezTo>
                    <a:pt x="209" y="270"/>
                    <a:pt x="105" y="60"/>
                    <a:pt x="86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3"/>
            <p:cNvSpPr>
              <a:spLocks/>
            </p:cNvSpPr>
            <p:nvPr/>
          </p:nvSpPr>
          <p:spPr bwMode="auto">
            <a:xfrm>
              <a:off x="5405" y="7055"/>
              <a:ext cx="371" cy="498"/>
            </a:xfrm>
            <a:custGeom>
              <a:avLst/>
              <a:gdLst>
                <a:gd name="T0" fmla="*/ 124 w 124"/>
                <a:gd name="T1" fmla="*/ 360 h 360"/>
                <a:gd name="T2" fmla="*/ 10 w 124"/>
                <a:gd name="T3" fmla="*/ 180 h 360"/>
                <a:gd name="T4" fmla="*/ 67 w 124"/>
                <a:gd name="T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360">
                  <a:moveTo>
                    <a:pt x="124" y="360"/>
                  </a:moveTo>
                  <a:cubicBezTo>
                    <a:pt x="72" y="300"/>
                    <a:pt x="20" y="240"/>
                    <a:pt x="10" y="180"/>
                  </a:cubicBezTo>
                  <a:cubicBezTo>
                    <a:pt x="0" y="120"/>
                    <a:pt x="58" y="30"/>
                    <a:pt x="6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3399" y="6722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N</a:t>
              </a:r>
              <a:r>
                <a:rPr kumimoji="0" lang="en-US" altLang="ja-JP" sz="1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A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  = 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k</a:t>
              </a:r>
              <a:r>
                <a:rPr kumimoji="0" lang="en-US" altLang="ja-JP" sz="14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c</a:t>
              </a:r>
              <a:r>
                <a:rPr kumimoji="0" lang="en-US" altLang="ja-JP" sz="1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  (C</a:t>
              </a:r>
              <a:r>
                <a:rPr kumimoji="0" lang="en-US" altLang="ja-JP" sz="1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As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 – C</a:t>
              </a:r>
              <a:r>
                <a:rPr kumimoji="0" lang="en-US" altLang="ja-JP" sz="1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A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rPr>
                <a:t>)</a:t>
              </a:r>
              <a:endPara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75452"/>
              </p:ext>
            </p:extLst>
          </p:nvPr>
        </p:nvGraphicFramePr>
        <p:xfrm>
          <a:off x="6893107" y="4328113"/>
          <a:ext cx="4260050" cy="799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3" imgW="2183452" imgH="406224" progId="Equation.3">
                  <p:embed/>
                </p:oleObj>
              </mc:Choice>
              <mc:Fallback>
                <p:oleObj name="Equation" r:id="rId3" imgW="2183452" imgH="406224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3107" y="4328113"/>
                        <a:ext cx="4260050" cy="7999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endParaRPr kumimoji="0" lang="fi-FI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882" y="2331819"/>
            <a:ext cx="4991266" cy="55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838200" y="498475"/>
            <a:ext cx="7700259" cy="1327150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143625" cy="608741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Berlin Sans FB Demi" panose="020E0802020502020306" pitchFamily="34" charset="0"/>
              </a:rPr>
              <a:t>Transfer massa antar fasa satu film</a:t>
            </a:r>
            <a:endParaRPr lang="id-ID" dirty="0">
              <a:latin typeface="Berlin Sans FB Demi" panose="020E08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550" y="2569303"/>
            <a:ext cx="6525306" cy="406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562" y="187338"/>
            <a:ext cx="2201214" cy="301950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Koefisien transfer massa berbagai sistem</a:t>
            </a:r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07784" y="277362"/>
            <a:ext cx="9179172" cy="36120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590" y="3889420"/>
            <a:ext cx="9768940" cy="279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772" y="743103"/>
            <a:ext cx="9443686" cy="342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81" y="1792662"/>
            <a:ext cx="2697163" cy="42052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259" y="1792662"/>
            <a:ext cx="4749196" cy="3182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6408" y="1423330"/>
            <a:ext cx="532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Contoh : absorpsi gas, transfer massa dari gas ke cairan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125791" y="5383369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Profil gradien konsentrasi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Berlin Sans FB Demi" panose="020E0802020502020306" pitchFamily="34" charset="0"/>
              </a:rPr>
              <a:t>Transfer massa antar fasa dua film</a:t>
            </a:r>
            <a:endParaRPr lang="id-ID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92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918" y="1810242"/>
            <a:ext cx="2977631" cy="3470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0918" y="695459"/>
            <a:ext cx="4530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Stripping : transfer massa dari cairan ke gas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2295" y="1810242"/>
            <a:ext cx="5022167" cy="32677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2295" y="5454145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Profil gradien konsentrasi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28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Koefisien transfer mass individual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/>
          <a:lstStyle/>
          <a:p>
            <a:r>
              <a:rPr lang="id-ID" dirty="0" smtClean="0"/>
              <a:t>Laju transfer massa dari gas ke cairan</a:t>
            </a:r>
          </a:p>
          <a:p>
            <a:endParaRPr lang="id-ID" sz="2000" dirty="0"/>
          </a:p>
          <a:p>
            <a:endParaRPr lang="id-ID" sz="2000" dirty="0" smtClean="0"/>
          </a:p>
          <a:p>
            <a:r>
              <a:rPr lang="id-ID" sz="2000" dirty="0" smtClean="0"/>
              <a:t>dan</a:t>
            </a:r>
            <a:endParaRPr lang="id-ID" sz="2000" dirty="0"/>
          </a:p>
          <a:p>
            <a:endParaRPr lang="id-ID" dirty="0" smtClean="0"/>
          </a:p>
          <a:p>
            <a:r>
              <a:rPr lang="id-ID" dirty="0" smtClean="0"/>
              <a:t>Saat kondisi steady state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diperoleh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lvl="1"/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62" y="1955928"/>
            <a:ext cx="3285994" cy="613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635" y="3024478"/>
            <a:ext cx="2820626" cy="558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650" y="4316222"/>
            <a:ext cx="4590476" cy="563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774782"/>
            <a:ext cx="2347507" cy="7689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8439" y="2262699"/>
            <a:ext cx="4708912" cy="34603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0531" y="5823480"/>
            <a:ext cx="2614331" cy="76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391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Berlin Sans FB Demi</vt:lpstr>
      <vt:lpstr>Calibri</vt:lpstr>
      <vt:lpstr>Calibri Light</vt:lpstr>
      <vt:lpstr>Cambria Math</vt:lpstr>
      <vt:lpstr>MS Mincho</vt:lpstr>
      <vt:lpstr>Times New Roman</vt:lpstr>
      <vt:lpstr>Office Theme</vt:lpstr>
      <vt:lpstr>Equation</vt:lpstr>
      <vt:lpstr> TRANSFER MASSA KONVEKSI</vt:lpstr>
      <vt:lpstr>PowerPoint Presentation</vt:lpstr>
      <vt:lpstr>Kecepatan perpindahan massa</vt:lpstr>
      <vt:lpstr>PowerPoint Presentation</vt:lpstr>
      <vt:lpstr>Koefisien transfer massa berbagai sistem</vt:lpstr>
      <vt:lpstr>PowerPoint Presentation</vt:lpstr>
      <vt:lpstr>Transfer massa antar fasa dua film</vt:lpstr>
      <vt:lpstr>PowerPoint Presentation</vt:lpstr>
      <vt:lpstr>Koefisien transfer mass individual</vt:lpstr>
      <vt:lpstr>Hubungan kesetimbangan</vt:lpstr>
      <vt:lpstr>Koefisien transfer massa keseluruhan</vt:lpstr>
      <vt:lpstr>PowerPoint Presentation</vt:lpstr>
      <vt:lpstr>PowerPoint Presentation</vt:lpstr>
      <vt:lpstr>PowerPoint Presentation</vt:lpstr>
      <vt:lpstr>Contoh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MASSA KONVEKSI</dc:title>
  <dc:creator>fadilah fadilah</dc:creator>
  <cp:lastModifiedBy>fadilah fadilah</cp:lastModifiedBy>
  <cp:revision>28</cp:revision>
  <dcterms:created xsi:type="dcterms:W3CDTF">2018-04-24T21:39:40Z</dcterms:created>
  <dcterms:modified xsi:type="dcterms:W3CDTF">2019-04-01T04:00:45Z</dcterms:modified>
</cp:coreProperties>
</file>