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58" r:id="rId5"/>
    <p:sldId id="257" r:id="rId6"/>
    <p:sldId id="261" r:id="rId7"/>
    <p:sldId id="260" r:id="rId8"/>
    <p:sldId id="267" r:id="rId9"/>
    <p:sldId id="266" r:id="rId10"/>
    <p:sldId id="263" r:id="rId11"/>
    <p:sldId id="264" r:id="rId12"/>
    <p:sldId id="265" r:id="rId13"/>
    <p:sldId id="268" r:id="rId14"/>
    <p:sldId id="270" r:id="rId1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1825-C0B6-44F2-85AA-14DF5DF755ED}" type="datetimeFigureOut">
              <a:rPr lang="id-ID" smtClean="0"/>
              <a:t>12/04/2021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F96A-5D23-43E4-AE4B-956CAC36D0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186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1825-C0B6-44F2-85AA-14DF5DF755ED}" type="datetimeFigureOut">
              <a:rPr lang="id-ID" smtClean="0"/>
              <a:t>12/04/2021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F96A-5D23-43E4-AE4B-956CAC36D0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52430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1825-C0B6-44F2-85AA-14DF5DF755ED}" type="datetimeFigureOut">
              <a:rPr lang="id-ID" smtClean="0"/>
              <a:t>12/04/2021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F96A-5D23-43E4-AE4B-956CAC36D0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8318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1825-C0B6-44F2-85AA-14DF5DF755ED}" type="datetimeFigureOut">
              <a:rPr lang="id-ID" smtClean="0"/>
              <a:t>12/04/2021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F96A-5D23-43E4-AE4B-956CAC36D0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2754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1825-C0B6-44F2-85AA-14DF5DF755ED}" type="datetimeFigureOut">
              <a:rPr lang="id-ID" smtClean="0"/>
              <a:t>12/04/2021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F96A-5D23-43E4-AE4B-956CAC36D0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7052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1825-C0B6-44F2-85AA-14DF5DF755ED}" type="datetimeFigureOut">
              <a:rPr lang="id-ID" smtClean="0"/>
              <a:t>12/04/2021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F96A-5D23-43E4-AE4B-956CAC36D0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175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1825-C0B6-44F2-85AA-14DF5DF755ED}" type="datetimeFigureOut">
              <a:rPr lang="id-ID" smtClean="0"/>
              <a:t>12/04/2021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F96A-5D23-43E4-AE4B-956CAC36D0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2357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1825-C0B6-44F2-85AA-14DF5DF755ED}" type="datetimeFigureOut">
              <a:rPr lang="id-ID" smtClean="0"/>
              <a:t>12/04/2021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F96A-5D23-43E4-AE4B-956CAC36D0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2047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1825-C0B6-44F2-85AA-14DF5DF755ED}" type="datetimeFigureOut">
              <a:rPr lang="id-ID" smtClean="0"/>
              <a:t>12/04/2021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F96A-5D23-43E4-AE4B-956CAC36D0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5340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1825-C0B6-44F2-85AA-14DF5DF755ED}" type="datetimeFigureOut">
              <a:rPr lang="id-ID" smtClean="0"/>
              <a:t>12/04/2021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F96A-5D23-43E4-AE4B-956CAC36D0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073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1825-C0B6-44F2-85AA-14DF5DF755ED}" type="datetimeFigureOut">
              <a:rPr lang="id-ID" smtClean="0"/>
              <a:t>12/04/2021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9F96A-5D23-43E4-AE4B-956CAC36D0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623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91825-C0B6-44F2-85AA-14DF5DF755ED}" type="datetimeFigureOut">
              <a:rPr lang="id-ID" smtClean="0"/>
              <a:t>12/04/2021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9F96A-5D23-43E4-AE4B-956CAC36D0A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1925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NERACA MASSA </a:t>
            </a:r>
            <a:br>
              <a:rPr lang="id-ID" dirty="0" smtClean="0"/>
            </a:br>
            <a:r>
              <a:rPr lang="id-ID" dirty="0" smtClean="0"/>
              <a:t>TANPA REAKSI KIMIA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385810"/>
            <a:ext cx="10075817" cy="165576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d-ID" sz="3200" dirty="0" smtClean="0"/>
              <a:t>MULTI UNIT</a:t>
            </a:r>
          </a:p>
          <a:p>
            <a:r>
              <a:rPr lang="id-ID" sz="3200" dirty="0" smtClean="0"/>
              <a:t>DENGAN ALIRAN KOMPLEKS : RECYCLE, BY PASS, PURGING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4253308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308"/>
            <a:ext cx="10515600" cy="1325563"/>
          </a:xfrm>
        </p:spPr>
        <p:txBody>
          <a:bodyPr/>
          <a:lstStyle/>
          <a:p>
            <a:r>
              <a:rPr lang="id-ID" i="1" dirty="0" smtClean="0"/>
              <a:t>Purging</a:t>
            </a:r>
            <a:r>
              <a:rPr lang="id-ID" dirty="0" smtClean="0"/>
              <a:t> (arus buang)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871"/>
            <a:ext cx="10515600" cy="4351338"/>
          </a:xfrm>
        </p:spPr>
        <p:txBody>
          <a:bodyPr/>
          <a:lstStyle/>
          <a:p>
            <a:r>
              <a:rPr lang="id-ID" altLang="id-ID" dirty="0"/>
              <a:t>ditujukan untuk membuang bahan inert agar tak terakumulasi dalam proses</a:t>
            </a:r>
            <a:endParaRPr lang="en-GB" altLang="id-ID" dirty="0"/>
          </a:p>
          <a:p>
            <a:endParaRPr lang="id-ID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12126"/>
            <a:ext cx="10846084" cy="4406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069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arus recycle</a:t>
            </a:r>
            <a:endParaRPr lang="id-ID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2806" y="2334505"/>
            <a:ext cx="12059194" cy="29321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126" y="5023681"/>
            <a:ext cx="11765018" cy="8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26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11" y="1248612"/>
            <a:ext cx="12046589" cy="4721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64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 1 </a:t>
            </a:r>
            <a:endParaRPr lang="id-ID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09600" indent="-609600" algn="just">
              <a:lnSpc>
                <a:spcPct val="150000"/>
              </a:lnSpc>
              <a:spcBef>
                <a:spcPts val="0"/>
              </a:spcBef>
            </a:pPr>
            <a:r>
              <a:rPr lang="en-US" altLang="id-ID" sz="2400" b="1" dirty="0" err="1">
                <a:latin typeface="+mj-lt"/>
              </a:rPr>
              <a:t>Suatu</a:t>
            </a:r>
            <a:r>
              <a:rPr lang="en-US" altLang="id-ID" sz="2400" b="1" dirty="0">
                <a:latin typeface="+mj-lt"/>
              </a:rPr>
              <a:t> </a:t>
            </a:r>
            <a:r>
              <a:rPr lang="en-US" altLang="id-ID" sz="2400" b="1" dirty="0" err="1">
                <a:latin typeface="+mj-lt"/>
              </a:rPr>
              <a:t>industri</a:t>
            </a:r>
            <a:r>
              <a:rPr lang="en-US" altLang="id-ID" sz="2400" b="1" dirty="0">
                <a:latin typeface="+mj-lt"/>
              </a:rPr>
              <a:t>  </a:t>
            </a:r>
            <a:r>
              <a:rPr lang="en-US" altLang="id-ID" sz="2400" b="1" dirty="0" err="1">
                <a:latin typeface="+mj-lt"/>
              </a:rPr>
              <a:t>memisah</a:t>
            </a:r>
            <a:r>
              <a:rPr lang="id-ID" altLang="id-ID" sz="2400" b="1" dirty="0">
                <a:latin typeface="+mj-lt"/>
              </a:rPr>
              <a:t>k</a:t>
            </a:r>
            <a:r>
              <a:rPr lang="en-US" altLang="id-ID" sz="2400" b="1" dirty="0">
                <a:latin typeface="+mj-lt"/>
              </a:rPr>
              <a:t>an </a:t>
            </a:r>
            <a:r>
              <a:rPr lang="en-US" altLang="id-ID" sz="2400" b="1" dirty="0" err="1">
                <a:latin typeface="+mj-lt"/>
              </a:rPr>
              <a:t>campuran</a:t>
            </a:r>
            <a:r>
              <a:rPr lang="en-US" altLang="id-ID" sz="2400" b="1" dirty="0">
                <a:latin typeface="+mj-lt"/>
              </a:rPr>
              <a:t> A </a:t>
            </a:r>
            <a:r>
              <a:rPr lang="en-US" altLang="id-ID" sz="2400" b="1" dirty="0" err="1">
                <a:latin typeface="+mj-lt"/>
              </a:rPr>
              <a:t>dan</a:t>
            </a:r>
            <a:r>
              <a:rPr lang="en-US" altLang="id-ID" sz="2400" b="1" dirty="0">
                <a:latin typeface="+mj-lt"/>
              </a:rPr>
              <a:t> B </a:t>
            </a:r>
            <a:r>
              <a:rPr lang="en-US" altLang="id-ID" sz="2400" b="1" dirty="0" err="1">
                <a:latin typeface="+mj-lt"/>
              </a:rPr>
              <a:t>menggunakan</a:t>
            </a:r>
            <a:r>
              <a:rPr lang="en-US" altLang="id-ID" sz="2400" b="1" dirty="0">
                <a:latin typeface="+mj-lt"/>
              </a:rPr>
              <a:t> </a:t>
            </a:r>
            <a:r>
              <a:rPr lang="en-US" altLang="id-ID" sz="2400" b="1" dirty="0" err="1">
                <a:latin typeface="+mj-lt"/>
              </a:rPr>
              <a:t>distilasi</a:t>
            </a:r>
            <a:r>
              <a:rPr lang="en-US" altLang="id-ID" sz="2400" b="1" dirty="0">
                <a:latin typeface="+mj-lt"/>
              </a:rPr>
              <a:t>. </a:t>
            </a:r>
            <a:r>
              <a:rPr lang="sv-SE" altLang="id-ID" sz="2400" b="1" dirty="0">
                <a:latin typeface="+mj-lt"/>
              </a:rPr>
              <a:t>Umpan menara  distilasi I berisi 50% A dan 50% B ( % berat). Diinginkan distilat (hasil atas) menara distilasi I berisi 90% A.  Sedangkan bottom (hasil bawah menara distilasi ) I  ini dicampur dengan fluida yang berisi 30%A dan 70% B.   Campuran itu diumpankan ke manara distilasi II, sehingga diperoleh distilat berisi 60% </a:t>
            </a:r>
            <a:r>
              <a:rPr lang="id-ID" altLang="id-ID" sz="2400" b="1" dirty="0">
                <a:latin typeface="+mj-lt"/>
              </a:rPr>
              <a:t>B</a:t>
            </a:r>
            <a:r>
              <a:rPr lang="sv-SE" altLang="id-ID" sz="2400" b="1" dirty="0">
                <a:latin typeface="+mj-lt"/>
              </a:rPr>
              <a:t>.  Jika kecepatan umpan distilasi I adalah 100kg/j,  distilat menara distilasi I adalah 49 Kg/j,  fluida yang dicampur dengan botom distilasi I adalah 30 Kg/j, serta distilat menara distilasi II adalah 30 Kg/j,  tentukan semua kecepatan arus dan komposisi arus lainnya. </a:t>
            </a:r>
            <a:endParaRPr lang="en-GB" altLang="id-ID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60595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dirty="0" smtClean="0"/>
              <a:t>Latihan 2</a:t>
            </a:r>
            <a:endParaRPr lang="en-GB" altLang="id-ID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90600" lvl="1" indent="-5334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id-ID" altLang="id-ID" sz="3200" dirty="0" smtClean="0"/>
              <a:t>      </a:t>
            </a:r>
            <a:r>
              <a:rPr lang="sv-SE" altLang="id-ID" sz="3200" dirty="0" smtClean="0"/>
              <a:t>Pemekatan </a:t>
            </a:r>
            <a:r>
              <a:rPr lang="sv-SE" altLang="id-ID" sz="3200" dirty="0"/>
              <a:t>larutan gula di suatu pabrik gula </a:t>
            </a:r>
            <a:r>
              <a:rPr lang="sv-SE" altLang="id-ID" sz="3200" dirty="0" smtClean="0"/>
              <a:t>dijalankan</a:t>
            </a:r>
            <a:r>
              <a:rPr lang="id-ID" altLang="id-ID" sz="3200" dirty="0" smtClean="0"/>
              <a:t> </a:t>
            </a:r>
            <a:r>
              <a:rPr lang="sv-SE" altLang="id-ID" sz="3200" dirty="0" smtClean="0"/>
              <a:t>dalam </a:t>
            </a:r>
            <a:r>
              <a:rPr lang="sv-SE" altLang="id-ID" sz="3200" dirty="0"/>
              <a:t>2 langkah. Pertama, larutan gula 10% diumpankan ke evaporator I yang menghasilkan larutan gula 18%.  Larutan hasil evaporator I ini diumpankan ke evaporator II sehingga dihasilkan larutan gula 50%. Tentukan :</a:t>
            </a:r>
          </a:p>
          <a:p>
            <a:pPr marL="990600" lvl="1" indent="-533400" algn="just">
              <a:lnSpc>
                <a:spcPct val="100000"/>
              </a:lnSpc>
              <a:spcBef>
                <a:spcPts val="0"/>
              </a:spcBef>
            </a:pPr>
            <a:r>
              <a:rPr lang="id-ID" altLang="id-ID" sz="3200" dirty="0"/>
              <a:t>Laju </a:t>
            </a:r>
            <a:r>
              <a:rPr lang="sv-SE" altLang="id-ID" sz="3200" dirty="0"/>
              <a:t>air yang teruapkan dari masing-masing evaporator.</a:t>
            </a:r>
          </a:p>
          <a:p>
            <a:pPr marL="990600" lvl="1" indent="-533400" algn="just">
              <a:lnSpc>
                <a:spcPct val="100000"/>
              </a:lnSpc>
              <a:spcBef>
                <a:spcPts val="0"/>
              </a:spcBef>
            </a:pPr>
            <a:r>
              <a:rPr lang="id-ID" altLang="id-ID" sz="3200" dirty="0"/>
              <a:t>Laju </a:t>
            </a:r>
            <a:r>
              <a:rPr lang="sv-SE" altLang="id-ID" sz="3200" dirty="0"/>
              <a:t>larutan yang diumpankan ke evaporator II.</a:t>
            </a:r>
          </a:p>
          <a:p>
            <a:pPr marL="990600" lvl="1" indent="-533400" algn="just">
              <a:lnSpc>
                <a:spcPct val="100000"/>
              </a:lnSpc>
              <a:spcBef>
                <a:spcPts val="0"/>
              </a:spcBef>
            </a:pPr>
            <a:r>
              <a:rPr lang="id-ID" altLang="id-ID" sz="3200" dirty="0"/>
              <a:t>Laju </a:t>
            </a:r>
            <a:r>
              <a:rPr lang="sv-SE" altLang="id-ID" sz="3200" dirty="0"/>
              <a:t>produk yang dihasilkan.</a:t>
            </a:r>
            <a:endParaRPr lang="en-GB" altLang="id-ID" sz="3200" dirty="0"/>
          </a:p>
        </p:txBody>
      </p:sp>
    </p:spTree>
    <p:extLst>
      <p:ext uri="{BB962C8B-B14F-4D97-AF65-F5344CB8AC3E}">
        <p14:creationId xmlns:p14="http://schemas.microsoft.com/office/powerpoint/2010/main" val="202732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d-ID" altLang="id-ID" dirty="0">
                <a:solidFill>
                  <a:srgbClr val="FF0000"/>
                </a:solidFill>
              </a:rPr>
              <a:t>TUJUAN ALIRAN KOMPLEKS</a:t>
            </a:r>
            <a:endParaRPr lang="en-GB" altLang="id-ID" dirty="0">
              <a:solidFill>
                <a:srgbClr val="FF00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id-ID" dirty="0"/>
              <a:t>men</a:t>
            </a:r>
            <a:r>
              <a:rPr lang="id-ID" altLang="id-ID" dirty="0"/>
              <a:t>ingkat</a:t>
            </a:r>
            <a:r>
              <a:rPr lang="en-US" altLang="id-ID" dirty="0" err="1"/>
              <a:t>kan</a:t>
            </a:r>
            <a:r>
              <a:rPr lang="en-US" altLang="id-ID" dirty="0"/>
              <a:t> yield.</a:t>
            </a:r>
          </a:p>
          <a:p>
            <a:r>
              <a:rPr lang="en-US" altLang="id-ID" dirty="0"/>
              <a:t>me</a:t>
            </a:r>
            <a:r>
              <a:rPr lang="id-ID" altLang="id-ID" dirty="0"/>
              <a:t>ngatur</a:t>
            </a:r>
            <a:r>
              <a:rPr lang="en-US" altLang="id-ID" dirty="0"/>
              <a:t> </a:t>
            </a:r>
            <a:r>
              <a:rPr lang="en-US" altLang="id-ID" dirty="0" err="1"/>
              <a:t>konsentrasi</a:t>
            </a:r>
            <a:r>
              <a:rPr lang="id-ID" altLang="id-ID" dirty="0"/>
              <a:t> produk</a:t>
            </a:r>
            <a:r>
              <a:rPr lang="en-US" altLang="id-ID" dirty="0"/>
              <a:t>.</a:t>
            </a:r>
            <a:endParaRPr lang="fi-FI" altLang="id-ID" dirty="0"/>
          </a:p>
          <a:p>
            <a:r>
              <a:rPr lang="fi-FI" altLang="id-ID" dirty="0"/>
              <a:t>menghemat energi yang dipakai/bahan kimia yang dipakai.</a:t>
            </a:r>
          </a:p>
          <a:p>
            <a:r>
              <a:rPr lang="fi-FI" altLang="id-ID" dirty="0"/>
              <a:t>memperbaiki sistem pengendalian proses</a:t>
            </a:r>
            <a:r>
              <a:rPr lang="fi-FI" altLang="id-ID" dirty="0" smtClean="0"/>
              <a:t>.</a:t>
            </a:r>
            <a:endParaRPr lang="id-ID" altLang="id-ID" dirty="0" smtClean="0"/>
          </a:p>
          <a:p>
            <a:pPr marL="0" indent="0">
              <a:buNone/>
            </a:pPr>
            <a:endParaRPr lang="fi-FI" altLang="id-ID" dirty="0"/>
          </a:p>
          <a:p>
            <a:pPr>
              <a:buFont typeface="Wingdings" panose="05000000000000000000" pitchFamily="2" charset="2"/>
              <a:buNone/>
            </a:pPr>
            <a:r>
              <a:rPr lang="fi-FI" altLang="id-ID" i="1" dirty="0"/>
              <a:t>Proses dengan aliran kompleks dijalankan pada proses kontinyu.</a:t>
            </a:r>
            <a:endParaRPr lang="en-GB" altLang="id-ID" i="1" dirty="0"/>
          </a:p>
        </p:txBody>
      </p:sp>
    </p:spTree>
    <p:extLst>
      <p:ext uri="{BB962C8B-B14F-4D97-AF65-F5344CB8AC3E}">
        <p14:creationId xmlns:p14="http://schemas.microsoft.com/office/powerpoint/2010/main" val="238010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182"/>
            <a:ext cx="10515600" cy="1325563"/>
          </a:xfrm>
        </p:spPr>
        <p:txBody>
          <a:bodyPr/>
          <a:lstStyle/>
          <a:p>
            <a:r>
              <a:rPr lang="id-ID" dirty="0" smtClean="0"/>
              <a:t>Contoh DIAGRAM ALIR MULTI UNIT</a:t>
            </a:r>
            <a:endParaRPr lang="id-ID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76038"/>
            <a:ext cx="10515600" cy="4050512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2991388" y="3370218"/>
            <a:ext cx="2468883" cy="1567543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Oval 6"/>
          <p:cNvSpPr/>
          <p:nvPr/>
        </p:nvSpPr>
        <p:spPr>
          <a:xfrm>
            <a:off x="7081154" y="3448595"/>
            <a:ext cx="2468883" cy="1567543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Oval 7"/>
          <p:cNvSpPr/>
          <p:nvPr/>
        </p:nvSpPr>
        <p:spPr>
          <a:xfrm>
            <a:off x="5576748" y="4001294"/>
            <a:ext cx="1333504" cy="1014844"/>
          </a:xfrm>
          <a:prstGeom prst="ellipse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3678574" y="4001294"/>
            <a:ext cx="1094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separator</a:t>
            </a:r>
            <a:endParaRPr lang="id-ID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68340" y="4001294"/>
            <a:ext cx="1094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separator</a:t>
            </a:r>
            <a:endParaRPr lang="id-ID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64797" y="3437482"/>
            <a:ext cx="12118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dirty="0" smtClean="0">
                <a:solidFill>
                  <a:schemeClr val="accent1">
                    <a:lumMod val="75000"/>
                  </a:schemeClr>
                </a:solidFill>
              </a:rPr>
              <a:t>Pertemuan arus</a:t>
            </a:r>
            <a:endParaRPr lang="id-ID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522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182"/>
            <a:ext cx="10515600" cy="1325563"/>
          </a:xfrm>
        </p:spPr>
        <p:txBody>
          <a:bodyPr/>
          <a:lstStyle/>
          <a:p>
            <a:r>
              <a:rPr lang="id-ID" dirty="0" smtClean="0"/>
              <a:t>Contoh DIAGRAM ALIR MULTI UNIT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81840" y="1293221"/>
            <a:ext cx="8428320" cy="54602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73383" y="2050869"/>
            <a:ext cx="2338251" cy="966651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6322423" y="2116183"/>
            <a:ext cx="1510936" cy="901337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6831873" y="4502332"/>
            <a:ext cx="1476103" cy="1571897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5264331" y="4182293"/>
            <a:ext cx="622568" cy="428896"/>
          </a:xfrm>
          <a:prstGeom prst="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537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1432"/>
            <a:ext cx="10515600" cy="1325563"/>
          </a:xfrm>
        </p:spPr>
        <p:txBody>
          <a:bodyPr/>
          <a:lstStyle/>
          <a:p>
            <a:r>
              <a:rPr lang="id-ID" i="1" dirty="0" smtClean="0"/>
              <a:t>RECYCLE</a:t>
            </a:r>
            <a:r>
              <a:rPr lang="id-ID" dirty="0" smtClean="0"/>
              <a:t> (DAUR ULANG)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2924"/>
            <a:ext cx="10515600" cy="4351338"/>
          </a:xfrm>
        </p:spPr>
        <p:txBody>
          <a:bodyPr/>
          <a:lstStyle/>
          <a:p>
            <a:r>
              <a:rPr lang="id-ID" altLang="id-ID" dirty="0"/>
              <a:t>arus yang dikembalikan ke suatu unit proses untuk diolah </a:t>
            </a:r>
            <a:r>
              <a:rPr lang="id-ID" altLang="id-ID" dirty="0" smtClean="0"/>
              <a:t>kembali</a:t>
            </a:r>
          </a:p>
          <a:p>
            <a:r>
              <a:rPr lang="id-ID" altLang="id-ID" dirty="0" smtClean="0"/>
              <a:t>Contoh : reaksi  A </a:t>
            </a:r>
            <a:r>
              <a:rPr lang="id-ID" altLang="id-ID" dirty="0" smtClean="0">
                <a:sym typeface="Wingdings" panose="05000000000000000000" pitchFamily="2" charset="2"/>
              </a:rPr>
              <a:t> B</a:t>
            </a:r>
            <a:endParaRPr lang="id-ID" altLang="id-ID" dirty="0"/>
          </a:p>
          <a:p>
            <a:endParaRPr lang="id-ID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2711" y="2372778"/>
            <a:ext cx="9966577" cy="457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74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RECYCLE</a:t>
            </a:r>
            <a:r>
              <a:rPr lang="id-ID" dirty="0" smtClean="0"/>
              <a:t> (DAUR ULANG)</a:t>
            </a:r>
            <a:endParaRPr lang="id-ID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56035"/>
            <a:ext cx="10515600" cy="3490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55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i="1" dirty="0" smtClean="0"/>
              <a:t>BY PASS </a:t>
            </a:r>
            <a:r>
              <a:rPr lang="id-ID" dirty="0" smtClean="0"/>
              <a:t>(ARUS PINTAS)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altLang="id-ID" dirty="0"/>
              <a:t>arus yang dilewatkan di luar unit proses untuk mengurangi kadar sesuatu yang </a:t>
            </a:r>
            <a:r>
              <a:rPr lang="id-ID" altLang="id-ID" dirty="0" smtClean="0"/>
              <a:t>berlebih</a:t>
            </a:r>
          </a:p>
          <a:p>
            <a:endParaRPr lang="id-ID" altLang="id-ID" dirty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4114800" y="3958046"/>
            <a:ext cx="2808514" cy="151529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534195" y="4741817"/>
            <a:ext cx="1515292" cy="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6923314" y="4715691"/>
            <a:ext cx="1515292" cy="1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357154" y="3306672"/>
            <a:ext cx="4323806" cy="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307080" y="3306672"/>
            <a:ext cx="1" cy="1452608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691844" y="3306672"/>
            <a:ext cx="0" cy="1409019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63439" y="4361748"/>
            <a:ext cx="1672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dirty="0" smtClean="0"/>
              <a:t>process</a:t>
            </a:r>
            <a:endParaRPr lang="id-ID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4683033" y="2697381"/>
            <a:ext cx="2070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dirty="0" smtClean="0"/>
              <a:t>by pass</a:t>
            </a:r>
            <a:endParaRPr lang="id-ID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1361801" y="4759280"/>
            <a:ext cx="2070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dirty="0" smtClean="0"/>
              <a:t>feed</a:t>
            </a:r>
            <a:endParaRPr lang="id-ID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7310844" y="4710315"/>
            <a:ext cx="2070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dirty="0" smtClean="0"/>
              <a:t>product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481857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Contoh kasus</a:t>
            </a:r>
            <a:endParaRPr lang="id-ID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993541"/>
            <a:ext cx="12211037" cy="2539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476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049" y="475070"/>
            <a:ext cx="11697152" cy="604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965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328</Words>
  <Application>Microsoft Office PowerPoint</Application>
  <PresentationFormat>Widescreen</PresentationFormat>
  <Paragraphs>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Office Theme</vt:lpstr>
      <vt:lpstr>NERACA MASSA  TANPA REAKSI KIMIA</vt:lpstr>
      <vt:lpstr>TUJUAN ALIRAN KOMPLEKS</vt:lpstr>
      <vt:lpstr>Contoh DIAGRAM ALIR MULTI UNIT</vt:lpstr>
      <vt:lpstr>Contoh DIAGRAM ALIR MULTI UNIT</vt:lpstr>
      <vt:lpstr>RECYCLE (DAUR ULANG)</vt:lpstr>
      <vt:lpstr>RECYCLE (DAUR ULANG)</vt:lpstr>
      <vt:lpstr>BY PASS (ARUS PINTAS)</vt:lpstr>
      <vt:lpstr>Contoh kasus</vt:lpstr>
      <vt:lpstr>PowerPoint Presentation</vt:lpstr>
      <vt:lpstr>Purging (arus buang)</vt:lpstr>
      <vt:lpstr>Contoh arus recycle</vt:lpstr>
      <vt:lpstr>PowerPoint Presentation</vt:lpstr>
      <vt:lpstr>Latihan 1 </vt:lpstr>
      <vt:lpstr>Latihan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NERACA MASSA  TANPA REAKSI KIMIA</dc:title>
  <dc:creator>Dwi Ardiana</dc:creator>
  <cp:lastModifiedBy>Dwi Ardiana</cp:lastModifiedBy>
  <cp:revision>22</cp:revision>
  <dcterms:created xsi:type="dcterms:W3CDTF">2018-10-07T06:37:50Z</dcterms:created>
  <dcterms:modified xsi:type="dcterms:W3CDTF">2021-04-12T06:12:28Z</dcterms:modified>
</cp:coreProperties>
</file>