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7" r:id="rId8"/>
    <p:sldId id="278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D7DE"/>
    <a:srgbClr val="4BE5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4662-199A-448B-820A-610264C4D0B1}" type="datetimeFigureOut">
              <a:rPr lang="id-ID" smtClean="0"/>
              <a:t>20/03/2023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1151-E00D-424F-8B2B-E41E06FD47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69687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4662-199A-448B-820A-610264C4D0B1}" type="datetimeFigureOut">
              <a:rPr lang="id-ID" smtClean="0"/>
              <a:t>20/03/2023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1151-E00D-424F-8B2B-E41E06FD47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83927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4662-199A-448B-820A-610264C4D0B1}" type="datetimeFigureOut">
              <a:rPr lang="id-ID" smtClean="0"/>
              <a:t>20/03/2023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1151-E00D-424F-8B2B-E41E06FD47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47943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4662-199A-448B-820A-610264C4D0B1}" type="datetimeFigureOut">
              <a:rPr lang="id-ID" smtClean="0"/>
              <a:t>20/03/2023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1151-E00D-424F-8B2B-E41E06FD47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53887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4662-199A-448B-820A-610264C4D0B1}" type="datetimeFigureOut">
              <a:rPr lang="id-ID" smtClean="0"/>
              <a:t>20/03/2023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1151-E00D-424F-8B2B-E41E06FD47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5770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4662-199A-448B-820A-610264C4D0B1}" type="datetimeFigureOut">
              <a:rPr lang="id-ID" smtClean="0"/>
              <a:t>20/03/2023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1151-E00D-424F-8B2B-E41E06FD47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3224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4662-199A-448B-820A-610264C4D0B1}" type="datetimeFigureOut">
              <a:rPr lang="id-ID" smtClean="0"/>
              <a:t>20/03/2023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1151-E00D-424F-8B2B-E41E06FD47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65441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4662-199A-448B-820A-610264C4D0B1}" type="datetimeFigureOut">
              <a:rPr lang="id-ID" smtClean="0"/>
              <a:t>20/03/2023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1151-E00D-424F-8B2B-E41E06FD47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5790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4662-199A-448B-820A-610264C4D0B1}" type="datetimeFigureOut">
              <a:rPr lang="id-ID" smtClean="0"/>
              <a:t>20/03/2023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1151-E00D-424F-8B2B-E41E06FD47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66296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4662-199A-448B-820A-610264C4D0B1}" type="datetimeFigureOut">
              <a:rPr lang="id-ID" smtClean="0"/>
              <a:t>20/03/2023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1151-E00D-424F-8B2B-E41E06FD47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44580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4662-199A-448B-820A-610264C4D0B1}" type="datetimeFigureOut">
              <a:rPr lang="id-ID" smtClean="0"/>
              <a:t>20/03/2023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1151-E00D-424F-8B2B-E41E06FD47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86305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04662-199A-448B-820A-610264C4D0B1}" type="datetimeFigureOut">
              <a:rPr lang="id-ID" smtClean="0"/>
              <a:t>20/03/2023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C1151-E00D-424F-8B2B-E41E06FD47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83600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5345" y="2170402"/>
            <a:ext cx="9642764" cy="2387600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id-ID" dirty="0"/>
              <a:t>Neraca massa </a:t>
            </a:r>
            <a:br>
              <a:rPr lang="id-ID" dirty="0"/>
            </a:br>
            <a:r>
              <a:rPr lang="id-ID" dirty="0"/>
              <a:t>sistem sekali lintas (</a:t>
            </a:r>
            <a:r>
              <a:rPr lang="id-ID" i="1" dirty="0"/>
              <a:t>once through</a:t>
            </a:r>
            <a:r>
              <a:rPr lang="id-ID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61851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altLang="id-ID" sz="2800"/>
              <a:t>LANJUTAN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90550" indent="-590550">
              <a:lnSpc>
                <a:spcPct val="150000"/>
              </a:lnSpc>
              <a:spcBef>
                <a:spcPts val="0"/>
              </a:spcBef>
            </a:pPr>
            <a:r>
              <a:rPr lang="sv-SE" altLang="id-ID" dirty="0">
                <a:solidFill>
                  <a:srgbClr val="FF0000"/>
                </a:solidFill>
              </a:rPr>
              <a:t>Susunlah persamaan NM / NP. </a:t>
            </a:r>
          </a:p>
          <a:p>
            <a:pPr marL="590550" indent="-590550">
              <a:lnSpc>
                <a:spcPct val="150000"/>
              </a:lnSpc>
              <a:spcBef>
                <a:spcPts val="0"/>
              </a:spcBef>
              <a:buNone/>
            </a:pPr>
            <a:r>
              <a:rPr lang="sv-SE" altLang="id-ID" dirty="0"/>
              <a:t>     </a:t>
            </a:r>
            <a:r>
              <a:rPr lang="id-ID" altLang="id-ID" dirty="0"/>
              <a:t>  </a:t>
            </a:r>
            <a:r>
              <a:rPr lang="sv-SE" altLang="id-ID" dirty="0"/>
              <a:t>Dalam menyusun neraca, perlu disebutkan apa yang dineracakan dan dimana neraca itu disusun.</a:t>
            </a:r>
            <a:endParaRPr lang="en-US" altLang="id-ID" dirty="0"/>
          </a:p>
          <a:p>
            <a:pPr marL="590550" indent="-59055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id-ID" dirty="0"/>
              <a:t>     </a:t>
            </a:r>
            <a:r>
              <a:rPr lang="en-US" altLang="id-ID" dirty="0" err="1"/>
              <a:t>Persamaan</a:t>
            </a:r>
            <a:r>
              <a:rPr lang="en-US" altLang="id-ID" dirty="0"/>
              <a:t> </a:t>
            </a:r>
            <a:r>
              <a:rPr lang="en-US" altLang="id-ID" dirty="0" err="1"/>
              <a:t>neraca</a:t>
            </a:r>
            <a:r>
              <a:rPr lang="en-US" altLang="id-ID" dirty="0"/>
              <a:t> </a:t>
            </a:r>
            <a:r>
              <a:rPr lang="en-US" altLang="id-ID" dirty="0" err="1"/>
              <a:t>dapat</a:t>
            </a:r>
            <a:r>
              <a:rPr lang="en-US" altLang="id-ID" dirty="0"/>
              <a:t> </a:t>
            </a:r>
            <a:r>
              <a:rPr lang="en-US" altLang="id-ID" dirty="0" err="1"/>
              <a:t>disusun</a:t>
            </a:r>
            <a:r>
              <a:rPr lang="en-US" altLang="id-ID" dirty="0"/>
              <a:t> </a:t>
            </a:r>
            <a:r>
              <a:rPr lang="en-US" altLang="id-ID" dirty="0" err="1"/>
              <a:t>untuk</a:t>
            </a:r>
            <a:r>
              <a:rPr lang="en-US" altLang="id-ID" dirty="0"/>
              <a:t> : </a:t>
            </a:r>
            <a:r>
              <a:rPr lang="en-US" altLang="id-ID" dirty="0" err="1"/>
              <a:t>sebuah</a:t>
            </a:r>
            <a:r>
              <a:rPr lang="en-US" altLang="id-ID" dirty="0"/>
              <a:t> unit </a:t>
            </a:r>
            <a:r>
              <a:rPr lang="en-US" altLang="id-ID" dirty="0" err="1"/>
              <a:t>saja</a:t>
            </a:r>
            <a:r>
              <a:rPr lang="en-US" altLang="id-ID" dirty="0"/>
              <a:t>, multi unit, </a:t>
            </a:r>
            <a:r>
              <a:rPr lang="en-US" altLang="id-ID" dirty="0" err="1"/>
              <a:t>atau</a:t>
            </a:r>
            <a:r>
              <a:rPr lang="en-US" altLang="id-ID" dirty="0"/>
              <a:t> unit </a:t>
            </a:r>
            <a:r>
              <a:rPr lang="en-US" altLang="id-ID" dirty="0" err="1"/>
              <a:t>keseluruhan</a:t>
            </a:r>
            <a:r>
              <a:rPr lang="en-US" altLang="id-ID" dirty="0"/>
              <a:t> ( overall ).</a:t>
            </a:r>
          </a:p>
          <a:p>
            <a:pPr marL="590550" indent="-590550">
              <a:lnSpc>
                <a:spcPct val="150000"/>
              </a:lnSpc>
              <a:spcBef>
                <a:spcPts val="0"/>
              </a:spcBef>
            </a:pPr>
            <a:r>
              <a:rPr lang="en-US" altLang="id-ID" dirty="0" err="1">
                <a:solidFill>
                  <a:srgbClr val="FF0000"/>
                </a:solidFill>
              </a:rPr>
              <a:t>Selesaikan</a:t>
            </a:r>
            <a:r>
              <a:rPr lang="en-US" altLang="id-ID" dirty="0">
                <a:solidFill>
                  <a:srgbClr val="FF0000"/>
                </a:solidFill>
              </a:rPr>
              <a:t> </a:t>
            </a:r>
            <a:r>
              <a:rPr lang="en-US" altLang="id-ID" dirty="0" err="1">
                <a:solidFill>
                  <a:srgbClr val="FF0000"/>
                </a:solidFill>
              </a:rPr>
              <a:t>persamaan</a:t>
            </a:r>
            <a:r>
              <a:rPr lang="en-US" altLang="id-ID" dirty="0">
                <a:solidFill>
                  <a:srgbClr val="FF0000"/>
                </a:solidFill>
              </a:rPr>
              <a:t> NM / NP .</a:t>
            </a:r>
          </a:p>
        </p:txBody>
      </p:sp>
    </p:spTree>
    <p:extLst>
      <p:ext uri="{BB962C8B-B14F-4D97-AF65-F5344CB8AC3E}">
        <p14:creationId xmlns:p14="http://schemas.microsoft.com/office/powerpoint/2010/main" val="1135455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627" y="112782"/>
            <a:ext cx="8596745" cy="6632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089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257" y="350388"/>
            <a:ext cx="8174182" cy="5797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A71CB8E-CCA7-4731-B923-1916FA4C8084}"/>
              </a:ext>
            </a:extLst>
          </p:cNvPr>
          <p:cNvSpPr txBox="1"/>
          <p:nvPr/>
        </p:nvSpPr>
        <p:spPr>
          <a:xfrm>
            <a:off x="6443003" y="4698828"/>
            <a:ext cx="51347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b="1" dirty="0">
                <a:solidFill>
                  <a:srgbClr val="FF0000"/>
                </a:solidFill>
              </a:rPr>
              <a:t>Note </a:t>
            </a:r>
            <a:r>
              <a:rPr lang="id-ID" sz="2000" dirty="0">
                <a:solidFill>
                  <a:srgbClr val="FF0000"/>
                </a:solidFill>
              </a:rPr>
              <a:t>:</a:t>
            </a:r>
          </a:p>
          <a:p>
            <a:r>
              <a:rPr lang="id-ID" sz="2000" dirty="0">
                <a:solidFill>
                  <a:srgbClr val="FF0000"/>
                </a:solidFill>
              </a:rPr>
              <a:t>Terdapat 3 </a:t>
            </a:r>
            <a:r>
              <a:rPr lang="id-ID" sz="2000" i="1" dirty="0">
                <a:solidFill>
                  <a:srgbClr val="FF0000"/>
                </a:solidFill>
              </a:rPr>
              <a:t>unknown variable </a:t>
            </a:r>
            <a:r>
              <a:rPr lang="id-ID" sz="2000" dirty="0">
                <a:solidFill>
                  <a:srgbClr val="FF0000"/>
                </a:solidFill>
              </a:rPr>
              <a:t>dan bisa disusun 3 persamaan (1 NM total dan 2 NM komponen, namun tetap tidak bisa diselesaikan </a:t>
            </a:r>
            <a:r>
              <a:rPr lang="id-ID" sz="2000" dirty="0">
                <a:solidFill>
                  <a:srgbClr val="FF0000"/>
                </a:solidFill>
                <a:sym typeface="Wingdings" panose="05000000000000000000" pitchFamily="2" charset="2"/>
              </a:rPr>
              <a:t> boleh diambil basis perhitungan, misal laju produksi (P = 1000 kg)</a:t>
            </a:r>
            <a:endParaRPr lang="id-ID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664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Contoh soal</a:t>
            </a:r>
            <a:r>
              <a:rPr lang="id-ID" altLang="id-ID"/>
              <a:t> 1</a:t>
            </a:r>
            <a:endParaRPr lang="en-US" altLang="id-ID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90550" indent="-590550">
              <a:lnSpc>
                <a:spcPct val="150000"/>
              </a:lnSpc>
              <a:spcBef>
                <a:spcPts val="0"/>
              </a:spcBef>
              <a:buNone/>
            </a:pPr>
            <a:r>
              <a:rPr lang="id-ID" altLang="id-ID" dirty="0"/>
              <a:t>       </a:t>
            </a:r>
            <a:r>
              <a:rPr lang="en-US" altLang="id-ID" dirty="0" err="1"/>
              <a:t>Suatu</a:t>
            </a:r>
            <a:r>
              <a:rPr lang="en-US" altLang="id-ID" dirty="0"/>
              <a:t> </a:t>
            </a:r>
            <a:r>
              <a:rPr lang="en-US" altLang="id-ID" dirty="0" err="1"/>
              <a:t>larutan</a:t>
            </a:r>
            <a:r>
              <a:rPr lang="en-US" altLang="id-ID" dirty="0"/>
              <a:t> </a:t>
            </a:r>
            <a:r>
              <a:rPr lang="en-US" altLang="id-ID" dirty="0" err="1"/>
              <a:t>garam</a:t>
            </a:r>
            <a:r>
              <a:rPr lang="en-US" altLang="id-ID" dirty="0"/>
              <a:t> </a:t>
            </a:r>
            <a:r>
              <a:rPr lang="en-US" altLang="id-ID" dirty="0" err="1"/>
              <a:t>mengandung</a:t>
            </a:r>
            <a:r>
              <a:rPr lang="en-US" altLang="id-ID" dirty="0"/>
              <a:t> 4% </a:t>
            </a:r>
            <a:r>
              <a:rPr lang="en-US" altLang="id-ID" dirty="0" err="1"/>
              <a:t>berat</a:t>
            </a:r>
            <a:r>
              <a:rPr lang="en-US" altLang="id-ID" dirty="0"/>
              <a:t> </a:t>
            </a:r>
            <a:r>
              <a:rPr lang="en-US" altLang="id-ID" dirty="0" err="1"/>
              <a:t>NaCl</a:t>
            </a:r>
            <a:r>
              <a:rPr lang="en-US" altLang="id-ID" dirty="0"/>
              <a:t>, </a:t>
            </a:r>
            <a:r>
              <a:rPr lang="en-US" altLang="id-ID" dirty="0" err="1"/>
              <a:t>diuapkan</a:t>
            </a:r>
            <a:r>
              <a:rPr lang="en-US" altLang="id-ID" dirty="0"/>
              <a:t> </a:t>
            </a:r>
            <a:r>
              <a:rPr lang="en-US" altLang="id-ID" dirty="0" err="1"/>
              <a:t>airnya</a:t>
            </a:r>
            <a:r>
              <a:rPr lang="id-ID" altLang="id-ID" dirty="0"/>
              <a:t> </a:t>
            </a:r>
            <a:r>
              <a:rPr lang="en-US" altLang="id-ID" dirty="0" err="1"/>
              <a:t>hingga</a:t>
            </a:r>
            <a:r>
              <a:rPr lang="en-US" altLang="id-ID" dirty="0"/>
              <a:t> </a:t>
            </a:r>
            <a:r>
              <a:rPr lang="en-US" altLang="id-ID" dirty="0" err="1"/>
              <a:t>kandungan</a:t>
            </a:r>
            <a:r>
              <a:rPr lang="en-US" altLang="id-ID" dirty="0"/>
              <a:t> </a:t>
            </a:r>
            <a:r>
              <a:rPr lang="en-US" altLang="id-ID" dirty="0" err="1"/>
              <a:t>NaCl</a:t>
            </a:r>
            <a:r>
              <a:rPr lang="en-US" altLang="id-ID" dirty="0"/>
              <a:t> </a:t>
            </a:r>
            <a:r>
              <a:rPr lang="en-US" altLang="id-ID" dirty="0" err="1"/>
              <a:t>dalam</a:t>
            </a:r>
            <a:r>
              <a:rPr lang="en-US" altLang="id-ID" dirty="0"/>
              <a:t> </a:t>
            </a:r>
            <a:r>
              <a:rPr lang="en-US" altLang="id-ID" dirty="0" err="1"/>
              <a:t>larutan</a:t>
            </a:r>
            <a:r>
              <a:rPr lang="en-US" altLang="id-ID" dirty="0"/>
              <a:t> </a:t>
            </a:r>
            <a:r>
              <a:rPr lang="en-US" altLang="id-ID" dirty="0" err="1"/>
              <a:t>menjadi</a:t>
            </a:r>
            <a:r>
              <a:rPr lang="en-US" altLang="id-ID" dirty="0"/>
              <a:t> 5%.</a:t>
            </a:r>
          </a:p>
          <a:p>
            <a:pPr marL="590550" indent="-59055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lphaLcPeriod"/>
            </a:pPr>
            <a:r>
              <a:rPr lang="en-US" altLang="id-ID" dirty="0" err="1"/>
              <a:t>Berapa</a:t>
            </a:r>
            <a:r>
              <a:rPr lang="en-US" altLang="id-ID" dirty="0"/>
              <a:t> % air yang </a:t>
            </a:r>
            <a:r>
              <a:rPr lang="en-US" altLang="id-ID" dirty="0" err="1"/>
              <a:t>diuapkan</a:t>
            </a:r>
            <a:r>
              <a:rPr lang="en-US" altLang="id-ID" dirty="0"/>
              <a:t> </a:t>
            </a:r>
            <a:r>
              <a:rPr lang="en-US" altLang="id-ID" dirty="0" err="1"/>
              <a:t>dibanding</a:t>
            </a:r>
            <a:r>
              <a:rPr lang="en-US" altLang="id-ID" dirty="0"/>
              <a:t> air </a:t>
            </a:r>
            <a:r>
              <a:rPr lang="en-US" altLang="id-ID" dirty="0" err="1"/>
              <a:t>mula-mula</a:t>
            </a:r>
            <a:r>
              <a:rPr lang="en-US" altLang="id-ID" dirty="0"/>
              <a:t>?</a:t>
            </a:r>
          </a:p>
          <a:p>
            <a:pPr marL="590550" indent="-59055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lphaLcPeriod"/>
            </a:pPr>
            <a:r>
              <a:rPr lang="en-US" altLang="id-ID" dirty="0" err="1"/>
              <a:t>Berapa</a:t>
            </a:r>
            <a:r>
              <a:rPr lang="en-US" altLang="id-ID" dirty="0"/>
              <a:t> % </a:t>
            </a:r>
            <a:r>
              <a:rPr lang="en-US" altLang="id-ID" dirty="0" err="1"/>
              <a:t>berat</a:t>
            </a:r>
            <a:r>
              <a:rPr lang="en-US" altLang="id-ID" dirty="0"/>
              <a:t> </a:t>
            </a:r>
            <a:r>
              <a:rPr lang="en-US" altLang="id-ID" dirty="0" err="1"/>
              <a:t>larutan</a:t>
            </a:r>
            <a:r>
              <a:rPr lang="en-US" altLang="id-ID" dirty="0"/>
              <a:t> yang </a:t>
            </a:r>
            <a:r>
              <a:rPr lang="en-US" altLang="id-ID" dirty="0" err="1"/>
              <a:t>diuapkan</a:t>
            </a:r>
            <a:r>
              <a:rPr lang="en-US" altLang="id-ID" dirty="0"/>
              <a:t> </a:t>
            </a:r>
            <a:r>
              <a:rPr lang="en-US" altLang="id-ID" dirty="0" err="1"/>
              <a:t>dibanding</a:t>
            </a:r>
            <a:r>
              <a:rPr lang="en-US" altLang="id-ID" dirty="0"/>
              <a:t> </a:t>
            </a:r>
            <a:r>
              <a:rPr lang="en-US" altLang="id-ID" dirty="0" err="1"/>
              <a:t>larutan</a:t>
            </a:r>
            <a:r>
              <a:rPr lang="en-US" altLang="id-ID" dirty="0"/>
              <a:t> </a:t>
            </a:r>
            <a:r>
              <a:rPr lang="en-US" altLang="id-ID" dirty="0" err="1"/>
              <a:t>awal</a:t>
            </a:r>
            <a:r>
              <a:rPr lang="en-US" altLang="id-ID" dirty="0"/>
              <a:t>?</a:t>
            </a:r>
          </a:p>
          <a:p>
            <a:pPr marL="590550" indent="-590550">
              <a:lnSpc>
                <a:spcPct val="150000"/>
              </a:lnSpc>
              <a:spcBef>
                <a:spcPts val="0"/>
              </a:spcBef>
              <a:buNone/>
            </a:pPr>
            <a:endParaRPr lang="en-US" altLang="id-ID" dirty="0"/>
          </a:p>
          <a:p>
            <a:pPr marL="590550" indent="-590550">
              <a:lnSpc>
                <a:spcPct val="150000"/>
              </a:lnSpc>
              <a:spcBef>
                <a:spcPts val="0"/>
              </a:spcBef>
              <a:buNone/>
            </a:pPr>
            <a:endParaRPr lang="en-US" altLang="id-ID" dirty="0"/>
          </a:p>
          <a:p>
            <a:pPr marL="590550" indent="-590550">
              <a:lnSpc>
                <a:spcPct val="150000"/>
              </a:lnSpc>
              <a:spcBef>
                <a:spcPts val="0"/>
              </a:spcBef>
              <a:buNone/>
            </a:pPr>
            <a:endParaRPr lang="en-US" altLang="id-ID" dirty="0"/>
          </a:p>
        </p:txBody>
      </p:sp>
    </p:spTree>
    <p:extLst>
      <p:ext uri="{BB962C8B-B14F-4D97-AF65-F5344CB8AC3E}">
        <p14:creationId xmlns:p14="http://schemas.microsoft.com/office/powerpoint/2010/main" val="2332287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5410200" y="24384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2800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penyelesaian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65313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endParaRPr lang="en-US" altLang="id-ID" sz="4000" dirty="0"/>
          </a:p>
          <a:p>
            <a:pPr>
              <a:buFont typeface="Wingdings" panose="05000000000000000000" pitchFamily="2" charset="2"/>
              <a:buNone/>
            </a:pPr>
            <a:endParaRPr lang="en-US" altLang="id-ID" sz="4000" dirty="0"/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5410200" y="2438401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dirty="0"/>
              <a:t>evaporator</a:t>
            </a:r>
          </a:p>
        </p:txBody>
      </p:sp>
      <p:sp>
        <p:nvSpPr>
          <p:cNvPr id="70662" name="Line 6"/>
          <p:cNvSpPr>
            <a:spLocks noChangeShapeType="1"/>
          </p:cNvSpPr>
          <p:nvPr/>
        </p:nvSpPr>
        <p:spPr bwMode="auto">
          <a:xfrm>
            <a:off x="3810000" y="2667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0663" name="Line 7"/>
          <p:cNvSpPr>
            <a:spLocks noChangeShapeType="1"/>
          </p:cNvSpPr>
          <p:nvPr/>
        </p:nvSpPr>
        <p:spPr bwMode="auto">
          <a:xfrm>
            <a:off x="6781800" y="2667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762000" y="2398867"/>
            <a:ext cx="31162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id-ID" sz="2400" dirty="0" err="1"/>
              <a:t>Larutan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garam</a:t>
            </a:r>
            <a:r>
              <a:rPr lang="en-US" altLang="id-ID" sz="2400" dirty="0"/>
              <a:t> </a:t>
            </a:r>
            <a:r>
              <a:rPr lang="en-US" altLang="id-ID" sz="2400" dirty="0" err="1"/>
              <a:t>masuk</a:t>
            </a:r>
            <a:endParaRPr lang="en-US" altLang="id-ID" sz="2400" dirty="0"/>
          </a:p>
        </p:txBody>
      </p:sp>
      <p:sp>
        <p:nvSpPr>
          <p:cNvPr id="70665" name="Text Box 9"/>
          <p:cNvSpPr txBox="1">
            <a:spLocks noChangeArrowheads="1"/>
          </p:cNvSpPr>
          <p:nvPr/>
        </p:nvSpPr>
        <p:spPr bwMode="auto">
          <a:xfrm>
            <a:off x="8450261" y="2433935"/>
            <a:ext cx="34310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id-ID" sz="2400" dirty="0" err="1"/>
              <a:t>Larutan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garam</a:t>
            </a:r>
            <a:r>
              <a:rPr lang="en-US" altLang="id-ID" sz="2400" dirty="0"/>
              <a:t> </a:t>
            </a:r>
            <a:r>
              <a:rPr lang="en-US" altLang="id-ID" sz="2400" dirty="0" err="1"/>
              <a:t>keluar</a:t>
            </a:r>
            <a:r>
              <a:rPr lang="id-ID" altLang="id-ID" sz="2400" dirty="0"/>
              <a:t> </a:t>
            </a:r>
            <a:r>
              <a:rPr lang="en-US" altLang="id-ID" sz="2400" dirty="0"/>
              <a:t>(</a:t>
            </a:r>
            <a:r>
              <a:rPr lang="id-ID" altLang="id-ID" sz="2400" dirty="0"/>
              <a:t>X</a:t>
            </a:r>
            <a:r>
              <a:rPr lang="en-US" altLang="id-ID" sz="2400" dirty="0"/>
              <a:t>)</a:t>
            </a:r>
          </a:p>
        </p:txBody>
      </p:sp>
      <p:sp>
        <p:nvSpPr>
          <p:cNvPr id="70666" name="Text Box 10"/>
          <p:cNvSpPr txBox="1">
            <a:spLocks noChangeArrowheads="1"/>
          </p:cNvSpPr>
          <p:nvPr/>
        </p:nvSpPr>
        <p:spPr bwMode="auto">
          <a:xfrm>
            <a:off x="2651126" y="3008313"/>
            <a:ext cx="9557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d-ID"/>
              <a:t>4% NaCl</a:t>
            </a:r>
          </a:p>
        </p:txBody>
      </p:sp>
      <p:sp>
        <p:nvSpPr>
          <p:cNvPr id="70667" name="Text Box 11"/>
          <p:cNvSpPr txBox="1">
            <a:spLocks noChangeArrowheads="1"/>
          </p:cNvSpPr>
          <p:nvPr/>
        </p:nvSpPr>
        <p:spPr bwMode="auto">
          <a:xfrm>
            <a:off x="8450261" y="2981881"/>
            <a:ext cx="9557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d-ID" dirty="0"/>
              <a:t>5% </a:t>
            </a:r>
            <a:r>
              <a:rPr lang="en-US" altLang="id-ID" dirty="0" err="1"/>
              <a:t>NaCl</a:t>
            </a:r>
            <a:endParaRPr lang="en-US" altLang="id-ID" dirty="0"/>
          </a:p>
        </p:txBody>
      </p:sp>
      <p:sp>
        <p:nvSpPr>
          <p:cNvPr id="70668" name="Line 12"/>
          <p:cNvSpPr>
            <a:spLocks noChangeShapeType="1"/>
          </p:cNvSpPr>
          <p:nvPr/>
        </p:nvSpPr>
        <p:spPr bwMode="auto">
          <a:xfrm flipV="1">
            <a:off x="6096000" y="2057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0669" name="Text Box 13"/>
          <p:cNvSpPr txBox="1">
            <a:spLocks noChangeArrowheads="1"/>
          </p:cNvSpPr>
          <p:nvPr/>
        </p:nvSpPr>
        <p:spPr bwMode="auto">
          <a:xfrm>
            <a:off x="5802862" y="1595734"/>
            <a:ext cx="129554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d-ID" sz="2400" dirty="0"/>
              <a:t>Air</a:t>
            </a:r>
            <a:r>
              <a:rPr lang="id-ID" altLang="id-ID" sz="2400" dirty="0"/>
              <a:t> 100%</a:t>
            </a:r>
            <a:endParaRPr lang="en-US" altLang="id-ID" sz="2400" dirty="0"/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838200" y="3846702"/>
            <a:ext cx="6659459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id-ID" sz="2800" dirty="0"/>
              <a:t>Basis : 100 kg </a:t>
            </a:r>
            <a:r>
              <a:rPr lang="en-US" altLang="id-ID" sz="2800" dirty="0" err="1"/>
              <a:t>larutan</a:t>
            </a:r>
            <a:r>
              <a:rPr lang="en-US" altLang="id-ID" sz="2800" dirty="0"/>
              <a:t> </a:t>
            </a:r>
            <a:r>
              <a:rPr lang="en-US" altLang="id-ID" sz="2800" dirty="0" err="1"/>
              <a:t>garam</a:t>
            </a:r>
            <a:r>
              <a:rPr lang="en-US" altLang="id-ID" sz="2800" dirty="0"/>
              <a:t> </a:t>
            </a:r>
            <a:r>
              <a:rPr lang="en-US" altLang="id-ID" sz="2800" dirty="0" err="1"/>
              <a:t>masuk</a:t>
            </a:r>
            <a:endParaRPr lang="en-US" altLang="id-ID" sz="2800" dirty="0"/>
          </a:p>
          <a:p>
            <a:r>
              <a:rPr lang="en-US" altLang="id-ID" sz="2800" dirty="0"/>
              <a:t>	</a:t>
            </a:r>
            <a:r>
              <a:rPr lang="en-US" altLang="id-ID" sz="2800" dirty="0" err="1"/>
              <a:t>NaCl</a:t>
            </a:r>
            <a:r>
              <a:rPr lang="en-US" altLang="id-ID" sz="2800" dirty="0"/>
              <a:t> = 4 kg</a:t>
            </a:r>
          </a:p>
          <a:p>
            <a:r>
              <a:rPr lang="en-US" altLang="id-ID" sz="2800" dirty="0"/>
              <a:t>	air     = 96 kg</a:t>
            </a:r>
          </a:p>
          <a:p>
            <a:endParaRPr lang="en-US" altLang="id-ID" sz="2800" dirty="0"/>
          </a:p>
          <a:p>
            <a:r>
              <a:rPr lang="en-US" altLang="id-ID" sz="2800" dirty="0" err="1"/>
              <a:t>Misal</a:t>
            </a:r>
            <a:r>
              <a:rPr lang="en-US" altLang="id-ID" sz="2800" dirty="0"/>
              <a:t> </a:t>
            </a:r>
            <a:r>
              <a:rPr lang="en-US" altLang="id-ID" sz="2800" dirty="0" err="1"/>
              <a:t>larutan</a:t>
            </a:r>
            <a:r>
              <a:rPr lang="en-US" altLang="id-ID" sz="2800" dirty="0"/>
              <a:t> </a:t>
            </a:r>
            <a:r>
              <a:rPr lang="en-US" altLang="id-ID" sz="2800" dirty="0" err="1"/>
              <a:t>garam</a:t>
            </a:r>
            <a:r>
              <a:rPr lang="en-US" altLang="id-ID" sz="2800" dirty="0"/>
              <a:t> </a:t>
            </a:r>
            <a:r>
              <a:rPr lang="en-US" altLang="id-ID" sz="2800" dirty="0" err="1"/>
              <a:t>keluar</a:t>
            </a:r>
            <a:r>
              <a:rPr lang="en-US" altLang="id-ID" sz="2800" dirty="0"/>
              <a:t> = X kg</a:t>
            </a:r>
          </a:p>
        </p:txBody>
      </p:sp>
    </p:spTree>
    <p:extLst>
      <p:ext uri="{BB962C8B-B14F-4D97-AF65-F5344CB8AC3E}">
        <p14:creationId xmlns:p14="http://schemas.microsoft.com/office/powerpoint/2010/main" val="15129453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altLang="id-ID" sz="2800"/>
              <a:t>lanjutan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d-ID" sz="2700" dirty="0" err="1"/>
              <a:t>Asumsi</a:t>
            </a:r>
            <a:r>
              <a:rPr lang="en-US" altLang="id-ID" sz="2700" dirty="0"/>
              <a:t> : </a:t>
            </a:r>
            <a:r>
              <a:rPr lang="en-US" altLang="id-ID" sz="2700" dirty="0" err="1"/>
              <a:t>kondisi</a:t>
            </a:r>
            <a:r>
              <a:rPr lang="en-US" altLang="id-ID" sz="2700" dirty="0"/>
              <a:t> steady state</a:t>
            </a:r>
          </a:p>
          <a:p>
            <a:r>
              <a:rPr lang="en-US" altLang="id-ID" sz="2700" dirty="0" err="1"/>
              <a:t>Persamaan</a:t>
            </a:r>
            <a:r>
              <a:rPr lang="en-US" altLang="id-ID" sz="2700" dirty="0"/>
              <a:t> </a:t>
            </a:r>
            <a:r>
              <a:rPr lang="en-US" altLang="id-ID" sz="2700" dirty="0" err="1"/>
              <a:t>neraca</a:t>
            </a:r>
            <a:r>
              <a:rPr lang="en-US" altLang="id-ID" sz="2700" dirty="0"/>
              <a:t> </a:t>
            </a:r>
            <a:r>
              <a:rPr lang="en-US" altLang="id-ID" sz="2700" dirty="0" err="1"/>
              <a:t>massa</a:t>
            </a:r>
            <a:r>
              <a:rPr lang="en-US" altLang="id-ID" sz="2700" dirty="0"/>
              <a:t> </a:t>
            </a:r>
            <a:r>
              <a:rPr lang="en-US" altLang="id-ID" sz="2700" dirty="0" err="1"/>
              <a:t>NaCl</a:t>
            </a:r>
            <a:r>
              <a:rPr lang="en-US" altLang="id-ID" sz="2700" dirty="0"/>
              <a:t> 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id-ID" sz="2700" dirty="0"/>
              <a:t>	input – output = </a:t>
            </a:r>
            <a:r>
              <a:rPr lang="en-US" altLang="id-ID" sz="2700" dirty="0" err="1"/>
              <a:t>acc</a:t>
            </a:r>
            <a:r>
              <a:rPr lang="en-US" altLang="id-ID" sz="2700" dirty="0"/>
              <a:t> = 0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id-ID" sz="2700" dirty="0"/>
              <a:t>   input = output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id-ID" sz="2700" dirty="0"/>
              <a:t>   0,04 x 100 kg = 0,05 </a:t>
            </a:r>
            <a:r>
              <a:rPr lang="id-ID" altLang="id-ID" sz="2700" dirty="0"/>
              <a:t>X</a:t>
            </a:r>
            <a:endParaRPr lang="en-US" altLang="id-ID" sz="27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id-ID" sz="2700" dirty="0"/>
              <a:t>			</a:t>
            </a:r>
            <a:r>
              <a:rPr lang="id-ID" altLang="id-ID" sz="2700" dirty="0"/>
              <a:t>X</a:t>
            </a:r>
            <a:r>
              <a:rPr lang="en-US" altLang="id-ID" sz="2700" dirty="0"/>
              <a:t>  = 80 kg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id-ID" sz="2700" dirty="0"/>
              <a:t>   </a:t>
            </a:r>
            <a:r>
              <a:rPr lang="en-US" altLang="id-ID" sz="2700" dirty="0" err="1"/>
              <a:t>Berat</a:t>
            </a:r>
            <a:r>
              <a:rPr lang="en-US" altLang="id-ID" sz="2700" dirty="0"/>
              <a:t> </a:t>
            </a:r>
            <a:r>
              <a:rPr lang="en-US" altLang="id-ID" sz="2700" dirty="0" err="1"/>
              <a:t>NaCl</a:t>
            </a:r>
            <a:r>
              <a:rPr lang="en-US" altLang="id-ID" sz="2700" dirty="0"/>
              <a:t> </a:t>
            </a:r>
            <a:r>
              <a:rPr lang="en-US" altLang="id-ID" sz="2700" dirty="0" err="1"/>
              <a:t>dalam</a:t>
            </a:r>
            <a:r>
              <a:rPr lang="en-US" altLang="id-ID" sz="2700" dirty="0"/>
              <a:t> </a:t>
            </a:r>
            <a:r>
              <a:rPr lang="en-US" altLang="id-ID" sz="2700" dirty="0" err="1"/>
              <a:t>arus</a:t>
            </a:r>
            <a:r>
              <a:rPr lang="en-US" altLang="id-ID" sz="2700" dirty="0"/>
              <a:t> </a:t>
            </a:r>
            <a:r>
              <a:rPr lang="en-US" altLang="id-ID" sz="2700" dirty="0" err="1"/>
              <a:t>keluar</a:t>
            </a:r>
            <a:r>
              <a:rPr lang="en-US" altLang="id-ID" sz="2700" dirty="0"/>
              <a:t> = 0,05 x 80 kg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id-ID" sz="2700" dirty="0"/>
              <a:t>					</a:t>
            </a:r>
            <a:r>
              <a:rPr lang="id-ID" altLang="id-ID" sz="2700" dirty="0"/>
              <a:t>       </a:t>
            </a:r>
            <a:r>
              <a:rPr lang="en-US" altLang="id-ID" sz="2700" dirty="0"/>
              <a:t>  = 4 kg</a:t>
            </a:r>
          </a:p>
        </p:txBody>
      </p:sp>
    </p:spTree>
    <p:extLst>
      <p:ext uri="{BB962C8B-B14F-4D97-AF65-F5344CB8AC3E}">
        <p14:creationId xmlns:p14="http://schemas.microsoft.com/office/powerpoint/2010/main" val="7074556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altLang="id-ID" sz="2800"/>
              <a:t>lanjutan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90550" indent="-590550"/>
            <a:r>
              <a:rPr lang="en-US" altLang="id-ID" dirty="0" err="1"/>
              <a:t>Berat</a:t>
            </a:r>
            <a:r>
              <a:rPr lang="en-US" altLang="id-ID" dirty="0"/>
              <a:t> air </a:t>
            </a:r>
            <a:r>
              <a:rPr lang="en-US" altLang="id-ID" dirty="0" err="1"/>
              <a:t>dalam</a:t>
            </a:r>
            <a:r>
              <a:rPr lang="en-US" altLang="id-ID" dirty="0"/>
              <a:t> </a:t>
            </a:r>
            <a:r>
              <a:rPr lang="en-US" altLang="id-ID" dirty="0" err="1"/>
              <a:t>arus</a:t>
            </a:r>
            <a:r>
              <a:rPr lang="en-US" altLang="id-ID" dirty="0"/>
              <a:t> </a:t>
            </a:r>
            <a:r>
              <a:rPr lang="en-US" altLang="id-ID" dirty="0" err="1"/>
              <a:t>keluar</a:t>
            </a:r>
            <a:r>
              <a:rPr lang="en-US" altLang="id-ID" dirty="0"/>
              <a:t> = 76 kg</a:t>
            </a:r>
          </a:p>
          <a:p>
            <a:pPr marL="590550" indent="-590550"/>
            <a:r>
              <a:rPr lang="en-US" altLang="id-ID" dirty="0" err="1"/>
              <a:t>Berat</a:t>
            </a:r>
            <a:r>
              <a:rPr lang="en-US" altLang="id-ID" dirty="0"/>
              <a:t> air yang </a:t>
            </a:r>
            <a:r>
              <a:rPr lang="en-US" altLang="id-ID" dirty="0" err="1"/>
              <a:t>diuapkan</a:t>
            </a:r>
            <a:r>
              <a:rPr lang="en-US" altLang="id-ID" dirty="0"/>
              <a:t>      = (96 – 76 ) kg</a:t>
            </a:r>
          </a:p>
          <a:p>
            <a:pPr marL="590550" indent="-590550">
              <a:buNone/>
            </a:pPr>
            <a:r>
              <a:rPr lang="en-US" altLang="id-ID" dirty="0"/>
              <a:t>					</a:t>
            </a:r>
            <a:r>
              <a:rPr lang="id-ID" altLang="id-ID" dirty="0"/>
              <a:t>     </a:t>
            </a:r>
            <a:r>
              <a:rPr lang="en-US" altLang="id-ID" dirty="0"/>
              <a:t>     = 20 kg</a:t>
            </a:r>
          </a:p>
          <a:p>
            <a:pPr marL="590550" indent="-590550">
              <a:buFont typeface="Wingdings" panose="05000000000000000000" pitchFamily="2" charset="2"/>
              <a:buAutoNum type="alphaLcPeriod"/>
            </a:pPr>
            <a:r>
              <a:rPr lang="en-US" altLang="id-ID" dirty="0"/>
              <a:t>% </a:t>
            </a:r>
            <a:r>
              <a:rPr lang="en-US" altLang="id-ID" dirty="0" err="1"/>
              <a:t>berat</a:t>
            </a:r>
            <a:r>
              <a:rPr lang="en-US" altLang="id-ID" dirty="0"/>
              <a:t> air </a:t>
            </a:r>
            <a:r>
              <a:rPr lang="en-US" altLang="id-ID" dirty="0" err="1"/>
              <a:t>teruapkan</a:t>
            </a:r>
            <a:r>
              <a:rPr lang="en-US" altLang="id-ID" dirty="0"/>
              <a:t> </a:t>
            </a:r>
            <a:r>
              <a:rPr lang="en-US" altLang="id-ID" dirty="0" err="1"/>
              <a:t>dari</a:t>
            </a:r>
            <a:r>
              <a:rPr lang="en-US" altLang="id-ID" dirty="0"/>
              <a:t> air </a:t>
            </a:r>
            <a:r>
              <a:rPr lang="en-US" altLang="id-ID" dirty="0" err="1"/>
              <a:t>mula-mula</a:t>
            </a:r>
            <a:r>
              <a:rPr lang="en-US" altLang="id-ID" dirty="0"/>
              <a:t> =</a:t>
            </a:r>
          </a:p>
          <a:p>
            <a:pPr marL="590550" indent="-590550">
              <a:buNone/>
            </a:pPr>
            <a:r>
              <a:rPr lang="en-US" altLang="id-ID" dirty="0"/>
              <a:t>	(20 / 96) x 100% = 20,8%</a:t>
            </a:r>
          </a:p>
          <a:p>
            <a:pPr marL="590550" indent="-590550">
              <a:buAutoNum type="alphaLcPeriod" startAt="2"/>
            </a:pPr>
            <a:r>
              <a:rPr lang="en-US" altLang="id-ID" dirty="0"/>
              <a:t>% </a:t>
            </a:r>
            <a:r>
              <a:rPr lang="en-US" altLang="id-ID" dirty="0" err="1"/>
              <a:t>berat</a:t>
            </a:r>
            <a:r>
              <a:rPr lang="en-US" altLang="id-ID" dirty="0"/>
              <a:t> air </a:t>
            </a:r>
            <a:r>
              <a:rPr lang="en-US" altLang="id-ID" dirty="0" err="1"/>
              <a:t>teruapkan</a:t>
            </a:r>
            <a:r>
              <a:rPr lang="en-US" altLang="id-ID" dirty="0"/>
              <a:t> </a:t>
            </a:r>
            <a:r>
              <a:rPr lang="en-US" altLang="id-ID" dirty="0" err="1"/>
              <a:t>dari</a:t>
            </a:r>
            <a:r>
              <a:rPr lang="en-US" altLang="id-ID" dirty="0"/>
              <a:t> </a:t>
            </a:r>
            <a:r>
              <a:rPr lang="en-US" altLang="id-ID" dirty="0" err="1"/>
              <a:t>larutan</a:t>
            </a:r>
            <a:r>
              <a:rPr lang="en-US" altLang="id-ID" dirty="0"/>
              <a:t> </a:t>
            </a:r>
            <a:r>
              <a:rPr lang="en-US" altLang="id-ID" dirty="0" err="1"/>
              <a:t>mula-mula</a:t>
            </a:r>
            <a:r>
              <a:rPr lang="en-US" altLang="id-ID" dirty="0"/>
              <a:t> </a:t>
            </a:r>
            <a:r>
              <a:rPr lang="id-ID" altLang="id-ID" dirty="0"/>
              <a:t>=</a:t>
            </a:r>
          </a:p>
          <a:p>
            <a:pPr marL="0" indent="0">
              <a:buNone/>
            </a:pPr>
            <a:r>
              <a:rPr lang="id-ID" altLang="id-ID" dirty="0"/>
              <a:t>       </a:t>
            </a:r>
            <a:r>
              <a:rPr lang="en-US" altLang="id-ID" dirty="0"/>
              <a:t>(20 / 100) x 100% = 20%</a:t>
            </a:r>
          </a:p>
        </p:txBody>
      </p:sp>
    </p:spTree>
    <p:extLst>
      <p:ext uri="{BB962C8B-B14F-4D97-AF65-F5344CB8AC3E}">
        <p14:creationId xmlns:p14="http://schemas.microsoft.com/office/powerpoint/2010/main" val="1285073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id-ID"/>
              <a:t>CONTOH SOAL 2</a:t>
            </a:r>
            <a:endParaRPr lang="en-GB" altLang="id-ID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d-ID" altLang="id-ID" dirty="0"/>
              <a:t>1000 lb/j wortel basah dikeringkan dari kadar air 85% menjadi 20% dalam sebuah pengering aliran searah. Udara kering masuk dengan kecepatan 400 lb u.k./lb padatan kering keluar. Bila kelembaban udara kering yang masuk 0,013 lb air / lb u.k., hitung kelembaban udara basah keluar pengering !</a:t>
            </a:r>
            <a:endParaRPr lang="en-GB" altLang="id-ID" dirty="0"/>
          </a:p>
        </p:txBody>
      </p:sp>
    </p:spTree>
    <p:extLst>
      <p:ext uri="{BB962C8B-B14F-4D97-AF65-F5344CB8AC3E}">
        <p14:creationId xmlns:p14="http://schemas.microsoft.com/office/powerpoint/2010/main" val="20440182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id-ID"/>
              <a:t>penyelesaian</a:t>
            </a:r>
            <a:endParaRPr lang="en-GB" altLang="id-ID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id-ID" altLang="id-ID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d-ID" altLang="id-ID" sz="2400" dirty="0"/>
              <a:t>	</a:t>
            </a:r>
            <a:r>
              <a:rPr lang="id-ID" altLang="id-ID" sz="2400" dirty="0">
                <a:solidFill>
                  <a:srgbClr val="FF0000"/>
                </a:solidFill>
              </a:rPr>
              <a:t>udara kering</a:t>
            </a:r>
            <a:r>
              <a:rPr lang="id-ID" altLang="id-ID" sz="2400" dirty="0"/>
              <a:t>				</a:t>
            </a:r>
            <a:r>
              <a:rPr lang="id-ID" altLang="id-ID" sz="2400" dirty="0">
                <a:solidFill>
                  <a:srgbClr val="FF0000"/>
                </a:solidFill>
              </a:rPr>
              <a:t>                                udara basah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d-ID" altLang="id-ID" sz="2400" dirty="0"/>
              <a:t>    400 lb uk/lb pdtan kering keluar  	                                x lb air / lb uk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d-ID" altLang="id-ID" sz="2400" dirty="0"/>
              <a:t>	air 0,013 lb / lb uk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id-ID" altLang="id-ID" sz="24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d-ID" altLang="id-ID" sz="2400" dirty="0"/>
              <a:t>				</a:t>
            </a:r>
            <a:r>
              <a:rPr lang="id-ID" altLang="id-ID" sz="2400" dirty="0">
                <a:solidFill>
                  <a:srgbClr val="FF0000"/>
                </a:solidFill>
              </a:rPr>
              <a:t>wortel</a:t>
            </a:r>
            <a:r>
              <a:rPr lang="id-ID" altLang="id-ID" sz="2400" dirty="0"/>
              <a:t> 					</a:t>
            </a:r>
            <a:r>
              <a:rPr lang="id-ID" altLang="id-ID" sz="2400" dirty="0">
                <a:solidFill>
                  <a:srgbClr val="FF0000"/>
                </a:solidFill>
              </a:rPr>
              <a:t>wortel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d-ID" altLang="id-ID" sz="2400" dirty="0"/>
              <a:t>				1000 lb / j				air 20%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d-ID" altLang="id-ID" sz="2400" dirty="0"/>
              <a:t>				air 85%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id-ID" altLang="id-ID" sz="24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id-ID" sz="2400" dirty="0"/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4862946" y="3326824"/>
            <a:ext cx="2743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d-ID" altLang="id-ID" sz="2400"/>
              <a:t>Pengering </a:t>
            </a:r>
            <a:endParaRPr lang="en-GB" altLang="id-ID" sz="2400"/>
          </a:p>
        </p:txBody>
      </p:sp>
      <p:sp>
        <p:nvSpPr>
          <p:cNvPr id="76805" name="Line 5"/>
          <p:cNvSpPr>
            <a:spLocks noChangeShapeType="1"/>
          </p:cNvSpPr>
          <p:nvPr/>
        </p:nvSpPr>
        <p:spPr bwMode="auto">
          <a:xfrm>
            <a:off x="3643746" y="3449782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6806" name="Line 6"/>
          <p:cNvSpPr>
            <a:spLocks noChangeShapeType="1"/>
          </p:cNvSpPr>
          <p:nvPr/>
        </p:nvSpPr>
        <p:spPr bwMode="auto">
          <a:xfrm>
            <a:off x="7606146" y="3437664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6807" name="Line 7"/>
          <p:cNvSpPr>
            <a:spLocks noChangeShapeType="1"/>
          </p:cNvSpPr>
          <p:nvPr/>
        </p:nvSpPr>
        <p:spPr bwMode="auto">
          <a:xfrm>
            <a:off x="3643746" y="3717348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6808" name="Line 8"/>
          <p:cNvSpPr>
            <a:spLocks noChangeShapeType="1"/>
          </p:cNvSpPr>
          <p:nvPr/>
        </p:nvSpPr>
        <p:spPr bwMode="auto">
          <a:xfrm>
            <a:off x="7592291" y="3717348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03575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d-ID" altLang="id-ID" dirty="0"/>
              <a:t>					lanjutan</a:t>
            </a:r>
            <a:endParaRPr lang="en-GB" altLang="id-ID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87582" y="1839480"/>
            <a:ext cx="105156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id-ID" altLang="id-ID" dirty="0">
                <a:solidFill>
                  <a:srgbClr val="FF0000"/>
                </a:solidFill>
              </a:rPr>
              <a:t>Neraca massa wortel :</a:t>
            </a:r>
          </a:p>
          <a:p>
            <a:pPr>
              <a:buFont typeface="Wingdings" panose="05000000000000000000" pitchFamily="2" charset="2"/>
              <a:buNone/>
            </a:pPr>
            <a:r>
              <a:rPr lang="id-ID" altLang="id-ID" dirty="0"/>
              <a:t>Wortel masuk 	= 15/100 * 1000 lb/j</a:t>
            </a:r>
          </a:p>
          <a:p>
            <a:pPr>
              <a:buFont typeface="Wingdings" panose="05000000000000000000" pitchFamily="2" charset="2"/>
              <a:buNone/>
            </a:pPr>
            <a:r>
              <a:rPr lang="id-ID" altLang="id-ID" dirty="0"/>
              <a:t>				= 150 lb/j	= wortel keluar</a:t>
            </a:r>
          </a:p>
          <a:p>
            <a:pPr>
              <a:buFont typeface="Wingdings" panose="05000000000000000000" pitchFamily="2" charset="2"/>
              <a:buNone/>
            </a:pPr>
            <a:r>
              <a:rPr lang="id-ID" altLang="id-ID" dirty="0">
                <a:solidFill>
                  <a:srgbClr val="FF0000"/>
                </a:solidFill>
              </a:rPr>
              <a:t>Neraca massa air : </a:t>
            </a:r>
          </a:p>
          <a:p>
            <a:pPr>
              <a:buFont typeface="Wingdings" panose="05000000000000000000" pitchFamily="2" charset="2"/>
              <a:buNone/>
            </a:pPr>
            <a:r>
              <a:rPr lang="id-ID" altLang="id-ID" dirty="0"/>
              <a:t>Air keluar		= (20/80)*150 lb/j + x</a:t>
            </a:r>
          </a:p>
          <a:p>
            <a:pPr>
              <a:buFont typeface="Wingdings" panose="05000000000000000000" pitchFamily="2" charset="2"/>
              <a:buNone/>
            </a:pPr>
            <a:r>
              <a:rPr lang="id-ID" altLang="id-ID" dirty="0"/>
              <a:t>				= 37,5 lb/j + x</a:t>
            </a:r>
          </a:p>
          <a:p>
            <a:pPr>
              <a:buFont typeface="Wingdings" panose="05000000000000000000" pitchFamily="2" charset="2"/>
              <a:buNone/>
            </a:pPr>
            <a:r>
              <a:rPr lang="id-ID" altLang="id-ID" dirty="0"/>
              <a:t>Air masuk		= ?</a:t>
            </a:r>
            <a:endParaRPr lang="en-GB" altLang="id-ID" dirty="0"/>
          </a:p>
        </p:txBody>
      </p:sp>
    </p:spTree>
    <p:extLst>
      <p:ext uri="{BB962C8B-B14F-4D97-AF65-F5344CB8AC3E}">
        <p14:creationId xmlns:p14="http://schemas.microsoft.com/office/powerpoint/2010/main" val="741091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id-ID" sz="3200" b="1"/>
              <a:t>PENYUSUNAN DAN PENYELESAIAN  NERACA MASSA</a:t>
            </a:r>
            <a:endParaRPr lang="en-US" altLang="id-ID" sz="3200" b="1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d-ID" dirty="0">
                <a:solidFill>
                  <a:schemeClr val="accent2"/>
                </a:solidFill>
              </a:rPr>
              <a:t>KONSEP NERACA MASSA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id-ID" dirty="0"/>
              <a:t>   </a:t>
            </a:r>
            <a:r>
              <a:rPr lang="en-US" altLang="id-ID" dirty="0" err="1"/>
              <a:t>persamaan</a:t>
            </a:r>
            <a:r>
              <a:rPr lang="en-US" altLang="id-ID" dirty="0"/>
              <a:t> yang </a:t>
            </a:r>
            <a:r>
              <a:rPr lang="en-US" altLang="id-ID" dirty="0" err="1"/>
              <a:t>disusun</a:t>
            </a:r>
            <a:r>
              <a:rPr lang="en-US" altLang="id-ID" dirty="0"/>
              <a:t> </a:t>
            </a:r>
            <a:r>
              <a:rPr lang="en-US" altLang="id-ID" dirty="0" err="1"/>
              <a:t>berdasarkan</a:t>
            </a:r>
            <a:r>
              <a:rPr lang="en-US" altLang="id-ID" dirty="0"/>
              <a:t> </a:t>
            </a:r>
            <a:r>
              <a:rPr lang="en-US" altLang="id-ID" dirty="0" err="1"/>
              <a:t>hukum</a:t>
            </a:r>
            <a:r>
              <a:rPr lang="en-US" altLang="id-ID" dirty="0"/>
              <a:t> </a:t>
            </a:r>
            <a:r>
              <a:rPr lang="en-US" altLang="id-ID" dirty="0" err="1"/>
              <a:t>kekekalan</a:t>
            </a:r>
            <a:r>
              <a:rPr lang="en-US" altLang="id-ID" dirty="0"/>
              <a:t> </a:t>
            </a:r>
            <a:r>
              <a:rPr lang="en-US" altLang="id-ID" dirty="0" err="1"/>
              <a:t>massa</a:t>
            </a:r>
            <a:r>
              <a:rPr lang="en-US" altLang="id-ID" dirty="0"/>
              <a:t> (law conservation of </a:t>
            </a:r>
            <a:r>
              <a:rPr lang="id-ID" altLang="id-ID" dirty="0"/>
              <a:t>mass</a:t>
            </a:r>
            <a:r>
              <a:rPr lang="en-US" altLang="id-ID" dirty="0"/>
              <a:t>), </a:t>
            </a:r>
            <a:r>
              <a:rPr lang="en-US" altLang="id-ID" dirty="0" err="1"/>
              <a:t>yaitu</a:t>
            </a:r>
            <a:r>
              <a:rPr lang="en-US" altLang="id-ID" dirty="0"/>
              <a:t> ”</a:t>
            </a:r>
            <a:r>
              <a:rPr lang="en-US" altLang="id-ID" i="1" dirty="0"/>
              <a:t>mass can neither be created or destroyed</a:t>
            </a:r>
            <a:r>
              <a:rPr lang="en-US" altLang="id-ID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2478031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d-ID" altLang="id-ID" dirty="0"/>
              <a:t>						lanjutan</a:t>
            </a:r>
            <a:endParaRPr lang="en-GB" altLang="id-ID" dirty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d-ID" altLang="id-ID" sz="2400" dirty="0">
                <a:solidFill>
                  <a:srgbClr val="FF0000"/>
                </a:solidFill>
              </a:rPr>
              <a:t>Neraca massa udara 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d-ID" altLang="id-ID" sz="2400" dirty="0"/>
              <a:t>Udara kering masuk	= 400 lb/lb p.k.keluar * 150 lb/j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d-ID" altLang="id-ID" sz="2400" dirty="0"/>
              <a:t>				= 60.000 lb uk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d-ID" altLang="id-ID" sz="2400" dirty="0"/>
              <a:t>				= udara kering keluar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d-ID" altLang="id-ID" sz="2400" dirty="0"/>
              <a:t>Air masuk 		= (0,013 lb/lb uk * 60.000) +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d-ID" altLang="id-ID" sz="2400" dirty="0"/>
              <a:t>				   (0,85*1000) lb/j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d-ID" altLang="id-ID" sz="2400" dirty="0"/>
              <a:t>				= 1630 lb/j = 37,5 + x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d-ID" altLang="id-ID" sz="2400" dirty="0"/>
              <a:t>		</a:t>
            </a:r>
            <a:r>
              <a:rPr lang="id-ID" altLang="id-ID" sz="2400"/>
              <a:t>	         x</a:t>
            </a:r>
            <a:r>
              <a:rPr lang="id-ID" altLang="id-ID" sz="2400" dirty="0"/>
              <a:t>	= 1592,5 lb/j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d-ID" altLang="id-ID" sz="2400" dirty="0"/>
              <a:t>Kelembaban udara keluar	= 1592,5 lb air / 60.000 lb uk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d-ID" altLang="id-ID" sz="2400" dirty="0"/>
              <a:t>					= 0,0265 lb air / lb uk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id-ID" sz="2400" dirty="0"/>
          </a:p>
        </p:txBody>
      </p:sp>
    </p:spTree>
    <p:extLst>
      <p:ext uri="{BB962C8B-B14F-4D97-AF65-F5344CB8AC3E}">
        <p14:creationId xmlns:p14="http://schemas.microsoft.com/office/powerpoint/2010/main" val="2919624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72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sz="4000" i="1">
                <a:solidFill>
                  <a:schemeClr val="accent2"/>
                </a:solidFill>
                <a:latin typeface="Segoe UI" panose="020B0502040204020203" pitchFamily="34" charset="0"/>
              </a:rPr>
              <a:t>PERSAMAAN UMUM NERACA MASSA UNTUK SUATU PROSES</a:t>
            </a:r>
          </a:p>
        </p:txBody>
      </p:sp>
      <p:sp>
        <p:nvSpPr>
          <p:cNvPr id="57373" name="Rectangle 29"/>
          <p:cNvSpPr>
            <a:spLocks noGrp="1" noChangeArrowheads="1"/>
          </p:cNvSpPr>
          <p:nvPr>
            <p:ph type="body" idx="1"/>
          </p:nvPr>
        </p:nvSpPr>
        <p:spPr>
          <a:xfrm>
            <a:off x="838199" y="1825625"/>
            <a:ext cx="11076709" cy="4351338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d-ID" dirty="0"/>
              <a:t>  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d-ID" dirty="0"/>
              <a:t>   </a:t>
            </a:r>
            <a:r>
              <a:rPr lang="en-US" altLang="id-ID" dirty="0">
                <a:solidFill>
                  <a:srgbClr val="FF0000"/>
                </a:solidFill>
              </a:rPr>
              <a:t>KEC</a:t>
            </a:r>
            <a:r>
              <a:rPr lang="id-ID" altLang="id-ID" dirty="0">
                <a:solidFill>
                  <a:srgbClr val="FF0000"/>
                </a:solidFill>
              </a:rPr>
              <a:t>EPATAN MASSA</a:t>
            </a:r>
            <a:r>
              <a:rPr lang="en-US" altLang="id-ID" dirty="0">
                <a:solidFill>
                  <a:srgbClr val="FF0000"/>
                </a:solidFill>
              </a:rPr>
              <a:t> MASUK SISTEM  </a:t>
            </a:r>
            <a:r>
              <a:rPr lang="en-US" altLang="id-ID" dirty="0"/>
              <a:t>– KEC</a:t>
            </a:r>
            <a:r>
              <a:rPr lang="id-ID" altLang="id-ID" dirty="0"/>
              <a:t>EPATAN MASSA</a:t>
            </a:r>
            <a:r>
              <a:rPr lang="en-US" altLang="id-ID" dirty="0"/>
              <a:t> KELUAR  SISTEM</a:t>
            </a:r>
            <a:r>
              <a:rPr lang="id-ID" altLang="id-ID" dirty="0"/>
              <a:t> </a:t>
            </a:r>
            <a:r>
              <a:rPr lang="en-US" altLang="id-ID" dirty="0"/>
              <a:t>+ </a:t>
            </a:r>
            <a:r>
              <a:rPr lang="en-US" altLang="id-ID" dirty="0">
                <a:solidFill>
                  <a:srgbClr val="FF0000"/>
                </a:solidFill>
              </a:rPr>
              <a:t>KEC</a:t>
            </a:r>
            <a:r>
              <a:rPr lang="id-ID" altLang="id-ID" dirty="0">
                <a:solidFill>
                  <a:srgbClr val="FF0000"/>
                </a:solidFill>
              </a:rPr>
              <a:t>EPATAN MASSA </a:t>
            </a:r>
            <a:r>
              <a:rPr lang="en-US" altLang="id-ID" dirty="0">
                <a:solidFill>
                  <a:srgbClr val="FF0000"/>
                </a:solidFill>
              </a:rPr>
              <a:t>YANG DIBANGKITKAN</a:t>
            </a:r>
            <a:r>
              <a:rPr lang="id-ID" altLang="id-ID" dirty="0">
                <a:solidFill>
                  <a:srgbClr val="FF0000"/>
                </a:solidFill>
              </a:rPr>
              <a:t> (HASIL REAKSI) </a:t>
            </a:r>
            <a:r>
              <a:rPr lang="en-US" altLang="id-ID" dirty="0"/>
              <a:t>– KEC</a:t>
            </a:r>
            <a:r>
              <a:rPr lang="id-ID" altLang="id-ID" dirty="0"/>
              <a:t>EPATAN MASSA </a:t>
            </a:r>
            <a:r>
              <a:rPr lang="en-US" altLang="id-ID" dirty="0"/>
              <a:t>YANG DIKONSUMSI</a:t>
            </a:r>
            <a:r>
              <a:rPr lang="id-ID" altLang="id-ID" dirty="0"/>
              <a:t> (REAKTAN YANG BEREAKSI)</a:t>
            </a:r>
            <a:r>
              <a:rPr lang="en-US" altLang="id-ID" dirty="0"/>
              <a:t>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id-ID" dirty="0">
              <a:latin typeface="Baskerville Old Face" panose="02020602080505020303" pitchFamily="18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d-ID" altLang="id-ID" sz="3600" dirty="0">
                <a:latin typeface="Baskerville Old Face" panose="02020602080505020303" pitchFamily="18" charset="0"/>
              </a:rPr>
              <a:t>   </a:t>
            </a:r>
            <a:r>
              <a:rPr lang="en-US" altLang="id-ID" sz="3600" dirty="0">
                <a:latin typeface="Baskerville Old Face" panose="02020602080505020303" pitchFamily="18" charset="0"/>
              </a:rPr>
              <a:t>= AKUMULASI</a:t>
            </a:r>
          </a:p>
        </p:txBody>
      </p:sp>
      <p:sp>
        <p:nvSpPr>
          <p:cNvPr id="57374" name="Text Box 30"/>
          <p:cNvSpPr txBox="1">
            <a:spLocks noChangeArrowheads="1"/>
          </p:cNvSpPr>
          <p:nvPr/>
        </p:nvSpPr>
        <p:spPr bwMode="auto">
          <a:xfrm>
            <a:off x="1981200" y="1919288"/>
            <a:ext cx="419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d-ID" altLang="id-ID"/>
          </a:p>
        </p:txBody>
      </p:sp>
      <p:sp>
        <p:nvSpPr>
          <p:cNvPr id="57376" name="Text Box 32"/>
          <p:cNvSpPr txBox="1">
            <a:spLocks noChangeArrowheads="1"/>
          </p:cNvSpPr>
          <p:nvPr/>
        </p:nvSpPr>
        <p:spPr bwMode="auto">
          <a:xfrm>
            <a:off x="2133600" y="3062288"/>
            <a:ext cx="419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3818599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564" y="1143001"/>
            <a:ext cx="8035636" cy="495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3421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id-ID" dirty="0"/>
              <a:t>Neraca massa dapat disusun untuk :</a:t>
            </a:r>
            <a:br>
              <a:rPr lang="sv-SE" alt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702" y="1690688"/>
            <a:ext cx="10515600" cy="4351338"/>
          </a:xfrm>
        </p:spPr>
        <p:txBody>
          <a:bodyPr/>
          <a:lstStyle/>
          <a:p>
            <a:pPr lvl="1">
              <a:buFontTx/>
              <a:buBlip>
                <a:blip r:embed="rId2"/>
              </a:buBlip>
            </a:pPr>
            <a:r>
              <a:rPr lang="id-ID" altLang="id-ID" sz="3200" dirty="0"/>
              <a:t> </a:t>
            </a:r>
            <a:r>
              <a:rPr lang="sv-SE" altLang="id-ID" sz="3200" dirty="0"/>
              <a:t>neraca massa total atau campuran.</a:t>
            </a:r>
            <a:endParaRPr lang="en-US" altLang="id-ID" sz="3200" dirty="0"/>
          </a:p>
          <a:p>
            <a:pPr lvl="1">
              <a:buFontTx/>
              <a:buBlip>
                <a:blip r:embed="rId2"/>
              </a:buBlip>
            </a:pPr>
            <a:r>
              <a:rPr lang="id-ID" altLang="id-ID" sz="3200" dirty="0"/>
              <a:t> </a:t>
            </a:r>
            <a:r>
              <a:rPr lang="sv-SE" altLang="id-ID" sz="3200" dirty="0"/>
              <a:t>neraca massa komponen tertentu.</a:t>
            </a:r>
            <a:endParaRPr lang="en-US" altLang="id-ID" sz="3200" dirty="0"/>
          </a:p>
          <a:p>
            <a:pPr lvl="1">
              <a:buFontTx/>
              <a:buBlip>
                <a:blip r:embed="rId2"/>
              </a:buBlip>
            </a:pPr>
            <a:r>
              <a:rPr lang="id-ID" altLang="id-ID" sz="3200" dirty="0"/>
              <a:t> </a:t>
            </a:r>
            <a:r>
              <a:rPr lang="sv-SE" altLang="id-ID" sz="3200" dirty="0"/>
              <a:t>neraca massa unsur atau elemen tertentu.</a:t>
            </a:r>
          </a:p>
        </p:txBody>
      </p:sp>
    </p:spTree>
    <p:extLst>
      <p:ext uri="{BB962C8B-B14F-4D97-AF65-F5344CB8AC3E}">
        <p14:creationId xmlns:p14="http://schemas.microsoft.com/office/powerpoint/2010/main" val="1321550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id-ID" sz="4000" dirty="0">
                <a:solidFill>
                  <a:srgbClr val="FF0000"/>
                </a:solidFill>
                <a:latin typeface="Segoe UI" panose="020B0502040204020203" pitchFamily="34" charset="0"/>
              </a:rPr>
              <a:t>Langkah-langkah  penyusunan dan penyelesaian NM dan NP :</a:t>
            </a:r>
            <a:endParaRPr lang="en-US" altLang="id-ID" sz="4000" dirty="0">
              <a:solidFill>
                <a:srgbClr val="FF0000"/>
              </a:solidFill>
              <a:latin typeface="Segoe UI" panose="020B0502040204020203" pitchFamily="34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90550" indent="-590550"/>
            <a:r>
              <a:rPr lang="nb-NO" altLang="id-ID" dirty="0">
                <a:latin typeface="Segoe UI" panose="020B0502040204020203" pitchFamily="34" charset="0"/>
              </a:rPr>
              <a:t>Membuat diagram alir proses,  lengkapi dengan data-data :</a:t>
            </a:r>
          </a:p>
          <a:p>
            <a:pPr marL="1371600" lvl="2" indent="-457200"/>
            <a:r>
              <a:rPr lang="nb-NO" altLang="id-ID" sz="2800" dirty="0">
                <a:latin typeface="Segoe UI" panose="020B0502040204020203" pitchFamily="34" charset="0"/>
              </a:rPr>
              <a:t>kualitatif dan kuantitatif yang tersedia.</a:t>
            </a:r>
          </a:p>
          <a:p>
            <a:pPr marL="1371600" lvl="2" indent="-457200"/>
            <a:r>
              <a:rPr lang="id-ID" altLang="id-ID" sz="2800" dirty="0">
                <a:latin typeface="Segoe UI" panose="020B0502040204020203" pitchFamily="34" charset="0"/>
              </a:rPr>
              <a:t>k</a:t>
            </a:r>
            <a:r>
              <a:rPr lang="nb-NO" altLang="id-ID" sz="2800" dirty="0">
                <a:latin typeface="Segoe UI" panose="020B0502040204020203" pitchFamily="34" charset="0"/>
              </a:rPr>
              <a:t>ondisi arus masuk dan keluar sistem.</a:t>
            </a:r>
            <a:endParaRPr lang="sv-SE" altLang="id-ID" sz="2800" dirty="0">
              <a:latin typeface="Segoe UI" panose="020B0502040204020203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00945" y="3837709"/>
            <a:ext cx="3366655" cy="149629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493818" y="4417240"/>
            <a:ext cx="1607127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7467600" y="4585854"/>
            <a:ext cx="1607127" cy="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784272" y="5334000"/>
            <a:ext cx="0" cy="665018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842163" y="4239491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Proses/alat</a:t>
            </a:r>
          </a:p>
        </p:txBody>
      </p:sp>
      <p:sp>
        <p:nvSpPr>
          <p:cNvPr id="12" name="TextBox 11"/>
          <p:cNvSpPr txBox="1"/>
          <p:nvPr/>
        </p:nvSpPr>
        <p:spPr>
          <a:xfrm flipH="1">
            <a:off x="2151610" y="3955575"/>
            <a:ext cx="11526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A : ...% B : ...%</a:t>
            </a:r>
          </a:p>
        </p:txBody>
      </p:sp>
      <p:sp>
        <p:nvSpPr>
          <p:cNvPr id="19" name="TextBox 18"/>
          <p:cNvSpPr txBox="1"/>
          <p:nvPr/>
        </p:nvSpPr>
        <p:spPr>
          <a:xfrm flipH="1">
            <a:off x="9295015" y="4054824"/>
            <a:ext cx="11526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A : ...% B : ...%</a:t>
            </a:r>
          </a:p>
        </p:txBody>
      </p:sp>
      <p:sp>
        <p:nvSpPr>
          <p:cNvPr id="20" name="TextBox 19"/>
          <p:cNvSpPr txBox="1"/>
          <p:nvPr/>
        </p:nvSpPr>
        <p:spPr>
          <a:xfrm flipH="1">
            <a:off x="6044738" y="5480903"/>
            <a:ext cx="11526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A : ...% B : ...%</a:t>
            </a:r>
          </a:p>
        </p:txBody>
      </p:sp>
    </p:spTree>
    <p:extLst>
      <p:ext uri="{BB962C8B-B14F-4D97-AF65-F5344CB8AC3E}">
        <p14:creationId xmlns:p14="http://schemas.microsoft.com/office/powerpoint/2010/main" val="2387204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id-ID" sz="4000" dirty="0">
                <a:solidFill>
                  <a:srgbClr val="FF0000"/>
                </a:solidFill>
                <a:latin typeface="Segoe UI" panose="020B0502040204020203" pitchFamily="34" charset="0"/>
              </a:rPr>
              <a:t>Langkah-langkah  penyusunan dan penyelesaian NM dan NP :</a:t>
            </a:r>
            <a:endParaRPr lang="en-US" altLang="id-ID" sz="4000" dirty="0">
              <a:solidFill>
                <a:srgbClr val="FF0000"/>
              </a:solidFill>
              <a:latin typeface="Segoe UI" panose="020B0502040204020203" pitchFamily="34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altLang="id-ID" dirty="0">
                <a:latin typeface="Segoe UI" panose="020B0502040204020203" pitchFamily="34" charset="0"/>
              </a:rPr>
              <a:t>Tandai variabel aliran yang tidak diketahui pada diagram alir. </a:t>
            </a:r>
            <a:endParaRPr lang="id-ID" altLang="id-ID" dirty="0">
              <a:latin typeface="Segoe UI" panose="020B0502040204020203" pitchFamily="34" charset="0"/>
            </a:endParaRPr>
          </a:p>
          <a:p>
            <a:r>
              <a:rPr lang="en-US" altLang="id-ID" dirty="0" err="1">
                <a:latin typeface="Segoe UI" panose="020B0502040204020203" pitchFamily="34" charset="0"/>
              </a:rPr>
              <a:t>Buatlah</a:t>
            </a:r>
            <a:r>
              <a:rPr lang="en-US" altLang="id-ID" dirty="0">
                <a:latin typeface="Segoe UI" panose="020B0502040204020203" pitchFamily="34" charset="0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</a:rPr>
              <a:t>permisalan</a:t>
            </a:r>
            <a:r>
              <a:rPr lang="en-US" altLang="id-ID" dirty="0">
                <a:latin typeface="Segoe UI" panose="020B0502040204020203" pitchFamily="34" charset="0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</a:rPr>
              <a:t>variabel</a:t>
            </a:r>
            <a:r>
              <a:rPr lang="en-US" altLang="id-ID" dirty="0">
                <a:latin typeface="Segoe UI" panose="020B0502040204020203" pitchFamily="34" charset="0"/>
              </a:rPr>
              <a:t>.</a:t>
            </a:r>
            <a:endParaRPr lang="id-ID" altLang="id-ID" dirty="0">
              <a:latin typeface="Segoe UI" panose="020B0502040204020203" pitchFamily="34" charset="0"/>
            </a:endParaRPr>
          </a:p>
          <a:p>
            <a:pPr marL="0" indent="0">
              <a:buNone/>
            </a:pPr>
            <a:endParaRPr lang="sv-SE" altLang="id-ID" sz="2800" dirty="0">
              <a:latin typeface="Segoe UI" panose="020B0502040204020203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00945" y="3837709"/>
            <a:ext cx="3366655" cy="149629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493818" y="4417240"/>
            <a:ext cx="1607127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7467600" y="4585854"/>
            <a:ext cx="1607127" cy="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784272" y="5334000"/>
            <a:ext cx="0" cy="665018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842163" y="4239491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Proses/alat</a:t>
            </a:r>
          </a:p>
        </p:txBody>
      </p:sp>
      <p:sp>
        <p:nvSpPr>
          <p:cNvPr id="12" name="TextBox 11"/>
          <p:cNvSpPr txBox="1"/>
          <p:nvPr/>
        </p:nvSpPr>
        <p:spPr>
          <a:xfrm flipH="1">
            <a:off x="2120438" y="3518774"/>
            <a:ext cx="11526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A : 40% B : 60%</a:t>
            </a:r>
          </a:p>
        </p:txBody>
      </p:sp>
      <p:sp>
        <p:nvSpPr>
          <p:cNvPr id="19" name="TextBox 18"/>
          <p:cNvSpPr txBox="1"/>
          <p:nvPr/>
        </p:nvSpPr>
        <p:spPr>
          <a:xfrm flipH="1">
            <a:off x="8498378" y="4599521"/>
            <a:ext cx="11526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A : x2 % B : y2 %</a:t>
            </a:r>
          </a:p>
        </p:txBody>
      </p:sp>
      <p:sp>
        <p:nvSpPr>
          <p:cNvPr id="20" name="TextBox 19"/>
          <p:cNvSpPr txBox="1"/>
          <p:nvPr/>
        </p:nvSpPr>
        <p:spPr>
          <a:xfrm flipH="1">
            <a:off x="6044738" y="5480903"/>
            <a:ext cx="11526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A : x3 % B : y3 %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19639" y="4644788"/>
            <a:ext cx="2371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/>
              <a:t>F1 = 100 mol/jam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61387" y="5551934"/>
            <a:ext cx="1003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/>
              <a:t>F3 = ...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32308" y="4017954"/>
            <a:ext cx="252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F2 = 60 mol/jam</a:t>
            </a:r>
          </a:p>
        </p:txBody>
      </p:sp>
    </p:spTree>
    <p:extLst>
      <p:ext uri="{BB962C8B-B14F-4D97-AF65-F5344CB8AC3E}">
        <p14:creationId xmlns:p14="http://schemas.microsoft.com/office/powerpoint/2010/main" val="314424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id-ID" sz="4000" dirty="0">
                <a:solidFill>
                  <a:srgbClr val="FF0000"/>
                </a:solidFill>
                <a:latin typeface="Segoe UI" panose="020B0502040204020203" pitchFamily="34" charset="0"/>
              </a:rPr>
              <a:t>Langkah-langkah  penyusunan dan penyelesaian NM dan NP :</a:t>
            </a:r>
            <a:endParaRPr lang="en-US" altLang="id-ID" sz="4000" dirty="0">
              <a:solidFill>
                <a:srgbClr val="FF0000"/>
              </a:solidFill>
              <a:latin typeface="Segoe UI" panose="020B0502040204020203" pitchFamily="34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590550" indent="-590550"/>
            <a:r>
              <a:rPr lang="en-US" altLang="id-ID" dirty="0" err="1"/>
              <a:t>Menentukan</a:t>
            </a:r>
            <a:r>
              <a:rPr lang="en-US" altLang="id-ID" dirty="0"/>
              <a:t> basis </a:t>
            </a:r>
            <a:r>
              <a:rPr lang="en-US" altLang="id-ID" dirty="0" err="1"/>
              <a:t>perhitungan</a:t>
            </a:r>
            <a:r>
              <a:rPr lang="en-US" altLang="id-ID" dirty="0"/>
              <a:t>. </a:t>
            </a:r>
          </a:p>
          <a:p>
            <a:pPr marL="590550" indent="-590550">
              <a:buNone/>
            </a:pPr>
            <a:r>
              <a:rPr lang="en-US" altLang="id-ID" dirty="0"/>
              <a:t>     </a:t>
            </a:r>
            <a:r>
              <a:rPr lang="id-ID" altLang="id-ID" dirty="0"/>
              <a:t>  </a:t>
            </a:r>
            <a:r>
              <a:rPr lang="en-US" altLang="id-ID" dirty="0" err="1"/>
              <a:t>Pilihlah</a:t>
            </a:r>
            <a:r>
              <a:rPr lang="en-US" altLang="id-ID" dirty="0"/>
              <a:t> </a:t>
            </a:r>
            <a:r>
              <a:rPr lang="en-US" altLang="id-ID" dirty="0" err="1"/>
              <a:t>suatu</a:t>
            </a:r>
            <a:r>
              <a:rPr lang="en-US" altLang="id-ID" dirty="0"/>
              <a:t> </a:t>
            </a:r>
            <a:r>
              <a:rPr lang="en-US" altLang="id-ID" dirty="0" err="1"/>
              <a:t>laju</a:t>
            </a:r>
            <a:r>
              <a:rPr lang="en-US" altLang="id-ID" dirty="0"/>
              <a:t> </a:t>
            </a:r>
            <a:r>
              <a:rPr lang="en-US" altLang="id-ID" dirty="0" err="1"/>
              <a:t>alir</a:t>
            </a:r>
            <a:r>
              <a:rPr lang="en-US" altLang="id-ID" dirty="0"/>
              <a:t> proses </a:t>
            </a:r>
            <a:r>
              <a:rPr lang="en-US" altLang="id-ID" dirty="0" err="1"/>
              <a:t>sebagai</a:t>
            </a:r>
            <a:r>
              <a:rPr lang="en-US" altLang="id-ID" dirty="0"/>
              <a:t> basis </a:t>
            </a:r>
            <a:r>
              <a:rPr lang="en-US" altLang="id-ID" dirty="0" err="1"/>
              <a:t>perhitungan</a:t>
            </a:r>
            <a:r>
              <a:rPr lang="en-US" altLang="id-ID" dirty="0"/>
              <a:t>. Basis </a:t>
            </a:r>
            <a:r>
              <a:rPr lang="en-US" altLang="id-ID" dirty="0" err="1"/>
              <a:t>perhitungan</a:t>
            </a:r>
            <a:r>
              <a:rPr lang="en-US" altLang="id-ID" dirty="0"/>
              <a:t> </a:t>
            </a:r>
            <a:r>
              <a:rPr lang="en-US" altLang="id-ID" dirty="0" err="1"/>
              <a:t>dapat</a:t>
            </a:r>
            <a:r>
              <a:rPr lang="en-US" altLang="id-ID" dirty="0"/>
              <a:t> </a:t>
            </a:r>
            <a:r>
              <a:rPr lang="en-US" altLang="id-ID" dirty="0" err="1"/>
              <a:t>diambil</a:t>
            </a:r>
            <a:r>
              <a:rPr lang="en-US" altLang="id-ID" dirty="0"/>
              <a:t> </a:t>
            </a:r>
            <a:r>
              <a:rPr lang="en-US" altLang="id-ID" dirty="0" err="1"/>
              <a:t>berdasarkan</a:t>
            </a:r>
            <a:r>
              <a:rPr lang="en-US" altLang="id-ID" dirty="0"/>
              <a:t> </a:t>
            </a:r>
            <a:r>
              <a:rPr lang="en-US" altLang="id-ID" dirty="0" err="1"/>
              <a:t>banyaknya</a:t>
            </a:r>
            <a:r>
              <a:rPr lang="en-US" altLang="id-ID" dirty="0"/>
              <a:t> </a:t>
            </a:r>
            <a:r>
              <a:rPr lang="en-US" altLang="id-ID" dirty="0" err="1"/>
              <a:t>bahan</a:t>
            </a:r>
            <a:r>
              <a:rPr lang="en-US" altLang="id-ID" dirty="0"/>
              <a:t> yang </a:t>
            </a:r>
            <a:r>
              <a:rPr lang="en-US" altLang="id-ID" dirty="0" err="1"/>
              <a:t>masuk</a:t>
            </a:r>
            <a:r>
              <a:rPr lang="en-US" altLang="id-ID" dirty="0"/>
              <a:t> </a:t>
            </a:r>
            <a:r>
              <a:rPr lang="en-US" altLang="id-ID" dirty="0" err="1"/>
              <a:t>atau</a:t>
            </a:r>
            <a:r>
              <a:rPr lang="en-US" altLang="id-ID" dirty="0"/>
              <a:t> </a:t>
            </a:r>
            <a:r>
              <a:rPr lang="en-US" altLang="id-ID" dirty="0" err="1"/>
              <a:t>berdasarkan</a:t>
            </a:r>
            <a:r>
              <a:rPr lang="en-US" altLang="id-ID" dirty="0"/>
              <a:t> </a:t>
            </a:r>
            <a:r>
              <a:rPr lang="en-US" altLang="id-ID" dirty="0" err="1"/>
              <a:t>bahan</a:t>
            </a:r>
            <a:r>
              <a:rPr lang="en-US" altLang="id-ID" dirty="0"/>
              <a:t> </a:t>
            </a:r>
            <a:r>
              <a:rPr lang="en-US" altLang="id-ID" dirty="0" err="1"/>
              <a:t>keluar</a:t>
            </a:r>
            <a:r>
              <a:rPr lang="en-US" altLang="id-ID" dirty="0"/>
              <a:t> system.</a:t>
            </a:r>
            <a:endParaRPr lang="en-US" altLang="id-ID" dirty="0">
              <a:latin typeface="Segoe UI" panose="020B0502040204020203" pitchFamily="34" charset="0"/>
            </a:endParaRPr>
          </a:p>
          <a:p>
            <a:pPr marL="0" indent="0">
              <a:buNone/>
            </a:pPr>
            <a:endParaRPr lang="sv-SE" altLang="id-ID" sz="2800" dirty="0">
              <a:latin typeface="Segoe UI" panose="020B0502040204020203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00945" y="3837709"/>
            <a:ext cx="3366655" cy="149629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493818" y="4417240"/>
            <a:ext cx="1607127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7467600" y="4585854"/>
            <a:ext cx="1607127" cy="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784272" y="5334000"/>
            <a:ext cx="0" cy="665018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842163" y="4239491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Proses/alat</a:t>
            </a:r>
          </a:p>
        </p:txBody>
      </p:sp>
      <p:sp>
        <p:nvSpPr>
          <p:cNvPr id="12" name="TextBox 11"/>
          <p:cNvSpPr txBox="1"/>
          <p:nvPr/>
        </p:nvSpPr>
        <p:spPr>
          <a:xfrm flipH="1">
            <a:off x="2120438" y="3518774"/>
            <a:ext cx="11526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A : 40% B : 60%</a:t>
            </a:r>
          </a:p>
        </p:txBody>
      </p:sp>
      <p:sp>
        <p:nvSpPr>
          <p:cNvPr id="19" name="TextBox 18"/>
          <p:cNvSpPr txBox="1"/>
          <p:nvPr/>
        </p:nvSpPr>
        <p:spPr>
          <a:xfrm flipH="1">
            <a:off x="8498378" y="4599521"/>
            <a:ext cx="11526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A : x2 % B : y2 %</a:t>
            </a:r>
          </a:p>
        </p:txBody>
      </p:sp>
      <p:sp>
        <p:nvSpPr>
          <p:cNvPr id="20" name="TextBox 19"/>
          <p:cNvSpPr txBox="1"/>
          <p:nvPr/>
        </p:nvSpPr>
        <p:spPr>
          <a:xfrm flipH="1">
            <a:off x="6044738" y="5480903"/>
            <a:ext cx="11526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A : x3 % B : y3 %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19639" y="4644788"/>
            <a:ext cx="2371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/>
              <a:t>F1 = 100 mol/jam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61387" y="5551934"/>
            <a:ext cx="1003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/>
              <a:t>F3 = ...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32308" y="4017954"/>
            <a:ext cx="252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F2 = 60 mol/jam</a:t>
            </a:r>
          </a:p>
        </p:txBody>
      </p:sp>
      <p:sp>
        <p:nvSpPr>
          <p:cNvPr id="4" name="Oval Callout 3"/>
          <p:cNvSpPr/>
          <p:nvPr/>
        </p:nvSpPr>
        <p:spPr>
          <a:xfrm>
            <a:off x="1295400" y="4470922"/>
            <a:ext cx="2695401" cy="916760"/>
          </a:xfrm>
          <a:prstGeom prst="wedgeEllipseCallout">
            <a:avLst>
              <a:gd name="adj1" fmla="val -22375"/>
              <a:gd name="adj2" fmla="val 8516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TextBox 15"/>
          <p:cNvSpPr txBox="1"/>
          <p:nvPr/>
        </p:nvSpPr>
        <p:spPr>
          <a:xfrm>
            <a:off x="1295400" y="5734642"/>
            <a:ext cx="24087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>
                <a:solidFill>
                  <a:srgbClr val="FF0000"/>
                </a:solidFill>
              </a:rPr>
              <a:t>Basis perhitungan</a:t>
            </a:r>
          </a:p>
        </p:txBody>
      </p:sp>
    </p:spTree>
    <p:extLst>
      <p:ext uri="{BB962C8B-B14F-4D97-AF65-F5344CB8AC3E}">
        <p14:creationId xmlns:p14="http://schemas.microsoft.com/office/powerpoint/2010/main" val="2991429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altLang="id-ID" sz="2800"/>
              <a:t>LANJUTAN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90550" indent="-590550">
              <a:lnSpc>
                <a:spcPct val="150000"/>
              </a:lnSpc>
              <a:spcBef>
                <a:spcPts val="0"/>
              </a:spcBef>
            </a:pPr>
            <a:r>
              <a:rPr lang="sv-SE" altLang="id-ID" dirty="0">
                <a:latin typeface="Segoe UI" panose="020B0502040204020203" pitchFamily="34" charset="0"/>
              </a:rPr>
              <a:t>Konversikan laju alir volumetrik menjadi laju alir massa atau molar. </a:t>
            </a:r>
          </a:p>
          <a:p>
            <a:pPr marL="590550" indent="-590550">
              <a:lnSpc>
                <a:spcPct val="150000"/>
              </a:lnSpc>
              <a:spcBef>
                <a:spcPts val="0"/>
              </a:spcBef>
              <a:buNone/>
            </a:pPr>
            <a:r>
              <a:rPr lang="sv-SE" altLang="id-ID" dirty="0">
                <a:latin typeface="Segoe UI" panose="020B0502040204020203" pitchFamily="34" charset="0"/>
              </a:rPr>
              <a:t>     </a:t>
            </a:r>
            <a:r>
              <a:rPr lang="id-ID" altLang="id-ID" dirty="0">
                <a:latin typeface="Segoe UI" panose="020B0502040204020203" pitchFamily="34" charset="0"/>
              </a:rPr>
              <a:t> </a:t>
            </a:r>
            <a:r>
              <a:rPr lang="sv-SE" altLang="id-ID" dirty="0">
                <a:latin typeface="Segoe UI" panose="020B0502040204020203" pitchFamily="34" charset="0"/>
              </a:rPr>
              <a:t>Jika terdapat proses kimia (</a:t>
            </a:r>
            <a:r>
              <a:rPr lang="sv-SE" altLang="id-ID" dirty="0">
                <a:solidFill>
                  <a:srgbClr val="FF0000"/>
                </a:solidFill>
                <a:latin typeface="Segoe UI" panose="020B0502040204020203" pitchFamily="34" charset="0"/>
              </a:rPr>
              <a:t>reaks</a:t>
            </a:r>
            <a:r>
              <a:rPr lang="id-ID" altLang="id-ID" dirty="0">
                <a:solidFill>
                  <a:srgbClr val="FF0000"/>
                </a:solidFill>
                <a:latin typeface="Segoe UI" panose="020B0502040204020203" pitchFamily="34" charset="0"/>
              </a:rPr>
              <a:t>i</a:t>
            </a:r>
            <a:r>
              <a:rPr lang="sv-SE" altLang="id-ID" dirty="0">
                <a:latin typeface="Segoe UI" panose="020B0502040204020203" pitchFamily="34" charset="0"/>
              </a:rPr>
              <a:t>), perhitungan menggunakan satuan </a:t>
            </a:r>
            <a:r>
              <a:rPr lang="sv-SE" altLang="id-ID" dirty="0">
                <a:solidFill>
                  <a:srgbClr val="FF0000"/>
                </a:solidFill>
                <a:latin typeface="Segoe UI" panose="020B0502040204020203" pitchFamily="34" charset="0"/>
              </a:rPr>
              <a:t>molar</a:t>
            </a:r>
            <a:r>
              <a:rPr lang="sv-SE" altLang="id-ID" dirty="0">
                <a:latin typeface="Segoe UI" panose="020B0502040204020203" pitchFamily="34" charset="0"/>
              </a:rPr>
              <a:t>, sedangkan proses </a:t>
            </a:r>
            <a:r>
              <a:rPr lang="sv-SE" altLang="id-ID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fisis</a:t>
            </a:r>
            <a:r>
              <a:rPr lang="sv-SE" altLang="id-ID" dirty="0">
                <a:latin typeface="Segoe UI" panose="020B0502040204020203" pitchFamily="34" charset="0"/>
              </a:rPr>
              <a:t> dapat menggunakan satuan </a:t>
            </a:r>
            <a:r>
              <a:rPr lang="sv-SE" altLang="id-ID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massa</a:t>
            </a:r>
            <a:r>
              <a:rPr lang="sv-SE" altLang="id-ID" dirty="0">
                <a:latin typeface="Segoe UI" panose="020B0502040204020203" pitchFamily="34" charset="0"/>
              </a:rPr>
              <a:t> atau </a:t>
            </a:r>
            <a:r>
              <a:rPr lang="sv-SE" altLang="id-ID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molar</a:t>
            </a:r>
            <a:r>
              <a:rPr lang="sv-SE" altLang="id-ID" dirty="0"/>
              <a:t>.</a:t>
            </a:r>
            <a:endParaRPr lang="en-US" altLang="id-ID" dirty="0"/>
          </a:p>
        </p:txBody>
      </p:sp>
    </p:spTree>
    <p:extLst>
      <p:ext uri="{BB962C8B-B14F-4D97-AF65-F5344CB8AC3E}">
        <p14:creationId xmlns:p14="http://schemas.microsoft.com/office/powerpoint/2010/main" val="2159944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2343</TotalTime>
  <Words>968</Words>
  <Application>Microsoft Office PowerPoint</Application>
  <PresentationFormat>Widescreen</PresentationFormat>
  <Paragraphs>117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Baskerville Old Face</vt:lpstr>
      <vt:lpstr>Calibri</vt:lpstr>
      <vt:lpstr>Calibri Light</vt:lpstr>
      <vt:lpstr>Segoe UI</vt:lpstr>
      <vt:lpstr>Wingdings</vt:lpstr>
      <vt:lpstr>Office Theme</vt:lpstr>
      <vt:lpstr>Neraca massa  sistem sekali lintas (once through)</vt:lpstr>
      <vt:lpstr>PENYUSUNAN DAN PENYELESAIAN  NERACA MASSA</vt:lpstr>
      <vt:lpstr>PERSAMAAN UMUM NERACA MASSA UNTUK SUATU PROSES</vt:lpstr>
      <vt:lpstr>PowerPoint Presentation</vt:lpstr>
      <vt:lpstr>Neraca massa dapat disusun untuk : </vt:lpstr>
      <vt:lpstr>Langkah-langkah  penyusunan dan penyelesaian NM dan NP :</vt:lpstr>
      <vt:lpstr>Langkah-langkah  penyusunan dan penyelesaian NM dan NP :</vt:lpstr>
      <vt:lpstr>Langkah-langkah  penyusunan dan penyelesaian NM dan NP :</vt:lpstr>
      <vt:lpstr>LANJUTAN</vt:lpstr>
      <vt:lpstr>LANJUTAN</vt:lpstr>
      <vt:lpstr>PowerPoint Presentation</vt:lpstr>
      <vt:lpstr>PowerPoint Presentation</vt:lpstr>
      <vt:lpstr>Contoh soal 1</vt:lpstr>
      <vt:lpstr>penyelesaian</vt:lpstr>
      <vt:lpstr>lanjutan</vt:lpstr>
      <vt:lpstr>lanjutan</vt:lpstr>
      <vt:lpstr>CONTOH SOAL 2</vt:lpstr>
      <vt:lpstr>penyelesaian</vt:lpstr>
      <vt:lpstr>     lanjutan</vt:lpstr>
      <vt:lpstr>      lanjutan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Neraca massa  sistem sekali lintas (once through)</dc:title>
  <dc:creator>Dwi Ardiana</dc:creator>
  <cp:lastModifiedBy>Dwi Ardiana</cp:lastModifiedBy>
  <cp:revision>46</cp:revision>
  <dcterms:created xsi:type="dcterms:W3CDTF">2021-04-05T01:07:04Z</dcterms:created>
  <dcterms:modified xsi:type="dcterms:W3CDTF">2023-03-21T01:15:30Z</dcterms:modified>
</cp:coreProperties>
</file>