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80" r:id="rId4"/>
    <p:sldId id="303" r:id="rId5"/>
    <p:sldId id="262" r:id="rId6"/>
    <p:sldId id="263" r:id="rId7"/>
    <p:sldId id="288" r:id="rId8"/>
    <p:sldId id="289" r:id="rId9"/>
    <p:sldId id="264" r:id="rId10"/>
    <p:sldId id="290" r:id="rId11"/>
    <p:sldId id="304" r:id="rId12"/>
    <p:sldId id="292" r:id="rId13"/>
    <p:sldId id="291" r:id="rId14"/>
    <p:sldId id="272" r:id="rId15"/>
    <p:sldId id="286" r:id="rId16"/>
    <p:sldId id="306" r:id="rId17"/>
    <p:sldId id="307" r:id="rId18"/>
    <p:sldId id="308" r:id="rId19"/>
    <p:sldId id="309" r:id="rId20"/>
    <p:sldId id="305" r:id="rId21"/>
    <p:sldId id="302" r:id="rId22"/>
    <p:sldId id="296" r:id="rId23"/>
    <p:sldId id="297" r:id="rId24"/>
    <p:sldId id="300" r:id="rId25"/>
    <p:sldId id="298" r:id="rId26"/>
    <p:sldId id="299" r:id="rId27"/>
    <p:sldId id="301" r:id="rId28"/>
    <p:sldId id="310" r:id="rId29"/>
    <p:sldId id="311" r:id="rId30"/>
    <p:sldId id="312" r:id="rId31"/>
    <p:sldId id="294" r:id="rId32"/>
  </p:sldIdLst>
  <p:sldSz cx="9144000" cy="5143500" type="screen16x9"/>
  <p:notesSz cx="6858000" cy="9144000"/>
  <p:embeddedFontLst>
    <p:embeddedFont>
      <p:font typeface="Cabin Condensed SemiBold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News Cycle" panose="020B0604020202020204" charset="2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C52791E-7681-4902-A59D-BA93AAA3397E}">
          <p14:sldIdLst>
            <p14:sldId id="256"/>
            <p14:sldId id="260"/>
            <p14:sldId id="280"/>
            <p14:sldId id="303"/>
            <p14:sldId id="262"/>
            <p14:sldId id="263"/>
            <p14:sldId id="288"/>
            <p14:sldId id="289"/>
            <p14:sldId id="264"/>
            <p14:sldId id="290"/>
            <p14:sldId id="304"/>
            <p14:sldId id="292"/>
            <p14:sldId id="291"/>
            <p14:sldId id="272"/>
            <p14:sldId id="286"/>
            <p14:sldId id="306"/>
            <p14:sldId id="307"/>
            <p14:sldId id="308"/>
            <p14:sldId id="309"/>
            <p14:sldId id="305"/>
            <p14:sldId id="302"/>
            <p14:sldId id="296"/>
            <p14:sldId id="297"/>
            <p14:sldId id="300"/>
            <p14:sldId id="298"/>
            <p14:sldId id="299"/>
            <p14:sldId id="301"/>
            <p14:sldId id="310"/>
            <p14:sldId id="311"/>
            <p14:sldId id="312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19FB7E-9E7C-4E84-9DAE-AA808CEFFFAB}">
  <a:tblStyle styleId="{F719FB7E-9E7C-4E84-9DAE-AA808CEFFF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93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46458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t="18360" r="11016"/>
          <a:stretch/>
        </p:blipFill>
        <p:spPr>
          <a:xfrm>
            <a:off x="5446725" y="1315225"/>
            <a:ext cx="3697275" cy="3399574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55300" y="705650"/>
            <a:ext cx="4938000" cy="39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●"/>
              <a:defRPr sz="3200">
                <a:solidFill>
                  <a:schemeClr val="accent2"/>
                </a:solidFill>
              </a:defRPr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-56075" y="707300"/>
            <a:ext cx="63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7200" b="1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r="3175"/>
          <a:stretch/>
        </p:blipFill>
        <p:spPr>
          <a:xfrm>
            <a:off x="5757150" y="1132750"/>
            <a:ext cx="3386850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34" name="Google Shape;34;p5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2931"/>
          <a:stretch/>
        </p:blipFill>
        <p:spPr>
          <a:xfrm>
            <a:off x="5091525" y="1132750"/>
            <a:ext cx="4052474" cy="3505851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143900" y="225900"/>
            <a:ext cx="4691700" cy="46917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44" name="Google Shape;44;p6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40890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55300" y="1677000"/>
            <a:ext cx="4089000" cy="27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name="adj1" fmla="val 2700000"/>
              <a:gd name="adj2" fmla="val 189002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avLst/>
              <a:gdLst/>
              <a:ahLst/>
              <a:cxnLst/>
              <a:rect l="l" t="t" r="r" b="b"/>
              <a:pathLst>
                <a:path w="323850" h="390525" extrusionOk="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3421480" y="1353950"/>
            <a:ext cx="225060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587" r="1587"/>
          <a:stretch/>
        </p:blipFill>
        <p:spPr>
          <a:xfrm>
            <a:off x="5757150" y="1132750"/>
            <a:ext cx="3386850" cy="3505847"/>
          </a:xfrm>
          <a:prstGeom prst="rect">
            <a:avLst/>
          </a:prstGeom>
          <a:noFill/>
          <a:ln>
            <a:noFill/>
          </a:ln>
          <a:effectLst>
            <a:outerShdw blurRad="28575" dist="28575" algn="bl" rotWithShape="0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4844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ctrTitle"/>
          </p:nvPr>
        </p:nvSpPr>
        <p:spPr>
          <a:xfrm>
            <a:off x="855300" y="1542615"/>
            <a:ext cx="46458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PENELITIAN PENDIDIKAN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91CB85-2453-48E8-899E-8DE991A7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d. </a:t>
            </a:r>
            <a:r>
              <a:rPr lang="en-ID" dirty="0" err="1"/>
              <a:t>Pragmatisme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7B82D1-014D-4A01-AEFF-D036DD060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860" y="1408850"/>
            <a:ext cx="7748525" cy="2710800"/>
          </a:xfrm>
        </p:spPr>
        <p:txBody>
          <a:bodyPr/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Kebanyakan peneliti pragmatis menggunakan pendekatan metode campuran untuk penelitian</a:t>
            </a:r>
            <a:endParaRPr lang="en-U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pragmatis digunakan oleh peneliti profesional dan peneliti yang terutama adalah praktisi (misalnya, guru, konselor, administrator, psikolog sekolah). </a:t>
            </a:r>
            <a:endParaRPr lang="en-US" sz="1600" dirty="0">
              <a:solidFill>
                <a:schemeClr val="accent1"/>
              </a:solidFill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Realitas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pemecahan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focus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penelitianPeneliti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cara-cara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(missal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Pendidikan)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berkolaborasi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partisipan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hipotesis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bermanfaat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misal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Pendidikan)</a:t>
            </a:r>
          </a:p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A04C-20A3-42FF-8661-A707C45A4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229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9D84-2A25-41E1-9293-A6D69732D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00" y="658368"/>
            <a:ext cx="4645800" cy="2493257"/>
          </a:xfrm>
        </p:spPr>
        <p:txBody>
          <a:bodyPr/>
          <a:lstStyle/>
          <a:p>
            <a:r>
              <a:rPr lang="en-US" sz="3200" dirty="0"/>
              <a:t>KLASIFIKASI</a:t>
            </a:r>
            <a:br>
              <a:rPr lang="en-US" sz="3200" dirty="0"/>
            </a:br>
            <a:r>
              <a:rPr lang="en-US" sz="3200" dirty="0"/>
              <a:t> JENIS PENELITIAN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0385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E0E19-CA40-4843-9DF6-1863FC03E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9052B0-5C05-445F-9133-1D3D74F29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8631" y="662351"/>
            <a:ext cx="4089400" cy="7493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cap="none" dirty="0"/>
              <a:t>. </a:t>
            </a:r>
            <a:r>
              <a:rPr lang="en-US" cap="none" dirty="0" err="1"/>
              <a:t>Pendekatan</a:t>
            </a:r>
            <a:r>
              <a:rPr lang="en-US" cap="none" dirty="0"/>
              <a:t> </a:t>
            </a:r>
            <a:r>
              <a:rPr lang="en-US" cap="none" dirty="0" err="1"/>
              <a:t>Kualititaf</a:t>
            </a:r>
            <a:endParaRPr lang="en-US" cap="none" dirty="0"/>
          </a:p>
        </p:txBody>
      </p:sp>
      <p:sp>
        <p:nvSpPr>
          <p:cNvPr id="6" name="Text Placeholder 64">
            <a:extLst>
              <a:ext uri="{FF2B5EF4-FFF2-40B4-BE49-F238E27FC236}">
                <a16:creationId xmlns:a16="http://schemas.microsoft.com/office/drawing/2014/main" id="{1106F218-AA86-470B-A49F-CE6035BDD9AB}"/>
              </a:ext>
            </a:extLst>
          </p:cNvPr>
          <p:cNvSpPr txBox="1">
            <a:spLocks/>
          </p:cNvSpPr>
          <p:nvPr/>
        </p:nvSpPr>
        <p:spPr>
          <a:xfrm>
            <a:off x="3482340" y="1770703"/>
            <a:ext cx="2400300" cy="8915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Meneliti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bagaimana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interaksi</a:t>
            </a:r>
            <a:r>
              <a:rPr lang="en-US" dirty="0">
                <a:solidFill>
                  <a:schemeClr val="accent1"/>
                </a:solidFill>
              </a:rPr>
              <a:t>/ </a:t>
            </a:r>
            <a:r>
              <a:rPr lang="en-US" dirty="0" err="1">
                <a:solidFill>
                  <a:schemeClr val="accent1"/>
                </a:solidFill>
              </a:rPr>
              <a:t>perilaku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dalam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suatu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kelompok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dipengaruhi</a:t>
            </a:r>
            <a:r>
              <a:rPr lang="en-US" dirty="0">
                <a:solidFill>
                  <a:schemeClr val="accent1"/>
                </a:solidFill>
              </a:rPr>
              <a:t> oleh </a:t>
            </a:r>
            <a:r>
              <a:rPr lang="en-US" dirty="0" err="1">
                <a:solidFill>
                  <a:schemeClr val="accent1"/>
                </a:solidFill>
              </a:rPr>
              <a:t>kelompok</a:t>
            </a:r>
            <a:r>
              <a:rPr lang="en-US" dirty="0">
                <a:solidFill>
                  <a:schemeClr val="accent1"/>
                </a:solidFill>
              </a:rPr>
              <a:t> yang </a:t>
            </a:r>
            <a:r>
              <a:rPr lang="en-US" dirty="0" err="1">
                <a:solidFill>
                  <a:schemeClr val="accent1"/>
                </a:solidFill>
              </a:rPr>
              <a:t>lebih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besar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5">
            <a:extLst>
              <a:ext uri="{FF2B5EF4-FFF2-40B4-BE49-F238E27FC236}">
                <a16:creationId xmlns:a16="http://schemas.microsoft.com/office/drawing/2014/main" id="{C7EE9972-D142-44A8-BA6B-C20799088D50}"/>
              </a:ext>
            </a:extLst>
          </p:cNvPr>
          <p:cNvSpPr txBox="1">
            <a:spLocks/>
          </p:cNvSpPr>
          <p:nvPr/>
        </p:nvSpPr>
        <p:spPr>
          <a:xfrm>
            <a:off x="643890" y="1548638"/>
            <a:ext cx="2400300" cy="2743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/>
              <a:t>Studi</a:t>
            </a:r>
            <a:r>
              <a:rPr lang="en-US" sz="1600" b="1" dirty="0"/>
              <a:t> </a:t>
            </a:r>
            <a:r>
              <a:rPr lang="en-US" sz="1600" b="1" dirty="0" err="1"/>
              <a:t>Kasus</a:t>
            </a:r>
            <a:endParaRPr lang="en-US" sz="1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850-877A-4D64-8C79-9E17B5D3D40D}"/>
              </a:ext>
            </a:extLst>
          </p:cNvPr>
          <p:cNvSpPr txBox="1">
            <a:spLocks/>
          </p:cNvSpPr>
          <p:nvPr/>
        </p:nvSpPr>
        <p:spPr>
          <a:xfrm>
            <a:off x="626745" y="1857248"/>
            <a:ext cx="2400300" cy="89154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Fokus</a:t>
            </a:r>
            <a:r>
              <a:rPr lang="en-US" dirty="0">
                <a:solidFill>
                  <a:schemeClr val="accent1"/>
                </a:solidFill>
              </a:rPr>
              <a:t> pada </a:t>
            </a:r>
            <a:r>
              <a:rPr lang="en-US" dirty="0" err="1">
                <a:solidFill>
                  <a:schemeClr val="accent1"/>
                </a:solidFill>
              </a:rPr>
              <a:t>penyelesain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sebuah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masalah</a:t>
            </a:r>
            <a:r>
              <a:rPr lang="en-US" dirty="0">
                <a:solidFill>
                  <a:schemeClr val="accent1"/>
                </a:solidFill>
              </a:rPr>
              <a:t> pada </a:t>
            </a:r>
            <a:r>
              <a:rPr lang="en-US" dirty="0" err="1">
                <a:solidFill>
                  <a:schemeClr val="accent1"/>
                </a:solidFill>
              </a:rPr>
              <a:t>individu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atau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individu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dalam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kelompok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 Placeholder 69">
            <a:extLst>
              <a:ext uri="{FF2B5EF4-FFF2-40B4-BE49-F238E27FC236}">
                <a16:creationId xmlns:a16="http://schemas.microsoft.com/office/drawing/2014/main" id="{791E75F1-3FAA-46DE-811C-6CECC70AE892}"/>
              </a:ext>
            </a:extLst>
          </p:cNvPr>
          <p:cNvSpPr txBox="1">
            <a:spLocks/>
          </p:cNvSpPr>
          <p:nvPr/>
        </p:nvSpPr>
        <p:spPr>
          <a:xfrm>
            <a:off x="613728" y="3037205"/>
            <a:ext cx="2400300" cy="2743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Teori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dasar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 Placeholder 66">
            <a:extLst>
              <a:ext uri="{FF2B5EF4-FFF2-40B4-BE49-F238E27FC236}">
                <a16:creationId xmlns:a16="http://schemas.microsoft.com/office/drawing/2014/main" id="{AF2BE330-6DB4-49EF-9AAA-863BCAD69730}"/>
              </a:ext>
            </a:extLst>
          </p:cNvPr>
          <p:cNvSpPr txBox="1">
            <a:spLocks/>
          </p:cNvSpPr>
          <p:nvPr/>
        </p:nvSpPr>
        <p:spPr>
          <a:xfrm>
            <a:off x="3482340" y="1517773"/>
            <a:ext cx="2460518" cy="2743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Penelitian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etnografi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 Placeholder 68">
            <a:extLst>
              <a:ext uri="{FF2B5EF4-FFF2-40B4-BE49-F238E27FC236}">
                <a16:creationId xmlns:a16="http://schemas.microsoft.com/office/drawing/2014/main" id="{2B2A3F0F-60F7-443C-B23D-994EB7A523DA}"/>
              </a:ext>
            </a:extLst>
          </p:cNvPr>
          <p:cNvSpPr txBox="1">
            <a:spLocks/>
          </p:cNvSpPr>
          <p:nvPr/>
        </p:nvSpPr>
        <p:spPr>
          <a:xfrm>
            <a:off x="3542558" y="3326765"/>
            <a:ext cx="2400300" cy="8915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Penelitian</a:t>
            </a:r>
            <a:r>
              <a:rPr lang="en-US" dirty="0">
                <a:solidFill>
                  <a:schemeClr val="accent1"/>
                </a:solidFill>
              </a:rPr>
              <a:t> yang </a:t>
            </a:r>
            <a:r>
              <a:rPr lang="en-US" dirty="0" err="1">
                <a:solidFill>
                  <a:schemeClr val="accent1"/>
                </a:solidFill>
              </a:rPr>
              <a:t>membrikan</a:t>
            </a:r>
            <a:r>
              <a:rPr lang="en-US" dirty="0">
                <a:solidFill>
                  <a:schemeClr val="accent1"/>
                </a:solidFill>
              </a:rPr>
              <a:t> saran </a:t>
            </a:r>
            <a:r>
              <a:rPr lang="en-US" dirty="0" err="1">
                <a:solidFill>
                  <a:schemeClr val="accent1"/>
                </a:solidFill>
              </a:rPr>
              <a:t>terhadap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pengalaman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seseorang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melakukan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sesuatu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E7633F8D-F6C1-43A2-AF2F-7B95A0BD622C}"/>
              </a:ext>
            </a:extLst>
          </p:cNvPr>
          <p:cNvSpPr txBox="1">
            <a:spLocks/>
          </p:cNvSpPr>
          <p:nvPr/>
        </p:nvSpPr>
        <p:spPr>
          <a:xfrm>
            <a:off x="626745" y="3326765"/>
            <a:ext cx="2400300" cy="8915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Memunculkan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konsep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atau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teori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baru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tentang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konseps</a:t>
            </a:r>
            <a:r>
              <a:rPr lang="en-US" dirty="0">
                <a:solidFill>
                  <a:schemeClr val="accent1"/>
                </a:solidFill>
              </a:rPr>
              <a:t> lain </a:t>
            </a:r>
            <a:r>
              <a:rPr lang="en-US" dirty="0" err="1">
                <a:solidFill>
                  <a:schemeClr val="accent1"/>
                </a:solidFill>
              </a:rPr>
              <a:t>berdasarkan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penelitian</a:t>
            </a:r>
            <a:r>
              <a:rPr lang="en-US" dirty="0">
                <a:solidFill>
                  <a:schemeClr val="accent1"/>
                </a:solidFill>
              </a:rPr>
              <a:t> yang </a:t>
            </a:r>
            <a:r>
              <a:rPr lang="en-US" dirty="0" err="1">
                <a:solidFill>
                  <a:schemeClr val="accent1"/>
                </a:solidFill>
              </a:rPr>
              <a:t>telah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dilakukan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sebelumnya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3" name="Text Placeholder 70">
            <a:extLst>
              <a:ext uri="{FF2B5EF4-FFF2-40B4-BE49-F238E27FC236}">
                <a16:creationId xmlns:a16="http://schemas.microsoft.com/office/drawing/2014/main" id="{5672B95C-4977-4295-8A80-D3CD7BB03948}"/>
              </a:ext>
            </a:extLst>
          </p:cNvPr>
          <p:cNvSpPr txBox="1">
            <a:spLocks/>
          </p:cNvSpPr>
          <p:nvPr/>
        </p:nvSpPr>
        <p:spPr>
          <a:xfrm>
            <a:off x="3538006" y="3046223"/>
            <a:ext cx="2940050" cy="2743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Penelitian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fenomenologi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5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8299-3A58-45F8-9839-023B0069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Pendekatan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Kuantitatif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38805-B9E8-4078-919A-7958C1046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353950"/>
            <a:ext cx="4029120" cy="3033900"/>
          </a:xfrm>
        </p:spPr>
        <p:txBody>
          <a:bodyPr/>
          <a:lstStyle/>
          <a:p>
            <a:pPr marL="76200" indent="0" algn="just">
              <a:buNone/>
            </a:pPr>
            <a:r>
              <a:rPr lang="en-US" sz="2000" b="1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penelitian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kuantitatif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jenis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1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penelitian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menghasilkan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penemuan-penemuan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dicapai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diperoleh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prosedur-prosedur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statistik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lain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kuantifikasi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000" b="0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pengukuran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).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CBC7E-1A95-4BE0-A909-B2C335146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418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C9C9-C8BF-4997-B0E0-9D15929F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80" y="126050"/>
            <a:ext cx="4089000" cy="749400"/>
          </a:xfrm>
        </p:spPr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95F2E-E9AA-40DC-A670-BF93641C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80" y="808320"/>
            <a:ext cx="4089000" cy="1972980"/>
          </a:xfrm>
        </p:spPr>
        <p:txBody>
          <a:bodyPr/>
          <a:lstStyle/>
          <a:p>
            <a:r>
              <a:rPr lang="en-US" sz="1800" b="1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</a:t>
            </a: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Deskriptif</a:t>
            </a: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deskriptif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menggambarkan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mengumpulkan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keyakinan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terkini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solidFill>
                <a:schemeClr val="accent1"/>
              </a:solidFill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3453AF-5BA1-4270-8D2F-ADA8A0E1A385}"/>
              </a:ext>
            </a:extLst>
          </p:cNvPr>
          <p:cNvSpPr txBox="1">
            <a:spLocks/>
          </p:cNvSpPr>
          <p:nvPr/>
        </p:nvSpPr>
        <p:spPr>
          <a:xfrm>
            <a:off x="4710768" y="752723"/>
            <a:ext cx="4089000" cy="197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800" b="1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Eksperimental</a:t>
            </a:r>
            <a:r>
              <a:rPr lang="en-US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6200" indent="0" algn="just">
              <a:buNone/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eksperimental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menguji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hipotesis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sebab-akibat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51A28-BFC0-4667-9287-EAB70A220DDD}"/>
              </a:ext>
            </a:extLst>
          </p:cNvPr>
          <p:cNvSpPr txBox="1"/>
          <p:nvPr/>
        </p:nvSpPr>
        <p:spPr>
          <a:xfrm>
            <a:off x="568375" y="2918460"/>
            <a:ext cx="4003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causal comparative </a:t>
            </a:r>
          </a:p>
          <a:p>
            <a:pPr algn="just">
              <a:spcBef>
                <a:spcPts val="600"/>
              </a:spcBef>
            </a:pP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causal comparative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menguji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pula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menguji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lain.</a:t>
            </a: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CFFE5-CF45-4900-8BB2-97E628B485D8}"/>
              </a:ext>
            </a:extLst>
          </p:cNvPr>
          <p:cNvSpPr txBox="1"/>
          <p:nvPr/>
        </p:nvSpPr>
        <p:spPr>
          <a:xfrm>
            <a:off x="4753455" y="2164666"/>
            <a:ext cx="4003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korelasional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korelasional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korelasional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B502B-1066-4828-A020-30D1250705F6}"/>
              </a:ext>
            </a:extLst>
          </p:cNvPr>
          <p:cNvSpPr txBox="1"/>
          <p:nvPr/>
        </p:nvSpPr>
        <p:spPr>
          <a:xfrm>
            <a:off x="4753456" y="3634040"/>
            <a:ext cx="400362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menggabungkan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sejenis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paduan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kuantitatif</a:t>
            </a: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campuran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0297E-68F3-4977-817D-DE14AD3E2B12}"/>
              </a:ext>
            </a:extLst>
          </p:cNvPr>
          <p:cNvSpPr txBox="1">
            <a:spLocks/>
          </p:cNvSpPr>
          <p:nvPr/>
        </p:nvSpPr>
        <p:spPr>
          <a:xfrm>
            <a:off x="624839" y="1466433"/>
            <a:ext cx="2631363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 &amp; D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4492A7C-2F71-4D5F-A076-63F947FCAA7E}"/>
              </a:ext>
            </a:extLst>
          </p:cNvPr>
          <p:cNvSpPr txBox="1">
            <a:spLocks/>
          </p:cNvSpPr>
          <p:nvPr/>
        </p:nvSpPr>
        <p:spPr>
          <a:xfrm>
            <a:off x="624840" y="1882154"/>
            <a:ext cx="2631363" cy="7315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Penelitian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dalamrangka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 err="1">
                <a:solidFill>
                  <a:schemeClr val="accent1"/>
                </a:solidFill>
              </a:rPr>
              <a:t>mengembangkan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produk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D51039-2197-4065-B834-62D21EDD8969}"/>
              </a:ext>
            </a:extLst>
          </p:cNvPr>
          <p:cNvSpPr txBox="1">
            <a:spLocks/>
          </p:cNvSpPr>
          <p:nvPr/>
        </p:nvSpPr>
        <p:spPr>
          <a:xfrm>
            <a:off x="2327487" y="2982722"/>
            <a:ext cx="2631363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Program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evaluasi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7ED862-DC6E-4198-8B91-4F4114EB0024}"/>
              </a:ext>
            </a:extLst>
          </p:cNvPr>
          <p:cNvSpPr txBox="1">
            <a:spLocks/>
          </p:cNvSpPr>
          <p:nvPr/>
        </p:nvSpPr>
        <p:spPr>
          <a:xfrm>
            <a:off x="2223045" y="3493143"/>
            <a:ext cx="2631363" cy="7315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Penelitian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untuk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menilai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suatu</a:t>
            </a:r>
            <a:r>
              <a:rPr lang="en-US" dirty="0">
                <a:solidFill>
                  <a:schemeClr val="accent1"/>
                </a:solidFill>
              </a:rPr>
              <a:t> program,  </a:t>
            </a:r>
            <a:r>
              <a:rPr lang="en-US" dirty="0" err="1">
                <a:solidFill>
                  <a:schemeClr val="accent1"/>
                </a:solidFill>
              </a:rPr>
              <a:t>dilanjutkan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atau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dihentikan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840EC77C-5C21-4F38-B937-C80FADB71E25}"/>
              </a:ext>
            </a:extLst>
          </p:cNvPr>
          <p:cNvSpPr txBox="1">
            <a:spLocks/>
          </p:cNvSpPr>
          <p:nvPr/>
        </p:nvSpPr>
        <p:spPr>
          <a:xfrm>
            <a:off x="3464637" y="1494156"/>
            <a:ext cx="2631363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tindakan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4B9FBE2-609B-4757-B848-274EA8D81F4F}"/>
              </a:ext>
            </a:extLst>
          </p:cNvPr>
          <p:cNvSpPr txBox="1">
            <a:spLocks/>
          </p:cNvSpPr>
          <p:nvPr/>
        </p:nvSpPr>
        <p:spPr>
          <a:xfrm>
            <a:off x="3464637" y="1878314"/>
            <a:ext cx="2631363" cy="85778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</a:rPr>
              <a:t>Penelitian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untuk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memperbaiki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praktek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atau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menemukan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cara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terbaik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untuk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menyelesaikan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masalah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B23A-74D3-45E4-8AF1-B52E004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00" y="841248"/>
            <a:ext cx="4645800" cy="2310377"/>
          </a:xfrm>
        </p:spPr>
        <p:txBody>
          <a:bodyPr/>
          <a:lstStyle/>
          <a:p>
            <a:r>
              <a:rPr lang="en-US" sz="3200" dirty="0"/>
              <a:t>TAHAP AWAL PENELITIAN KUANTITATIF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9540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BE62-D9DB-4563-968A-779DA2A3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C4492-6ACC-440E-954D-ACA441336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Deskripsi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endParaRPr lang="en-US" sz="3200" dirty="0"/>
          </a:p>
          <a:p>
            <a:r>
              <a:rPr lang="en-US" sz="3200" dirty="0" err="1"/>
              <a:t>Rumusan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endParaRPr lang="en-US" sz="3200" dirty="0"/>
          </a:p>
          <a:p>
            <a:r>
              <a:rPr lang="en-US" sz="3200" dirty="0" err="1"/>
              <a:t>Rumusan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endParaRPr lang="en-US" sz="3200" dirty="0"/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E364-FA9F-469F-AAB2-F59E5A9E7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444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D106-1DF3-4A2E-8088-214C6149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KEPUSTAKAAN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ADFB-ADC7-4012-9095-6F81BA2E3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(</a:t>
            </a:r>
            <a:r>
              <a:rPr lang="en-US" dirty="0" err="1"/>
              <a:t>terkaitsemua</a:t>
            </a:r>
            <a:r>
              <a:rPr lang="en-US" dirty="0"/>
              <a:t> variable)</a:t>
            </a:r>
          </a:p>
          <a:p>
            <a:r>
              <a:rPr lang="en-US" dirty="0"/>
              <a:t>Hasil </a:t>
            </a:r>
            <a:r>
              <a:rPr lang="en-US" dirty="0" err="1"/>
              <a:t>riset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endParaRPr lang="en-US" dirty="0"/>
          </a:p>
          <a:p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BC14-F3C2-4BC1-AD4E-1F621214A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588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5A1C-CB05-4314-B580-12938A0A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MERANCANG METODE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F8320-3E46-46C7-BE3C-69F85304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353950"/>
            <a:ext cx="4521372" cy="3376550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variable, </a:t>
            </a:r>
            <a:r>
              <a:rPr lang="en-US" dirty="0" err="1"/>
              <a:t>desain</a:t>
            </a:r>
            <a:r>
              <a:rPr lang="en-US" dirty="0"/>
              <a:t>.</a:t>
            </a:r>
          </a:p>
          <a:p>
            <a:r>
              <a:rPr lang="en-US" dirty="0" err="1"/>
              <a:t>Populasi</a:t>
            </a:r>
            <a:r>
              <a:rPr lang="en-US" dirty="0"/>
              <a:t>, </a:t>
            </a:r>
            <a:r>
              <a:rPr lang="en-US" dirty="0" err="1"/>
              <a:t>sampel</a:t>
            </a:r>
            <a:r>
              <a:rPr lang="en-US" dirty="0"/>
              <a:t>, Teknik sampling</a:t>
            </a:r>
          </a:p>
          <a:p>
            <a:r>
              <a:rPr lang="en-US" dirty="0" err="1"/>
              <a:t>Instrumen</a:t>
            </a:r>
            <a:r>
              <a:rPr lang="en-US" dirty="0"/>
              <a:t> / </a:t>
            </a:r>
            <a:r>
              <a:rPr lang="en-US" dirty="0" err="1"/>
              <a:t>tejknik</a:t>
            </a:r>
            <a:r>
              <a:rPr lang="en-US" dirty="0"/>
              <a:t> </a:t>
            </a:r>
            <a:r>
              <a:rPr lang="en-US" dirty="0" err="1"/>
              <a:t>pengumpilan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/>
              <a:t>Teknik </a:t>
            </a:r>
            <a:r>
              <a:rPr lang="en-US" dirty="0" err="1"/>
              <a:t>analisis</a:t>
            </a:r>
            <a:r>
              <a:rPr lang="en-US" dirty="0"/>
              <a:t> (</a:t>
            </a:r>
            <a:r>
              <a:rPr lang="en-US" dirty="0" err="1"/>
              <a:t>deskripsi</a:t>
            </a:r>
            <a:r>
              <a:rPr lang="en-US" dirty="0"/>
              <a:t> data, </a:t>
            </a:r>
            <a:r>
              <a:rPr lang="en-US" dirty="0" err="1"/>
              <a:t>ujim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, uji </a:t>
            </a:r>
            <a:r>
              <a:rPr lang="en-US" dirty="0" err="1"/>
              <a:t>hipotesis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C435-804C-48F1-A71E-D9E44B264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294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0516-0F44-4F88-A24C-94DDC049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010092"/>
            <a:ext cx="4938000" cy="3628557"/>
          </a:xfrm>
        </p:spPr>
        <p:txBody>
          <a:bodyPr/>
          <a:lstStyle/>
          <a:p>
            <a:pPr marL="25400" indent="0" algn="just">
              <a:buNone/>
            </a:pP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sejak</a:t>
            </a:r>
            <a:r>
              <a:rPr lang="en-US" sz="2000" dirty="0">
                <a:solidFill>
                  <a:schemeClr val="tx1"/>
                </a:solidFill>
              </a:rPr>
              <a:t> lama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kualitas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pendidikan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menentukan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pendidikan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berjalan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luas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25400" indent="0" algn="just">
              <a:buNone/>
            </a:pPr>
            <a:r>
              <a:rPr lang="en-ID" sz="2000" dirty="0">
                <a:solidFill>
                  <a:schemeClr val="tx1"/>
                </a:solidFill>
              </a:rPr>
              <a:t>“</a:t>
            </a:r>
            <a:r>
              <a:rPr lang="en-ID" sz="2000" dirty="0" err="1">
                <a:solidFill>
                  <a:schemeClr val="tx1"/>
                </a:solidFill>
              </a:rPr>
              <a:t>Penelitian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saintifik</a:t>
            </a:r>
            <a:r>
              <a:rPr lang="en-ID" sz="2000" dirty="0">
                <a:solidFill>
                  <a:schemeClr val="tx1"/>
                </a:solidFill>
              </a:rPr>
              <a:t>” </a:t>
            </a:r>
            <a:r>
              <a:rPr lang="en-ID" sz="2000" dirty="0" err="1">
                <a:solidFill>
                  <a:schemeClr val="tx1"/>
                </a:solidFill>
              </a:rPr>
              <a:t>didefinisikan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penggunaan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metode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teknik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sistematik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membantu</a:t>
            </a:r>
            <a:r>
              <a:rPr lang="en-ID" sz="2000" dirty="0">
                <a:solidFill>
                  <a:schemeClr val="tx1"/>
                </a:solidFill>
              </a:rPr>
              <a:t> para </a:t>
            </a:r>
            <a:r>
              <a:rPr lang="en-ID" sz="2000" dirty="0" err="1">
                <a:solidFill>
                  <a:schemeClr val="tx1"/>
                </a:solidFill>
              </a:rPr>
              <a:t>peneliti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praktisi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memahami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meningkatkan</a:t>
            </a:r>
            <a:r>
              <a:rPr lang="en-ID" sz="2000" dirty="0">
                <a:solidFill>
                  <a:schemeClr val="tx1"/>
                </a:solidFill>
              </a:rPr>
              <a:t> proses </a:t>
            </a:r>
            <a:r>
              <a:rPr lang="en-ID" sz="2000" dirty="0" err="1">
                <a:solidFill>
                  <a:schemeClr val="tx1"/>
                </a:solidFill>
              </a:rPr>
              <a:t>belajar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mengajar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Google Shape;133;p17">
            <a:extLst>
              <a:ext uri="{FF2B5EF4-FFF2-40B4-BE49-F238E27FC236}">
                <a16:creationId xmlns:a16="http://schemas.microsoft.com/office/drawing/2014/main" id="{F9DE3BAD-3770-4471-AE34-5973BB99905C}"/>
              </a:ext>
            </a:extLst>
          </p:cNvPr>
          <p:cNvSpPr txBox="1">
            <a:spLocks/>
          </p:cNvSpPr>
          <p:nvPr/>
        </p:nvSpPr>
        <p:spPr>
          <a:xfrm>
            <a:off x="641738" y="162877"/>
            <a:ext cx="6790420" cy="51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>
                <a:solidFill>
                  <a:schemeClr val="accent2"/>
                </a:solidFill>
                <a:latin typeface="Cabin Condensed SemiBold" panose="020B0604020202020204" charset="0"/>
              </a:rPr>
              <a:t>Penelitian</a:t>
            </a:r>
            <a:r>
              <a:rPr lang="en-US" sz="3200" b="1" dirty="0">
                <a:solidFill>
                  <a:schemeClr val="accent2"/>
                </a:solidFill>
                <a:latin typeface="Cabin Condensed SemiBold" panose="020B0604020202020204" charset="0"/>
              </a:rPr>
              <a:t> Pendidikan: </a:t>
            </a:r>
            <a:r>
              <a:rPr lang="en-US" sz="3200" b="1" dirty="0" err="1">
                <a:solidFill>
                  <a:schemeClr val="accent2"/>
                </a:solidFill>
                <a:latin typeface="Cabin Condensed SemiBold" panose="020B0604020202020204" charset="0"/>
              </a:rPr>
              <a:t>Metode</a:t>
            </a:r>
            <a:r>
              <a:rPr lang="en-US" sz="3200" b="1" dirty="0">
                <a:solidFill>
                  <a:schemeClr val="accent2"/>
                </a:solidFill>
                <a:latin typeface="Cabin Condensed SemiBold" panose="020B06040202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Cabin Condensed SemiBold" panose="020B0604020202020204" charset="0"/>
              </a:rPr>
              <a:t>Saintifik</a:t>
            </a:r>
            <a:endParaRPr lang="en-US" sz="3200" b="1" dirty="0">
              <a:solidFill>
                <a:schemeClr val="accent2"/>
              </a:solidFill>
              <a:latin typeface="Cabin Condensed SemiBold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A640-5C8B-415F-A0F3-61493E07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92" y="859536"/>
            <a:ext cx="4795692" cy="2859017"/>
          </a:xfrm>
        </p:spPr>
        <p:txBody>
          <a:bodyPr/>
          <a:lstStyle/>
          <a:p>
            <a:r>
              <a:rPr lang="en-US" sz="2800" dirty="0"/>
              <a:t>VARIABEL PENELITIAN KUANTITATIF: </a:t>
            </a:r>
            <a:br>
              <a:rPr lang="en-US" sz="2800" dirty="0"/>
            </a:br>
            <a:r>
              <a:rPr lang="en-US" sz="2800" dirty="0"/>
              <a:t>JENIS, HUBUNGAN, DAN PENGUKURANNYA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6053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0EC4-AF1F-46EB-A300-9773F97C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VARIABEL PENELITIAN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AF0F1-DFCE-4D1A-A3CA-B908AE1EA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: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 (gender: l dan p, IQ;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: </a:t>
            </a:r>
            <a:r>
              <a:rPr lang="en-US" dirty="0" err="1"/>
              <a:t>positif</a:t>
            </a:r>
            <a:r>
              <a:rPr lang="en-US" dirty="0"/>
              <a:t> dan negative….)</a:t>
            </a:r>
          </a:p>
          <a:p>
            <a:r>
              <a:rPr lang="en-US" dirty="0" err="1"/>
              <a:t>Jenis</a:t>
            </a:r>
            <a:r>
              <a:rPr lang="en-US" dirty="0"/>
              <a:t>: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terikat</a:t>
            </a:r>
            <a:r>
              <a:rPr lang="en-US" dirty="0"/>
              <a:t>, moderator, </a:t>
            </a:r>
            <a:r>
              <a:rPr lang="en-US" dirty="0" err="1"/>
              <a:t>terkontrol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D2BCB-169C-4AD8-A68E-D01D95BA29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15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0E56-BE10-49DC-ABF3-C8A796D3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PENJELASAN JENIS VARIABEL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12FEC-F0AF-433B-8C6F-9A4E65D34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Bebas</a:t>
            </a:r>
            <a:r>
              <a:rPr lang="en-US" sz="1800" dirty="0"/>
              <a:t>: </a:t>
            </a:r>
            <a:r>
              <a:rPr lang="en-US" sz="1800" dirty="0" err="1"/>
              <a:t>diasumsikan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penyebab</a:t>
            </a:r>
            <a:endParaRPr lang="en-US" sz="1800" dirty="0"/>
          </a:p>
          <a:p>
            <a:r>
              <a:rPr lang="en-US" sz="1800" dirty="0" err="1"/>
              <a:t>Terikat</a:t>
            </a:r>
            <a:r>
              <a:rPr lang="en-US" sz="1800" dirty="0"/>
              <a:t>: </a:t>
            </a:r>
            <a:r>
              <a:rPr lang="en-US" sz="1800" dirty="0" err="1"/>
              <a:t>diasumsikan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,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.,</a:t>
            </a:r>
          </a:p>
          <a:p>
            <a:r>
              <a:rPr lang="en-US" sz="1800" dirty="0"/>
              <a:t>Moderator: yang </a:t>
            </a:r>
            <a:r>
              <a:rPr lang="en-US" sz="1800" dirty="0" err="1"/>
              <a:t>memengaruhi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var </a:t>
            </a:r>
            <a:r>
              <a:rPr lang="en-US" sz="1800" dirty="0" err="1"/>
              <a:t>bebas</a:t>
            </a:r>
            <a:r>
              <a:rPr lang="en-US" sz="1800" dirty="0"/>
              <a:t> dan var </a:t>
            </a:r>
            <a:r>
              <a:rPr lang="en-US" sz="1800" dirty="0" err="1"/>
              <a:t>terikat</a:t>
            </a:r>
            <a:endParaRPr lang="en-US" sz="1800" dirty="0"/>
          </a:p>
          <a:p>
            <a:r>
              <a:rPr lang="en-US" sz="1800" dirty="0" err="1"/>
              <a:t>Terkontrol</a:t>
            </a:r>
            <a:r>
              <a:rPr lang="en-US" sz="1800" dirty="0"/>
              <a:t>: </a:t>
            </a:r>
            <a:r>
              <a:rPr lang="en-US" sz="1800" dirty="0" err="1"/>
              <a:t>dikendalikan</a:t>
            </a:r>
            <a:r>
              <a:rPr lang="en-US" sz="1800" dirty="0"/>
              <a:t> agar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berpengaruh</a:t>
            </a:r>
            <a:r>
              <a:rPr lang="en-US" sz="1800" dirty="0"/>
              <a:t> pada variable </a:t>
            </a:r>
            <a:r>
              <a:rPr lang="en-US" sz="1800" dirty="0" err="1"/>
              <a:t>terikat</a:t>
            </a:r>
            <a:r>
              <a:rPr lang="en-US" sz="1800" dirty="0"/>
              <a:t>.</a:t>
            </a:r>
            <a:endParaRPr lang="en-ID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4034-8A28-4799-96D3-E59FD0A06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114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A200-C06D-415E-8696-4CAB87E7C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316AE0A-8B63-4CF8-B770-549E153E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" y="2151859"/>
            <a:ext cx="1837564" cy="1180656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(POLA ASUH ORANGTUA)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rrow: Right 2">
            <a:extLst>
              <a:ext uri="{FF2B5EF4-FFF2-40B4-BE49-F238E27FC236}">
                <a16:creationId xmlns:a16="http://schemas.microsoft.com/office/drawing/2014/main" id="{F710C140-802A-4777-BE95-535DEB74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2571750"/>
            <a:ext cx="2314575" cy="484188"/>
          </a:xfrm>
          <a:prstGeom prst="rightArrow">
            <a:avLst>
              <a:gd name="adj1" fmla="val 50000"/>
              <a:gd name="adj2" fmla="val 55925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754DA6-0829-445A-B113-62328D88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291" y="2151858"/>
            <a:ext cx="2587073" cy="1180656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(KEMANDIRIAN ANAK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9F7BB5-B4E7-4B56-B518-BE35BB2B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3730E9D-D722-4ACD-A9D3-A4A144FB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1464"/>
            <a:ext cx="75520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HUBUNGAN POLA ASUH ORANGTUA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 KEMANDIRIAN ANAK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1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A200-C06D-415E-8696-4CAB87E7C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316AE0A-8B63-4CF8-B770-549E153E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44" y="2151858"/>
            <a:ext cx="1837564" cy="1969769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(PROBLEM BASED LEARNING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rrow: Right 2">
            <a:extLst>
              <a:ext uri="{FF2B5EF4-FFF2-40B4-BE49-F238E27FC236}">
                <a16:creationId xmlns:a16="http://schemas.microsoft.com/office/drawing/2014/main" id="{F710C140-802A-4777-BE95-535DEB74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2571750"/>
            <a:ext cx="2314575" cy="484188"/>
          </a:xfrm>
          <a:prstGeom prst="rightArrow">
            <a:avLst>
              <a:gd name="adj1" fmla="val 50000"/>
              <a:gd name="adj2" fmla="val 55925"/>
            </a:avLst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754DA6-0829-445A-B113-62328D88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291" y="2151858"/>
            <a:ext cx="2587073" cy="1180656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INTERAKSI SOSIAL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9F7BB5-B4E7-4B56-B518-BE35BB2B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3730E9D-D722-4ACD-A9D3-A4A144FB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7685"/>
            <a:ext cx="9174306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PENGARUH PENGGUNAAN PROBLEM BASED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TERHADAP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INTERAKSI SOSIAL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3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64B29-ECC6-42DA-84D1-A6319BF4E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33B483C-DF71-48BF-81B0-DCA74053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69" y="1070737"/>
            <a:ext cx="1566291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C14817-5922-4338-8EAA-297AC57C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365" y="3158363"/>
            <a:ext cx="1257300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MOTIVASI BELAJAR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D529A8-8802-401D-A7FC-5E994C32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844" y="2146046"/>
            <a:ext cx="1104900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 BELAJAR MATEMATIKA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3C8FFF23-4746-4370-9523-D7CDE18E2104}"/>
              </a:ext>
            </a:extLst>
          </p:cNvPr>
          <p:cNvSpPr/>
          <p:nvPr/>
        </p:nvSpPr>
        <p:spPr>
          <a:xfrm rot="5400000">
            <a:off x="5227258" y="216092"/>
            <a:ext cx="453390" cy="2926715"/>
          </a:xfrm>
          <a:prstGeom prst="bentArrow">
            <a:avLst>
              <a:gd name="adj1" fmla="val 25000"/>
              <a:gd name="adj2" fmla="val 2148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4151E94C-0731-48A6-A242-81F82F35D287}"/>
              </a:ext>
            </a:extLst>
          </p:cNvPr>
          <p:cNvSpPr/>
          <p:nvPr/>
        </p:nvSpPr>
        <p:spPr>
          <a:xfrm rot="5400000" flipH="1">
            <a:off x="5084636" y="2113852"/>
            <a:ext cx="447040" cy="2962275"/>
          </a:xfrm>
          <a:prstGeom prst="bentArrow">
            <a:avLst>
              <a:gd name="adj1" fmla="val 25000"/>
              <a:gd name="adj2" fmla="val 177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CF1759-487D-4BC8-A6B1-2D18ABFA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F914BD9-0E81-47BA-B56F-66BB5102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1436"/>
            <a:ext cx="785824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PENGARUH MEDUA PEMBELAJARAN DAN MOTIVASI BELAJAR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PADA PRESTASI BELAJAR MATEMATIKA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E22FCF-58F8-4416-8773-BB00E9EA5F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33FDB41-A092-4167-9142-DCE1E27B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99" y="1455927"/>
            <a:ext cx="1295400" cy="977519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CA06A0-EE7B-45B5-8B90-6C992680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121" y="3155152"/>
            <a:ext cx="1257300" cy="723299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MOTIVASI BELAJAR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463BBE-C3A7-4B4B-9DA9-567462F7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588" y="1266444"/>
            <a:ext cx="1104900" cy="109423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 BELAJAR MATEMATIKA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44E31D6-80FB-48C2-8820-ED92158DA49C}"/>
              </a:ext>
            </a:extLst>
          </p:cNvPr>
          <p:cNvSpPr/>
          <p:nvPr/>
        </p:nvSpPr>
        <p:spPr>
          <a:xfrm>
            <a:off x="3701605" y="1837276"/>
            <a:ext cx="2257425" cy="289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F700459-FBEA-42C9-9E24-343A0BDEB881}"/>
              </a:ext>
            </a:extLst>
          </p:cNvPr>
          <p:cNvSpPr/>
          <p:nvPr/>
        </p:nvSpPr>
        <p:spPr>
          <a:xfrm>
            <a:off x="4494084" y="2082545"/>
            <a:ext cx="333375" cy="9775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B63E5C6-24E5-4694-98B2-4BF07866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56" y="3520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CD53B-32E7-4621-8885-4B355C6D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56" y="124442"/>
            <a:ext cx="434285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PENGARUH MEDIA PEMBELAJARAN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 PRESTASI BELAJAR MATEMATIKA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DITINJAU DARI MOTIVASI BELAJAR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5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86A7-B651-447B-8BD1-026A0730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SKALA PENGUKURAN VARIABEL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F4603-92CD-43DB-AE43-306143309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NOMINAL</a:t>
            </a:r>
          </a:p>
          <a:p>
            <a:r>
              <a:rPr lang="en-US" dirty="0"/>
              <a:t>ORDINAL</a:t>
            </a:r>
          </a:p>
          <a:p>
            <a:r>
              <a:rPr lang="en-US" dirty="0"/>
              <a:t>INTERVAL</a:t>
            </a:r>
          </a:p>
          <a:p>
            <a:r>
              <a:rPr lang="en-US" dirty="0"/>
              <a:t>RATIO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C008-86DF-41F9-9CC1-B62DBD0C77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443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C685-91EB-48AE-AFE3-67EBF791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00" y="768096"/>
            <a:ext cx="4645800" cy="2383529"/>
          </a:xfrm>
        </p:spPr>
        <p:txBody>
          <a:bodyPr/>
          <a:lstStyle/>
          <a:p>
            <a:r>
              <a:rPr lang="en-US" sz="3200" dirty="0"/>
              <a:t>TAHAP AKHIR PENELITIAN KUANTITATIF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93112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52F3-6BDA-45D8-BED2-D22284E4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MENYAJIKAN HASIL PENELITIAN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7700-8FD5-4B03-AE03-057FE5F93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  <a:p>
            <a:r>
              <a:rPr lang="en-US" dirty="0"/>
              <a:t>Uji </a:t>
            </a:r>
            <a:r>
              <a:rPr lang="en-US" dirty="0" err="1"/>
              <a:t>prasyarat</a:t>
            </a:r>
            <a:r>
              <a:rPr lang="en-US" dirty="0"/>
              <a:t> (</a:t>
            </a:r>
            <a:r>
              <a:rPr lang="en-US" dirty="0" err="1"/>
              <a:t>normalitas</a:t>
            </a:r>
            <a:r>
              <a:rPr lang="en-US" dirty="0"/>
              <a:t>, </a:t>
            </a:r>
            <a:r>
              <a:rPr lang="en-US" dirty="0" err="1"/>
              <a:t>homogenitas</a:t>
            </a:r>
            <a:r>
              <a:rPr lang="en-US" dirty="0"/>
              <a:t>)</a:t>
            </a:r>
          </a:p>
          <a:p>
            <a:r>
              <a:rPr lang="en-US" dirty="0"/>
              <a:t>Uji </a:t>
            </a:r>
            <a:r>
              <a:rPr lang="en-US" dirty="0" err="1"/>
              <a:t>hipotesis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statistic,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0FEFE-F2E3-4064-832F-E70846511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2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>
            <a:spLocks noGrp="1"/>
          </p:cNvSpPr>
          <p:nvPr>
            <p:ph type="body" idx="1"/>
          </p:nvPr>
        </p:nvSpPr>
        <p:spPr>
          <a:xfrm>
            <a:off x="641940" y="1408113"/>
            <a:ext cx="502734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</a:t>
            </a:r>
            <a:r>
              <a:rPr lang="id-ID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penelitian dasar, tujuan utamanya adalah untuk mengembangkan dan memodifikasi teori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penelitian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terapan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menunjukkan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kegunaan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praktek</a:t>
            </a:r>
            <a:endParaRPr lang="en-ID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72" name="Google Shape;372;p38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1BE0FE-0506-44B3-BB06-18726332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58813"/>
            <a:ext cx="6602412" cy="749300"/>
          </a:xfrm>
        </p:spPr>
        <p:txBody>
          <a:bodyPr/>
          <a:lstStyle/>
          <a:p>
            <a:r>
              <a:rPr lang="en-ID" dirty="0" err="1">
                <a:solidFill>
                  <a:schemeClr val="accent2">
                    <a:lumMod val="50000"/>
                  </a:schemeClr>
                </a:solidFill>
              </a:rPr>
              <a:t>Penelitian</a:t>
            </a:r>
            <a:r>
              <a:rPr lang="en-ID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2">
                    <a:lumMod val="50000"/>
                  </a:schemeClr>
                </a:solidFill>
              </a:rPr>
              <a:t>dasar</a:t>
            </a:r>
            <a:r>
              <a:rPr lang="en-ID" dirty="0">
                <a:solidFill>
                  <a:schemeClr val="accent2">
                    <a:lumMod val="50000"/>
                  </a:schemeClr>
                </a:solidFill>
              </a:rPr>
              <a:t> VS </a:t>
            </a:r>
            <a:r>
              <a:rPr lang="en-ID" dirty="0" err="1">
                <a:solidFill>
                  <a:schemeClr val="accent2">
                    <a:lumMod val="50000"/>
                  </a:schemeClr>
                </a:solidFill>
              </a:rPr>
              <a:t>penelitian</a:t>
            </a:r>
            <a:r>
              <a:rPr lang="en-ID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2">
                    <a:lumMod val="50000"/>
                  </a:schemeClr>
                </a:solidFill>
              </a:rPr>
              <a:t>terapan</a:t>
            </a:r>
            <a:endParaRPr lang="en-ID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2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D73F-C3A0-4B22-A01B-7320819E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PEMBAHASAN, KESIMPULAN, IMPLIKASI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B6F4-22C4-4209-A5F5-83BB2929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r>
              <a:rPr lang="en-US" dirty="0"/>
              <a:t>: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endParaRPr lang="en-US" dirty="0"/>
          </a:p>
          <a:p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simpulan</a:t>
            </a:r>
            <a:r>
              <a:rPr lang="en-US" dirty="0"/>
              <a:t>, </a:t>
            </a:r>
            <a:r>
              <a:rPr lang="en-US" dirty="0" err="1"/>
              <a:t>implikasi</a:t>
            </a:r>
            <a:r>
              <a:rPr lang="en-US" dirty="0"/>
              <a:t>, dan saran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C27D7-9FD3-4065-AFA1-D1CB21DCC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266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0913-E668-4D1C-9383-10A8D0477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71926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35B4-EAAC-46C5-A62C-CAF8FCE5D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00" y="256032"/>
            <a:ext cx="4645800" cy="3255264"/>
          </a:xfrm>
        </p:spPr>
        <p:txBody>
          <a:bodyPr/>
          <a:lstStyle/>
          <a:p>
            <a:r>
              <a:rPr lang="en-US" dirty="0"/>
              <a:t>LANDASAN FILOSOFIS SEBAGAI DASAR KLASIFIKASI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699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55300" y="59100"/>
            <a:ext cx="6130291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855298" y="960791"/>
            <a:ext cx="3716702" cy="3866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D" b="1" dirty="0" err="1"/>
              <a:t>Induktif</a:t>
            </a:r>
            <a:endParaRPr lang="en-ID" b="1" dirty="0"/>
          </a:p>
          <a:p>
            <a:pPr marL="342900" indent="-342900"/>
            <a:r>
              <a:rPr lang="en-US" sz="1600" dirty="0" err="1"/>
              <a:t>Disebut</a:t>
            </a:r>
            <a:r>
              <a:rPr lang="en-US" sz="1600" dirty="0"/>
              <a:t> “bottom-up”</a:t>
            </a:r>
          </a:p>
          <a:p>
            <a:pPr marL="342900" indent="-342900"/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endParaRPr lang="en-US" sz="1600" dirty="0"/>
          </a:p>
          <a:p>
            <a:pPr marL="342900" indent="-342900"/>
            <a:r>
              <a:rPr lang="en-US" sz="1600" dirty="0" err="1"/>
              <a:t>Mengobservasi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sistematis</a:t>
            </a:r>
            <a:r>
              <a:rPr lang="en-US" sz="1600" dirty="0"/>
              <a:t> </a:t>
            </a:r>
            <a:r>
              <a:rPr lang="en-US" sz="1600" dirty="0" err="1"/>
              <a:t>fenomena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diselidiki</a:t>
            </a:r>
            <a:endParaRPr lang="en-US" sz="1600" dirty="0"/>
          </a:p>
          <a:p>
            <a:pPr marL="342900" indent="-342900"/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/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observasi</a:t>
            </a:r>
            <a:endParaRPr lang="en-US" sz="1600" dirty="0"/>
          </a:p>
          <a:p>
            <a:pPr marL="342900" indent="-342900"/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generalisasi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tema-tema</a:t>
            </a:r>
            <a:r>
              <a:rPr lang="en-US" sz="1600" dirty="0"/>
              <a:t> </a:t>
            </a:r>
            <a:r>
              <a:rPr lang="en-US" sz="1600" dirty="0" err="1"/>
              <a:t>tersebu</a:t>
            </a:r>
            <a:endParaRPr lang="en-US" sz="1600" dirty="0"/>
          </a:p>
          <a:p>
            <a:pPr marL="342900" indent="-342900"/>
            <a:r>
              <a:rPr lang="en-US" sz="1600" dirty="0" err="1"/>
              <a:t>Dasosiasikan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kualitatif</a:t>
            </a:r>
            <a:endParaRPr lang="en-US" sz="1600" dirty="0"/>
          </a:p>
          <a:p>
            <a:pPr marL="342900" indent="-342900"/>
            <a:endParaRPr lang="en-US" sz="1600" dirty="0"/>
          </a:p>
          <a:p>
            <a:pPr marL="342900" indent="-342900"/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7" name="Google Shape;157;p20"/>
          <p:cNvSpPr/>
          <p:nvPr/>
        </p:nvSpPr>
        <p:spPr>
          <a:xfrm rot="-5400000">
            <a:off x="5418711" y="-60000"/>
            <a:ext cx="1737000" cy="173700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4;p20">
            <a:extLst>
              <a:ext uri="{FF2B5EF4-FFF2-40B4-BE49-F238E27FC236}">
                <a16:creationId xmlns:a16="http://schemas.microsoft.com/office/drawing/2014/main" id="{B3951754-6E04-4363-8876-FD5BBDE12F8C}"/>
              </a:ext>
            </a:extLst>
          </p:cNvPr>
          <p:cNvSpPr txBox="1">
            <a:spLocks/>
          </p:cNvSpPr>
          <p:nvPr/>
        </p:nvSpPr>
        <p:spPr>
          <a:xfrm>
            <a:off x="5071732" y="960792"/>
            <a:ext cx="3732025" cy="2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b="1" dirty="0" err="1"/>
              <a:t>Deduktif</a:t>
            </a:r>
            <a:r>
              <a:rPr lang="en-US" dirty="0"/>
              <a:t> </a:t>
            </a:r>
          </a:p>
          <a:p>
            <a:pPr marL="342900" indent="-342900"/>
            <a:r>
              <a:rPr lang="en-US" sz="1600" dirty="0" err="1"/>
              <a:t>Disebut</a:t>
            </a:r>
            <a:r>
              <a:rPr lang="en-US" sz="1600" dirty="0"/>
              <a:t> “top-down”</a:t>
            </a:r>
          </a:p>
          <a:p>
            <a:pPr marL="342900" indent="-342900"/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endParaRPr lang="en-US" sz="1600" dirty="0"/>
          </a:p>
          <a:p>
            <a:pPr marL="342900" indent="-342900"/>
            <a:r>
              <a:rPr lang="en-US" sz="1600" dirty="0" err="1"/>
              <a:t>Diawali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hipotesis</a:t>
            </a:r>
            <a:r>
              <a:rPr lang="en-US" sz="1600" dirty="0"/>
              <a:t> </a:t>
            </a:r>
            <a:r>
              <a:rPr lang="en-US" sz="1600" dirty="0" err="1"/>
              <a:t>berdasar</a:t>
            </a:r>
            <a:r>
              <a:rPr lang="en-US" sz="1600" dirty="0"/>
              <a:t>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;</a:t>
            </a:r>
          </a:p>
          <a:p>
            <a:pPr marL="342900" indent="-342900"/>
            <a:r>
              <a:rPr lang="en-US" sz="1600" dirty="0" err="1"/>
              <a:t>Mengumpulkan</a:t>
            </a:r>
            <a:r>
              <a:rPr lang="en-US" sz="1600" dirty="0"/>
              <a:t> data;</a:t>
            </a:r>
          </a:p>
          <a:p>
            <a:pPr marL="342900" indent="-342900"/>
            <a:r>
              <a:rPr lang="en-US" sz="1600" dirty="0"/>
              <a:t>Dan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berdasar</a:t>
            </a:r>
            <a:r>
              <a:rPr lang="en-US" sz="1600" dirty="0"/>
              <a:t> data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, </a:t>
            </a:r>
            <a:r>
              <a:rPr lang="en-US" sz="1600" dirty="0" err="1"/>
              <a:t>menolak</a:t>
            </a:r>
            <a:r>
              <a:rPr lang="en-US" sz="1600" dirty="0"/>
              <a:t>/</a:t>
            </a: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hipotesis</a:t>
            </a:r>
            <a:endParaRPr lang="en-US" sz="1600" dirty="0"/>
          </a:p>
          <a:p>
            <a:pPr marL="342900" indent="-342900"/>
            <a:r>
              <a:rPr lang="en-US" sz="1600" dirty="0" err="1"/>
              <a:t>Disosiasikan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kuantitatif</a:t>
            </a:r>
            <a:endParaRPr lang="en-US" sz="1600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ctrTitle" idx="4294967295"/>
          </p:nvPr>
        </p:nvSpPr>
        <p:spPr>
          <a:xfrm>
            <a:off x="515058" y="290060"/>
            <a:ext cx="7078476" cy="5818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Filosofis</a:t>
            </a:r>
            <a:r>
              <a:rPr lang="en-ID" dirty="0"/>
              <a:t> pada </a:t>
            </a:r>
            <a:r>
              <a:rPr lang="en-ID" dirty="0" err="1"/>
              <a:t>Penelitian</a:t>
            </a:r>
            <a:r>
              <a:rPr lang="en-ID" dirty="0"/>
              <a:t> Pendidikan</a:t>
            </a:r>
            <a:endParaRPr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4294967295"/>
          </p:nvPr>
        </p:nvSpPr>
        <p:spPr>
          <a:xfrm>
            <a:off x="515058" y="902438"/>
            <a:ext cx="5346433" cy="3635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/>
              <a:t>Setiap</a:t>
            </a:r>
            <a:r>
              <a:rPr lang="en-US" sz="2000" dirty="0"/>
              <a:t> k</a:t>
            </a:r>
            <a:r>
              <a:rPr lang="en-ID" sz="2000" dirty="0" err="1"/>
              <a:t>erangka</a:t>
            </a:r>
            <a:r>
              <a:rPr lang="en-ID" sz="2000" dirty="0"/>
              <a:t> </a:t>
            </a:r>
            <a:r>
              <a:rPr lang="en-ID" sz="2000" dirty="0" err="1"/>
              <a:t>menimbulkan</a:t>
            </a:r>
            <a:r>
              <a:rPr lang="en-ID" sz="2000" dirty="0"/>
              <a:t> </a:t>
            </a:r>
            <a:r>
              <a:rPr lang="en-ID" sz="2000" dirty="0" err="1"/>
              <a:t>asumsi-asumsi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metode</a:t>
            </a:r>
            <a:r>
              <a:rPr lang="en-ID" sz="2000" dirty="0"/>
              <a:t> mana yang paling </a:t>
            </a:r>
            <a:r>
              <a:rPr lang="en-ID" sz="2000" dirty="0" err="1"/>
              <a:t>cocok</a:t>
            </a:r>
            <a:r>
              <a:rPr lang="en-ID" sz="2000" dirty="0"/>
              <a:t>, </a:t>
            </a:r>
            <a:r>
              <a:rPr lang="en-ID" sz="2000" dirty="0" err="1"/>
              <a:t>kualitatif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kuantitatif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memperluas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Pendidikan. </a:t>
            </a:r>
            <a:r>
              <a:rPr lang="en-ID" sz="2000" dirty="0" err="1"/>
              <a:t>Jenis-jenis</a:t>
            </a:r>
            <a:r>
              <a:rPr lang="en-ID" sz="2000" dirty="0"/>
              <a:t> </a:t>
            </a:r>
            <a:r>
              <a:rPr lang="en-ID" sz="2000" dirty="0" err="1"/>
              <a:t>kerangka</a:t>
            </a:r>
            <a:r>
              <a:rPr lang="en-ID" sz="2000" dirty="0"/>
              <a:t> </a:t>
            </a:r>
            <a:r>
              <a:rPr lang="en-ID" sz="2000" dirty="0" err="1"/>
              <a:t>filosofis</a:t>
            </a:r>
            <a:r>
              <a:rPr lang="en-ID" sz="2000" dirty="0"/>
              <a:t> pada </a:t>
            </a:r>
            <a:r>
              <a:rPr lang="en-ID" sz="2000" dirty="0" err="1"/>
              <a:t>penelitian</a:t>
            </a:r>
            <a:r>
              <a:rPr lang="en-ID" sz="2000" dirty="0"/>
              <a:t>:</a:t>
            </a:r>
          </a:p>
          <a:p>
            <a:pPr marL="342900" indent="-342900"/>
            <a:r>
              <a:rPr lang="en-ID" sz="2000" dirty="0" err="1"/>
              <a:t>Realisme</a:t>
            </a:r>
            <a:r>
              <a:rPr lang="en-ID" sz="2000" dirty="0"/>
              <a:t> </a:t>
            </a:r>
            <a:r>
              <a:rPr lang="en-ID" sz="2000" dirty="0" err="1"/>
              <a:t>Saintifik</a:t>
            </a:r>
            <a:endParaRPr lang="en-ID" sz="2000" dirty="0"/>
          </a:p>
          <a:p>
            <a:pPr marL="342900" indent="-342900"/>
            <a:r>
              <a:rPr lang="en-ID" sz="2000" dirty="0" err="1"/>
              <a:t>Konstruktivisme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endParaRPr lang="en-ID" sz="2000" dirty="0"/>
          </a:p>
          <a:p>
            <a:pPr marL="342900" indent="-342900"/>
            <a:r>
              <a:rPr lang="en-US" sz="2000" dirty="0" err="1"/>
              <a:t>Advokasi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Libera</a:t>
            </a:r>
            <a:r>
              <a:rPr lang="id-ID" sz="2000" dirty="0"/>
              <a:t>tori</a:t>
            </a:r>
            <a:r>
              <a:rPr lang="en-US" sz="2000" dirty="0"/>
              <a:t> </a:t>
            </a:r>
          </a:p>
          <a:p>
            <a:pPr marL="342900" indent="-342900"/>
            <a:r>
              <a:rPr lang="en-US" sz="2000" dirty="0" err="1"/>
              <a:t>Pragmatisme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164" name="Google Shape;164;p21"/>
          <p:cNvSpPr/>
          <p:nvPr/>
        </p:nvSpPr>
        <p:spPr>
          <a:xfrm>
            <a:off x="7465019" y="3726594"/>
            <a:ext cx="347441" cy="3317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7033675" y="1863528"/>
            <a:ext cx="1488469" cy="1488847"/>
            <a:chOff x="6654650" y="3665275"/>
            <a:chExt cx="409100" cy="409125"/>
          </a:xfrm>
        </p:grpSpPr>
        <p:sp>
          <p:nvSpPr>
            <p:cNvPr id="166" name="Google Shape;166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1"/>
          <p:cNvGrpSpPr/>
          <p:nvPr/>
        </p:nvGrpSpPr>
        <p:grpSpPr>
          <a:xfrm rot="1057041">
            <a:off x="5599089" y="3034130"/>
            <a:ext cx="983391" cy="983504"/>
            <a:chOff x="570875" y="4322250"/>
            <a:chExt cx="443300" cy="443325"/>
          </a:xfrm>
        </p:grpSpPr>
        <p:sp>
          <p:nvSpPr>
            <p:cNvPr id="169" name="Google Shape;169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rot="2466844">
            <a:off x="5709630" y="2152214"/>
            <a:ext cx="482721" cy="4609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rot="-1609319">
            <a:off x="6415602" y="2442231"/>
            <a:ext cx="347370" cy="3316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 rot="2926209">
            <a:off x="8521920" y="2704998"/>
            <a:ext cx="260162" cy="2484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 rot="-1609052">
            <a:off x="7439323" y="1040920"/>
            <a:ext cx="234385" cy="2237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7AE69-F369-45C5-B458-6AF5121D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191617"/>
            <a:ext cx="4089000" cy="74940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Realisme</a:t>
            </a:r>
            <a:r>
              <a:rPr lang="en-US" dirty="0"/>
              <a:t> </a:t>
            </a:r>
            <a:r>
              <a:rPr lang="en-US" dirty="0" err="1"/>
              <a:t>Saintifik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EC343-BE35-48F9-9866-C05A2421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71" y="941017"/>
            <a:ext cx="8538354" cy="3789483"/>
          </a:xfrm>
        </p:spPr>
        <p:txBody>
          <a:bodyPr/>
          <a:lstStyle/>
          <a:p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istilah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kerangka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yang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kuantitatif</a:t>
            </a:r>
            <a:r>
              <a:rPr lang="en-US" sz="1600" dirty="0"/>
              <a:t>. </a:t>
            </a:r>
            <a:r>
              <a:rPr lang="en-US" sz="1600" dirty="0" err="1"/>
              <a:t>Cirinya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menjawab</a:t>
            </a:r>
            <a:r>
              <a:rPr lang="en-US" sz="1600" dirty="0"/>
              <a:t> </a:t>
            </a:r>
            <a:r>
              <a:rPr lang="en-US" sz="1600" dirty="0" err="1"/>
              <a:t>pertanyaan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data </a:t>
            </a:r>
            <a:r>
              <a:rPr lang="en-US" sz="1600" dirty="0" err="1"/>
              <a:t>numerik</a:t>
            </a:r>
            <a:r>
              <a:rPr lang="en-US" sz="1600" dirty="0"/>
              <a:t> yang </a:t>
            </a:r>
            <a:r>
              <a:rPr lang="en-US" sz="1600" dirty="0" err="1"/>
              <a:t>merepresentasikan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konstruk</a:t>
            </a:r>
            <a:r>
              <a:rPr lang="en-US" sz="1600" dirty="0"/>
              <a:t> dan </a:t>
            </a:r>
            <a:r>
              <a:rPr lang="en-US" sz="1600" dirty="0" err="1"/>
              <a:t>variabel</a:t>
            </a:r>
            <a:r>
              <a:rPr lang="en-US" sz="1600" dirty="0"/>
              <a:t>, </a:t>
            </a:r>
            <a:r>
              <a:rPr lang="en-US" sz="1600" dirty="0" err="1"/>
              <a:t>walaupun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(</a:t>
            </a:r>
            <a:r>
              <a:rPr lang="en-US" sz="1600" dirty="0" err="1"/>
              <a:t>inteligensi</a:t>
            </a:r>
            <a:r>
              <a:rPr lang="en-US" sz="1600" dirty="0"/>
              <a:t>, </a:t>
            </a:r>
            <a:r>
              <a:rPr lang="en-US" sz="1600" dirty="0" err="1"/>
              <a:t>motivasi</a:t>
            </a:r>
            <a:r>
              <a:rPr lang="en-US" sz="1600" dirty="0"/>
              <a:t>). </a:t>
            </a:r>
          </a:p>
          <a:p>
            <a:r>
              <a:rPr lang="en-ID" sz="1600" dirty="0" err="1"/>
              <a:t>Asumsi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realisme</a:t>
            </a:r>
            <a:r>
              <a:rPr lang="en-ID" sz="1600" dirty="0"/>
              <a:t> </a:t>
            </a:r>
            <a:r>
              <a:rPr lang="en-ID" sz="1600" dirty="0" err="1"/>
              <a:t>saintifik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dunia social dan </a:t>
            </a:r>
            <a:r>
              <a:rPr lang="en-ID" sz="1600" dirty="0" err="1"/>
              <a:t>psikologi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ditangkap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akurat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. Ada </a:t>
            </a:r>
            <a:r>
              <a:rPr lang="en-ID" sz="1600" dirty="0" err="1"/>
              <a:t>realitas</a:t>
            </a:r>
            <a:r>
              <a:rPr lang="en-ID" sz="1600" dirty="0"/>
              <a:t> </a:t>
            </a:r>
            <a:r>
              <a:rPr lang="en-ID" sz="1600" dirty="0" err="1"/>
              <a:t>objektif</a:t>
            </a:r>
            <a:r>
              <a:rPr lang="en-ID" sz="1600" dirty="0"/>
              <a:t> yang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dijelaskan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. </a:t>
            </a:r>
          </a:p>
          <a:p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hipotesis</a:t>
            </a:r>
            <a:r>
              <a:rPr lang="en-ID" sz="1600" dirty="0"/>
              <a:t> </a:t>
            </a:r>
            <a:r>
              <a:rPr lang="en-ID" sz="1600" dirty="0" err="1"/>
              <a:t>diuji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uji statistic. </a:t>
            </a:r>
          </a:p>
          <a:p>
            <a:r>
              <a:rPr lang="en-ID" sz="1600" dirty="0" err="1"/>
              <a:t>Realisme</a:t>
            </a:r>
            <a:r>
              <a:rPr lang="en-ID" sz="1600" dirty="0"/>
              <a:t> </a:t>
            </a:r>
            <a:r>
              <a:rPr lang="en-ID" sz="1600" dirty="0" err="1"/>
              <a:t>saintifik</a:t>
            </a:r>
            <a:r>
              <a:rPr lang="en-ID" sz="1600" dirty="0"/>
              <a:t> </a:t>
            </a:r>
            <a:r>
              <a:rPr lang="en-ID" sz="1600" dirty="0" err="1"/>
              <a:t>mengakui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 </a:t>
            </a:r>
            <a:r>
              <a:rPr lang="en-ID" sz="1600" dirty="0" err="1"/>
              <a:t>mengenai</a:t>
            </a:r>
            <a:r>
              <a:rPr lang="en-ID" sz="1600" dirty="0"/>
              <a:t> </a:t>
            </a:r>
            <a:r>
              <a:rPr lang="en-ID" sz="1600" dirty="0" err="1"/>
              <a:t>perilaku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dipengaruhi</a:t>
            </a:r>
            <a:r>
              <a:rPr lang="en-ID" sz="1600" dirty="0"/>
              <a:t> oleh investigator, </a:t>
            </a:r>
            <a:r>
              <a:rPr lang="en-ID" sz="1600" dirty="0" err="1"/>
              <a:t>maka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mengedepankan</a:t>
            </a:r>
            <a:r>
              <a:rPr lang="en-ID" sz="1600" dirty="0"/>
              <a:t> “detached role” </a:t>
            </a:r>
            <a:r>
              <a:rPr lang="en-ID" sz="1600" dirty="0" err="1"/>
              <a:t>aytau</a:t>
            </a:r>
            <a:r>
              <a:rPr lang="en-ID" sz="1600" dirty="0"/>
              <a:t> </a:t>
            </a:r>
            <a:r>
              <a:rPr lang="en-ID" sz="1600" dirty="0" err="1"/>
              <a:t>peran</a:t>
            </a:r>
            <a:r>
              <a:rPr lang="en-ID" sz="1600" dirty="0"/>
              <a:t> </a:t>
            </a:r>
            <a:r>
              <a:rPr lang="en-ID" sz="1600" dirty="0" err="1"/>
              <a:t>terpisah</a:t>
            </a:r>
            <a:r>
              <a:rPr lang="en-ID" sz="1600" dirty="0"/>
              <a:t>, di mana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kesempatan</a:t>
            </a:r>
            <a:r>
              <a:rPr lang="en-ID" sz="1600" dirty="0"/>
              <a:t> yang </a:t>
            </a:r>
            <a:r>
              <a:rPr lang="en-ID" sz="1600" dirty="0" err="1"/>
              <a:t>kecil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berpartisipasi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partisipan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studi</a:t>
            </a:r>
            <a:r>
              <a:rPr lang="en-ID" sz="1600" dirty="0"/>
              <a:t> </a:t>
            </a:r>
            <a:r>
              <a:rPr lang="en-ID" sz="1600" dirty="0" err="1"/>
              <a:t>berlangsung</a:t>
            </a:r>
            <a:r>
              <a:rPr lang="en-ID" sz="1600" dirty="0"/>
              <a:t>.</a:t>
            </a:r>
          </a:p>
          <a:p>
            <a:r>
              <a:rPr lang="en-ID" sz="1600" dirty="0" err="1"/>
              <a:t>Realisme</a:t>
            </a:r>
            <a:r>
              <a:rPr lang="en-ID" sz="1600" dirty="0"/>
              <a:t> </a:t>
            </a:r>
            <a:r>
              <a:rPr lang="en-ID" sz="1600" dirty="0" err="1"/>
              <a:t>saintifik</a:t>
            </a:r>
            <a:r>
              <a:rPr lang="en-ID" sz="1600" dirty="0"/>
              <a:t> </a:t>
            </a:r>
            <a:r>
              <a:rPr lang="en-ID" sz="1600" dirty="0" err="1"/>
              <a:t>percaya</a:t>
            </a:r>
            <a:r>
              <a:rPr lang="en-ID" sz="1600" dirty="0"/>
              <a:t> </a:t>
            </a:r>
            <a:r>
              <a:rPr lang="en-ID" sz="1600" dirty="0" err="1"/>
              <a:t>bebas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dan </a:t>
            </a:r>
            <a:r>
              <a:rPr lang="en-ID" sz="1600" dirty="0" err="1"/>
              <a:t>walaupun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Teknik rigor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alam</a:t>
            </a:r>
            <a:r>
              <a:rPr lang="en-ID" sz="1600" dirty="0"/>
              <a:t>, </a:t>
            </a:r>
            <a:r>
              <a:rPr lang="en-ID" sz="1600" dirty="0" err="1"/>
              <a:t>peneliti</a:t>
            </a:r>
            <a:r>
              <a:rPr lang="en-ID" sz="1600" dirty="0"/>
              <a:t> </a:t>
            </a:r>
            <a:r>
              <a:rPr lang="en-ID" sz="1600" dirty="0" err="1"/>
              <a:t>mengakui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Pendidikan dan </a:t>
            </a:r>
            <a:r>
              <a:rPr lang="en-ID" sz="1600" dirty="0" err="1"/>
              <a:t>psikolohi</a:t>
            </a:r>
            <a:r>
              <a:rPr lang="en-ID" sz="1600" dirty="0"/>
              <a:t>,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eksperimen</a:t>
            </a:r>
            <a:r>
              <a:rPr lang="en-ID" sz="1600" dirty="0"/>
              <a:t> </a:t>
            </a:r>
            <a:r>
              <a:rPr lang="en-ID" sz="1600" dirty="0" err="1"/>
              <a:t>saintifik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selalu</a:t>
            </a:r>
            <a:r>
              <a:rPr lang="en-ID" sz="1600" dirty="0"/>
              <a:t> </a:t>
            </a:r>
            <a:r>
              <a:rPr lang="en-ID" sz="1600" dirty="0" err="1"/>
              <a:t>mungkin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3B9E4-C5C3-479E-8059-5A5BDCEB9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978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5830-6105-48EE-9BAD-7707E57E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191617"/>
            <a:ext cx="7257342" cy="648355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Konstruktivisme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E16-DFE6-46F7-BCE9-64A3D1EE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925033"/>
            <a:ext cx="7959091" cy="3462767"/>
          </a:xfrm>
        </p:spPr>
        <p:txBody>
          <a:bodyPr/>
          <a:lstStyle/>
          <a:p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kualitatif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oleh </a:t>
            </a:r>
            <a:r>
              <a:rPr lang="en-US" sz="1800" dirty="0" err="1"/>
              <a:t>peneliti</a:t>
            </a:r>
            <a:r>
              <a:rPr lang="en-US" sz="1800" dirty="0"/>
              <a:t> yang </a:t>
            </a:r>
            <a:r>
              <a:rPr lang="en-US" sz="1800" dirty="0" err="1"/>
              <a:t>menganut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konstruktivis</a:t>
            </a:r>
            <a:r>
              <a:rPr lang="en-US" sz="1800" dirty="0"/>
              <a:t> dan </a:t>
            </a:r>
            <a:r>
              <a:rPr lang="en-US" sz="1800" dirty="0" err="1"/>
              <a:t>naturalis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Mencoba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fenomena</a:t>
            </a:r>
            <a:r>
              <a:rPr lang="en-US" sz="1800" dirty="0"/>
              <a:t> social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perspektif</a:t>
            </a:r>
            <a:r>
              <a:rPr lang="en-US" sz="1800" dirty="0"/>
              <a:t> context-specific.</a:t>
            </a:r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terikat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prosesnya</a:t>
            </a:r>
            <a:r>
              <a:rPr lang="en-US" sz="1800" dirty="0"/>
              <a:t> </a:t>
            </a:r>
            <a:r>
              <a:rPr lang="en-US" sz="1800" dirty="0" err="1"/>
              <a:t>dipengaruhi</a:t>
            </a:r>
            <a:r>
              <a:rPr lang="en-US" sz="1800" dirty="0"/>
              <a:t> oleh </a:t>
            </a:r>
            <a:r>
              <a:rPr lang="en-US" sz="1800" dirty="0" err="1"/>
              <a:t>peneliti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Perspektif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realitas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konstruksi</a:t>
            </a:r>
            <a:r>
              <a:rPr lang="en-US" sz="1800" dirty="0"/>
              <a:t> social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yang </a:t>
            </a:r>
            <a:r>
              <a:rPr lang="en-US" sz="1800" dirty="0" err="1"/>
              <a:t>mengarah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arti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Pengumpulan</a:t>
            </a:r>
            <a:r>
              <a:rPr lang="en-US" sz="1800" dirty="0"/>
              <a:t> data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peneliti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partisipan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Teknik </a:t>
            </a:r>
            <a:r>
              <a:rPr lang="en-US" sz="1800" dirty="0" err="1"/>
              <a:t>observasi</a:t>
            </a:r>
            <a:r>
              <a:rPr lang="en-US" sz="1800" dirty="0"/>
              <a:t> </a:t>
            </a:r>
            <a:r>
              <a:rPr lang="en-US" sz="1800" dirty="0" err="1"/>
              <a:t>mendalam</a:t>
            </a:r>
            <a:r>
              <a:rPr lang="en-US" sz="1800" dirty="0"/>
              <a:t>, </a:t>
            </a:r>
            <a:r>
              <a:rPr lang="en-US" sz="1800" dirty="0" err="1"/>
              <a:t>sejarah</a:t>
            </a:r>
            <a:r>
              <a:rPr lang="en-US" sz="1800" dirty="0"/>
              <a:t> </a:t>
            </a:r>
            <a:r>
              <a:rPr lang="en-US" sz="1800" dirty="0" err="1"/>
              <a:t>hidup</a:t>
            </a:r>
            <a:r>
              <a:rPr lang="en-US" sz="1800" dirty="0"/>
              <a:t>, </a:t>
            </a:r>
            <a:r>
              <a:rPr lang="en-US" sz="1800" dirty="0" err="1"/>
              <a:t>wawancara</a:t>
            </a:r>
            <a:r>
              <a:rPr lang="en-US" sz="1800" dirty="0"/>
              <a:t>, video dan </a:t>
            </a:r>
            <a:r>
              <a:rPr lang="en-US" sz="1800" dirty="0" err="1"/>
              <a:t>foto</a:t>
            </a:r>
            <a:r>
              <a:rPr lang="en-US" sz="1800" dirty="0"/>
              <a:t>.</a:t>
            </a:r>
            <a:endParaRPr lang="en-ID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7B807-92D0-4C40-8054-DEBC30F9F2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992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855275" y="1163450"/>
            <a:ext cx="5024530" cy="32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Realitas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dikonstruksi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dan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social,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kultural</a:t>
            </a:r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id-ID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 metode pengumpulan data kualitatif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didasarkan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nilai-nilai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memberdayakan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kelompok2 marginal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taraf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hidupnya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/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hipotesis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meneydiakan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Tindakan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lbh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55275" y="604550"/>
            <a:ext cx="6602100" cy="7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c. Advocacy or Liberatory Framework</a:t>
            </a: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ynaldo template">
  <a:themeElements>
    <a:clrScheme name="Custom 347">
      <a:dk1>
        <a:srgbClr val="2C444E"/>
      </a:dk1>
      <a:lt1>
        <a:srgbClr val="FFFFFF"/>
      </a:lt1>
      <a:dk2>
        <a:srgbClr val="7D8A8D"/>
      </a:dk2>
      <a:lt2>
        <a:srgbClr val="E1E9EB"/>
      </a:lt2>
      <a:accent1>
        <a:srgbClr val="00A4CA"/>
      </a:accent1>
      <a:accent2>
        <a:srgbClr val="0082A9"/>
      </a:accent2>
      <a:accent3>
        <a:srgbClr val="8792DF"/>
      </a:accent3>
      <a:accent4>
        <a:srgbClr val="5963AF"/>
      </a:accent4>
      <a:accent5>
        <a:srgbClr val="FF712A"/>
      </a:accent5>
      <a:accent6>
        <a:srgbClr val="DF3D11"/>
      </a:accent6>
      <a:hlink>
        <a:srgbClr val="0082A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1118</Words>
  <Application>Microsoft Office PowerPoint</Application>
  <PresentationFormat>On-screen Show (16:9)</PresentationFormat>
  <Paragraphs>180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Cabin Condensed SemiBold</vt:lpstr>
      <vt:lpstr>Calibri</vt:lpstr>
      <vt:lpstr>News Cycle</vt:lpstr>
      <vt:lpstr>Arial</vt:lpstr>
      <vt:lpstr>Rynaldo template</vt:lpstr>
      <vt:lpstr>PENELITIAN PENDIDIKAN</vt:lpstr>
      <vt:lpstr>PowerPoint Presentation</vt:lpstr>
      <vt:lpstr>Penelitian dasar VS penelitian terapan</vt:lpstr>
      <vt:lpstr>LANDASAN FILOSOFIS SEBAGAI DASAR KLASIFIKASI</vt:lpstr>
      <vt:lpstr>Metode Berpikir dalam Penelitian</vt:lpstr>
      <vt:lpstr>Kerangka Filosofis pada Penelitian Pendidikan</vt:lpstr>
      <vt:lpstr>a. Realisme Saintifik</vt:lpstr>
      <vt:lpstr>b. Konstruktivisme Sosial</vt:lpstr>
      <vt:lpstr>c. Advocacy or Liberatory Framework</vt:lpstr>
      <vt:lpstr>d. Pragmatisme</vt:lpstr>
      <vt:lpstr>KLASIFIKASI  JENIS PENELITIAN</vt:lpstr>
      <vt:lpstr>1. Pendekatan Kualititaf</vt:lpstr>
      <vt:lpstr>2. Pendekatan Kuantitatif</vt:lpstr>
      <vt:lpstr>Jenis penelitian kuantitatif</vt:lpstr>
      <vt:lpstr>3. Penelitian campuran</vt:lpstr>
      <vt:lpstr>TAHAP AWAL PENELITIAN KUANTITATIF</vt:lpstr>
      <vt:lpstr>PENDAHULUAN</vt:lpstr>
      <vt:lpstr>REVIEW KEPUSTAKAAN</vt:lpstr>
      <vt:lpstr>MERANCANG METODE</vt:lpstr>
      <vt:lpstr>VARIABEL PENELITIAN KUANTITATIF:  JENIS, HUBUNGAN, DAN PENGUKURANNYA</vt:lpstr>
      <vt:lpstr>VARIABEL PENELITIAN</vt:lpstr>
      <vt:lpstr>PENJELASAN JENIS VARIABEL</vt:lpstr>
      <vt:lpstr>PowerPoint Presentation</vt:lpstr>
      <vt:lpstr>PowerPoint Presentation</vt:lpstr>
      <vt:lpstr>PowerPoint Presentation</vt:lpstr>
      <vt:lpstr>PowerPoint Presentation</vt:lpstr>
      <vt:lpstr>SKALA PENGUKURAN VARIABEL</vt:lpstr>
      <vt:lpstr>TAHAP AKHIR PENELITIAN KUANTITATIF</vt:lpstr>
      <vt:lpstr>MENYAJIKAN HASIL PENELITIAN</vt:lpstr>
      <vt:lpstr>PEMBAHASAN, KESIMPULAN, IMPLIKASI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hp</dc:creator>
  <cp:lastModifiedBy>Sunardi</cp:lastModifiedBy>
  <cp:revision>30</cp:revision>
  <dcterms:modified xsi:type="dcterms:W3CDTF">2023-03-23T09:29:25Z</dcterms:modified>
</cp:coreProperties>
</file>