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6" r:id="rId4"/>
    <p:sldId id="275" r:id="rId5"/>
    <p:sldId id="284" r:id="rId6"/>
    <p:sldId id="281" r:id="rId7"/>
    <p:sldId id="282" r:id="rId8"/>
    <p:sldId id="277" r:id="rId9"/>
    <p:sldId id="278" r:id="rId10"/>
    <p:sldId id="280" r:id="rId11"/>
    <p:sldId id="285" r:id="rId12"/>
    <p:sldId id="279" r:id="rId13"/>
    <p:sldId id="283" r:id="rId14"/>
    <p:sldId id="286" r:id="rId15"/>
    <p:sldId id="287" r:id="rId16"/>
    <p:sldId id="288" r:id="rId17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130000"/>
      </a:lnSpc>
      <a:spcBef>
        <a:spcPct val="20000"/>
      </a:spcBef>
      <a:spcAft>
        <a:spcPct val="0"/>
      </a:spcAft>
      <a:buClr>
        <a:schemeClr val="bg2"/>
      </a:buClr>
      <a:buSzPct val="70000"/>
      <a:buFont typeface="Wingdings" panose="05000000000000000000" pitchFamily="2" charset="2"/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lnSpc>
        <a:spcPct val="130000"/>
      </a:lnSpc>
      <a:spcBef>
        <a:spcPct val="20000"/>
      </a:spcBef>
      <a:spcAft>
        <a:spcPct val="0"/>
      </a:spcAft>
      <a:buClr>
        <a:schemeClr val="bg2"/>
      </a:buClr>
      <a:buSzPct val="70000"/>
      <a:buFont typeface="Wingdings" panose="05000000000000000000" pitchFamily="2" charset="2"/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lnSpc>
        <a:spcPct val="130000"/>
      </a:lnSpc>
      <a:spcBef>
        <a:spcPct val="20000"/>
      </a:spcBef>
      <a:spcAft>
        <a:spcPct val="0"/>
      </a:spcAft>
      <a:buClr>
        <a:schemeClr val="bg2"/>
      </a:buClr>
      <a:buSzPct val="70000"/>
      <a:buFont typeface="Wingdings" panose="05000000000000000000" pitchFamily="2" charset="2"/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lnSpc>
        <a:spcPct val="130000"/>
      </a:lnSpc>
      <a:spcBef>
        <a:spcPct val="20000"/>
      </a:spcBef>
      <a:spcAft>
        <a:spcPct val="0"/>
      </a:spcAft>
      <a:buClr>
        <a:schemeClr val="bg2"/>
      </a:buClr>
      <a:buSzPct val="70000"/>
      <a:buFont typeface="Wingdings" panose="05000000000000000000" pitchFamily="2" charset="2"/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lnSpc>
        <a:spcPct val="130000"/>
      </a:lnSpc>
      <a:spcBef>
        <a:spcPct val="20000"/>
      </a:spcBef>
      <a:spcAft>
        <a:spcPct val="0"/>
      </a:spcAft>
      <a:buClr>
        <a:schemeClr val="bg2"/>
      </a:buClr>
      <a:buSzPct val="70000"/>
      <a:buFont typeface="Wingdings" panose="05000000000000000000" pitchFamily="2" charset="2"/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66"/>
    <a:srgbClr val="CCFF99"/>
    <a:srgbClr val="009900"/>
    <a:srgbClr val="66FF66"/>
    <a:srgbClr val="FFFF66"/>
    <a:srgbClr val="CC0000"/>
    <a:srgbClr val="762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6" autoAdjust="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id-ID" altLang="id-ID" sz="2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id-ID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id-ID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0CD86BE9-7E06-4C8D-8DFC-DDC2AA10AADA}" type="slidenum">
              <a:rPr lang="en-US" altLang="id-ID"/>
              <a:pPr/>
              <a:t>‹#›</a:t>
            </a:fld>
            <a:endParaRPr lang="en-US" altLang="id-ID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D7FAB-B4A8-4191-A5D5-0A0A07370E8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61099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5FE2E-B682-4FD1-887B-415EF4BC83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0454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7E303-9D69-42D2-8D2E-F633E7556A4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4351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172C8-3732-484C-9FE9-E32CD2F2166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1183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1FB16-C712-4CFA-B955-7762E0B0ECE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9624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7FAD2-729B-4C2A-80A6-0C3CBF41642A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11856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65BAF-ECA5-4D28-A4A8-B8CF7B4CDB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8812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7F8BF-CBE6-4125-A57D-7436CFCDBA3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8298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68C88-3121-471E-AC0C-6359F6DEB4C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2673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55451-732F-4284-804C-02C42DE93CBE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658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Arial" panose="020B0604020202020204" pitchFamily="34" charset="0"/>
              </a:defRPr>
            </a:lvl1pPr>
          </a:lstStyle>
          <a:p>
            <a:endParaRPr lang="en-US" altLang="id-ID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Arial" panose="020B0604020202020204" pitchFamily="34" charset="0"/>
              </a:defRPr>
            </a:lvl1pPr>
          </a:lstStyle>
          <a:p>
            <a:endParaRPr lang="en-US" altLang="id-ID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Arial" panose="020B0604020202020204" pitchFamily="34" charset="0"/>
              </a:defRPr>
            </a:lvl1pPr>
          </a:lstStyle>
          <a:p>
            <a:fld id="{6C0B66CC-5821-4473-AE0F-A31D164EE85C}" type="slidenum">
              <a:rPr lang="en-US" altLang="id-ID"/>
              <a:pPr/>
              <a:t>‹#›</a:t>
            </a:fld>
            <a:endParaRPr lang="en-US" altLang="id-ID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altLang="id-ID" dirty="0" smtClean="0"/>
              <a:t>AZAS TEKNIK KIMIA</a:t>
            </a:r>
            <a:endParaRPr lang="en-US" altLang="id-ID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id-ID"/>
              <a:t>SEBUAH PENGANTAR</a:t>
            </a:r>
          </a:p>
          <a:p>
            <a:pPr>
              <a:lnSpc>
                <a:spcPct val="80000"/>
              </a:lnSpc>
            </a:pPr>
            <a:endParaRPr lang="en-US" altLang="id-ID"/>
          </a:p>
          <a:p>
            <a:pPr>
              <a:lnSpc>
                <a:spcPct val="80000"/>
              </a:lnSpc>
            </a:pPr>
            <a:endParaRPr lang="en-US" altLang="id-ID" sz="2400"/>
          </a:p>
          <a:p>
            <a:pPr>
              <a:lnSpc>
                <a:spcPct val="80000"/>
              </a:lnSpc>
            </a:pPr>
            <a:r>
              <a:rPr lang="en-US" altLang="id-ID" sz="2400"/>
              <a:t>				</a:t>
            </a:r>
            <a:r>
              <a:rPr lang="en-US" altLang="id-ID" sz="2400" i="1">
                <a:latin typeface="Sylfaen" panose="010A0502050306030303" pitchFamily="18" charset="0"/>
              </a:rPr>
              <a:t>Dwi Ardiana Setyawardhani</a:t>
            </a:r>
          </a:p>
          <a:p>
            <a:pPr>
              <a:lnSpc>
                <a:spcPct val="80000"/>
              </a:lnSpc>
            </a:pPr>
            <a:r>
              <a:rPr lang="en-US" altLang="id-ID" sz="2400"/>
              <a:t>							</a:t>
            </a:r>
            <a:r>
              <a:rPr lang="en-US" altLang="id-ID" sz="1800" i="1"/>
              <a:t>kuliah ke-1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Konversi satuan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Mengubah suatu satuan menjadi satuan lain pada besaran yang sama.</a:t>
            </a:r>
          </a:p>
          <a:p>
            <a:endParaRPr lang="id-ID" dirty="0"/>
          </a:p>
          <a:p>
            <a:r>
              <a:rPr lang="id-ID" dirty="0" smtClean="0"/>
              <a:t>Contoh :</a:t>
            </a:r>
          </a:p>
          <a:p>
            <a:pPr marL="0" indent="0">
              <a:buNone/>
            </a:pPr>
            <a:r>
              <a:rPr lang="id-ID" dirty="0" smtClean="0"/>
              <a:t>    1 cm = 2,54 in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73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22424"/>
            <a:ext cx="5400599" cy="647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8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Ubahlah satuan debit air 1000 L/jam ke dalam cuft/menit !</a:t>
            </a:r>
          </a:p>
          <a:p>
            <a:r>
              <a:rPr lang="id-ID" dirty="0" smtClean="0"/>
              <a:t>1000 L/jam =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     </a:t>
            </a:r>
            <a:r>
              <a:rPr lang="id-ID" sz="2800" dirty="0" smtClean="0"/>
              <a:t>1000 L  . 1 jam       .  0,0353 cuft  = 0,5883 cuft</a:t>
            </a:r>
          </a:p>
          <a:p>
            <a:pPr marL="0" indent="0">
              <a:buNone/>
            </a:pPr>
            <a:r>
              <a:rPr lang="id-ID" sz="2800" dirty="0" smtClean="0"/>
              <a:t>             jam  60 menit            1 L                       menit</a:t>
            </a:r>
            <a:endParaRPr lang="id-ID" sz="28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835696" y="3976660"/>
            <a:ext cx="288032" cy="0"/>
          </a:xfrm>
          <a:prstGeom prst="line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4103948" y="4026090"/>
            <a:ext cx="1620180" cy="0"/>
          </a:xfrm>
          <a:prstGeom prst="line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2483768" y="3984038"/>
            <a:ext cx="991344" cy="0"/>
          </a:xfrm>
          <a:prstGeom prst="line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1907704" y="3717032"/>
            <a:ext cx="432048" cy="267006"/>
          </a:xfrm>
          <a:prstGeom prst="line">
            <a:avLst/>
          </a:prstGeom>
          <a:solidFill>
            <a:srgbClr val="CC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4788024" y="4221088"/>
            <a:ext cx="432048" cy="267006"/>
          </a:xfrm>
          <a:prstGeom prst="line">
            <a:avLst/>
          </a:prstGeom>
          <a:solidFill>
            <a:srgbClr val="CC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2962744" y="3642261"/>
            <a:ext cx="432048" cy="267006"/>
          </a:xfrm>
          <a:prstGeom prst="line">
            <a:avLst/>
          </a:prstGeom>
          <a:solidFill>
            <a:srgbClr val="CC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1809122" y="4354591"/>
            <a:ext cx="432048" cy="267006"/>
          </a:xfrm>
          <a:prstGeom prst="line">
            <a:avLst/>
          </a:prstGeom>
          <a:solidFill>
            <a:srgbClr val="CC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7092280" y="4040693"/>
            <a:ext cx="991344" cy="0"/>
          </a:xfrm>
          <a:prstGeom prst="line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976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Konversikan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100 psi </a:t>
            </a:r>
            <a:r>
              <a:rPr lang="id-ID" dirty="0" smtClean="0">
                <a:sym typeface="Wingdings" pitchFamily="2" charset="2"/>
              </a:rPr>
              <a:t> N/m2</a:t>
            </a:r>
          </a:p>
          <a:p>
            <a:endParaRPr lang="id-ID" dirty="0">
              <a:sym typeface="Wingdings" pitchFamily="2" charset="2"/>
            </a:endParaRPr>
          </a:p>
          <a:p>
            <a:r>
              <a:rPr lang="id-ID" dirty="0" smtClean="0">
                <a:sym typeface="Wingdings" pitchFamily="2" charset="2"/>
              </a:rPr>
              <a:t>60 km/jam  mil/menit </a:t>
            </a:r>
          </a:p>
          <a:p>
            <a:endParaRPr lang="id-ID" dirty="0">
              <a:sym typeface="Wingdings" pitchFamily="2" charset="2"/>
            </a:endParaRPr>
          </a:p>
          <a:p>
            <a:pPr marL="0" indent="0">
              <a:buNone/>
            </a:pPr>
            <a:r>
              <a:rPr lang="id-ID" dirty="0" smtClean="0">
                <a:sym typeface="Wingdings" pitchFamily="2" charset="2"/>
              </a:rPr>
              <a:t>Note : 1 km = 0,621 mil</a:t>
            </a:r>
          </a:p>
          <a:p>
            <a:pPr marL="0" indent="0">
              <a:buNone/>
            </a:pPr>
            <a:r>
              <a:rPr lang="id-ID" dirty="0" smtClean="0">
                <a:sym typeface="Wingdings" pitchFamily="2" charset="2"/>
              </a:rPr>
              <a:t>            1 lbf = 4,448 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44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1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28800"/>
                <a:ext cx="8229600" cy="5416624"/>
              </a:xfrm>
            </p:spPr>
            <p:txBody>
              <a:bodyPr/>
              <a:lstStyle/>
              <a:p>
                <a:r>
                  <a:rPr lang="id-ID" sz="2800" dirty="0" smtClean="0"/>
                  <a:t>Sebuah orifice meter digunakan untuk mengukur kecepatan alir fluida dalam pipa. Kecepatan alir dihubungkan dengan penurunan tekanan menggunakan persamaan berbentuk : u = c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id-ID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id-ID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den>
                        </m:f>
                      </m:e>
                    </m:rad>
                  </m:oMath>
                </a14:m>
                <a:endParaRPr lang="id-ID" sz="2800" dirty="0" smtClean="0"/>
              </a:p>
              <a:p>
                <a:pPr marL="0" indent="0">
                  <a:buNone/>
                </a:pPr>
                <a:r>
                  <a:rPr lang="id-ID" sz="2800" dirty="0" smtClean="0"/>
                  <a:t>	dengan : u = kecepatan linier aliran fluida</a:t>
                </a:r>
              </a:p>
              <a:p>
                <a:pPr marL="0" indent="0">
                  <a:buNone/>
                </a:pPr>
                <a:r>
                  <a:rPr lang="id-ID" sz="2800" dirty="0"/>
                  <a:t>	</a:t>
                </a:r>
                <a:r>
                  <a:rPr lang="id-ID" sz="2800" dirty="0" smtClean="0"/>
                  <a:t>		</a:t>
                </a:r>
                <a:r>
                  <a:rPr lang="id-ID" sz="2800" dirty="0" smtClean="0">
                    <a:sym typeface="Symbol" panose="05050102010706020507" pitchFamily="18" charset="2"/>
                  </a:rPr>
                  <a:t>p = penurunan tekanan</a:t>
                </a:r>
              </a:p>
              <a:p>
                <a:pPr marL="0" indent="0">
                  <a:buNone/>
                </a:pPr>
                <a:r>
                  <a:rPr lang="id-ID" sz="2800" dirty="0">
                    <a:sym typeface="Symbol" panose="05050102010706020507" pitchFamily="18" charset="2"/>
                  </a:rPr>
                  <a:t>	</a:t>
                </a:r>
                <a:r>
                  <a:rPr lang="id-ID" sz="2800" dirty="0" smtClean="0">
                    <a:sym typeface="Symbol" panose="05050102010706020507" pitchFamily="18" charset="2"/>
                  </a:rPr>
                  <a:t>		 = densitas fluida</a:t>
                </a:r>
              </a:p>
              <a:p>
                <a:pPr marL="0" indent="0">
                  <a:buNone/>
                </a:pPr>
                <a:r>
                  <a:rPr lang="id-ID" sz="2800" dirty="0">
                    <a:sym typeface="Symbol" panose="05050102010706020507" pitchFamily="18" charset="2"/>
                  </a:rPr>
                  <a:t>	</a:t>
                </a:r>
                <a:r>
                  <a:rPr lang="id-ID" sz="2800" dirty="0" smtClean="0">
                    <a:sym typeface="Symbol" panose="05050102010706020507" pitchFamily="18" charset="2"/>
                  </a:rPr>
                  <a:t>		c = konstanta</a:t>
                </a:r>
              </a:p>
              <a:p>
                <a:pPr marL="0" indent="0">
                  <a:buNone/>
                </a:pPr>
                <a:r>
                  <a:rPr lang="id-ID" sz="2800" dirty="0" smtClean="0">
                    <a:sym typeface="Symbol" panose="05050102010706020507" pitchFamily="18" charset="2"/>
                  </a:rPr>
                  <a:t>Tentukan satuan untuk konstanta c!</a:t>
                </a:r>
                <a:endParaRPr lang="id-ID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28800"/>
                <a:ext cx="8229600" cy="5416624"/>
              </a:xfrm>
              <a:blipFill>
                <a:blip r:embed="rId2"/>
                <a:stretch>
                  <a:fillRect l="-1481" t="-112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22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2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Konduktivitas termal suatu logam cair dapat dinyatakan dalam persamaan empiris </a:t>
                </a:r>
              </a:p>
              <a:p>
                <a:pPr marL="0" indent="0">
                  <a:buNone/>
                </a:pPr>
                <a:r>
                  <a:rPr lang="id-ID" dirty="0"/>
                  <a:t>	</a:t>
                </a:r>
                <a:r>
                  <a:rPr lang="id-ID" dirty="0" smtClean="0"/>
                  <a:t>k = A exp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d>
                  </m:oMath>
                </a14:m>
                <a:endParaRPr lang="id-ID" dirty="0" smtClean="0"/>
              </a:p>
              <a:p>
                <a:pPr marL="0" indent="0">
                  <a:buNone/>
                </a:pPr>
                <a:r>
                  <a:rPr lang="id-ID" dirty="0" smtClean="0"/>
                  <a:t>Bila k [=] J/s.m.K</a:t>
                </a:r>
              </a:p>
              <a:p>
                <a:pPr marL="0" indent="0">
                  <a:buNone/>
                </a:pPr>
                <a:r>
                  <a:rPr lang="id-ID" dirty="0"/>
                  <a:t> </a:t>
                </a:r>
                <a:r>
                  <a:rPr lang="id-ID" dirty="0" smtClean="0"/>
                  <a:t>       A dan B adalah konstanta.</a:t>
                </a:r>
              </a:p>
              <a:p>
                <a:pPr marL="0" indent="0">
                  <a:buNone/>
                </a:pPr>
                <a:r>
                  <a:rPr lang="id-ID" dirty="0" smtClean="0"/>
                  <a:t>Bagaimanakah satuan untuk A dan B?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98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6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Buatlah tabel konversi satuan selengkap mungkin dalam satuan SI dan British/American Engineering.</a:t>
            </a:r>
          </a:p>
          <a:p>
            <a:r>
              <a:rPr lang="id-ID" dirty="0" smtClean="0"/>
              <a:t>Ketik dengan rapi, laminating dan siapkan untuk mengerjakan tugas, PR dan ujian!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84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DEFINISI </a:t>
            </a:r>
            <a:r>
              <a:rPr lang="en-US" altLang="id-ID" sz="2000"/>
              <a:t>[1]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sz="2800">
                <a:solidFill>
                  <a:schemeClr val="folHlink"/>
                </a:solidFill>
              </a:rPr>
              <a:t>TEKNIK KIMIA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800"/>
              <a:t>	</a:t>
            </a:r>
            <a:r>
              <a:rPr lang="es-ES" altLang="id-ID" sz="2800"/>
              <a:t>ilmu yang mempelajari cara-cara mengubah secara ekonomis suatu bahan melalui proses kimia maupun fisika menjadi bahan lain (produk) yang lebih bermanfaat. 					(</a:t>
            </a:r>
            <a:r>
              <a:rPr lang="es-ES" altLang="id-ID" sz="2800" i="1">
                <a:solidFill>
                  <a:schemeClr val="folHlink"/>
                </a:solidFill>
              </a:rPr>
              <a:t>Foust</a:t>
            </a:r>
            <a:r>
              <a:rPr lang="es-ES" altLang="id-ID" sz="280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altLang="id-ID" sz="2800"/>
              <a:t>Produk menjadi lebih bermanfaat dalam arti :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altLang="id-ID" sz="2800"/>
              <a:t>	nilai ekonomis maupun kegunaannya bertambah, karena terjadi perubahan-perubahan komposisi, struktur atom, atau kemurnian bahan. </a:t>
            </a:r>
            <a:endParaRPr lang="en-US" altLang="id-ID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Chemical Engineering Tools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Neraca Massa (mass balance)</a:t>
            </a:r>
          </a:p>
          <a:p>
            <a:r>
              <a:rPr lang="id-ID" dirty="0" smtClean="0"/>
              <a:t>Neraca Energy (energy balance)</a:t>
            </a:r>
          </a:p>
          <a:p>
            <a:r>
              <a:rPr lang="id-ID" dirty="0"/>
              <a:t>K</a:t>
            </a:r>
            <a:r>
              <a:rPr lang="id-ID" dirty="0" smtClean="0"/>
              <a:t>esetimbangan (equilibrium)</a:t>
            </a:r>
          </a:p>
          <a:p>
            <a:r>
              <a:rPr lang="id-ID" dirty="0" smtClean="0"/>
              <a:t>Proses kecepatan (rate processes)</a:t>
            </a:r>
          </a:p>
          <a:p>
            <a:r>
              <a:rPr lang="id-ID" dirty="0" smtClean="0"/>
              <a:t>Ekonomi (economy)</a:t>
            </a:r>
          </a:p>
          <a:p>
            <a:r>
              <a:rPr lang="id-ID" dirty="0" smtClean="0"/>
              <a:t>Humanity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01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id-ID" dirty="0" smtClean="0"/>
              <a:t>Besaran dan satuan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02125"/>
          </a:xfrm>
        </p:spPr>
        <p:txBody>
          <a:bodyPr/>
          <a:lstStyle/>
          <a:p>
            <a:r>
              <a:rPr lang="id-ID" dirty="0" smtClean="0"/>
              <a:t>Besaran / kuantitas 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parameter untuk menyatakan suatu hal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contoh : panjang, tinggi, kecepatan, gaya</a:t>
            </a:r>
          </a:p>
          <a:p>
            <a:r>
              <a:rPr lang="id-ID" dirty="0" smtClean="0"/>
              <a:t>Satuan 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ukuran dari suatu besaran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contoh : m, m/s, detik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b="1" dirty="0" smtClean="0"/>
              <a:t>Suatu kuantitas hanya dapat dioperasikan apabila satuannya sama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10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Macam-macam besaran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Besaran pokok</a:t>
            </a:r>
          </a:p>
          <a:p>
            <a:pPr marL="0" indent="0">
              <a:buNone/>
            </a:pPr>
            <a:r>
              <a:rPr lang="id-ID" dirty="0" smtClean="0">
                <a:sym typeface="Wingdings" pitchFamily="2" charset="2"/>
              </a:rPr>
              <a:t> panjang, waktu, massa</a:t>
            </a:r>
            <a:endParaRPr lang="id-ID" dirty="0"/>
          </a:p>
          <a:p>
            <a:r>
              <a:rPr lang="id-ID" dirty="0" smtClean="0">
                <a:solidFill>
                  <a:srgbClr val="FF0000"/>
                </a:solidFill>
              </a:rPr>
              <a:t>Besaran alternatif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Perkalian atau pembagian dari besaran pokok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3 tahun = 156 minggu</a:t>
            </a:r>
            <a:endParaRPr lang="id-ID" dirty="0" smtClean="0"/>
          </a:p>
          <a:p>
            <a:r>
              <a:rPr lang="id-ID" dirty="0" smtClean="0">
                <a:solidFill>
                  <a:srgbClr val="FF0000"/>
                </a:solidFill>
              </a:rPr>
              <a:t>Besaran turunan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3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/>
          <a:lstStyle/>
          <a:p>
            <a:r>
              <a:rPr lang="en-US" altLang="id-ID"/>
              <a:t>DIMENSI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id-ID" sz="2400"/>
              <a:t>SUATU CARA /PERNYATAAN UNTUK MEMBERIKAN DESKRIPSI TENTANG BESARAN FISIK YANG DITINJAU</a:t>
            </a:r>
          </a:p>
          <a:p>
            <a:pPr marL="273050" indent="-273050">
              <a:buFont typeface="Wingdings" panose="05000000000000000000" pitchFamily="2" charset="2"/>
              <a:buNone/>
            </a:pPr>
            <a:r>
              <a:rPr lang="en-US" altLang="id-ID" sz="2400"/>
              <a:t>	</a:t>
            </a:r>
            <a:r>
              <a:rPr lang="en-US" altLang="id-ID" sz="2400">
                <a:solidFill>
                  <a:srgbClr val="CC0000"/>
                </a:solidFill>
              </a:rPr>
              <a:t>CONTOH</a:t>
            </a:r>
            <a:r>
              <a:rPr lang="en-US" altLang="id-ID" sz="2400"/>
              <a:t> : PANJANG, VOLUM, MASSA, KECEPATAN</a:t>
            </a:r>
          </a:p>
          <a:p>
            <a:pPr marL="273050" indent="-273050">
              <a:buFont typeface="Wingdings" panose="05000000000000000000" pitchFamily="2" charset="2"/>
              <a:buNone/>
            </a:pPr>
            <a:endParaRPr lang="en-US" altLang="id-ID" sz="2400"/>
          </a:p>
          <a:p>
            <a:pPr marL="273050" indent="-273050"/>
            <a:r>
              <a:rPr lang="en-US" altLang="id-ID" sz="2400"/>
              <a:t>TERBAGI ATAS :</a:t>
            </a:r>
          </a:p>
          <a:p>
            <a:pPr marL="273050" indent="-273050">
              <a:buFont typeface="Wingdings" panose="05000000000000000000" pitchFamily="2" charset="2"/>
              <a:buNone/>
            </a:pPr>
            <a:r>
              <a:rPr lang="en-US" altLang="id-ID" sz="2400"/>
              <a:t>		- DIMENSI DASAR</a:t>
            </a:r>
          </a:p>
          <a:p>
            <a:pPr marL="273050" indent="-273050">
              <a:buFont typeface="Wingdings" panose="05000000000000000000" pitchFamily="2" charset="2"/>
              <a:buNone/>
            </a:pPr>
            <a:r>
              <a:rPr lang="en-US" altLang="id-ID" sz="2400"/>
              <a:t>		- DIMENSI TURUNAN</a:t>
            </a:r>
          </a:p>
          <a:p>
            <a:pPr marL="273050" indent="-273050">
              <a:buFont typeface="Wingdings" panose="05000000000000000000" pitchFamily="2" charset="2"/>
              <a:buNone/>
            </a:pPr>
            <a:r>
              <a:rPr lang="en-US" altLang="id-ID" sz="2400"/>
              <a:t>	BESARAN APA SAJA YANG TERMASUK DIMENSI DASAR  TERGANTUNG DARI SISTEM DIMENSI YANG DIGUNAKAN</a:t>
            </a:r>
          </a:p>
        </p:txBody>
      </p:sp>
    </p:spTree>
    <p:extLst>
      <p:ext uri="{BB962C8B-B14F-4D97-AF65-F5344CB8AC3E}">
        <p14:creationId xmlns:p14="http://schemas.microsoft.com/office/powerpoint/2010/main" val="41353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/>
          <a:lstStyle/>
          <a:p>
            <a:r>
              <a:rPr lang="en-US" altLang="id-ID"/>
              <a:t>SATUAN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2022475"/>
            <a:ext cx="8229600" cy="3917950"/>
          </a:xfrm>
        </p:spPr>
        <p:txBody>
          <a:bodyPr/>
          <a:lstStyle/>
          <a:p>
            <a:pPr marL="273050" indent="-273050"/>
            <a:r>
              <a:rPr lang="en-US" altLang="id-ID" sz="2400"/>
              <a:t>BENTUK PERNYATAAN YANG DIPAKAI UNTUK MENUNJUKKAN UKURAN DARI SUATU DIMENSI BESARAN FISIS TERTENTU</a:t>
            </a:r>
          </a:p>
          <a:p>
            <a:pPr marL="273050" indent="-273050">
              <a:buFont typeface="Wingdings" panose="05000000000000000000" pitchFamily="2" charset="2"/>
              <a:buNone/>
            </a:pPr>
            <a:r>
              <a:rPr lang="en-US" altLang="id-ID" sz="2400"/>
              <a:t>	</a:t>
            </a:r>
            <a:r>
              <a:rPr lang="en-US" altLang="id-ID" sz="2400" u="sng">
                <a:solidFill>
                  <a:srgbClr val="CC0000"/>
                </a:solidFill>
              </a:rPr>
              <a:t>CONTOH </a:t>
            </a:r>
            <a:r>
              <a:rPr lang="en-US" altLang="id-ID" sz="2400"/>
              <a:t>: 		SATUAN PANJANG : CM, FT, M, KM</a:t>
            </a:r>
          </a:p>
          <a:p>
            <a:pPr marL="273050" indent="-273050">
              <a:buFont typeface="Wingdings" panose="05000000000000000000" pitchFamily="2" charset="2"/>
              <a:buNone/>
            </a:pPr>
            <a:r>
              <a:rPr lang="en-US" altLang="id-ID" sz="2400"/>
              <a:t>			      	SATUAN VOLUM :  LITER, CUFT, CM</a:t>
            </a:r>
            <a:r>
              <a:rPr lang="en-US" altLang="id-ID" sz="2400" baseline="30000"/>
              <a:t>3</a:t>
            </a:r>
            <a:endParaRPr lang="en-US" altLang="id-ID" sz="2400"/>
          </a:p>
        </p:txBody>
      </p:sp>
    </p:spTree>
    <p:extLst>
      <p:ext uri="{BB962C8B-B14F-4D97-AF65-F5344CB8AC3E}">
        <p14:creationId xmlns:p14="http://schemas.microsoft.com/office/powerpoint/2010/main" val="240838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satuan pokok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SI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/>
              <a:t>Panjang : m, cm</a:t>
            </a:r>
          </a:p>
          <a:p>
            <a:r>
              <a:rPr lang="id-ID" dirty="0" smtClean="0"/>
              <a:t>Massa : g, kg</a:t>
            </a:r>
          </a:p>
          <a:p>
            <a:r>
              <a:rPr lang="id-ID" dirty="0" smtClean="0"/>
              <a:t>Waktu : s, min, h</a:t>
            </a:r>
          </a:p>
          <a:p>
            <a:r>
              <a:rPr lang="id-ID" dirty="0" smtClean="0"/>
              <a:t>Suhu : </a:t>
            </a:r>
            <a:r>
              <a:rPr lang="id-ID" dirty="0" smtClean="0">
                <a:latin typeface="Calibri"/>
                <a:cs typeface="Calibri"/>
              </a:rPr>
              <a:t>°C, K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4191322" cy="823912"/>
          </a:xfrm>
        </p:spPr>
        <p:txBody>
          <a:bodyPr/>
          <a:lstStyle/>
          <a:p>
            <a:r>
              <a:rPr lang="id-ID" dirty="0" smtClean="0"/>
              <a:t>British/American Engineering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d-ID" dirty="0" smtClean="0"/>
              <a:t>Panjang : ft, in</a:t>
            </a:r>
          </a:p>
          <a:p>
            <a:r>
              <a:rPr lang="id-ID" dirty="0" smtClean="0"/>
              <a:t>Massa : lb(</a:t>
            </a:r>
            <a:r>
              <a:rPr lang="id-ID" sz="2400" dirty="0" smtClean="0"/>
              <a:t>m</a:t>
            </a:r>
            <a:r>
              <a:rPr lang="id-ID" dirty="0" smtClean="0"/>
              <a:t>)</a:t>
            </a:r>
          </a:p>
          <a:p>
            <a:r>
              <a:rPr lang="id-ID" dirty="0"/>
              <a:t>Waktu : s, </a:t>
            </a:r>
            <a:r>
              <a:rPr lang="id-ID" dirty="0" smtClean="0"/>
              <a:t>min, h</a:t>
            </a:r>
          </a:p>
          <a:p>
            <a:r>
              <a:rPr lang="id-ID" dirty="0"/>
              <a:t>Suhu : </a:t>
            </a:r>
            <a:r>
              <a:rPr lang="id-ID" dirty="0" smtClean="0">
                <a:latin typeface="Calibri"/>
                <a:cs typeface="Calibri"/>
              </a:rPr>
              <a:t>°F, R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068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satuan turunan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SI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/>
              <a:t>Energi : Joule (J)</a:t>
            </a:r>
          </a:p>
          <a:p>
            <a:r>
              <a:rPr lang="id-ID" dirty="0" smtClean="0"/>
              <a:t>Gaya : Newton (N)</a:t>
            </a:r>
          </a:p>
          <a:p>
            <a:r>
              <a:rPr lang="id-ID" dirty="0" smtClean="0"/>
              <a:t>Kecepatan : m/s</a:t>
            </a:r>
          </a:p>
          <a:p>
            <a:r>
              <a:rPr lang="id-ID" dirty="0" smtClean="0"/>
              <a:t>Tekanan : N/m2, Pa</a:t>
            </a:r>
          </a:p>
          <a:p>
            <a:r>
              <a:rPr lang="id-ID" dirty="0" smtClean="0"/>
              <a:t>Kapasitas panas : J/kg.K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191322" cy="3684588"/>
          </a:xfrm>
        </p:spPr>
        <p:txBody>
          <a:bodyPr/>
          <a:lstStyle/>
          <a:p>
            <a:r>
              <a:rPr lang="id-ID" dirty="0"/>
              <a:t>Energi : </a:t>
            </a:r>
            <a:r>
              <a:rPr lang="id-ID" dirty="0" smtClean="0"/>
              <a:t>Btu, ft.lb(f)</a:t>
            </a:r>
            <a:endParaRPr lang="id-ID" dirty="0"/>
          </a:p>
          <a:p>
            <a:r>
              <a:rPr lang="id-ID" dirty="0"/>
              <a:t>Gaya : </a:t>
            </a:r>
            <a:r>
              <a:rPr lang="id-ID" dirty="0" smtClean="0"/>
              <a:t>lb(f)</a:t>
            </a:r>
            <a:endParaRPr lang="id-ID" dirty="0"/>
          </a:p>
          <a:p>
            <a:r>
              <a:rPr lang="id-ID" dirty="0"/>
              <a:t>Kecepatan : </a:t>
            </a:r>
            <a:r>
              <a:rPr lang="id-ID" dirty="0" smtClean="0"/>
              <a:t>ft/s</a:t>
            </a:r>
            <a:endParaRPr lang="id-ID" dirty="0"/>
          </a:p>
          <a:p>
            <a:r>
              <a:rPr lang="id-ID" dirty="0"/>
              <a:t>Tekanan : </a:t>
            </a:r>
            <a:r>
              <a:rPr lang="id-ID" dirty="0" smtClean="0"/>
              <a:t>lb/in2 (psi)</a:t>
            </a:r>
            <a:endParaRPr lang="id-ID" dirty="0"/>
          </a:p>
          <a:p>
            <a:r>
              <a:rPr lang="id-ID" dirty="0"/>
              <a:t>Kapasitas panas : </a:t>
            </a:r>
            <a:r>
              <a:rPr lang="id-ID" dirty="0" smtClean="0"/>
              <a:t>Btu/lb.</a:t>
            </a:r>
            <a:r>
              <a:rPr lang="id-ID" dirty="0" smtClean="0">
                <a:latin typeface="Calibri"/>
                <a:cs typeface="Calibri"/>
              </a:rPr>
              <a:t>°F</a:t>
            </a:r>
            <a:endParaRPr lang="id-ID" dirty="0"/>
          </a:p>
          <a:p>
            <a:endParaRPr lang="id-ID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4335338" cy="823912"/>
          </a:xfrm>
        </p:spPr>
        <p:txBody>
          <a:bodyPr/>
          <a:lstStyle/>
          <a:p>
            <a:r>
              <a:rPr lang="id-ID" dirty="0" smtClean="0"/>
              <a:t>British/American Engineering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2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99"/>
        </a:solidFill>
        <a:ln w="9525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l" defTabSz="914400" rtl="0" eaLnBrk="1" fontAlgn="base" latinLnBrk="0" hangingPunct="1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anose="05000000000000000000" pitchFamily="2" charset="2"/>
          <a:buNone/>
          <a:tabLst/>
          <a:defRPr kumimoji="0" lang="en-US" altLang="id-ID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99"/>
        </a:solidFill>
        <a:ln w="9525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l" defTabSz="914400" rtl="0" eaLnBrk="1" fontAlgn="base" latinLnBrk="0" hangingPunct="1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anose="05000000000000000000" pitchFamily="2" charset="2"/>
          <a:buNone/>
          <a:tabLst/>
          <a:defRPr kumimoji="0" lang="en-US" altLang="id-ID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2143</TotalTime>
  <Words>352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Sylfaen</vt:lpstr>
      <vt:lpstr>Symbol</vt:lpstr>
      <vt:lpstr>Times New Roman</vt:lpstr>
      <vt:lpstr>Wingdings</vt:lpstr>
      <vt:lpstr>Quadrant</vt:lpstr>
      <vt:lpstr>AZAS TEKNIK KIMIA</vt:lpstr>
      <vt:lpstr>DEFINISI [1]</vt:lpstr>
      <vt:lpstr>Chemical Engineering Tools</vt:lpstr>
      <vt:lpstr>Besaran dan satuan</vt:lpstr>
      <vt:lpstr>Macam-macam besaran</vt:lpstr>
      <vt:lpstr>DIMENSI</vt:lpstr>
      <vt:lpstr>SATUAN</vt:lpstr>
      <vt:lpstr>Jenis satuan pokok</vt:lpstr>
      <vt:lpstr>Jenis satuan turunan</vt:lpstr>
      <vt:lpstr>Konversi satuan</vt:lpstr>
      <vt:lpstr>PowerPoint Presentation</vt:lpstr>
      <vt:lpstr>Contoh :</vt:lpstr>
      <vt:lpstr>Konversikan :</vt:lpstr>
      <vt:lpstr>Latihan 1</vt:lpstr>
      <vt:lpstr>Latihan 2</vt:lpstr>
      <vt:lpstr>PR</vt:lpstr>
    </vt:vector>
  </TitlesOfParts>
  <Company>axioo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NERACA MASSA &amp; ENERGI</dc:title>
  <dc:creator>centaur</dc:creator>
  <cp:lastModifiedBy>Dwi Ardiana</cp:lastModifiedBy>
  <cp:revision>39</cp:revision>
  <dcterms:created xsi:type="dcterms:W3CDTF">2009-08-30T14:09:52Z</dcterms:created>
  <dcterms:modified xsi:type="dcterms:W3CDTF">2021-03-04T00:06:19Z</dcterms:modified>
</cp:coreProperties>
</file>