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2" r:id="rId3"/>
    <p:sldId id="310" r:id="rId4"/>
    <p:sldId id="293" r:id="rId5"/>
    <p:sldId id="294" r:id="rId6"/>
    <p:sldId id="295" r:id="rId7"/>
    <p:sldId id="296" r:id="rId8"/>
    <p:sldId id="307" r:id="rId9"/>
    <p:sldId id="306" r:id="rId10"/>
    <p:sldId id="281" r:id="rId11"/>
    <p:sldId id="282" r:id="rId12"/>
    <p:sldId id="283" r:id="rId13"/>
    <p:sldId id="284" r:id="rId14"/>
    <p:sldId id="285" r:id="rId15"/>
    <p:sldId id="286" r:id="rId16"/>
    <p:sldId id="312" r:id="rId17"/>
    <p:sldId id="300" r:id="rId18"/>
    <p:sldId id="311" r:id="rId19"/>
    <p:sldId id="288" r:id="rId20"/>
    <p:sldId id="290" r:id="rId21"/>
    <p:sldId id="301" r:id="rId22"/>
    <p:sldId id="302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66"/>
    <a:srgbClr val="66CCFF"/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0" autoAdjust="0"/>
    <p:restoredTop sz="90929"/>
  </p:normalViewPr>
  <p:slideViewPr>
    <p:cSldViewPr>
      <p:cViewPr varScale="1">
        <p:scale>
          <a:sx n="71" d="100"/>
          <a:sy n="71" d="100"/>
        </p:scale>
        <p:origin x="11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918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732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393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315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914400"/>
            <a:ext cx="7772400" cy="5105400"/>
          </a:xfrm>
        </p:spPr>
        <p:txBody>
          <a:bodyPr/>
          <a:lstStyle/>
          <a:p>
            <a:pPr lvl="0"/>
            <a:endParaRPr lang="id-ID" noProof="0" smtClean="0"/>
          </a:p>
        </p:txBody>
      </p:sp>
    </p:spTree>
    <p:extLst>
      <p:ext uri="{BB962C8B-B14F-4D97-AF65-F5344CB8AC3E}">
        <p14:creationId xmlns:p14="http://schemas.microsoft.com/office/powerpoint/2010/main" val="112148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 rot="16200000">
            <a:off x="-3139281" y="3136612"/>
            <a:ext cx="6858000" cy="584775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sz="3200" dirty="0" smtClean="0">
                <a:solidFill>
                  <a:schemeClr val="bg1"/>
                </a:solidFill>
              </a:rPr>
              <a:t>0</a:t>
            </a:r>
            <a:r>
              <a:rPr lang="id-ID" altLang="id-ID" sz="3200" dirty="0" smtClean="0">
                <a:solidFill>
                  <a:schemeClr val="bg1"/>
                </a:solidFill>
              </a:rPr>
              <a:t>3</a:t>
            </a:r>
            <a:r>
              <a:rPr lang="id-ID" altLang="id-ID" sz="3200" baseline="0" dirty="0" smtClean="0">
                <a:solidFill>
                  <a:schemeClr val="bg1"/>
                </a:solidFill>
              </a:rPr>
              <a:t> </a:t>
            </a:r>
            <a:r>
              <a:rPr lang="id-ID" altLang="id-ID" sz="3200" dirty="0" smtClean="0">
                <a:solidFill>
                  <a:schemeClr val="bg1"/>
                </a:solidFill>
              </a:rPr>
              <a:t>Linear Algebraic Equations</a:t>
            </a:r>
            <a:endParaRPr lang="en-US" altLang="id-ID" sz="3200" dirty="0">
              <a:solidFill>
                <a:schemeClr val="bg1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315200" cy="6858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graphicFrame>
        <p:nvGraphicFramePr>
          <p:cNvPr id="1030" name="Object 12"/>
          <p:cNvGraphicFramePr>
            <a:graphicFrameLocks noChangeAspect="1"/>
          </p:cNvGraphicFramePr>
          <p:nvPr userDrawn="1"/>
        </p:nvGraphicFramePr>
        <p:xfrm>
          <a:off x="533400" y="5729288"/>
          <a:ext cx="8382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Photo Editor Photo" r:id="rId7" imgW="2200582" imgH="2095793" progId="MSPhotoEd.3">
                  <p:embed/>
                </p:oleObj>
              </mc:Choice>
              <mc:Fallback>
                <p:oleObj name="Photo Editor Photo" r:id="rId7" imgW="2200582" imgH="2095793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729288"/>
                        <a:ext cx="83820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34" grpId="0" animBg="1" autoUpdateAnimBg="0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d-ID" dirty="0" smtClean="0"/>
              <a:t>Chapter 03</a:t>
            </a:r>
            <a:br>
              <a:rPr lang="id-ID" dirty="0" smtClean="0"/>
            </a:br>
            <a:r>
              <a:rPr lang="id-ID" dirty="0" smtClean="0"/>
              <a:t>LINEAR ALGEBRAIC EQUATIONS</a:t>
            </a:r>
            <a:endParaRPr lang="en-US" alt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315200" cy="808038"/>
          </a:xfrm>
        </p:spPr>
        <p:txBody>
          <a:bodyPr/>
          <a:lstStyle/>
          <a:p>
            <a:pPr eaLnBrk="1" hangingPunct="1"/>
            <a:r>
              <a:rPr lang="id-ID" dirty="0"/>
              <a:t>Matrix Inversion</a:t>
            </a:r>
            <a:endParaRPr lang="en-US" altLang="id-ID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45720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id-ID" sz="3200" b="1">
                <a:cs typeface="Times New Roman" panose="02020603050405020304" pitchFamily="18" charset="0"/>
              </a:rPr>
              <a:t>A		  x    =  B</a:t>
            </a:r>
            <a:endParaRPr lang="en-US" altLang="id-ID" sz="320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19200" y="1981200"/>
          <a:ext cx="3505200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r:id="rId3" imgW="1574800" imgH="977900" progId="Equation.3">
                  <p:embed/>
                </p:oleObj>
              </mc:Choice>
              <mc:Fallback>
                <p:oleObj r:id="rId3" imgW="1574800" imgH="977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3505200" cy="218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800600" y="1981200"/>
          <a:ext cx="685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r:id="rId5" imgW="304668" imgH="977476" progId="Equation.3">
                  <p:embed/>
                </p:oleObj>
              </mc:Choice>
              <mc:Fallback>
                <p:oleObj r:id="rId5" imgW="304668" imgH="97747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685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019800" y="1981200"/>
          <a:ext cx="6635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r:id="rId7" imgW="304668" imgH="977476" progId="Equation.3">
                  <p:embed/>
                </p:oleObj>
              </mc:Choice>
              <mc:Fallback>
                <p:oleObj r:id="rId7" imgW="304668" imgH="9774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6635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562600" y="28194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32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id-ID" dirty="0" smtClean="0"/>
              <a:t>Solution</a:t>
            </a:r>
            <a:endParaRPr lang="en-US" altLang="id-ID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14400"/>
            <a:ext cx="68580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		A  x  	= 	B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en-US" altLang="id-ID" b="1" baseline="300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-1</a:t>
            </a: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A  x  	=  	A</a:t>
            </a:r>
            <a:r>
              <a:rPr lang="en-US" altLang="id-ID" b="1" baseline="300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-1</a:t>
            </a: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B</a:t>
            </a:r>
            <a:endParaRPr lang="en-US" alt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  I  x  	=  	A</a:t>
            </a:r>
            <a:r>
              <a:rPr lang="en-US" altLang="id-ID" b="1" baseline="300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-1</a:t>
            </a: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B</a:t>
            </a:r>
            <a:endParaRPr lang="en-US" altLang="id-ID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	     x  	=  	A</a:t>
            </a:r>
            <a:r>
              <a:rPr lang="en-US" altLang="id-ID" b="1" baseline="300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-1</a:t>
            </a:r>
            <a:r>
              <a:rPr lang="en-US" altLang="id-ID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B	</a:t>
            </a:r>
            <a:r>
              <a:rPr lang="en-US" altLang="id-ID" dirty="0" smtClean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dirty="0" err="1" smtClean="0">
                <a:latin typeface="Courier New" panose="02070309020205020404" pitchFamily="49" charset="0"/>
              </a:rPr>
              <a:t>Matlab</a:t>
            </a:r>
            <a:endParaRPr lang="en-US" altLang="id-ID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latin typeface="Courier New" panose="02070309020205020404" pitchFamily="49" charset="0"/>
              </a:rPr>
              <a:t>			x 	= 	</a:t>
            </a:r>
            <a:r>
              <a:rPr lang="en-US" altLang="id-ID" dirty="0" err="1" smtClean="0">
                <a:latin typeface="Courier New" panose="02070309020205020404" pitchFamily="49" charset="0"/>
              </a:rPr>
              <a:t>inv</a:t>
            </a:r>
            <a:r>
              <a:rPr lang="en-US" altLang="id-ID" dirty="0" smtClean="0">
                <a:latin typeface="Courier New" panose="02070309020205020404" pitchFamily="49" charset="0"/>
              </a:rPr>
              <a:t>(A)*B </a:t>
            </a:r>
            <a:endParaRPr lang="id-ID" altLang="id-ID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 dirty="0" smtClean="0">
                <a:latin typeface="Courier New" panose="02070309020205020404" pitchFamily="49" charset="0"/>
              </a:rPr>
              <a:t>or</a:t>
            </a:r>
            <a:endParaRPr lang="en-US" altLang="id-ID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latin typeface="Courier New" panose="02070309020205020404" pitchFamily="49" charset="0"/>
              </a:rPr>
              <a:t>			x 	= 	A\B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id-ID" dirty="0" smtClean="0"/>
              <a:t>Example</a:t>
            </a:r>
            <a:endParaRPr lang="en-US" altLang="id-ID" dirty="0" smtClean="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447800" y="609600"/>
            <a:ext cx="441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id-ID" sz="3200">
                <a:cs typeface="Times New Roman" panose="02020603050405020304" pitchFamily="18" charset="0"/>
              </a:rPr>
              <a:t>  x</a:t>
            </a:r>
            <a:r>
              <a:rPr lang="en-US" altLang="id-ID" sz="3200" baseline="-30000">
                <a:cs typeface="Times New Roman" panose="02020603050405020304" pitchFamily="18" charset="0"/>
              </a:rPr>
              <a:t>1</a:t>
            </a:r>
            <a:r>
              <a:rPr lang="en-US" altLang="id-ID" sz="3200">
                <a:cs typeface="Times New Roman" panose="02020603050405020304" pitchFamily="18" charset="0"/>
              </a:rPr>
              <a:t> + 2 x</a:t>
            </a:r>
            <a:r>
              <a:rPr lang="en-US" altLang="id-ID" sz="3200" baseline="-30000">
                <a:cs typeface="Times New Roman" panose="02020603050405020304" pitchFamily="18" charset="0"/>
              </a:rPr>
              <a:t>2</a:t>
            </a:r>
            <a:r>
              <a:rPr lang="en-US" altLang="id-ID" sz="3200">
                <a:cs typeface="Times New Roman" panose="02020603050405020304" pitchFamily="18" charset="0"/>
              </a:rPr>
              <a:t> + 3x</a:t>
            </a:r>
            <a:r>
              <a:rPr lang="en-US" altLang="id-ID" sz="3200" baseline="-30000">
                <a:cs typeface="Times New Roman" panose="02020603050405020304" pitchFamily="18" charset="0"/>
              </a:rPr>
              <a:t>3</a:t>
            </a:r>
            <a:r>
              <a:rPr lang="en-US" altLang="id-ID" sz="3200">
                <a:cs typeface="Times New Roman" panose="02020603050405020304" pitchFamily="18" charset="0"/>
              </a:rPr>
              <a:t>  =  366</a:t>
            </a:r>
            <a:endParaRPr lang="id-ID" altLang="id-ID" sz="3200">
              <a:cs typeface="Times New Roman" panose="02020603050405020304" pitchFamily="18" charset="0"/>
            </a:endParaRPr>
          </a:p>
          <a:p>
            <a:pPr algn="just"/>
            <a:r>
              <a:rPr lang="en-US" altLang="id-ID" sz="3200">
                <a:cs typeface="Times New Roman" panose="02020603050405020304" pitchFamily="18" charset="0"/>
              </a:rPr>
              <a:t>4x</a:t>
            </a:r>
            <a:r>
              <a:rPr lang="en-US" altLang="id-ID" sz="3200" baseline="-30000">
                <a:cs typeface="Times New Roman" panose="02020603050405020304" pitchFamily="18" charset="0"/>
              </a:rPr>
              <a:t>1</a:t>
            </a:r>
            <a:r>
              <a:rPr lang="en-US" altLang="id-ID" sz="3200">
                <a:cs typeface="Times New Roman" panose="02020603050405020304" pitchFamily="18" charset="0"/>
              </a:rPr>
              <a:t> + 5x</a:t>
            </a:r>
            <a:r>
              <a:rPr lang="en-US" altLang="id-ID" sz="3200" baseline="-30000">
                <a:cs typeface="Times New Roman" panose="02020603050405020304" pitchFamily="18" charset="0"/>
              </a:rPr>
              <a:t>2 </a:t>
            </a:r>
            <a:r>
              <a:rPr lang="en-US" altLang="id-ID" sz="3200">
                <a:cs typeface="Times New Roman" panose="02020603050405020304" pitchFamily="18" charset="0"/>
              </a:rPr>
              <a:t> + 6x</a:t>
            </a:r>
            <a:r>
              <a:rPr lang="en-US" altLang="id-ID" sz="3200" baseline="-30000">
                <a:cs typeface="Times New Roman" panose="02020603050405020304" pitchFamily="18" charset="0"/>
              </a:rPr>
              <a:t>3</a:t>
            </a:r>
            <a:r>
              <a:rPr lang="en-US" altLang="id-ID" sz="3200">
                <a:cs typeface="Times New Roman" panose="02020603050405020304" pitchFamily="18" charset="0"/>
              </a:rPr>
              <a:t>  =  804</a:t>
            </a:r>
            <a:endParaRPr lang="id-ID" altLang="id-ID" sz="3200">
              <a:cs typeface="Times New Roman" panose="02020603050405020304" pitchFamily="18" charset="0"/>
            </a:endParaRPr>
          </a:p>
          <a:p>
            <a:pPr algn="just"/>
            <a:r>
              <a:rPr lang="en-US" altLang="id-ID" sz="3200">
                <a:cs typeface="Times New Roman" panose="02020603050405020304" pitchFamily="18" charset="0"/>
              </a:rPr>
              <a:t>7x</a:t>
            </a:r>
            <a:r>
              <a:rPr lang="en-US" altLang="id-ID" sz="3200" baseline="-30000">
                <a:cs typeface="Times New Roman" panose="02020603050405020304" pitchFamily="18" charset="0"/>
              </a:rPr>
              <a:t>1</a:t>
            </a:r>
            <a:r>
              <a:rPr lang="en-US" altLang="id-ID" sz="3200">
                <a:cs typeface="Times New Roman" panose="02020603050405020304" pitchFamily="18" charset="0"/>
              </a:rPr>
              <a:t> + 8x</a:t>
            </a:r>
            <a:r>
              <a:rPr lang="en-US" altLang="id-ID" sz="3200" baseline="-30000">
                <a:cs typeface="Times New Roman" panose="02020603050405020304" pitchFamily="18" charset="0"/>
              </a:rPr>
              <a:t>2</a:t>
            </a:r>
            <a:r>
              <a:rPr lang="en-US" altLang="id-ID" sz="3200">
                <a:cs typeface="Times New Roman" panose="02020603050405020304" pitchFamily="18" charset="0"/>
              </a:rPr>
              <a:t>             =  351</a:t>
            </a:r>
            <a:endParaRPr lang="id-ID" altLang="id-ID" sz="3200"/>
          </a:p>
        </p:txBody>
      </p: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1371600" y="2286000"/>
            <a:ext cx="5029200" cy="1971675"/>
            <a:chOff x="912" y="1920"/>
            <a:chExt cx="3168" cy="1242"/>
          </a:xfrm>
        </p:grpSpPr>
        <p:sp>
          <p:nvSpPr>
            <p:cNvPr id="5128" name="Rectangle 4"/>
            <p:cNvSpPr>
              <a:spLocks noChangeArrowheads="1"/>
            </p:cNvSpPr>
            <p:nvPr/>
          </p:nvSpPr>
          <p:spPr bwMode="auto">
            <a:xfrm>
              <a:off x="912" y="1920"/>
              <a:ext cx="1200" cy="1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1     2     3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4     5     6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7     8     0</a:t>
              </a:r>
              <a:endParaRPr lang="id-ID" altLang="id-ID" sz="3200">
                <a:cs typeface="Times New Roman" panose="02020603050405020304" pitchFamily="18" charset="0"/>
              </a:endParaRPr>
            </a:p>
          </p:txBody>
        </p:sp>
        <p:sp>
          <p:nvSpPr>
            <p:cNvPr id="5129" name="Line 5"/>
            <p:cNvSpPr>
              <a:spLocks noChangeShapeType="1"/>
            </p:cNvSpPr>
            <p:nvPr/>
          </p:nvSpPr>
          <p:spPr bwMode="auto">
            <a:xfrm>
              <a:off x="912" y="196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30" name="Line 6"/>
            <p:cNvSpPr>
              <a:spLocks noChangeShapeType="1"/>
            </p:cNvSpPr>
            <p:nvPr/>
          </p:nvSpPr>
          <p:spPr bwMode="auto">
            <a:xfrm>
              <a:off x="912" y="31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31" name="Line 7"/>
            <p:cNvSpPr>
              <a:spLocks noChangeShapeType="1"/>
            </p:cNvSpPr>
            <p:nvPr/>
          </p:nvSpPr>
          <p:spPr bwMode="auto">
            <a:xfrm>
              <a:off x="912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32" name="Line 8"/>
            <p:cNvSpPr>
              <a:spLocks noChangeShapeType="1"/>
            </p:cNvSpPr>
            <p:nvPr/>
          </p:nvSpPr>
          <p:spPr bwMode="auto">
            <a:xfrm>
              <a:off x="2352" y="196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33" name="Line 9"/>
            <p:cNvSpPr>
              <a:spLocks noChangeShapeType="1"/>
            </p:cNvSpPr>
            <p:nvPr/>
          </p:nvSpPr>
          <p:spPr bwMode="auto">
            <a:xfrm>
              <a:off x="2352" y="31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34" name="Line 10"/>
            <p:cNvSpPr>
              <a:spLocks noChangeShapeType="1"/>
            </p:cNvSpPr>
            <p:nvPr/>
          </p:nvSpPr>
          <p:spPr bwMode="auto">
            <a:xfrm>
              <a:off x="2352" y="19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5135" name="Group 17"/>
            <p:cNvGrpSpPr>
              <a:grpSpLocks/>
            </p:cNvGrpSpPr>
            <p:nvPr/>
          </p:nvGrpSpPr>
          <p:grpSpPr bwMode="auto">
            <a:xfrm flipH="1">
              <a:off x="1920" y="1968"/>
              <a:ext cx="144" cy="1152"/>
              <a:chOff x="2160" y="1968"/>
              <a:chExt cx="144" cy="1152"/>
            </a:xfrm>
          </p:grpSpPr>
          <p:sp>
            <p:nvSpPr>
              <p:cNvPr id="5151" name="Line 11"/>
              <p:cNvSpPr>
                <a:spLocks noChangeShapeType="1"/>
              </p:cNvSpPr>
              <p:nvPr/>
            </p:nvSpPr>
            <p:spPr bwMode="auto">
              <a:xfrm>
                <a:off x="2160" y="196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2" name="Line 12"/>
              <p:cNvSpPr>
                <a:spLocks noChangeShapeType="1"/>
              </p:cNvSpPr>
              <p:nvPr/>
            </p:nvSpPr>
            <p:spPr bwMode="auto">
              <a:xfrm>
                <a:off x="2160" y="31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3" name="Line 13"/>
              <p:cNvSpPr>
                <a:spLocks noChangeShapeType="1"/>
              </p:cNvSpPr>
              <p:nvPr/>
            </p:nvSpPr>
            <p:spPr bwMode="auto">
              <a:xfrm>
                <a:off x="2160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 flipH="1">
              <a:off x="2880" y="1968"/>
              <a:ext cx="144" cy="1152"/>
              <a:chOff x="2880" y="1968"/>
              <a:chExt cx="144" cy="1152"/>
            </a:xfrm>
          </p:grpSpPr>
          <p:sp>
            <p:nvSpPr>
              <p:cNvPr id="5148" name="Line 14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9" name="Line 15"/>
              <p:cNvSpPr>
                <a:spLocks noChangeShapeType="1"/>
              </p:cNvSpPr>
              <p:nvPr/>
            </p:nvSpPr>
            <p:spPr bwMode="auto">
              <a:xfrm>
                <a:off x="2880" y="31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50" name="Line 16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137" name="Group 19"/>
            <p:cNvGrpSpPr>
              <a:grpSpLocks/>
            </p:cNvGrpSpPr>
            <p:nvPr/>
          </p:nvGrpSpPr>
          <p:grpSpPr bwMode="auto">
            <a:xfrm>
              <a:off x="3504" y="1968"/>
              <a:ext cx="144" cy="1152"/>
              <a:chOff x="2880" y="1968"/>
              <a:chExt cx="144" cy="1152"/>
            </a:xfrm>
          </p:grpSpPr>
          <p:sp>
            <p:nvSpPr>
              <p:cNvPr id="5145" name="Line 20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6" name="Line 21"/>
              <p:cNvSpPr>
                <a:spLocks noChangeShapeType="1"/>
              </p:cNvSpPr>
              <p:nvPr/>
            </p:nvSpPr>
            <p:spPr bwMode="auto">
              <a:xfrm>
                <a:off x="2880" y="31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7" name="Line 22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138" name="Group 23"/>
            <p:cNvGrpSpPr>
              <a:grpSpLocks/>
            </p:cNvGrpSpPr>
            <p:nvPr/>
          </p:nvGrpSpPr>
          <p:grpSpPr bwMode="auto">
            <a:xfrm flipH="1">
              <a:off x="3888" y="1968"/>
              <a:ext cx="144" cy="1152"/>
              <a:chOff x="2880" y="1968"/>
              <a:chExt cx="144" cy="1152"/>
            </a:xfrm>
          </p:grpSpPr>
          <p:sp>
            <p:nvSpPr>
              <p:cNvPr id="5142" name="Line 24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3" name="Line 25"/>
              <p:cNvSpPr>
                <a:spLocks noChangeShapeType="1"/>
              </p:cNvSpPr>
              <p:nvPr/>
            </p:nvSpPr>
            <p:spPr bwMode="auto">
              <a:xfrm>
                <a:off x="2880" y="31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44" name="Line 26"/>
              <p:cNvSpPr>
                <a:spLocks noChangeShapeType="1"/>
              </p:cNvSpPr>
              <p:nvPr/>
            </p:nvSpPr>
            <p:spPr bwMode="auto">
              <a:xfrm>
                <a:off x="2880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5139" name="Rectangle 27"/>
            <p:cNvSpPr>
              <a:spLocks noChangeArrowheads="1"/>
            </p:cNvSpPr>
            <p:nvPr/>
          </p:nvSpPr>
          <p:spPr bwMode="auto">
            <a:xfrm>
              <a:off x="2496" y="1968"/>
              <a:ext cx="384" cy="1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x</a:t>
              </a:r>
              <a:r>
                <a:rPr lang="en-US" altLang="id-ID" sz="3200" baseline="-25000">
                  <a:cs typeface="Times New Roman" panose="02020603050405020304" pitchFamily="18" charset="0"/>
                </a:rPr>
                <a:t>1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x</a:t>
              </a:r>
              <a:r>
                <a:rPr lang="en-US" altLang="id-ID" sz="3200" baseline="-25000">
                  <a:cs typeface="Times New Roman" panose="02020603050405020304" pitchFamily="18" charset="0"/>
                </a:rPr>
                <a:t>2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x</a:t>
              </a:r>
              <a:r>
                <a:rPr lang="en-US" altLang="id-ID" sz="3200" baseline="-25000">
                  <a:cs typeface="Times New Roman" panose="02020603050405020304" pitchFamily="18" charset="0"/>
                </a:rPr>
                <a:t>3</a:t>
              </a:r>
              <a:endParaRPr lang="id-ID" altLang="id-ID" sz="3200">
                <a:cs typeface="Times New Roman" panose="02020603050405020304" pitchFamily="18" charset="0"/>
              </a:endParaRPr>
            </a:p>
          </p:txBody>
        </p:sp>
        <p:sp>
          <p:nvSpPr>
            <p:cNvPr id="5140" name="Rectangle 28"/>
            <p:cNvSpPr>
              <a:spLocks noChangeArrowheads="1"/>
            </p:cNvSpPr>
            <p:nvPr/>
          </p:nvSpPr>
          <p:spPr bwMode="auto">
            <a:xfrm>
              <a:off x="3120" y="1920"/>
              <a:ext cx="384" cy="1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=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=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=</a:t>
              </a:r>
              <a:endParaRPr lang="id-ID" altLang="id-ID" sz="3200">
                <a:cs typeface="Times New Roman" panose="02020603050405020304" pitchFamily="18" charset="0"/>
              </a:endParaRPr>
            </a:p>
          </p:txBody>
        </p:sp>
        <p:sp>
          <p:nvSpPr>
            <p:cNvPr id="5141" name="Rectangle 29"/>
            <p:cNvSpPr>
              <a:spLocks noChangeArrowheads="1"/>
            </p:cNvSpPr>
            <p:nvPr/>
          </p:nvSpPr>
          <p:spPr bwMode="auto">
            <a:xfrm>
              <a:off x="3504" y="1920"/>
              <a:ext cx="576" cy="1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366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804</a:t>
              </a:r>
              <a:endParaRPr lang="id-ID" altLang="id-ID" sz="3200"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id-ID" sz="3200">
                  <a:cs typeface="Times New Roman" panose="02020603050405020304" pitchFamily="18" charset="0"/>
                </a:rPr>
                <a:t>351</a:t>
              </a:r>
              <a:endParaRPr lang="id-ID" altLang="id-ID" sz="3200">
                <a:cs typeface="Times New Roman" panose="02020603050405020304" pitchFamily="18" charset="0"/>
              </a:endParaRPr>
            </a:p>
          </p:txBody>
        </p:sp>
      </p:grp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3048000" y="4419600"/>
            <a:ext cx="31718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id-ID" sz="3200" b="1">
                <a:latin typeface="Courier New" panose="02070309020205020404" pitchFamily="49" charset="0"/>
                <a:cs typeface="Times New Roman" panose="02020603050405020304" pitchFamily="18" charset="0"/>
              </a:rPr>
              <a:t>A  x  	= 	B</a:t>
            </a: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3962400" y="4876800"/>
            <a:ext cx="3968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id-ID" sz="3200">
                <a:latin typeface="Courier New" panose="02070309020205020404" pitchFamily="49" charset="0"/>
              </a:rPr>
              <a:t>x 	= 	inv(A)*B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83" grpId="0" autoUpdateAnimBg="0"/>
      <p:bldP spid="491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id-ID" dirty="0" smtClean="0"/>
              <a:t>Solution</a:t>
            </a:r>
            <a:endParaRPr lang="en-US" altLang="id-ID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cs typeface="Times New Roman" panose="02020603050405020304" pitchFamily="18" charset="0"/>
              </a:rPr>
              <a:t>&gt;&gt; A=[1 2 3 ; 4 5 6 ; 7 8 0]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cs typeface="Times New Roman" panose="02020603050405020304" pitchFamily="18" charset="0"/>
              </a:rPr>
              <a:t> A =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cs typeface="Times New Roman" panose="02020603050405020304" pitchFamily="18" charset="0"/>
              </a:rPr>
              <a:t>     1     2     3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cs typeface="Times New Roman" panose="02020603050405020304" pitchFamily="18" charset="0"/>
              </a:rPr>
              <a:t>     4     5     6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cs typeface="Times New Roman" panose="02020603050405020304" pitchFamily="18" charset="0"/>
              </a:rPr>
              <a:t>     7     8     0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cs typeface="Times New Roman" panose="02020603050405020304" pitchFamily="18" charset="0"/>
              </a:rPr>
              <a:t>&gt;&gt; </a:t>
            </a:r>
            <a:r>
              <a:rPr lang="en-US" altLang="id-ID" dirty="0" err="1" smtClean="0">
                <a:cs typeface="Times New Roman" panose="02020603050405020304" pitchFamily="18" charset="0"/>
              </a:rPr>
              <a:t>det</a:t>
            </a:r>
            <a:r>
              <a:rPr lang="en-US" altLang="id-ID" dirty="0" smtClean="0">
                <a:cs typeface="Times New Roman" panose="02020603050405020304" pitchFamily="18" charset="0"/>
              </a:rPr>
              <a:t>(A)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err="1" smtClean="0">
                <a:cs typeface="Times New Roman" panose="02020603050405020304" pitchFamily="18" charset="0"/>
              </a:rPr>
              <a:t>ans</a:t>
            </a:r>
            <a:r>
              <a:rPr lang="en-US" altLang="id-ID" dirty="0" smtClean="0">
                <a:cs typeface="Times New Roman" panose="02020603050405020304" pitchFamily="18" charset="0"/>
              </a:rPr>
              <a:t> =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>
                <a:cs typeface="Times New Roman" panose="02020603050405020304" pitchFamily="18" charset="0"/>
              </a:rPr>
              <a:t>    27</a:t>
            </a:r>
            <a:endParaRPr lang="id-ID" altLang="id-ID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Program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762000" y="2209800"/>
            <a:ext cx="81534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id-ID" sz="2800" dirty="0">
                <a:cs typeface="Times New Roman" panose="02020603050405020304" pitchFamily="18" charset="0"/>
              </a:rPr>
              <a:t>%Program </a:t>
            </a:r>
            <a:r>
              <a:rPr lang="id-ID" altLang="id-ID" sz="2800" dirty="0" smtClean="0">
                <a:cs typeface="Times New Roman" panose="02020603050405020304" pitchFamily="18" charset="0"/>
              </a:rPr>
              <a:t>for solution linear algebraic equations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800" dirty="0">
                <a:cs typeface="Times New Roman" panose="02020603050405020304" pitchFamily="18" charset="0"/>
              </a:rPr>
              <a:t>A=[1 2 3 ; 4 5 6 ; 7 8 0 ]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800" dirty="0">
                <a:cs typeface="Times New Roman" panose="02020603050405020304" pitchFamily="18" charset="0"/>
              </a:rPr>
              <a:t>b=[366 ; 804 ; 351]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800" dirty="0" err="1">
                <a:cs typeface="Times New Roman" panose="02020603050405020304" pitchFamily="18" charset="0"/>
              </a:rPr>
              <a:t>disp</a:t>
            </a:r>
            <a:r>
              <a:rPr lang="en-US" altLang="id-ID" sz="2800" dirty="0">
                <a:cs typeface="Times New Roman" panose="02020603050405020304" pitchFamily="18" charset="0"/>
              </a:rPr>
              <a:t>('x=</a:t>
            </a:r>
            <a:r>
              <a:rPr lang="en-US" altLang="id-ID" sz="2800" dirty="0" err="1">
                <a:cs typeface="Times New Roman" panose="02020603050405020304" pitchFamily="18" charset="0"/>
              </a:rPr>
              <a:t>inv</a:t>
            </a:r>
            <a:r>
              <a:rPr lang="en-US" altLang="id-ID" sz="2800" dirty="0">
                <a:cs typeface="Times New Roman" panose="02020603050405020304" pitchFamily="18" charset="0"/>
              </a:rPr>
              <a:t>(A)*b')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800" dirty="0">
                <a:cs typeface="Times New Roman" panose="02020603050405020304" pitchFamily="18" charset="0"/>
              </a:rPr>
              <a:t>x=</a:t>
            </a:r>
            <a:r>
              <a:rPr lang="en-US" altLang="id-ID" sz="2800" dirty="0" err="1">
                <a:cs typeface="Times New Roman" panose="02020603050405020304" pitchFamily="18" charset="0"/>
              </a:rPr>
              <a:t>inv</a:t>
            </a:r>
            <a:r>
              <a:rPr lang="en-US" altLang="id-ID" sz="2800" dirty="0">
                <a:cs typeface="Times New Roman" panose="02020603050405020304" pitchFamily="18" charset="0"/>
              </a:rPr>
              <a:t>(A)*b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800" dirty="0" err="1">
                <a:cs typeface="Times New Roman" panose="02020603050405020304" pitchFamily="18" charset="0"/>
              </a:rPr>
              <a:t>disp</a:t>
            </a:r>
            <a:r>
              <a:rPr lang="en-US" altLang="id-ID" sz="2800" dirty="0">
                <a:cs typeface="Times New Roman" panose="02020603050405020304" pitchFamily="18" charset="0"/>
              </a:rPr>
              <a:t>('</a:t>
            </a:r>
            <a:r>
              <a:rPr lang="en-US" altLang="id-ID" sz="2800" dirty="0" err="1">
                <a:cs typeface="Times New Roman" panose="02020603050405020304" pitchFamily="18" charset="0"/>
              </a:rPr>
              <a:t>atau</a:t>
            </a:r>
            <a:r>
              <a:rPr lang="en-US" altLang="id-ID" sz="2800" dirty="0">
                <a:cs typeface="Times New Roman" panose="02020603050405020304" pitchFamily="18" charset="0"/>
              </a:rPr>
              <a:t>')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800" dirty="0" err="1">
                <a:cs typeface="Times New Roman" panose="02020603050405020304" pitchFamily="18" charset="0"/>
              </a:rPr>
              <a:t>disp</a:t>
            </a:r>
            <a:r>
              <a:rPr lang="en-US" altLang="id-ID" sz="2800" dirty="0">
                <a:cs typeface="Times New Roman" panose="02020603050405020304" pitchFamily="18" charset="0"/>
              </a:rPr>
              <a:t>('x=A\b')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800" dirty="0">
                <a:cs typeface="Times New Roman" panose="02020603050405020304" pitchFamily="18" charset="0"/>
              </a:rPr>
              <a:t>x=A\b</a:t>
            </a:r>
            <a:endParaRPr lang="id-ID" altLang="id-ID" sz="2800" dirty="0">
              <a:cs typeface="Times New Roman" panose="02020603050405020304" pitchFamily="18" charset="0"/>
            </a:endParaRPr>
          </a:p>
          <a:p>
            <a:endParaRPr lang="id-ID" alt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id-ID" dirty="0" smtClean="0"/>
              <a:t>Ex 01</a:t>
            </a:r>
            <a:endParaRPr lang="en-US" altLang="id-ID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87475"/>
            <a:ext cx="6096000" cy="32146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id-ID" smtClean="0">
                <a:cs typeface="Times New Roman" panose="02020603050405020304" pitchFamily="18" charset="0"/>
              </a:rPr>
              <a:t>10x</a:t>
            </a:r>
            <a:r>
              <a:rPr lang="en-US" altLang="id-ID" baseline="-30000" smtClean="0">
                <a:cs typeface="Times New Roman" panose="02020603050405020304" pitchFamily="18" charset="0"/>
              </a:rPr>
              <a:t>1</a:t>
            </a:r>
            <a:r>
              <a:rPr lang="en-US" altLang="id-ID" smtClean="0">
                <a:cs typeface="Times New Roman" panose="02020603050405020304" pitchFamily="18" charset="0"/>
              </a:rPr>
              <a:t>  -       x</a:t>
            </a:r>
            <a:r>
              <a:rPr lang="en-US" altLang="id-ID" baseline="-30000" smtClean="0">
                <a:cs typeface="Times New Roman" panose="02020603050405020304" pitchFamily="18" charset="0"/>
              </a:rPr>
              <a:t>2</a:t>
            </a:r>
            <a:r>
              <a:rPr lang="en-US" altLang="id-ID" smtClean="0">
                <a:cs typeface="Times New Roman" panose="02020603050405020304" pitchFamily="18" charset="0"/>
              </a:rPr>
              <a:t>  +   2x</a:t>
            </a:r>
            <a:r>
              <a:rPr lang="en-US" altLang="id-ID" baseline="-30000" smtClean="0">
                <a:cs typeface="Times New Roman" panose="02020603050405020304" pitchFamily="18" charset="0"/>
              </a:rPr>
              <a:t>3</a:t>
            </a:r>
            <a:r>
              <a:rPr lang="en-US" altLang="id-ID" smtClean="0">
                <a:cs typeface="Times New Roman" panose="02020603050405020304" pitchFamily="18" charset="0"/>
              </a:rPr>
              <a:t>               =  6</a:t>
            </a:r>
            <a:endParaRPr lang="id-ID" altLang="id-ID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id-ID" smtClean="0">
                <a:cs typeface="Times New Roman" panose="02020603050405020304" pitchFamily="18" charset="0"/>
              </a:rPr>
              <a:t>  -x</a:t>
            </a:r>
            <a:r>
              <a:rPr lang="en-US" altLang="id-ID" baseline="-30000" smtClean="0">
                <a:cs typeface="Times New Roman" panose="02020603050405020304" pitchFamily="18" charset="0"/>
              </a:rPr>
              <a:t>1</a:t>
            </a:r>
            <a:r>
              <a:rPr lang="en-US" altLang="id-ID" smtClean="0">
                <a:cs typeface="Times New Roman" panose="02020603050405020304" pitchFamily="18" charset="0"/>
              </a:rPr>
              <a:t>  +  11x</a:t>
            </a:r>
            <a:r>
              <a:rPr lang="en-US" altLang="id-ID" baseline="-30000" smtClean="0">
                <a:cs typeface="Times New Roman" panose="02020603050405020304" pitchFamily="18" charset="0"/>
              </a:rPr>
              <a:t>2</a:t>
            </a:r>
            <a:r>
              <a:rPr lang="en-US" altLang="id-ID" smtClean="0">
                <a:cs typeface="Times New Roman" panose="02020603050405020304" pitchFamily="18" charset="0"/>
              </a:rPr>
              <a:t>   -     x</a:t>
            </a:r>
            <a:r>
              <a:rPr lang="en-US" altLang="id-ID" baseline="-30000" smtClean="0">
                <a:cs typeface="Times New Roman" panose="02020603050405020304" pitchFamily="18" charset="0"/>
              </a:rPr>
              <a:t>3</a:t>
            </a:r>
            <a:r>
              <a:rPr lang="en-US" altLang="id-ID" smtClean="0">
                <a:cs typeface="Times New Roman" panose="02020603050405020304" pitchFamily="18" charset="0"/>
              </a:rPr>
              <a:t>   +  3x</a:t>
            </a:r>
            <a:r>
              <a:rPr lang="en-US" altLang="id-ID" baseline="-30000" smtClean="0">
                <a:cs typeface="Times New Roman" panose="02020603050405020304" pitchFamily="18" charset="0"/>
              </a:rPr>
              <a:t>4</a:t>
            </a:r>
            <a:r>
              <a:rPr lang="en-US" altLang="id-ID" smtClean="0">
                <a:cs typeface="Times New Roman" panose="02020603050405020304" pitchFamily="18" charset="0"/>
              </a:rPr>
              <a:t>  = 25</a:t>
            </a:r>
            <a:endParaRPr lang="id-ID" altLang="id-ID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id-ID" smtClean="0">
                <a:cs typeface="Times New Roman" panose="02020603050405020304" pitchFamily="18" charset="0"/>
              </a:rPr>
              <a:t> 2x</a:t>
            </a:r>
            <a:r>
              <a:rPr lang="en-US" altLang="id-ID" baseline="-30000" smtClean="0">
                <a:cs typeface="Times New Roman" panose="02020603050405020304" pitchFamily="18" charset="0"/>
              </a:rPr>
              <a:t>1</a:t>
            </a:r>
            <a:r>
              <a:rPr lang="en-US" altLang="id-ID" smtClean="0">
                <a:cs typeface="Times New Roman" panose="02020603050405020304" pitchFamily="18" charset="0"/>
              </a:rPr>
              <a:t>   -      x</a:t>
            </a:r>
            <a:r>
              <a:rPr lang="en-US" altLang="id-ID" baseline="-30000" smtClean="0">
                <a:cs typeface="Times New Roman" panose="02020603050405020304" pitchFamily="18" charset="0"/>
              </a:rPr>
              <a:t>2</a:t>
            </a:r>
            <a:r>
              <a:rPr lang="en-US" altLang="id-ID" smtClean="0">
                <a:cs typeface="Times New Roman" panose="02020603050405020304" pitchFamily="18" charset="0"/>
              </a:rPr>
              <a:t>  +  10x</a:t>
            </a:r>
            <a:r>
              <a:rPr lang="en-US" altLang="id-ID" baseline="-30000" smtClean="0">
                <a:cs typeface="Times New Roman" panose="02020603050405020304" pitchFamily="18" charset="0"/>
              </a:rPr>
              <a:t>3</a:t>
            </a:r>
            <a:r>
              <a:rPr lang="en-US" altLang="id-ID" smtClean="0">
                <a:cs typeface="Times New Roman" panose="02020603050405020304" pitchFamily="18" charset="0"/>
              </a:rPr>
              <a:t>   -    x</a:t>
            </a:r>
            <a:r>
              <a:rPr lang="en-US" altLang="id-ID" baseline="-30000" smtClean="0">
                <a:cs typeface="Times New Roman" panose="02020603050405020304" pitchFamily="18" charset="0"/>
              </a:rPr>
              <a:t>4</a:t>
            </a:r>
            <a:r>
              <a:rPr lang="en-US" altLang="id-ID" smtClean="0">
                <a:cs typeface="Times New Roman" panose="02020603050405020304" pitchFamily="18" charset="0"/>
              </a:rPr>
              <a:t>  = -11</a:t>
            </a:r>
            <a:endParaRPr lang="id-ID" altLang="id-ID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id-ID" smtClean="0">
                <a:cs typeface="Times New Roman" panose="02020603050405020304" pitchFamily="18" charset="0"/>
              </a:rPr>
              <a:t>               3x</a:t>
            </a:r>
            <a:r>
              <a:rPr lang="en-US" altLang="id-ID" baseline="-30000" smtClean="0">
                <a:cs typeface="Times New Roman" panose="02020603050405020304" pitchFamily="18" charset="0"/>
              </a:rPr>
              <a:t>2</a:t>
            </a:r>
            <a:r>
              <a:rPr lang="en-US" altLang="id-ID" smtClean="0">
                <a:cs typeface="Times New Roman" panose="02020603050405020304" pitchFamily="18" charset="0"/>
              </a:rPr>
              <a:t>   -      x</a:t>
            </a:r>
            <a:r>
              <a:rPr lang="en-US" altLang="id-ID" baseline="-30000" smtClean="0">
                <a:cs typeface="Times New Roman" panose="02020603050405020304" pitchFamily="18" charset="0"/>
              </a:rPr>
              <a:t>3</a:t>
            </a:r>
            <a:r>
              <a:rPr lang="en-US" altLang="id-ID" smtClean="0">
                <a:cs typeface="Times New Roman" panose="02020603050405020304" pitchFamily="18" charset="0"/>
              </a:rPr>
              <a:t>  +  8x</a:t>
            </a:r>
            <a:r>
              <a:rPr lang="en-US" altLang="id-ID" baseline="-30000" smtClean="0">
                <a:cs typeface="Times New Roman" panose="02020603050405020304" pitchFamily="18" charset="0"/>
              </a:rPr>
              <a:t>4</a:t>
            </a:r>
            <a:r>
              <a:rPr lang="en-US" altLang="id-ID" smtClean="0">
                <a:cs typeface="Times New Roman" panose="02020603050405020304" pitchFamily="18" charset="0"/>
              </a:rPr>
              <a:t>  =  15</a:t>
            </a:r>
          </a:p>
          <a:p>
            <a:pPr algn="just" eaLnBrk="1" hangingPunct="1">
              <a:buFontTx/>
              <a:buNone/>
            </a:pPr>
            <a:endParaRPr lang="en-US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meeting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1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 02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             X</a:t>
            </a:r>
            <a:r>
              <a:rPr lang="en-US" sz="2400" baseline="-25000" dirty="0"/>
              <a:t>2</a:t>
            </a:r>
            <a:r>
              <a:rPr lang="en-US" sz="2400" dirty="0"/>
              <a:t> –  2X</a:t>
            </a:r>
            <a:r>
              <a:rPr lang="en-US" sz="2400" baseline="-25000" dirty="0"/>
              <a:t>3</a:t>
            </a:r>
            <a:r>
              <a:rPr lang="en-US" sz="2400" dirty="0"/>
              <a:t> +   X</a:t>
            </a:r>
            <a:r>
              <a:rPr lang="en-US" sz="2400" baseline="-25000" dirty="0"/>
              <a:t>4</a:t>
            </a:r>
            <a:r>
              <a:rPr lang="en-US" sz="2400" dirty="0"/>
              <a:t> + 2X</a:t>
            </a:r>
            <a:r>
              <a:rPr lang="en-US" sz="2400" baseline="-25000" dirty="0"/>
              <a:t>5</a:t>
            </a:r>
            <a:r>
              <a:rPr lang="en-US" sz="2400" dirty="0"/>
              <a:t> +           4X</a:t>
            </a:r>
            <a:r>
              <a:rPr lang="en-US" sz="2400" baseline="-25000" dirty="0"/>
              <a:t>7</a:t>
            </a:r>
            <a:r>
              <a:rPr lang="en-US" sz="2400" dirty="0"/>
              <a:t>	 = -16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   X</a:t>
            </a:r>
            <a:r>
              <a:rPr lang="en-US" sz="2400" baseline="-25000" dirty="0"/>
              <a:t>1</a:t>
            </a:r>
            <a:r>
              <a:rPr lang="en-US" sz="2400" dirty="0"/>
              <a:t> +   X</a:t>
            </a:r>
            <a:r>
              <a:rPr lang="en-US" sz="2400" baseline="-25000" dirty="0"/>
              <a:t>2</a:t>
            </a:r>
            <a:r>
              <a:rPr lang="en-US" sz="2400" dirty="0"/>
              <a:t> +  2X</a:t>
            </a:r>
            <a:r>
              <a:rPr lang="en-US" sz="2400" baseline="-25000" dirty="0"/>
              <a:t>3</a:t>
            </a:r>
            <a:r>
              <a:rPr lang="en-US" sz="2400" dirty="0"/>
              <a:t> – 2X</a:t>
            </a:r>
            <a:r>
              <a:rPr lang="en-US" sz="2400" baseline="-25000" dirty="0"/>
              <a:t>4</a:t>
            </a:r>
            <a:r>
              <a:rPr lang="en-US" sz="2400" dirty="0"/>
              <a:t> +   X</a:t>
            </a:r>
            <a:r>
              <a:rPr lang="en-US" sz="2400" baseline="-25000" dirty="0"/>
              <a:t>5</a:t>
            </a:r>
            <a:r>
              <a:rPr lang="en-US" sz="2400" dirty="0"/>
              <a:t> –  X</a:t>
            </a:r>
            <a:r>
              <a:rPr lang="en-US" sz="2400" baseline="-25000" dirty="0"/>
              <a:t>6</a:t>
            </a:r>
            <a:r>
              <a:rPr lang="en-US" sz="2400" dirty="0"/>
              <a:t>	 </a:t>
            </a:r>
            <a:r>
              <a:rPr lang="id-ID" sz="2400" dirty="0" smtClean="0"/>
              <a:t>	 </a:t>
            </a:r>
            <a:r>
              <a:rPr lang="en-US" sz="2400" dirty="0" smtClean="0"/>
              <a:t>= </a:t>
            </a:r>
            <a:r>
              <a:rPr lang="en-US" sz="2400" dirty="0"/>
              <a:t>14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 3X</a:t>
            </a:r>
            <a:r>
              <a:rPr lang="en-US" sz="2400" baseline="-25000" dirty="0"/>
              <a:t>1</a:t>
            </a:r>
            <a:r>
              <a:rPr lang="en-US" sz="2400" dirty="0"/>
              <a:t> – 2X</a:t>
            </a:r>
            <a:r>
              <a:rPr lang="en-US" sz="2400" baseline="-25000" dirty="0"/>
              <a:t>2</a:t>
            </a:r>
            <a:r>
              <a:rPr lang="en-US" sz="2400" dirty="0"/>
              <a:t> –    X</a:t>
            </a:r>
            <a:r>
              <a:rPr lang="en-US" sz="2400" baseline="-25000" dirty="0"/>
              <a:t>3</a:t>
            </a:r>
            <a:r>
              <a:rPr lang="en-US" sz="2400" dirty="0"/>
              <a:t> +   X</a:t>
            </a:r>
            <a:r>
              <a:rPr lang="en-US" sz="2400" baseline="-25000" dirty="0"/>
              <a:t>4</a:t>
            </a:r>
            <a:r>
              <a:rPr lang="en-US" sz="2400" dirty="0"/>
              <a:t> + 2X</a:t>
            </a:r>
            <a:r>
              <a:rPr lang="en-US" sz="2400" baseline="-25000" dirty="0"/>
              <a:t>5</a:t>
            </a:r>
            <a:r>
              <a:rPr lang="en-US" sz="2400" dirty="0"/>
              <a:t> +2X</a:t>
            </a:r>
            <a:r>
              <a:rPr lang="en-US" sz="2400" baseline="-25000" dirty="0"/>
              <a:t>6</a:t>
            </a:r>
            <a:r>
              <a:rPr lang="en-US" sz="2400" dirty="0"/>
              <a:t> +   2X</a:t>
            </a:r>
            <a:r>
              <a:rPr lang="en-US" sz="2400" baseline="-25000" dirty="0"/>
              <a:t>7</a:t>
            </a:r>
            <a:r>
              <a:rPr lang="en-US" sz="2400" dirty="0"/>
              <a:t> </a:t>
            </a:r>
            <a:r>
              <a:rPr lang="id-ID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-7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 2X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–  5X</a:t>
            </a:r>
            <a:r>
              <a:rPr lang="en-US" sz="2400" baseline="-25000" dirty="0"/>
              <a:t>3</a:t>
            </a:r>
            <a:r>
              <a:rPr lang="en-US" sz="2400" dirty="0"/>
              <a:t> –   X</a:t>
            </a:r>
            <a:r>
              <a:rPr lang="en-US" sz="2400" baseline="-25000" dirty="0"/>
              <a:t>4</a:t>
            </a:r>
            <a:r>
              <a:rPr lang="en-US" sz="2400" dirty="0"/>
              <a:t> – 4X</a:t>
            </a:r>
            <a:r>
              <a:rPr lang="en-US" sz="2400" baseline="-25000" dirty="0"/>
              <a:t>5</a:t>
            </a:r>
            <a:r>
              <a:rPr lang="en-US" sz="2400" dirty="0"/>
              <a:t> + 3X</a:t>
            </a:r>
            <a:r>
              <a:rPr lang="en-US" sz="2400" baseline="-25000" dirty="0"/>
              <a:t>6</a:t>
            </a:r>
            <a:r>
              <a:rPr lang="en-US" sz="2400" dirty="0"/>
              <a:t> –10X</a:t>
            </a:r>
            <a:r>
              <a:rPr lang="en-US" sz="2400" baseline="-25000" dirty="0"/>
              <a:t>7</a:t>
            </a:r>
            <a:r>
              <a:rPr lang="en-US" sz="2400" dirty="0"/>
              <a:t> </a:t>
            </a:r>
            <a:r>
              <a:rPr lang="id-ID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1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 2X</a:t>
            </a:r>
            <a:r>
              <a:rPr lang="en-US" sz="2400" baseline="-25000" dirty="0"/>
              <a:t>1</a:t>
            </a:r>
            <a:r>
              <a:rPr lang="en-US" sz="2400" dirty="0"/>
              <a:t> –            2X</a:t>
            </a:r>
            <a:r>
              <a:rPr lang="en-US" sz="2400" baseline="-25000" dirty="0"/>
              <a:t>3</a:t>
            </a:r>
            <a:r>
              <a:rPr lang="en-US" sz="2400" dirty="0"/>
              <a:t> –   X</a:t>
            </a:r>
            <a:r>
              <a:rPr lang="en-US" sz="2400" baseline="-25000" dirty="0"/>
              <a:t>4</a:t>
            </a:r>
            <a:r>
              <a:rPr lang="en-US" sz="2400" dirty="0"/>
              <a:t> + 2X</a:t>
            </a:r>
            <a:r>
              <a:rPr lang="en-US" sz="2400" baseline="-25000" dirty="0"/>
              <a:t>5</a:t>
            </a:r>
            <a:r>
              <a:rPr lang="en-US" sz="2400" dirty="0"/>
              <a:t> + 3X</a:t>
            </a:r>
            <a:r>
              <a:rPr lang="en-US" sz="2400" baseline="-25000" dirty="0"/>
              <a:t>6</a:t>
            </a:r>
            <a:r>
              <a:rPr lang="en-US" sz="2400" dirty="0"/>
              <a:t> +  </a:t>
            </a:r>
            <a:r>
              <a:rPr lang="en-US" sz="2400" dirty="0" smtClean="0"/>
              <a:t>2X</a:t>
            </a:r>
            <a:r>
              <a:rPr lang="en-US" sz="2400" baseline="-25000" dirty="0" smtClean="0"/>
              <a:t>7</a:t>
            </a:r>
            <a:r>
              <a:rPr lang="id-ID" sz="2400" baseline="-25000" dirty="0" smtClean="0"/>
              <a:t>  </a:t>
            </a:r>
            <a:r>
              <a:rPr lang="en-US" sz="2400" dirty="0" smtClean="0"/>
              <a:t>= </a:t>
            </a:r>
            <a:r>
              <a:rPr lang="en-US" sz="2400" dirty="0"/>
              <a:t>-6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  -X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+    X</a:t>
            </a:r>
            <a:r>
              <a:rPr lang="en-US" sz="2400" baseline="-25000" dirty="0"/>
              <a:t>3</a:t>
            </a:r>
            <a:r>
              <a:rPr lang="en-US" sz="2400" dirty="0"/>
              <a:t> – 2X</a:t>
            </a:r>
            <a:r>
              <a:rPr lang="en-US" sz="2400" baseline="-25000" dirty="0"/>
              <a:t>4</a:t>
            </a:r>
            <a:r>
              <a:rPr lang="en-US" sz="2400" dirty="0"/>
              <a:t> +             X</a:t>
            </a:r>
            <a:r>
              <a:rPr lang="en-US" sz="2400" baseline="-25000" dirty="0"/>
              <a:t>6</a:t>
            </a:r>
            <a:r>
              <a:rPr lang="en-US" sz="2400" dirty="0"/>
              <a:t> +  </a:t>
            </a:r>
            <a:r>
              <a:rPr lang="en-US" sz="2400" dirty="0" smtClean="0"/>
              <a:t>2X</a:t>
            </a:r>
            <a:r>
              <a:rPr lang="en-US" sz="2400" baseline="-25000" dirty="0" smtClean="0"/>
              <a:t>7</a:t>
            </a:r>
            <a:r>
              <a:rPr lang="id-ID" sz="2400" baseline="-25000" dirty="0" smtClean="0"/>
              <a:t>  </a:t>
            </a:r>
            <a:r>
              <a:rPr lang="en-US" sz="2400" dirty="0" smtClean="0"/>
              <a:t>= </a:t>
            </a:r>
            <a:r>
              <a:rPr lang="en-US" sz="2400" dirty="0"/>
              <a:t>12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	-2X</a:t>
            </a:r>
            <a:r>
              <a:rPr lang="en-US" sz="2400" baseline="-25000" dirty="0"/>
              <a:t>1</a:t>
            </a:r>
            <a:r>
              <a:rPr lang="en-US" sz="2400" dirty="0"/>
              <a:t> –   X</a:t>
            </a:r>
            <a:r>
              <a:rPr lang="en-US" sz="2400" baseline="-25000" dirty="0"/>
              <a:t>2</a:t>
            </a:r>
            <a:r>
              <a:rPr lang="en-US" sz="2400" dirty="0"/>
              <a:t> +    X</a:t>
            </a:r>
            <a:r>
              <a:rPr lang="en-US" sz="2400" baseline="-25000" dirty="0"/>
              <a:t>3</a:t>
            </a:r>
            <a:r>
              <a:rPr lang="en-US" sz="2400" dirty="0"/>
              <a:t> –   X</a:t>
            </a:r>
            <a:r>
              <a:rPr lang="en-US" sz="2400" baseline="-25000" dirty="0"/>
              <a:t>4</a:t>
            </a:r>
            <a:r>
              <a:rPr lang="en-US" sz="2400" dirty="0"/>
              <a:t>  +  X</a:t>
            </a:r>
            <a:r>
              <a:rPr lang="en-US" sz="2400" baseline="-25000" dirty="0"/>
              <a:t>5</a:t>
            </a:r>
            <a:r>
              <a:rPr lang="en-US" sz="2400" dirty="0"/>
              <a:t> –            </a:t>
            </a:r>
            <a:r>
              <a:rPr lang="en-US" sz="2400" dirty="0" smtClean="0"/>
              <a:t>2X</a:t>
            </a:r>
            <a:r>
              <a:rPr lang="en-US" sz="2400" baseline="-25000" dirty="0" smtClean="0"/>
              <a:t>7</a:t>
            </a:r>
            <a:r>
              <a:rPr lang="id-ID" sz="2400" baseline="-25000" dirty="0" smtClean="0"/>
              <a:t>   </a:t>
            </a:r>
            <a:r>
              <a:rPr lang="en-US" sz="2400" dirty="0" smtClean="0"/>
              <a:t>= </a:t>
            </a:r>
            <a:r>
              <a:rPr lang="en-US" sz="2400" dirty="0"/>
              <a:t>-6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id-ID" sz="2400" dirty="0"/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6497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Ex. 03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Five reactors linked by pipes are shown in </a:t>
            </a:r>
            <a:r>
              <a:rPr lang="en-US" sz="2000" dirty="0" smtClean="0"/>
              <a:t>Fig.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rate of mass flow through each pipe is computed as </a:t>
            </a:r>
            <a:r>
              <a:rPr lang="en-US" sz="2000" dirty="0" smtClean="0"/>
              <a:t>the</a:t>
            </a:r>
            <a:r>
              <a:rPr lang="id-ID" sz="2000" dirty="0" smtClean="0"/>
              <a:t> </a:t>
            </a:r>
            <a:r>
              <a:rPr lang="en-US" sz="2000" dirty="0" smtClean="0"/>
              <a:t>product </a:t>
            </a:r>
            <a:r>
              <a:rPr lang="en-US" sz="2000" dirty="0"/>
              <a:t>of flow (</a:t>
            </a:r>
            <a:r>
              <a:rPr lang="en-US" sz="2000" i="1" dirty="0"/>
              <a:t>Q</a:t>
            </a:r>
            <a:r>
              <a:rPr lang="en-US" sz="2000" dirty="0"/>
              <a:t>) and concentration (</a:t>
            </a:r>
            <a:r>
              <a:rPr lang="en-US" sz="2000" i="1" dirty="0"/>
              <a:t>c</a:t>
            </a:r>
            <a:r>
              <a:rPr lang="en-US" sz="2000" dirty="0"/>
              <a:t>). At steady </a:t>
            </a:r>
            <a:r>
              <a:rPr lang="en-US" sz="2000" dirty="0" smtClean="0"/>
              <a:t>state,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mass flow into and out of each reactor must be </a:t>
            </a:r>
            <a:r>
              <a:rPr lang="en-US" sz="2000" dirty="0" smtClean="0"/>
              <a:t>equal.</a:t>
            </a:r>
            <a:r>
              <a:rPr lang="id-ID" sz="2000" dirty="0" smtClean="0"/>
              <a:t> </a:t>
            </a:r>
            <a:r>
              <a:rPr lang="en-US" sz="2000" dirty="0"/>
              <a:t>Write mass balances for the remaining reactors in Fig. </a:t>
            </a:r>
            <a:r>
              <a:rPr lang="en-US" sz="2000" dirty="0" smtClean="0"/>
              <a:t>and </a:t>
            </a:r>
            <a:r>
              <a:rPr lang="en-US" sz="2000" dirty="0"/>
              <a:t>express the equations in matrix form. Then use </a:t>
            </a:r>
            <a:r>
              <a:rPr lang="en-US" sz="2000" dirty="0" smtClean="0"/>
              <a:t>MATLAB</a:t>
            </a:r>
            <a:r>
              <a:rPr lang="id-ID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solve for the concentrations in each reactor.</a:t>
            </a:r>
            <a:endParaRPr lang="id-ID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206084"/>
            <a:ext cx="6293995" cy="363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00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id-ID" dirty="0" smtClean="0"/>
              <a:t>Ex 04</a:t>
            </a:r>
            <a:endParaRPr lang="en-US" altLang="id-ID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685800"/>
            <a:ext cx="84582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d-ID" altLang="id-ID" sz="2400" dirty="0" smtClean="0">
                <a:cs typeface="Times New Roman" panose="02020603050405020304" pitchFamily="18" charset="0"/>
              </a:rPr>
              <a:t>The plant need former acid contained 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65 %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weight 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H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2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SO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4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, 20 % HNO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3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,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and 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15 % H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2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O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. They have 3 acids :</a:t>
            </a:r>
            <a:endParaRPr lang="en-US" altLang="id-ID" sz="2400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sz="2400" dirty="0" smtClean="0">
                <a:cs typeface="Times New Roman" panose="02020603050405020304" pitchFamily="18" charset="0"/>
              </a:rPr>
              <a:t>(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A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)  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Residual acid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contains 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60 % H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2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SO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4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, 10 % HNO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3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,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and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 30 % H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2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O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sz="2400" dirty="0" smtClean="0">
                <a:cs typeface="Times New Roman" panose="02020603050405020304" pitchFamily="18" charset="0"/>
              </a:rPr>
              <a:t>(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B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)  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Nitric acid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 </a:t>
            </a:r>
            <a:r>
              <a:rPr lang="en-US" altLang="id-ID" sz="2400" i="1" dirty="0" smtClean="0">
                <a:cs typeface="Times New Roman" panose="02020603050405020304" pitchFamily="18" charset="0"/>
              </a:rPr>
              <a:t>fresh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contains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 90 % HNO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3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and 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10 % H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2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O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id-ID" sz="2400" dirty="0" smtClean="0">
                <a:cs typeface="Times New Roman" panose="02020603050405020304" pitchFamily="18" charset="0"/>
              </a:rPr>
              <a:t>(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C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)  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Sulfuric acid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 </a:t>
            </a:r>
            <a:r>
              <a:rPr lang="en-US" altLang="id-ID" sz="2400" i="1" dirty="0" smtClean="0">
                <a:cs typeface="Times New Roman" panose="02020603050405020304" pitchFamily="18" charset="0"/>
              </a:rPr>
              <a:t>fresh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contains 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98 % H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2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SO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4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 </a:t>
            </a:r>
            <a:r>
              <a:rPr lang="id-ID" altLang="id-ID" sz="2400" dirty="0" smtClean="0">
                <a:cs typeface="Times New Roman" panose="02020603050405020304" pitchFamily="18" charset="0"/>
              </a:rPr>
              <a:t>and 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2 % H</a:t>
            </a:r>
            <a:r>
              <a:rPr lang="en-US" altLang="id-ID" sz="2400" baseline="-30000" dirty="0" smtClean="0">
                <a:cs typeface="Times New Roman" panose="02020603050405020304" pitchFamily="18" charset="0"/>
              </a:rPr>
              <a:t>2</a:t>
            </a:r>
            <a:r>
              <a:rPr lang="en-US" altLang="id-ID" sz="2400" dirty="0" smtClean="0">
                <a:cs typeface="Times New Roman" panose="02020603050405020304" pitchFamily="18" charset="0"/>
              </a:rPr>
              <a:t>O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id-ID" sz="2400" dirty="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d-ID" altLang="id-ID" sz="2400" dirty="0" smtClean="0">
                <a:cs typeface="Times New Roman" panose="02020603050405020304" pitchFamily="18" charset="0"/>
              </a:rPr>
              <a:t>How much A, B, and C to get former acid ?</a:t>
            </a:r>
            <a:endParaRPr lang="en-US" altLang="id-ID" sz="2400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0" dirty="0"/>
              <a:t>Linear Algebraic Equations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39097"/>
            <a:ext cx="7772400" cy="414730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4724400"/>
            <a:ext cx="7467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35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id-ID" dirty="0" smtClean="0"/>
              <a:t>Ex 05</a:t>
            </a:r>
            <a:endParaRPr lang="en-US" altLang="id-ID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90600" y="609600"/>
            <a:ext cx="7543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id-ID" sz="2000" b="1" dirty="0" smtClean="0">
                <a:cs typeface="Times New Roman" panose="02020603050405020304" pitchFamily="18" charset="0"/>
              </a:rPr>
              <a:t>Mass</a:t>
            </a:r>
            <a:r>
              <a:rPr lang="id-ID" altLang="id-ID" sz="2000" b="1" dirty="0" smtClean="0">
                <a:cs typeface="Times New Roman" panose="02020603050405020304" pitchFamily="18" charset="0"/>
              </a:rPr>
              <a:t> Transfer Parameter</a:t>
            </a:r>
            <a:endParaRPr lang="en-US" altLang="id-ID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id-ID" altLang="id-ID" sz="2000" dirty="0" smtClean="0">
                <a:cs typeface="Times New Roman" panose="02020603050405020304" pitchFamily="18" charset="0"/>
              </a:rPr>
              <a:t>The relation of mass transfer parameter can be state as dimensionless groups </a:t>
            </a:r>
            <a:endParaRPr lang="en-US" altLang="id-ID" sz="2000" dirty="0">
              <a:cs typeface="Times New Roman" panose="02020603050405020304" pitchFamily="18" charset="0"/>
            </a:endParaRPr>
          </a:p>
          <a:p>
            <a:pPr algn="just"/>
            <a:endParaRPr lang="en-US" altLang="id-ID" sz="2000" dirty="0">
              <a:cs typeface="Times New Roman" panose="02020603050405020304" pitchFamily="18" charset="0"/>
            </a:endParaRPr>
          </a:p>
          <a:p>
            <a:pPr algn="just"/>
            <a:endParaRPr lang="en-US" altLang="id-ID" sz="2000" dirty="0">
              <a:cs typeface="Times New Roman" panose="02020603050405020304" pitchFamily="18" charset="0"/>
            </a:endParaRPr>
          </a:p>
          <a:p>
            <a:pPr algn="just"/>
            <a:endParaRPr lang="en-US" altLang="id-ID" sz="2000" dirty="0">
              <a:cs typeface="Times New Roman" panose="02020603050405020304" pitchFamily="18" charset="0"/>
            </a:endParaRPr>
          </a:p>
          <a:p>
            <a:pPr algn="just"/>
            <a:r>
              <a:rPr lang="en-US" altLang="id-ID" sz="2000" dirty="0">
                <a:cs typeface="Times New Roman" panose="02020603050405020304" pitchFamily="18" charset="0"/>
              </a:rPr>
              <a:t>		</a:t>
            </a:r>
            <a:r>
              <a:rPr lang="en-US" altLang="id-ID" sz="2000" dirty="0" err="1">
                <a:cs typeface="Times New Roman" panose="02020603050405020304" pitchFamily="18" charset="0"/>
              </a:rPr>
              <a:t>Sh</a:t>
            </a:r>
            <a:r>
              <a:rPr lang="en-US" altLang="id-ID" sz="2000" dirty="0">
                <a:cs typeface="Times New Roman" panose="02020603050405020304" pitchFamily="18" charset="0"/>
              </a:rPr>
              <a:t> = K1 (Re)</a:t>
            </a:r>
            <a:r>
              <a:rPr lang="en-US" altLang="id-ID" sz="2000" baseline="30000" dirty="0">
                <a:cs typeface="Times New Roman" panose="02020603050405020304" pitchFamily="18" charset="0"/>
              </a:rPr>
              <a:t>K2</a:t>
            </a:r>
            <a:r>
              <a:rPr lang="en-US" altLang="id-ID" sz="2000" dirty="0">
                <a:cs typeface="Times New Roman" panose="02020603050405020304" pitchFamily="18" charset="0"/>
              </a:rPr>
              <a:t> (</a:t>
            </a:r>
            <a:r>
              <a:rPr lang="en-US" altLang="id-ID" sz="2000" dirty="0" err="1">
                <a:cs typeface="Times New Roman" panose="02020603050405020304" pitchFamily="18" charset="0"/>
              </a:rPr>
              <a:t>Sc</a:t>
            </a:r>
            <a:r>
              <a:rPr lang="en-US" altLang="id-ID" sz="2000" dirty="0">
                <a:cs typeface="Times New Roman" panose="02020603050405020304" pitchFamily="18" charset="0"/>
              </a:rPr>
              <a:t>)</a:t>
            </a:r>
            <a:r>
              <a:rPr lang="en-US" altLang="id-ID" sz="2000" baseline="30000" dirty="0">
                <a:cs typeface="Times New Roman" panose="02020603050405020304" pitchFamily="18" charset="0"/>
              </a:rPr>
              <a:t>K3</a:t>
            </a:r>
            <a:endParaRPr lang="en-US" altLang="id-ID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id-ID" altLang="id-ID" sz="2000" dirty="0" smtClean="0">
                <a:cs typeface="Times New Roman" panose="02020603050405020304" pitchFamily="18" charset="0"/>
              </a:rPr>
              <a:t>Determine</a:t>
            </a:r>
            <a:r>
              <a:rPr lang="en-US" altLang="id-ID" sz="2000" dirty="0" smtClean="0">
                <a:cs typeface="Times New Roman" panose="02020603050405020304" pitchFamily="18" charset="0"/>
              </a:rPr>
              <a:t> </a:t>
            </a:r>
            <a:r>
              <a:rPr lang="en-US" altLang="id-ID" sz="2000" dirty="0">
                <a:cs typeface="Times New Roman" panose="02020603050405020304" pitchFamily="18" charset="0"/>
              </a:rPr>
              <a:t>K</a:t>
            </a:r>
            <a:r>
              <a:rPr lang="en-US" altLang="id-ID" sz="2000" baseline="-30000" dirty="0">
                <a:cs typeface="Times New Roman" panose="02020603050405020304" pitchFamily="18" charset="0"/>
              </a:rPr>
              <a:t>1</a:t>
            </a:r>
            <a:r>
              <a:rPr lang="en-US" altLang="id-ID" sz="2000" dirty="0">
                <a:cs typeface="Times New Roman" panose="02020603050405020304" pitchFamily="18" charset="0"/>
              </a:rPr>
              <a:t>, K</a:t>
            </a:r>
            <a:r>
              <a:rPr lang="en-US" altLang="id-ID" sz="2000" baseline="-30000" dirty="0">
                <a:cs typeface="Times New Roman" panose="02020603050405020304" pitchFamily="18" charset="0"/>
              </a:rPr>
              <a:t>2</a:t>
            </a:r>
            <a:r>
              <a:rPr lang="en-US" altLang="id-ID" sz="2000" dirty="0">
                <a:cs typeface="Times New Roman" panose="02020603050405020304" pitchFamily="18" charset="0"/>
              </a:rPr>
              <a:t>, </a:t>
            </a:r>
            <a:r>
              <a:rPr lang="en-US" altLang="id-ID" sz="2000" dirty="0" err="1">
                <a:cs typeface="Times New Roman" panose="02020603050405020304" pitchFamily="18" charset="0"/>
              </a:rPr>
              <a:t>dan</a:t>
            </a:r>
            <a:r>
              <a:rPr lang="en-US" altLang="id-ID" sz="2000" dirty="0">
                <a:cs typeface="Times New Roman" panose="02020603050405020304" pitchFamily="18" charset="0"/>
              </a:rPr>
              <a:t> K</a:t>
            </a:r>
            <a:r>
              <a:rPr lang="en-US" altLang="id-ID" sz="2000" baseline="-30000" dirty="0">
                <a:cs typeface="Times New Roman" panose="02020603050405020304" pitchFamily="18" charset="0"/>
              </a:rPr>
              <a:t>3</a:t>
            </a:r>
            <a:r>
              <a:rPr lang="en-US" altLang="id-ID" sz="2000" dirty="0">
                <a:cs typeface="Times New Roman" panose="02020603050405020304" pitchFamily="18" charset="0"/>
              </a:rPr>
              <a:t> </a:t>
            </a:r>
            <a:r>
              <a:rPr lang="id-ID" altLang="id-ID" sz="2000" dirty="0" smtClean="0">
                <a:cs typeface="Times New Roman" panose="02020603050405020304" pitchFamily="18" charset="0"/>
              </a:rPr>
              <a:t>form this data </a:t>
            </a:r>
            <a:r>
              <a:rPr lang="en-US" altLang="id-ID" sz="2000" dirty="0" smtClean="0">
                <a:cs typeface="Times New Roman" panose="02020603050405020304" pitchFamily="18" charset="0"/>
              </a:rPr>
              <a:t>:</a:t>
            </a:r>
            <a:endParaRPr lang="en-US" altLang="id-ID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id-ID" sz="2000" dirty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10114"/>
              </p:ext>
            </p:extLst>
          </p:nvPr>
        </p:nvGraphicFramePr>
        <p:xfrm>
          <a:off x="2819400" y="1524000"/>
          <a:ext cx="31242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r:id="rId3" imgW="1968500" imgH="457200" progId="Equation.3">
                  <p:embed/>
                </p:oleObj>
              </mc:Choice>
              <mc:Fallback>
                <p:oleObj r:id="rId3" imgW="19685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31242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905000" y="3657600"/>
            <a:ext cx="6248400" cy="2743200"/>
            <a:chOff x="-3" y="669"/>
            <a:chExt cx="2294" cy="1638"/>
          </a:xfrm>
        </p:grpSpPr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0" y="672"/>
              <a:ext cx="2288" cy="1632"/>
              <a:chOff x="0" y="672"/>
              <a:chExt cx="2288" cy="1632"/>
            </a:xfrm>
          </p:grpSpPr>
          <p:grpSp>
            <p:nvGrpSpPr>
              <p:cNvPr id="10249" name="Group 7"/>
              <p:cNvGrpSpPr>
                <a:grpSpLocks/>
              </p:cNvGrpSpPr>
              <p:nvPr/>
            </p:nvGrpSpPr>
            <p:grpSpPr bwMode="auto">
              <a:xfrm>
                <a:off x="0" y="672"/>
                <a:ext cx="385" cy="480"/>
                <a:chOff x="0" y="672"/>
                <a:chExt cx="385" cy="480"/>
              </a:xfrm>
            </p:grpSpPr>
            <p:sp>
              <p:nvSpPr>
                <p:cNvPr id="10301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672"/>
                  <a:ext cx="385" cy="48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  <p:grpSp>
              <p:nvGrpSpPr>
                <p:cNvPr id="10302" name="Group 9"/>
                <p:cNvGrpSpPr>
                  <a:grpSpLocks/>
                </p:cNvGrpSpPr>
                <p:nvPr/>
              </p:nvGrpSpPr>
              <p:grpSpPr bwMode="auto">
                <a:xfrm>
                  <a:off x="0" y="672"/>
                  <a:ext cx="385" cy="480"/>
                  <a:chOff x="0" y="672"/>
                  <a:chExt cx="385" cy="480"/>
                </a:xfrm>
              </p:grpSpPr>
              <p:sp>
                <p:nvSpPr>
                  <p:cNvPr id="1030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672"/>
                    <a:ext cx="299" cy="48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id-ID" sz="180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a:t> </a:t>
                    </a:r>
                  </a:p>
                  <a:p>
                    <a:pPr algn="ctr"/>
                    <a:endParaRPr lang="en-US" altLang="id-ID" sz="1800"/>
                  </a:p>
                </p:txBody>
              </p:sp>
              <p:sp>
                <p:nvSpPr>
                  <p:cNvPr id="1030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72"/>
                    <a:ext cx="385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id-ID" altLang="id-ID"/>
                  </a:p>
                </p:txBody>
              </p:sp>
            </p:grpSp>
          </p:grpSp>
          <p:grpSp>
            <p:nvGrpSpPr>
              <p:cNvPr id="10250" name="Group 12"/>
              <p:cNvGrpSpPr>
                <a:grpSpLocks/>
              </p:cNvGrpSpPr>
              <p:nvPr/>
            </p:nvGrpSpPr>
            <p:grpSpPr bwMode="auto">
              <a:xfrm>
                <a:off x="385" y="672"/>
                <a:ext cx="634" cy="480"/>
                <a:chOff x="385" y="672"/>
                <a:chExt cx="634" cy="480"/>
              </a:xfrm>
            </p:grpSpPr>
            <p:sp>
              <p:nvSpPr>
                <p:cNvPr id="10297" name="Rectangle 13"/>
                <p:cNvSpPr>
                  <a:spLocks noChangeArrowheads="1"/>
                </p:cNvSpPr>
                <p:nvPr/>
              </p:nvSpPr>
              <p:spPr bwMode="auto">
                <a:xfrm>
                  <a:off x="385" y="672"/>
                  <a:ext cx="634" cy="48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  <p:grpSp>
              <p:nvGrpSpPr>
                <p:cNvPr id="10298" name="Group 14"/>
                <p:cNvGrpSpPr>
                  <a:grpSpLocks/>
                </p:cNvGrpSpPr>
                <p:nvPr/>
              </p:nvGrpSpPr>
              <p:grpSpPr bwMode="auto">
                <a:xfrm>
                  <a:off x="385" y="672"/>
                  <a:ext cx="634" cy="480"/>
                  <a:chOff x="385" y="672"/>
                  <a:chExt cx="634" cy="480"/>
                </a:xfrm>
              </p:grpSpPr>
              <p:sp>
                <p:nvSpPr>
                  <p:cNvPr id="1029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428" y="672"/>
                    <a:ext cx="548" cy="48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id-ID" sz="1800" b="1">
                        <a:cs typeface="Times New Roman" panose="02020603050405020304" pitchFamily="18" charset="0"/>
                      </a:rPr>
                      <a:t>Sh</a:t>
                    </a:r>
                    <a:endParaRPr lang="en-US" altLang="id-ID" sz="1800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  <a:p>
                    <a:pPr algn="ctr"/>
                    <a:r>
                      <a:rPr lang="en-US" altLang="id-ID" sz="1800" b="1">
                        <a:cs typeface="Times New Roman" panose="02020603050405020304" pitchFamily="18" charset="0"/>
                      </a:rPr>
                      <a:t>(Sherwood)</a:t>
                    </a:r>
                    <a:endParaRPr lang="en-US" altLang="id-ID" sz="1800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  <a:p>
                    <a:pPr algn="ctr"/>
                    <a:endParaRPr lang="en-US" altLang="id-ID" sz="1800"/>
                  </a:p>
                </p:txBody>
              </p:sp>
              <p:sp>
                <p:nvSpPr>
                  <p:cNvPr id="1030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85" y="672"/>
                    <a:ext cx="634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id-ID" altLang="id-ID"/>
                  </a:p>
                </p:txBody>
              </p:sp>
            </p:grpSp>
          </p:grpSp>
          <p:grpSp>
            <p:nvGrpSpPr>
              <p:cNvPr id="10251" name="Group 17"/>
              <p:cNvGrpSpPr>
                <a:grpSpLocks/>
              </p:cNvGrpSpPr>
              <p:nvPr/>
            </p:nvGrpSpPr>
            <p:grpSpPr bwMode="auto">
              <a:xfrm>
                <a:off x="1019" y="672"/>
                <a:ext cx="634" cy="480"/>
                <a:chOff x="1019" y="672"/>
                <a:chExt cx="634" cy="480"/>
              </a:xfrm>
            </p:grpSpPr>
            <p:sp>
              <p:nvSpPr>
                <p:cNvPr id="10293" name="Rectangle 18"/>
                <p:cNvSpPr>
                  <a:spLocks noChangeArrowheads="1"/>
                </p:cNvSpPr>
                <p:nvPr/>
              </p:nvSpPr>
              <p:spPr bwMode="auto">
                <a:xfrm>
                  <a:off x="1019" y="672"/>
                  <a:ext cx="634" cy="48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  <p:grpSp>
              <p:nvGrpSpPr>
                <p:cNvPr id="10294" name="Group 19"/>
                <p:cNvGrpSpPr>
                  <a:grpSpLocks/>
                </p:cNvGrpSpPr>
                <p:nvPr/>
              </p:nvGrpSpPr>
              <p:grpSpPr bwMode="auto">
                <a:xfrm>
                  <a:off x="1019" y="672"/>
                  <a:ext cx="634" cy="480"/>
                  <a:chOff x="1019" y="672"/>
                  <a:chExt cx="634" cy="480"/>
                </a:xfrm>
              </p:grpSpPr>
              <p:sp>
                <p:nvSpPr>
                  <p:cNvPr id="1029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062" y="672"/>
                    <a:ext cx="548" cy="48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id-ID" sz="1800" b="1" dirty="0">
                        <a:cs typeface="Times New Roman" panose="02020603050405020304" pitchFamily="18" charset="0"/>
                      </a:rPr>
                      <a:t>Re</a:t>
                    </a:r>
                    <a:endParaRPr lang="en-US" altLang="id-ID" sz="1800" dirty="0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  <a:p>
                    <a:pPr algn="ctr"/>
                    <a:r>
                      <a:rPr lang="en-US" altLang="id-ID" sz="1800" b="1" dirty="0">
                        <a:cs typeface="Times New Roman" panose="02020603050405020304" pitchFamily="18" charset="0"/>
                      </a:rPr>
                      <a:t>(Reynold)</a:t>
                    </a:r>
                    <a:endParaRPr lang="en-US" altLang="id-ID" sz="1800" dirty="0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  <a:p>
                    <a:pPr algn="ctr"/>
                    <a:endParaRPr lang="en-US" altLang="id-ID" sz="1800" dirty="0"/>
                  </a:p>
                </p:txBody>
              </p:sp>
              <p:sp>
                <p:nvSpPr>
                  <p:cNvPr id="10296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019" y="672"/>
                    <a:ext cx="634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id-ID" altLang="id-ID"/>
                  </a:p>
                </p:txBody>
              </p:sp>
            </p:grpSp>
          </p:grpSp>
          <p:grpSp>
            <p:nvGrpSpPr>
              <p:cNvPr id="10252" name="Group 22"/>
              <p:cNvGrpSpPr>
                <a:grpSpLocks/>
              </p:cNvGrpSpPr>
              <p:nvPr/>
            </p:nvGrpSpPr>
            <p:grpSpPr bwMode="auto">
              <a:xfrm>
                <a:off x="1653" y="672"/>
                <a:ext cx="635" cy="480"/>
                <a:chOff x="1653" y="672"/>
                <a:chExt cx="635" cy="480"/>
              </a:xfrm>
            </p:grpSpPr>
            <p:sp>
              <p:nvSpPr>
                <p:cNvPr id="10289" name="Rectangle 23"/>
                <p:cNvSpPr>
                  <a:spLocks noChangeArrowheads="1"/>
                </p:cNvSpPr>
                <p:nvPr/>
              </p:nvSpPr>
              <p:spPr bwMode="auto">
                <a:xfrm>
                  <a:off x="1653" y="672"/>
                  <a:ext cx="635" cy="480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  <p:grpSp>
              <p:nvGrpSpPr>
                <p:cNvPr id="10290" name="Group 24"/>
                <p:cNvGrpSpPr>
                  <a:grpSpLocks/>
                </p:cNvGrpSpPr>
                <p:nvPr/>
              </p:nvGrpSpPr>
              <p:grpSpPr bwMode="auto">
                <a:xfrm>
                  <a:off x="1653" y="672"/>
                  <a:ext cx="635" cy="480"/>
                  <a:chOff x="1653" y="672"/>
                  <a:chExt cx="635" cy="480"/>
                </a:xfrm>
              </p:grpSpPr>
              <p:sp>
                <p:nvSpPr>
                  <p:cNvPr id="10291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96" y="672"/>
                    <a:ext cx="549" cy="480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id-ID" sz="1800" b="1">
                        <a:cs typeface="Times New Roman" panose="02020603050405020304" pitchFamily="18" charset="0"/>
                      </a:rPr>
                      <a:t>Sc</a:t>
                    </a:r>
                    <a:endParaRPr lang="en-US" altLang="id-ID" sz="1800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  <a:p>
                    <a:pPr algn="ctr"/>
                    <a:r>
                      <a:rPr lang="en-US" altLang="id-ID" sz="1800" b="1">
                        <a:cs typeface="Times New Roman" panose="02020603050405020304" pitchFamily="18" charset="0"/>
                      </a:rPr>
                      <a:t>(Schmidt)</a:t>
                    </a:r>
                    <a:endParaRPr lang="en-US" altLang="id-ID" sz="1800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  <a:p>
                    <a:pPr algn="ctr"/>
                    <a:endParaRPr lang="en-US" altLang="id-ID" sz="1800"/>
                  </a:p>
                </p:txBody>
              </p:sp>
              <p:sp>
                <p:nvSpPr>
                  <p:cNvPr id="10292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653" y="672"/>
                    <a:ext cx="635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id-ID" altLang="id-ID"/>
                  </a:p>
                </p:txBody>
              </p:sp>
            </p:grpSp>
          </p:grpSp>
          <p:grpSp>
            <p:nvGrpSpPr>
              <p:cNvPr id="10253" name="Group 27"/>
              <p:cNvGrpSpPr>
                <a:grpSpLocks/>
              </p:cNvGrpSpPr>
              <p:nvPr/>
            </p:nvGrpSpPr>
            <p:grpSpPr bwMode="auto">
              <a:xfrm>
                <a:off x="0" y="1152"/>
                <a:ext cx="385" cy="384"/>
                <a:chOff x="0" y="1152"/>
                <a:chExt cx="385" cy="384"/>
              </a:xfrm>
            </p:grpSpPr>
            <p:sp>
              <p:nvSpPr>
                <p:cNvPr id="10287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299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1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88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38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54" name="Group 30"/>
              <p:cNvGrpSpPr>
                <a:grpSpLocks/>
              </p:cNvGrpSpPr>
              <p:nvPr/>
            </p:nvGrpSpPr>
            <p:grpSpPr bwMode="auto">
              <a:xfrm>
                <a:off x="385" y="1152"/>
                <a:ext cx="634" cy="384"/>
                <a:chOff x="385" y="1152"/>
                <a:chExt cx="634" cy="384"/>
              </a:xfrm>
            </p:grpSpPr>
            <p:sp>
              <p:nvSpPr>
                <p:cNvPr id="10285" name="Rectangle 31"/>
                <p:cNvSpPr>
                  <a:spLocks noChangeArrowheads="1"/>
                </p:cNvSpPr>
                <p:nvPr/>
              </p:nvSpPr>
              <p:spPr bwMode="auto">
                <a:xfrm>
                  <a:off x="428" y="1152"/>
                  <a:ext cx="54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43,7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86" name="Rectangle 32"/>
                <p:cNvSpPr>
                  <a:spLocks noChangeArrowheads="1"/>
                </p:cNvSpPr>
                <p:nvPr/>
              </p:nvSpPr>
              <p:spPr bwMode="auto">
                <a:xfrm>
                  <a:off x="385" y="1152"/>
                  <a:ext cx="6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55" name="Group 33"/>
              <p:cNvGrpSpPr>
                <a:grpSpLocks/>
              </p:cNvGrpSpPr>
              <p:nvPr/>
            </p:nvGrpSpPr>
            <p:grpSpPr bwMode="auto">
              <a:xfrm>
                <a:off x="1019" y="1152"/>
                <a:ext cx="634" cy="384"/>
                <a:chOff x="1019" y="1152"/>
                <a:chExt cx="634" cy="384"/>
              </a:xfrm>
            </p:grpSpPr>
            <p:sp>
              <p:nvSpPr>
                <p:cNvPr id="10283" name="Rectangle 34"/>
                <p:cNvSpPr>
                  <a:spLocks noChangeArrowheads="1"/>
                </p:cNvSpPr>
                <p:nvPr/>
              </p:nvSpPr>
              <p:spPr bwMode="auto">
                <a:xfrm>
                  <a:off x="1062" y="1152"/>
                  <a:ext cx="54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10800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84" name="Rectangle 35"/>
                <p:cNvSpPr>
                  <a:spLocks noChangeArrowheads="1"/>
                </p:cNvSpPr>
                <p:nvPr/>
              </p:nvSpPr>
              <p:spPr bwMode="auto">
                <a:xfrm>
                  <a:off x="1019" y="1152"/>
                  <a:ext cx="6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56" name="Group 36"/>
              <p:cNvGrpSpPr>
                <a:grpSpLocks/>
              </p:cNvGrpSpPr>
              <p:nvPr/>
            </p:nvGrpSpPr>
            <p:grpSpPr bwMode="auto">
              <a:xfrm>
                <a:off x="1653" y="1152"/>
                <a:ext cx="635" cy="384"/>
                <a:chOff x="1653" y="1152"/>
                <a:chExt cx="635" cy="384"/>
              </a:xfrm>
            </p:grpSpPr>
            <p:sp>
              <p:nvSpPr>
                <p:cNvPr id="10281" name="Rectangle 37"/>
                <p:cNvSpPr>
                  <a:spLocks noChangeArrowheads="1"/>
                </p:cNvSpPr>
                <p:nvPr/>
              </p:nvSpPr>
              <p:spPr bwMode="auto">
                <a:xfrm>
                  <a:off x="1696" y="1152"/>
                  <a:ext cx="549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0,6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82" name="Rectangle 38"/>
                <p:cNvSpPr>
                  <a:spLocks noChangeArrowheads="1"/>
                </p:cNvSpPr>
                <p:nvPr/>
              </p:nvSpPr>
              <p:spPr bwMode="auto">
                <a:xfrm>
                  <a:off x="1653" y="1152"/>
                  <a:ext cx="63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57" name="Group 39"/>
              <p:cNvGrpSpPr>
                <a:grpSpLocks/>
              </p:cNvGrpSpPr>
              <p:nvPr/>
            </p:nvGrpSpPr>
            <p:grpSpPr bwMode="auto">
              <a:xfrm>
                <a:off x="0" y="1536"/>
                <a:ext cx="385" cy="384"/>
                <a:chOff x="0" y="1536"/>
                <a:chExt cx="385" cy="384"/>
              </a:xfrm>
            </p:grpSpPr>
            <p:sp>
              <p:nvSpPr>
                <p:cNvPr id="10279" name="Rectangle 40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299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2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80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38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58" name="Group 42"/>
              <p:cNvGrpSpPr>
                <a:grpSpLocks/>
              </p:cNvGrpSpPr>
              <p:nvPr/>
            </p:nvGrpSpPr>
            <p:grpSpPr bwMode="auto">
              <a:xfrm>
                <a:off x="385" y="1536"/>
                <a:ext cx="634" cy="384"/>
                <a:chOff x="385" y="1536"/>
                <a:chExt cx="634" cy="384"/>
              </a:xfrm>
            </p:grpSpPr>
            <p:sp>
              <p:nvSpPr>
                <p:cNvPr id="10277" name="Rectangle 43"/>
                <p:cNvSpPr>
                  <a:spLocks noChangeArrowheads="1"/>
                </p:cNvSpPr>
                <p:nvPr/>
              </p:nvSpPr>
              <p:spPr bwMode="auto">
                <a:xfrm>
                  <a:off x="428" y="1536"/>
                  <a:ext cx="54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21,5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78" name="Rectangle 44"/>
                <p:cNvSpPr>
                  <a:spLocks noChangeArrowheads="1"/>
                </p:cNvSpPr>
                <p:nvPr/>
              </p:nvSpPr>
              <p:spPr bwMode="auto">
                <a:xfrm>
                  <a:off x="385" y="1536"/>
                  <a:ext cx="6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59" name="Group 45"/>
              <p:cNvGrpSpPr>
                <a:grpSpLocks/>
              </p:cNvGrpSpPr>
              <p:nvPr/>
            </p:nvGrpSpPr>
            <p:grpSpPr bwMode="auto">
              <a:xfrm>
                <a:off x="1019" y="1536"/>
                <a:ext cx="634" cy="384"/>
                <a:chOff x="1019" y="1536"/>
                <a:chExt cx="634" cy="384"/>
              </a:xfrm>
            </p:grpSpPr>
            <p:sp>
              <p:nvSpPr>
                <p:cNvPr id="10275" name="Rectangle 46"/>
                <p:cNvSpPr>
                  <a:spLocks noChangeArrowheads="1"/>
                </p:cNvSpPr>
                <p:nvPr/>
              </p:nvSpPr>
              <p:spPr bwMode="auto">
                <a:xfrm>
                  <a:off x="1062" y="1536"/>
                  <a:ext cx="54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5290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76" name="Rectangle 47"/>
                <p:cNvSpPr>
                  <a:spLocks noChangeArrowheads="1"/>
                </p:cNvSpPr>
                <p:nvPr/>
              </p:nvSpPr>
              <p:spPr bwMode="auto">
                <a:xfrm>
                  <a:off x="1019" y="1536"/>
                  <a:ext cx="6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60" name="Group 48"/>
              <p:cNvGrpSpPr>
                <a:grpSpLocks/>
              </p:cNvGrpSpPr>
              <p:nvPr/>
            </p:nvGrpSpPr>
            <p:grpSpPr bwMode="auto">
              <a:xfrm>
                <a:off x="1653" y="1536"/>
                <a:ext cx="635" cy="384"/>
                <a:chOff x="1653" y="1536"/>
                <a:chExt cx="635" cy="384"/>
              </a:xfrm>
            </p:grpSpPr>
            <p:sp>
              <p:nvSpPr>
                <p:cNvPr id="10273" name="Rectangle 49"/>
                <p:cNvSpPr>
                  <a:spLocks noChangeArrowheads="1"/>
                </p:cNvSpPr>
                <p:nvPr/>
              </p:nvSpPr>
              <p:spPr bwMode="auto">
                <a:xfrm>
                  <a:off x="1696" y="1536"/>
                  <a:ext cx="549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0,6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74" name="Rectangle 50"/>
                <p:cNvSpPr>
                  <a:spLocks noChangeArrowheads="1"/>
                </p:cNvSpPr>
                <p:nvPr/>
              </p:nvSpPr>
              <p:spPr bwMode="auto">
                <a:xfrm>
                  <a:off x="1653" y="1536"/>
                  <a:ext cx="63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61" name="Group 51"/>
              <p:cNvGrpSpPr>
                <a:grpSpLocks/>
              </p:cNvGrpSpPr>
              <p:nvPr/>
            </p:nvGrpSpPr>
            <p:grpSpPr bwMode="auto">
              <a:xfrm>
                <a:off x="0" y="1920"/>
                <a:ext cx="385" cy="384"/>
                <a:chOff x="0" y="1920"/>
                <a:chExt cx="385" cy="384"/>
              </a:xfrm>
            </p:grpSpPr>
            <p:sp>
              <p:nvSpPr>
                <p:cNvPr id="10271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299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3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72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38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62" name="Group 54"/>
              <p:cNvGrpSpPr>
                <a:grpSpLocks/>
              </p:cNvGrpSpPr>
              <p:nvPr/>
            </p:nvGrpSpPr>
            <p:grpSpPr bwMode="auto">
              <a:xfrm>
                <a:off x="385" y="1920"/>
                <a:ext cx="634" cy="384"/>
                <a:chOff x="385" y="1920"/>
                <a:chExt cx="634" cy="384"/>
              </a:xfrm>
            </p:grpSpPr>
            <p:sp>
              <p:nvSpPr>
                <p:cNvPr id="10269" name="Rectangle 55"/>
                <p:cNvSpPr>
                  <a:spLocks noChangeArrowheads="1"/>
                </p:cNvSpPr>
                <p:nvPr/>
              </p:nvSpPr>
              <p:spPr bwMode="auto">
                <a:xfrm>
                  <a:off x="428" y="1920"/>
                  <a:ext cx="54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24,2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70" name="Rectangle 56"/>
                <p:cNvSpPr>
                  <a:spLocks noChangeArrowheads="1"/>
                </p:cNvSpPr>
                <p:nvPr/>
              </p:nvSpPr>
              <p:spPr bwMode="auto">
                <a:xfrm>
                  <a:off x="385" y="1920"/>
                  <a:ext cx="6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63" name="Group 57"/>
              <p:cNvGrpSpPr>
                <a:grpSpLocks/>
              </p:cNvGrpSpPr>
              <p:nvPr/>
            </p:nvGrpSpPr>
            <p:grpSpPr bwMode="auto">
              <a:xfrm>
                <a:off x="1019" y="1920"/>
                <a:ext cx="634" cy="384"/>
                <a:chOff x="1019" y="1920"/>
                <a:chExt cx="634" cy="384"/>
              </a:xfrm>
            </p:grpSpPr>
            <p:sp>
              <p:nvSpPr>
                <p:cNvPr id="10267" name="Rectangle 58"/>
                <p:cNvSpPr>
                  <a:spLocks noChangeArrowheads="1"/>
                </p:cNvSpPr>
                <p:nvPr/>
              </p:nvSpPr>
              <p:spPr bwMode="auto">
                <a:xfrm>
                  <a:off x="1062" y="1920"/>
                  <a:ext cx="54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3120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68" name="Rectangle 59"/>
                <p:cNvSpPr>
                  <a:spLocks noChangeArrowheads="1"/>
                </p:cNvSpPr>
                <p:nvPr/>
              </p:nvSpPr>
              <p:spPr bwMode="auto">
                <a:xfrm>
                  <a:off x="1019" y="1920"/>
                  <a:ext cx="63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  <p:grpSp>
            <p:nvGrpSpPr>
              <p:cNvPr id="10264" name="Group 60"/>
              <p:cNvGrpSpPr>
                <a:grpSpLocks/>
              </p:cNvGrpSpPr>
              <p:nvPr/>
            </p:nvGrpSpPr>
            <p:grpSpPr bwMode="auto">
              <a:xfrm>
                <a:off x="1653" y="1920"/>
                <a:ext cx="635" cy="384"/>
                <a:chOff x="1653" y="1920"/>
                <a:chExt cx="635" cy="384"/>
              </a:xfrm>
            </p:grpSpPr>
            <p:sp>
              <p:nvSpPr>
                <p:cNvPr id="10265" name="Rectangle 61"/>
                <p:cNvSpPr>
                  <a:spLocks noChangeArrowheads="1"/>
                </p:cNvSpPr>
                <p:nvPr/>
              </p:nvSpPr>
              <p:spPr bwMode="auto">
                <a:xfrm>
                  <a:off x="1696" y="1920"/>
                  <a:ext cx="549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id-ID" sz="1800">
                      <a:cs typeface="Times New Roman" panose="02020603050405020304" pitchFamily="18" charset="0"/>
                    </a:rPr>
                    <a:t>1,8</a:t>
                  </a:r>
                  <a:endParaRPr lang="en-US" altLang="id-ID" sz="180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ctr"/>
                  <a:endParaRPr lang="en-US" altLang="id-ID" sz="1800"/>
                </a:p>
              </p:txBody>
            </p:sp>
            <p:sp>
              <p:nvSpPr>
                <p:cNvPr id="10266" name="Rectangle 62"/>
                <p:cNvSpPr>
                  <a:spLocks noChangeArrowheads="1"/>
                </p:cNvSpPr>
                <p:nvPr/>
              </p:nvSpPr>
              <p:spPr bwMode="auto">
                <a:xfrm>
                  <a:off x="1653" y="1920"/>
                  <a:ext cx="63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id-ID" altLang="id-ID"/>
                </a:p>
              </p:txBody>
            </p:sp>
          </p:grpSp>
        </p:grpSp>
        <p:sp>
          <p:nvSpPr>
            <p:cNvPr id="10248" name="Rectangle 63"/>
            <p:cNvSpPr>
              <a:spLocks noChangeArrowheads="1"/>
            </p:cNvSpPr>
            <p:nvPr/>
          </p:nvSpPr>
          <p:spPr bwMode="auto">
            <a:xfrm>
              <a:off x="-3" y="669"/>
              <a:ext cx="2294" cy="163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 06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8392886" cy="29375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57643"/>
            <a:ext cx="839288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The relationship volume and pressure of gas can be state as ideal gas equation. For non ideal gas, there are some equations for that. One of them is virial equation :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842247"/>
            <a:ext cx="8392886" cy="498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The data of one experiment to find a, b, and c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6153" y="3616137"/>
            <a:ext cx="8392886" cy="498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2633367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 07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8194307" cy="27029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125071"/>
            <a:ext cx="819430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Find A, m, and E for the constant of reaction rate form this data:</a:t>
            </a:r>
            <a:endParaRPr lang="id-ID" sz="2000" dirty="0"/>
          </a:p>
        </p:txBody>
      </p:sp>
      <p:sp>
        <p:nvSpPr>
          <p:cNvPr id="3" name="Rectangle 2"/>
          <p:cNvSpPr/>
          <p:nvPr/>
        </p:nvSpPr>
        <p:spPr>
          <a:xfrm>
            <a:off x="685800" y="3200400"/>
            <a:ext cx="3733800" cy="645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3756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 08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49" y="1371600"/>
            <a:ext cx="7847102" cy="19811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7049" y="1358153"/>
            <a:ext cx="784710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Find </a:t>
            </a:r>
            <a:r>
              <a:rPr lang="el-GR" sz="2000" dirty="0" smtClean="0"/>
              <a:t>α</a:t>
            </a:r>
            <a:r>
              <a:rPr lang="id-ID" sz="2000" dirty="0" smtClean="0"/>
              <a:t>, </a:t>
            </a:r>
            <a:r>
              <a:rPr lang="el-GR" sz="2000" dirty="0" smtClean="0"/>
              <a:t>β</a:t>
            </a:r>
            <a:r>
              <a:rPr lang="id-ID" sz="2000" dirty="0" smtClean="0"/>
              <a:t>, and k for the reaction rate from this data</a:t>
            </a:r>
          </a:p>
          <a:p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77049" y="3352799"/>
            <a:ext cx="784710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				r</a:t>
            </a:r>
            <a:r>
              <a:rPr lang="id-ID" sz="2000" baseline="-25000" dirty="0" smtClean="0"/>
              <a:t>a</a:t>
            </a:r>
            <a:r>
              <a:rPr lang="id-ID" sz="2000" dirty="0" smtClean="0"/>
              <a:t> = k C</a:t>
            </a:r>
            <a:r>
              <a:rPr lang="id-ID" sz="2000" baseline="-25000" dirty="0" smtClean="0"/>
              <a:t>a</a:t>
            </a:r>
            <a:r>
              <a:rPr lang="el-GR" sz="2000" baseline="30000" dirty="0" smtClean="0"/>
              <a:t>α</a:t>
            </a:r>
            <a:r>
              <a:rPr lang="id-ID" sz="2000" dirty="0" smtClean="0"/>
              <a:t> C</a:t>
            </a:r>
            <a:r>
              <a:rPr lang="id-ID" sz="2000" baseline="-25000" dirty="0" smtClean="0"/>
              <a:t>b</a:t>
            </a:r>
            <a:r>
              <a:rPr lang="el-GR" sz="2000" baseline="30000" dirty="0" smtClean="0"/>
              <a:t>β</a:t>
            </a:r>
            <a:endParaRPr lang="id-ID" sz="2000" baseline="30000" dirty="0" smtClean="0"/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985175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 09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36" y="1219200"/>
            <a:ext cx="8144354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836" y="1270337"/>
            <a:ext cx="814435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Energy supply unit need coal contained 0.61 % sulphur, 0.043 % phosphor, and 1.8% ash. There are 4 type coal. Find the composition of coal </a:t>
            </a:r>
          </a:p>
          <a:p>
            <a:endParaRPr lang="id-I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438400"/>
            <a:ext cx="65531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Type</a:t>
            </a:r>
            <a:endParaRPr lang="id-ID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640591" y="2462917"/>
            <a:ext cx="684009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% ash     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430232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 10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904999" y="636730"/>
            <a:ext cx="57386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Xylene, styrene, toluene, and benzene is separated in distillation system.</a:t>
            </a:r>
          </a:p>
          <a:p>
            <a:r>
              <a:rPr lang="id-ID" sz="1600" dirty="0" smtClean="0"/>
              <a:t>Find D1, D2, B1, B2, D, and B</a:t>
            </a:r>
            <a:endParaRPr lang="id-ID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8" y="1423752"/>
            <a:ext cx="5738611" cy="551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5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Example</a:t>
            </a:r>
          </a:p>
          <a:p>
            <a:pPr marL="0" indent="0">
              <a:buNone/>
            </a:pPr>
            <a:r>
              <a:rPr lang="id-ID" dirty="0"/>
              <a:t>	3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id-ID" dirty="0"/>
              <a:t>	</a:t>
            </a:r>
            <a:r>
              <a:rPr lang="en-US" dirty="0"/>
              <a:t>+ </a:t>
            </a:r>
            <a:r>
              <a:rPr lang="id-ID" dirty="0"/>
              <a:t>	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id-ID" dirty="0"/>
              <a:t>	</a:t>
            </a:r>
            <a:r>
              <a:rPr lang="en-US" dirty="0"/>
              <a:t>+ </a:t>
            </a:r>
            <a:r>
              <a:rPr lang="id-ID" dirty="0"/>
              <a:t>	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id-ID" dirty="0"/>
              <a:t>	</a:t>
            </a:r>
            <a:r>
              <a:rPr lang="en-US" dirty="0"/>
              <a:t>= 11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3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id-ID" dirty="0"/>
              <a:t>	</a:t>
            </a:r>
            <a:r>
              <a:rPr lang="en-US" dirty="0"/>
              <a:t>+ </a:t>
            </a:r>
            <a:r>
              <a:rPr lang="id-ID" dirty="0"/>
              <a:t>	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id-ID" dirty="0"/>
              <a:t>	</a:t>
            </a:r>
            <a:r>
              <a:rPr lang="en-US" dirty="0"/>
              <a:t>+ </a:t>
            </a:r>
            <a:r>
              <a:rPr lang="id-ID" dirty="0"/>
              <a:t>	3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	= </a:t>
            </a:r>
            <a:r>
              <a:rPr lang="id-ID" dirty="0"/>
              <a:t>16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  </a:t>
            </a:r>
            <a:r>
              <a:rPr lang="id-ID" dirty="0"/>
              <a:t>	</a:t>
            </a:r>
            <a:r>
              <a:rPr lang="en-US" dirty="0"/>
              <a:t>+ </a:t>
            </a:r>
            <a:r>
              <a:rPr lang="id-ID" dirty="0"/>
              <a:t>	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id-ID" dirty="0"/>
              <a:t>	</a:t>
            </a:r>
            <a:r>
              <a:rPr lang="en-US" dirty="0"/>
              <a:t>+ </a:t>
            </a:r>
            <a:r>
              <a:rPr lang="id-ID" dirty="0"/>
              <a:t>	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	= </a:t>
            </a:r>
            <a:r>
              <a:rPr lang="id-ID" dirty="0"/>
              <a:t>7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80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29" y="2209800"/>
            <a:ext cx="587087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536438"/>
          </a:xfrm>
        </p:spPr>
        <p:txBody>
          <a:bodyPr>
            <a:noAutofit/>
          </a:bodyPr>
          <a:lstStyle/>
          <a:p>
            <a:r>
              <a:rPr lang="en-US" sz="2400" dirty="0"/>
              <a:t>Gaussian </a:t>
            </a:r>
            <a:r>
              <a:rPr lang="en-US" sz="2400" dirty="0" smtClean="0"/>
              <a:t>Elimination</a:t>
            </a:r>
            <a:r>
              <a:rPr lang="id-ID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Backward Substitution</a:t>
            </a:r>
            <a:endParaRPr lang="id-ID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685800"/>
            <a:ext cx="6553200" cy="15662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2353" y="533400"/>
            <a:ext cx="6553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495800" y="1447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Elimination process</a:t>
            </a:r>
            <a:endParaRPr lang="id-ID" dirty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4871450" y="2283688"/>
            <a:ext cx="9251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1882" y="3810000"/>
            <a:ext cx="1847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Backward substitution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48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84" y="685800"/>
            <a:ext cx="7831815" cy="54450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383" y="685800"/>
            <a:ext cx="208262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000" dirty="0" smtClean="0"/>
              <a:t>Original equations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799" y="2330498"/>
            <a:ext cx="48600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Devide eq (2.1) by a</a:t>
            </a:r>
            <a:r>
              <a:rPr lang="id-ID" sz="2000" baseline="-25000" dirty="0" smtClean="0"/>
              <a:t>11</a:t>
            </a:r>
            <a:endParaRPr lang="id-ID" sz="20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623047" y="3733800"/>
            <a:ext cx="48600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Eliminate a</a:t>
            </a:r>
            <a:r>
              <a:rPr lang="id-ID" sz="2000" baseline="-25000" dirty="0" smtClean="0"/>
              <a:t>21</a:t>
            </a:r>
            <a:r>
              <a:rPr lang="id-ID" sz="2000" dirty="0" smtClean="0"/>
              <a:t> by 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[ Eq. (2.2) – a</a:t>
            </a:r>
            <a:r>
              <a:rPr lang="id-ID" sz="2000" baseline="-25000" dirty="0" smtClean="0"/>
              <a:t>21</a:t>
            </a:r>
            <a:r>
              <a:rPr lang="id-ID" sz="2000" dirty="0" smtClean="0"/>
              <a:t> x Eq. (2.4)] </a:t>
            </a:r>
            <a:endParaRPr lang="id-ID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733800"/>
            <a:ext cx="48600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Eliminate a</a:t>
            </a:r>
            <a:r>
              <a:rPr lang="id-ID" sz="2000" baseline="-25000" dirty="0" smtClean="0"/>
              <a:t>21</a:t>
            </a:r>
            <a:r>
              <a:rPr lang="id-ID" sz="2000" dirty="0" smtClean="0"/>
              <a:t> by 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[ Eq. (2.2) – a</a:t>
            </a:r>
            <a:r>
              <a:rPr lang="id-ID" sz="2000" baseline="-25000" dirty="0" smtClean="0"/>
              <a:t>21</a:t>
            </a:r>
            <a:r>
              <a:rPr lang="id-ID" sz="2000" dirty="0" smtClean="0"/>
              <a:t> x Eq. (2.4)]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2132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76200"/>
            <a:ext cx="7880111" cy="24339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52" y="2438400"/>
            <a:ext cx="7893558" cy="43180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41357"/>
            <a:ext cx="48600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Eliminate a</a:t>
            </a:r>
            <a:r>
              <a:rPr lang="id-ID" sz="2000" baseline="-25000" dirty="0"/>
              <a:t>3</a:t>
            </a:r>
            <a:r>
              <a:rPr lang="id-ID" sz="2000" baseline="-25000" dirty="0" smtClean="0"/>
              <a:t>1</a:t>
            </a:r>
            <a:r>
              <a:rPr lang="id-ID" sz="2000" dirty="0" smtClean="0"/>
              <a:t> Eq. (2.3) by 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[ Eq. (2.3) – a</a:t>
            </a:r>
            <a:r>
              <a:rPr lang="id-ID" sz="2000" baseline="-25000" dirty="0"/>
              <a:t>3</a:t>
            </a:r>
            <a:r>
              <a:rPr lang="id-ID" sz="2000" baseline="-25000" dirty="0" smtClean="0"/>
              <a:t>1</a:t>
            </a:r>
            <a:r>
              <a:rPr lang="id-ID" sz="2000" dirty="0" smtClean="0"/>
              <a:t> x Eq. (2.4)] </a:t>
            </a:r>
            <a:endParaRPr lang="id-ID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54290" y="2478347"/>
            <a:ext cx="48600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Devide eq (2.5) by a’</a:t>
            </a:r>
            <a:r>
              <a:rPr lang="id-ID" sz="2000" baseline="-25000" dirty="0" smtClean="0"/>
              <a:t>22</a:t>
            </a:r>
            <a:endParaRPr lang="id-ID" sz="2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91670" y="4034118"/>
            <a:ext cx="486001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Eliminate a’</a:t>
            </a:r>
            <a:r>
              <a:rPr lang="id-ID" sz="2000" baseline="-25000" dirty="0"/>
              <a:t>3</a:t>
            </a:r>
            <a:r>
              <a:rPr lang="id-ID" sz="2000" baseline="-25000" dirty="0" smtClean="0"/>
              <a:t>1</a:t>
            </a:r>
            <a:r>
              <a:rPr lang="id-ID" sz="2000" dirty="0" smtClean="0"/>
              <a:t> Eq. (2.6) by 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[ Eq. (2.6) – a’</a:t>
            </a:r>
            <a:r>
              <a:rPr lang="id-ID" sz="2000" baseline="-25000" dirty="0" smtClean="0"/>
              <a:t>32 </a:t>
            </a:r>
            <a:r>
              <a:rPr lang="id-ID" sz="2000" dirty="0" smtClean="0"/>
              <a:t>x Eq. (2.7)]</a:t>
            </a:r>
          </a:p>
          <a:p>
            <a:r>
              <a:rPr lang="id-ID" sz="2000" dirty="0" smtClean="0"/>
              <a:t>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0596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772400" cy="4383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685800" y="708212"/>
            <a:ext cx="3962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Backward substitution</a:t>
            </a:r>
          </a:p>
          <a:p>
            <a:r>
              <a:rPr lang="id-ID" sz="2000" dirty="0" smtClean="0"/>
              <a:t>Solution of x</a:t>
            </a:r>
            <a:r>
              <a:rPr lang="id-ID" sz="2000" baseline="-25000" dirty="0" smtClean="0"/>
              <a:t>3</a:t>
            </a:r>
            <a:r>
              <a:rPr lang="id-ID" sz="2000" dirty="0" smtClean="0"/>
              <a:t> form eq (2.8)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685800" y="2312232"/>
            <a:ext cx="3962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Solution of x</a:t>
            </a:r>
            <a:r>
              <a:rPr lang="id-ID" sz="2000" baseline="-25000" dirty="0" smtClean="0"/>
              <a:t>2</a:t>
            </a:r>
            <a:r>
              <a:rPr lang="id-ID" sz="2000" dirty="0" smtClean="0"/>
              <a:t> form eq (2.5)</a:t>
            </a:r>
            <a:endParaRPr lang="id-ID" sz="20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81318" y="3730759"/>
            <a:ext cx="3962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Solution of x</a:t>
            </a:r>
            <a:r>
              <a:rPr lang="id-ID" sz="2000" baseline="-25000" dirty="0" smtClean="0"/>
              <a:t>1</a:t>
            </a:r>
            <a:r>
              <a:rPr lang="id-ID" sz="2000" dirty="0" smtClean="0"/>
              <a:t> form eq (2.1)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6482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Example</a:t>
            </a:r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id-ID" dirty="0"/>
              <a:t>3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+ </a:t>
            </a:r>
            <a:r>
              <a:rPr lang="id-ID" dirty="0" smtClean="0"/>
              <a:t>	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+ </a:t>
            </a:r>
            <a:r>
              <a:rPr lang="id-ID" dirty="0" smtClean="0"/>
              <a:t>	3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id-ID" dirty="0"/>
              <a:t>	</a:t>
            </a:r>
            <a:r>
              <a:rPr lang="en-US" dirty="0" smtClean="0"/>
              <a:t>= 1</a:t>
            </a:r>
            <a:r>
              <a:rPr lang="id-ID" dirty="0" smtClean="0"/>
              <a:t>0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	3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+ </a:t>
            </a:r>
            <a:r>
              <a:rPr lang="id-ID" dirty="0" smtClean="0"/>
              <a:t>	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+ </a:t>
            </a:r>
            <a:r>
              <a:rPr lang="id-ID" dirty="0" smtClean="0"/>
              <a:t>	</a:t>
            </a:r>
            <a:r>
              <a:rPr lang="id-ID" dirty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/>
              <a:t>	= </a:t>
            </a:r>
            <a:r>
              <a:rPr lang="id-ID" dirty="0"/>
              <a:t>9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  </a:t>
            </a:r>
            <a:r>
              <a:rPr lang="id-ID" dirty="0" smtClean="0"/>
              <a:t>	</a:t>
            </a:r>
            <a:r>
              <a:rPr lang="en-US" dirty="0" smtClean="0"/>
              <a:t>+ </a:t>
            </a:r>
            <a:r>
              <a:rPr lang="id-ID" dirty="0" smtClean="0"/>
              <a:t>	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smtClean="0"/>
              <a:t>+ </a:t>
            </a:r>
            <a:r>
              <a:rPr lang="id-ID" dirty="0" smtClean="0"/>
              <a:t>	2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/>
              <a:t>	= </a:t>
            </a:r>
            <a:r>
              <a:rPr lang="id-ID" dirty="0" smtClean="0"/>
              <a:t>5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862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570"/>
            <a:ext cx="6567181" cy="68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538</Words>
  <Application>Microsoft Office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Courier New</vt:lpstr>
      <vt:lpstr>Tahoma</vt:lpstr>
      <vt:lpstr>Times New Roman</vt:lpstr>
      <vt:lpstr>Default Design</vt:lpstr>
      <vt:lpstr>Photo Editor Photo</vt:lpstr>
      <vt:lpstr>Equation.3</vt:lpstr>
      <vt:lpstr>Chapter 03 LINEAR ALGEBRAIC EQUATIONS</vt:lpstr>
      <vt:lpstr>Linear Algebraic Equations</vt:lpstr>
      <vt:lpstr>PowerPoint Presentation</vt:lpstr>
      <vt:lpstr>Gaussian Elimination with Backward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Matrix Inversion</vt:lpstr>
      <vt:lpstr>Solution</vt:lpstr>
      <vt:lpstr>Example</vt:lpstr>
      <vt:lpstr>Solution</vt:lpstr>
      <vt:lpstr>Program</vt:lpstr>
      <vt:lpstr>Ex 01</vt:lpstr>
      <vt:lpstr>Next meeting</vt:lpstr>
      <vt:lpstr>Ex 02</vt:lpstr>
      <vt:lpstr>Ex. 03</vt:lpstr>
      <vt:lpstr>Ex 04</vt:lpstr>
      <vt:lpstr>Ex 05</vt:lpstr>
      <vt:lpstr>Ex 06</vt:lpstr>
      <vt:lpstr>Ex 07</vt:lpstr>
      <vt:lpstr>Ex 08</vt:lpstr>
      <vt:lpstr>Ex 09</vt:lpstr>
      <vt:lpstr>Ex 10</vt:lpstr>
    </vt:vector>
  </TitlesOfParts>
  <Company>JOGJA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UTILITAS III</dc:title>
  <dc:creator>JAMES BOND</dc:creator>
  <cp:lastModifiedBy>ADRIAN</cp:lastModifiedBy>
  <cp:revision>102</cp:revision>
  <dcterms:created xsi:type="dcterms:W3CDTF">2006-09-15T00:09:43Z</dcterms:created>
  <dcterms:modified xsi:type="dcterms:W3CDTF">2018-03-01T21:59:39Z</dcterms:modified>
</cp:coreProperties>
</file>