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66"/>
    <a:srgbClr val="66CCFF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 autoAdjust="0"/>
    <p:restoredTop sz="90929"/>
  </p:normalViewPr>
  <p:slideViewPr>
    <p:cSldViewPr>
      <p:cViewPr varScale="1">
        <p:scale>
          <a:sx n="86" d="100"/>
          <a:sy n="86" d="100"/>
        </p:scale>
        <p:origin x="10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6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43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0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9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0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0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6612"/>
            <a:ext cx="6858000" cy="58477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0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914400"/>
            <a:ext cx="7315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774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 rot="162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2 Programming</a:t>
            </a:r>
            <a:r>
              <a:rPr lang="id-ID" sz="3200" baseline="0" dirty="0" smtClean="0">
                <a:solidFill>
                  <a:schemeClr val="bg1"/>
                </a:solidFill>
              </a:rPr>
              <a:t> with Matlab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4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153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 rot="-5400000">
            <a:off x="-3139281" y="3139281"/>
            <a:ext cx="6858000" cy="579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id-ID" sz="32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id-ID" sz="3200" dirty="0" smtClean="0">
                <a:solidFill>
                  <a:schemeClr val="bg1"/>
                </a:solidFill>
              </a:rPr>
              <a:t>pendahuluan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315200" cy="6858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graphicFrame>
        <p:nvGraphicFramePr>
          <p:cNvPr id="1029" name="Object 12"/>
          <p:cNvGraphicFramePr>
            <a:graphicFrameLocks noChangeAspect="1"/>
          </p:cNvGraphicFramePr>
          <p:nvPr userDrawn="1"/>
        </p:nvGraphicFramePr>
        <p:xfrm>
          <a:off x="533400" y="5729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hoto Editor Photo" r:id="rId9" imgW="2200582" imgH="2095793" progId="MSPhotoEd.3">
                  <p:embed/>
                </p:oleObj>
              </mc:Choice>
              <mc:Fallback>
                <p:oleObj name="Photo Editor Photo" r:id="rId9" imgW="2200582" imgH="2095793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9288"/>
                        <a:ext cx="838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71600" y="6019800"/>
            <a:ext cx="3200400" cy="45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/>
              <a:t>Pemograman Komputer</a:t>
            </a:r>
          </a:p>
          <a:p>
            <a:pPr>
              <a:defRPr/>
            </a:pPr>
            <a:r>
              <a:rPr lang="en-US"/>
              <a:t>By </a:t>
            </a:r>
            <a:r>
              <a:rPr lang="id-ID"/>
              <a:t>Dr. </a:t>
            </a:r>
            <a:r>
              <a:rPr lang="en-US"/>
              <a:t>Adrian Nur, S.T., M,T.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50" r:id="rId3"/>
    <p:sldLayoutId id="2147483851" r:id="rId4"/>
    <p:sldLayoutId id="2147483856" r:id="rId5"/>
    <p:sldLayoutId id="2147483857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4" grpId="0" animBg="1" autoUpdateAnimBg="0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471863" y="2381250"/>
          <a:ext cx="22002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Photo Editor Photo" r:id="rId3" imgW="2200582" imgH="2095793" progId="MSPhotoEd.3">
                  <p:embed/>
                </p:oleObj>
              </mc:Choice>
              <mc:Fallback>
                <p:oleObj name="Photo Editor Photo" r:id="rId3" imgW="2200582" imgH="2095793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2381250"/>
                        <a:ext cx="220027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id-ID" altLang="id-ID" sz="6600" dirty="0" smtClean="0">
                <a:latin typeface="Bremen Bd BT" pitchFamily="82" charset="0"/>
              </a:rPr>
              <a:t>Programming </a:t>
            </a:r>
            <a:r>
              <a:rPr lang="id-ID" altLang="id-ID" sz="6600" dirty="0">
                <a:latin typeface="Bremen Bd BT" pitchFamily="82" charset="0"/>
              </a:rPr>
              <a:t>with Matlab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2110023" cy="8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M-FILES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105400"/>
          </a:xfrm>
        </p:spPr>
        <p:txBody>
          <a:bodyPr/>
          <a:lstStyle/>
          <a:p>
            <a:r>
              <a:rPr lang="en-US" dirty="0"/>
              <a:t>The most common way to operate MATLAB is by entering commands one at a time in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command </a:t>
            </a:r>
            <a:r>
              <a:rPr lang="en-US" dirty="0"/>
              <a:t>window. </a:t>
            </a:r>
            <a:endParaRPr lang="id-ID" dirty="0" smtClean="0"/>
          </a:p>
          <a:p>
            <a:r>
              <a:rPr lang="en-US" dirty="0" smtClean="0"/>
              <a:t>M-files </a:t>
            </a:r>
            <a:r>
              <a:rPr lang="en-US" dirty="0"/>
              <a:t>provide an alternative way of performing operations </a:t>
            </a:r>
            <a:r>
              <a:rPr lang="en-US" dirty="0" smtClean="0"/>
              <a:t>that</a:t>
            </a:r>
            <a:r>
              <a:rPr lang="id-ID" dirty="0" smtClean="0"/>
              <a:t> </a:t>
            </a:r>
            <a:r>
              <a:rPr lang="en-US" dirty="0" smtClean="0"/>
              <a:t>greatly </a:t>
            </a:r>
            <a:r>
              <a:rPr lang="en-US" dirty="0"/>
              <a:t>expand MATLAB.s problem-solving capabilities.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5598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M-file </a:t>
            </a:r>
            <a:r>
              <a:rPr lang="en-US" dirty="0"/>
              <a:t>consists of a series of</a:t>
            </a:r>
            <a:r>
              <a:rPr lang="id-ID" dirty="0"/>
              <a:t> </a:t>
            </a:r>
            <a:r>
              <a:rPr lang="en-US" dirty="0"/>
              <a:t>statements that can be run all at once. </a:t>
            </a:r>
            <a:endParaRPr lang="id-ID" dirty="0"/>
          </a:p>
          <a:p>
            <a:r>
              <a:rPr lang="en-US" dirty="0" smtClean="0"/>
              <a:t>Note </a:t>
            </a:r>
            <a:r>
              <a:rPr lang="en-US" dirty="0"/>
              <a:t>that the nomenclature </a:t>
            </a:r>
            <a:r>
              <a:rPr lang="id-ID" dirty="0"/>
              <a:t>m</a:t>
            </a:r>
            <a:r>
              <a:rPr lang="en-US" dirty="0"/>
              <a:t>-file. comes from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fact </a:t>
            </a:r>
            <a:r>
              <a:rPr lang="en-US" dirty="0"/>
              <a:t>that such files are stored with a .m extension. </a:t>
            </a:r>
            <a:endParaRPr lang="id-ID" dirty="0" smtClean="0"/>
          </a:p>
          <a:p>
            <a:r>
              <a:rPr lang="en-US" dirty="0" smtClean="0"/>
              <a:t>M-files </a:t>
            </a:r>
            <a:r>
              <a:rPr lang="en-US" dirty="0"/>
              <a:t>come in two flavors: script files</a:t>
            </a:r>
            <a:r>
              <a:rPr lang="id-ID" dirty="0"/>
              <a:t> and function files.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72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Script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 script file </a:t>
            </a:r>
            <a:r>
              <a:rPr lang="en-US" dirty="0"/>
              <a:t>is merely a series of MATLAB commands that are saved on a file. </a:t>
            </a:r>
            <a:endParaRPr lang="id-ID" dirty="0" smtClean="0"/>
          </a:p>
          <a:p>
            <a:r>
              <a:rPr lang="en-US" dirty="0" smtClean="0"/>
              <a:t>They are</a:t>
            </a:r>
            <a:r>
              <a:rPr lang="id-ID" dirty="0" smtClean="0"/>
              <a:t> </a:t>
            </a:r>
            <a:r>
              <a:rPr lang="en-US" dirty="0" smtClean="0"/>
              <a:t>useful </a:t>
            </a:r>
            <a:r>
              <a:rPr lang="en-US" dirty="0"/>
              <a:t>for retaining a series of commands that you want to execute on more than one occasion.</a:t>
            </a:r>
          </a:p>
          <a:p>
            <a:r>
              <a:rPr lang="en-US" dirty="0"/>
              <a:t>The script can be executed by typing the file name in the command window or </a:t>
            </a:r>
            <a:r>
              <a:rPr lang="en-US" dirty="0" smtClean="0"/>
              <a:t>by</a:t>
            </a:r>
            <a:r>
              <a:rPr lang="id-ID" dirty="0" smtClean="0"/>
              <a:t> </a:t>
            </a:r>
            <a:r>
              <a:rPr lang="en-US" dirty="0" smtClean="0"/>
              <a:t>invoking </a:t>
            </a:r>
            <a:r>
              <a:rPr lang="en-US" dirty="0"/>
              <a:t>the menu selections in the edit window: </a:t>
            </a:r>
            <a:r>
              <a:rPr lang="en-US" b="1" dirty="0"/>
              <a:t>Debug, Run.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2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 this problem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914400"/>
            <a:ext cx="9048215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600" y="12192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7235" y="3276600"/>
            <a:ext cx="903476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4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21659"/>
            <a:ext cx="8984219" cy="3730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" y="7239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9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Function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Function files </a:t>
            </a:r>
            <a:r>
              <a:rPr lang="en-US" dirty="0"/>
              <a:t>are M-files that start with the word function. </a:t>
            </a:r>
            <a:endParaRPr lang="id-ID" dirty="0" smtClean="0"/>
          </a:p>
          <a:p>
            <a:r>
              <a:rPr lang="en-US" dirty="0" smtClean="0"/>
              <a:t>In </a:t>
            </a:r>
            <a:r>
              <a:rPr lang="en-US" dirty="0"/>
              <a:t>contrast to script files, </a:t>
            </a:r>
            <a:r>
              <a:rPr lang="en-US" dirty="0" smtClean="0"/>
              <a:t>they</a:t>
            </a:r>
            <a:r>
              <a:rPr lang="id-ID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accept input arguments and return outputs.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81791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26894"/>
            <a:ext cx="8229600" cy="5105400"/>
          </a:xfrm>
        </p:spPr>
        <p:txBody>
          <a:bodyPr/>
          <a:lstStyle/>
          <a:p>
            <a:r>
              <a:rPr lang="en-US" sz="2400" dirty="0"/>
              <a:t>The syntax for the function file can be represented generally as</a:t>
            </a:r>
          </a:p>
          <a:p>
            <a:pPr marL="1257300" lvl="3" indent="0">
              <a:buNone/>
            </a:pPr>
            <a:r>
              <a:rPr lang="id-ID" dirty="0"/>
              <a:t>function </a:t>
            </a:r>
            <a:r>
              <a:rPr lang="id-ID" i="1" dirty="0"/>
              <a:t>outvar </a:t>
            </a:r>
            <a:r>
              <a:rPr lang="id-ID" dirty="0"/>
              <a:t>= </a:t>
            </a:r>
            <a:r>
              <a:rPr lang="id-ID" i="1" dirty="0"/>
              <a:t>funcname</a:t>
            </a:r>
            <a:r>
              <a:rPr lang="id-ID" dirty="0"/>
              <a:t>(</a:t>
            </a:r>
            <a:r>
              <a:rPr lang="id-ID" i="1" dirty="0"/>
              <a:t>arglist</a:t>
            </a:r>
            <a:r>
              <a:rPr lang="id-ID" dirty="0"/>
              <a:t>)</a:t>
            </a:r>
          </a:p>
          <a:p>
            <a:pPr marL="1257300" lvl="3" indent="0">
              <a:buNone/>
            </a:pPr>
            <a:r>
              <a:rPr lang="id-ID" dirty="0"/>
              <a:t>% </a:t>
            </a:r>
            <a:r>
              <a:rPr lang="id-ID" i="1" dirty="0"/>
              <a:t>helpcomments</a:t>
            </a:r>
          </a:p>
          <a:p>
            <a:pPr marL="1257300" lvl="3" indent="0">
              <a:buNone/>
            </a:pPr>
            <a:r>
              <a:rPr lang="id-ID" i="1" dirty="0"/>
              <a:t>statements</a:t>
            </a:r>
          </a:p>
          <a:p>
            <a:pPr marL="1257300" lvl="3" indent="0">
              <a:buNone/>
            </a:pPr>
            <a:r>
              <a:rPr lang="id-ID" i="1" dirty="0"/>
              <a:t>outvar </a:t>
            </a:r>
            <a:r>
              <a:rPr lang="id-ID" dirty="0"/>
              <a:t>= </a:t>
            </a:r>
            <a:r>
              <a:rPr lang="id-ID" i="1" dirty="0"/>
              <a:t>value</a:t>
            </a:r>
            <a:r>
              <a:rPr lang="id-ID" dirty="0" smtClean="0"/>
              <a:t>;</a:t>
            </a:r>
          </a:p>
          <a:p>
            <a:r>
              <a:rPr lang="en-US" sz="2400" dirty="0" smtClean="0"/>
              <a:t>where </a:t>
            </a:r>
            <a:r>
              <a:rPr lang="en-US" sz="2400" i="1" dirty="0" err="1" smtClean="0"/>
              <a:t>outvar</a:t>
            </a:r>
            <a:r>
              <a:rPr lang="en-US" sz="2400" i="1" dirty="0" smtClean="0"/>
              <a:t> </a:t>
            </a:r>
            <a:r>
              <a:rPr lang="en-US" sz="2400" dirty="0" smtClean="0"/>
              <a:t>= the name of the output variable, </a:t>
            </a:r>
            <a:endParaRPr lang="id-ID" sz="2400" dirty="0" smtClean="0"/>
          </a:p>
          <a:p>
            <a:r>
              <a:rPr lang="en-US" sz="2400" i="1" dirty="0" err="1" smtClean="0"/>
              <a:t>funcname</a:t>
            </a:r>
            <a:r>
              <a:rPr lang="en-US" sz="2400" i="1" dirty="0" smtClean="0"/>
              <a:t> </a:t>
            </a:r>
            <a:r>
              <a:rPr lang="en-US" sz="2400" dirty="0" smtClean="0"/>
              <a:t>= the function</a:t>
            </a:r>
            <a:r>
              <a:rPr lang="id-ID" sz="2400" dirty="0" smtClean="0"/>
              <a:t>’</a:t>
            </a:r>
            <a:r>
              <a:rPr lang="en-US" sz="2400" dirty="0" smtClean="0"/>
              <a:t>s name,</a:t>
            </a:r>
            <a:r>
              <a:rPr lang="id-ID" sz="2400" dirty="0" smtClean="0"/>
              <a:t> </a:t>
            </a:r>
          </a:p>
          <a:p>
            <a:r>
              <a:rPr lang="en-US" sz="2400" i="1" dirty="0" err="1" smtClean="0"/>
              <a:t>arglist</a:t>
            </a:r>
            <a:r>
              <a:rPr lang="en-US" sz="2400" i="1" dirty="0" smtClean="0"/>
              <a:t> </a:t>
            </a:r>
            <a:r>
              <a:rPr lang="en-US" sz="2400" dirty="0" smtClean="0"/>
              <a:t>= the function</a:t>
            </a:r>
            <a:r>
              <a:rPr lang="id-ID" sz="2400" dirty="0" smtClean="0"/>
              <a:t>’</a:t>
            </a:r>
            <a:r>
              <a:rPr lang="en-US" sz="2400" dirty="0" smtClean="0"/>
              <a:t>s argument list (i.e., comma-delimited values that are passed into</a:t>
            </a:r>
            <a:r>
              <a:rPr lang="id-ID" sz="2400" dirty="0" smtClean="0"/>
              <a:t> </a:t>
            </a:r>
            <a:r>
              <a:rPr lang="en-US" sz="2400" dirty="0" smtClean="0"/>
              <a:t>the function), </a:t>
            </a:r>
            <a:endParaRPr lang="id-ID" sz="2400" dirty="0" smtClean="0"/>
          </a:p>
          <a:p>
            <a:r>
              <a:rPr lang="en-US" sz="2400" i="1" dirty="0" err="1" smtClean="0"/>
              <a:t>helpcomments</a:t>
            </a:r>
            <a:r>
              <a:rPr lang="en-US" sz="2400" i="1" dirty="0" smtClean="0"/>
              <a:t> </a:t>
            </a:r>
            <a:r>
              <a:rPr lang="en-US" sz="2400" dirty="0" smtClean="0"/>
              <a:t>= text that provides the user with information regarding the</a:t>
            </a:r>
            <a:r>
              <a:rPr lang="id-ID" sz="2400" dirty="0" smtClean="0"/>
              <a:t> </a:t>
            </a:r>
            <a:r>
              <a:rPr lang="en-US" sz="2400" dirty="0" smtClean="0"/>
              <a:t>function (these can be invoked by typing Help </a:t>
            </a:r>
            <a:r>
              <a:rPr lang="en-US" sz="2400" i="1" dirty="0" err="1" smtClean="0"/>
              <a:t>funcname</a:t>
            </a:r>
            <a:r>
              <a:rPr lang="en-US" sz="2400" i="1" dirty="0" smtClean="0"/>
              <a:t> </a:t>
            </a:r>
            <a:r>
              <a:rPr lang="en-US" sz="2400" dirty="0" smtClean="0"/>
              <a:t>in the command window), and</a:t>
            </a:r>
            <a:r>
              <a:rPr lang="id-ID" sz="2400" dirty="0" smtClean="0"/>
              <a:t> </a:t>
            </a:r>
          </a:p>
          <a:p>
            <a:r>
              <a:rPr lang="en-US" sz="2400" i="1" dirty="0" smtClean="0"/>
              <a:t>statements </a:t>
            </a:r>
            <a:r>
              <a:rPr lang="en-US" sz="2400" dirty="0" smtClean="0"/>
              <a:t>= MATLAB statements that compute the </a:t>
            </a:r>
            <a:r>
              <a:rPr lang="en-US" sz="2400" i="1" dirty="0" smtClean="0"/>
              <a:t>value </a:t>
            </a:r>
            <a:r>
              <a:rPr lang="en-US" sz="2400" dirty="0" smtClean="0"/>
              <a:t>that is assigned to </a:t>
            </a:r>
            <a:r>
              <a:rPr lang="en-US" sz="2400" i="1" dirty="0" err="1" smtClean="0"/>
              <a:t>outvar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6866727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2850"/>
            <a:ext cx="8157164" cy="138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8157164" cy="212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8" y="4170163"/>
            <a:ext cx="8991600" cy="20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4395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0259"/>
            <a:ext cx="8991600" cy="20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417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9775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717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 minggu lalu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1282" y="898730"/>
            <a:ext cx="7315200" cy="5105400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1" y="2486199"/>
            <a:ext cx="7288306" cy="196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23" y="898730"/>
            <a:ext cx="7288306" cy="10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399"/>
            <a:ext cx="8382000" cy="37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045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INPUT-OUTPUT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i="1" dirty="0"/>
              <a:t>The input Function</a:t>
            </a:r>
            <a:r>
              <a:rPr lang="en-US" dirty="0"/>
              <a:t>. This function allows you to prompt the user for values </a:t>
            </a:r>
            <a:r>
              <a:rPr lang="en-US" dirty="0" smtClean="0"/>
              <a:t>directly</a:t>
            </a:r>
            <a:r>
              <a:rPr lang="id-ID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command window. Its syntax is</a:t>
            </a:r>
          </a:p>
          <a:p>
            <a:pPr marL="0" indent="0">
              <a:buNone/>
            </a:pPr>
            <a:r>
              <a:rPr lang="id-ID" i="1" dirty="0" smtClean="0"/>
              <a:t>	n </a:t>
            </a:r>
            <a:r>
              <a:rPr lang="id-ID" dirty="0"/>
              <a:t>= input('</a:t>
            </a:r>
            <a:r>
              <a:rPr lang="id-ID" i="1" dirty="0"/>
              <a:t>promptstring</a:t>
            </a:r>
            <a:r>
              <a:rPr lang="id-ID" dirty="0"/>
              <a:t>')</a:t>
            </a:r>
          </a:p>
          <a:p>
            <a:r>
              <a:rPr lang="en-US" dirty="0"/>
              <a:t>The function displays the </a:t>
            </a:r>
            <a:r>
              <a:rPr lang="en-US" i="1" dirty="0" err="1"/>
              <a:t>promptstring</a:t>
            </a:r>
            <a:r>
              <a:rPr lang="en-US" dirty="0"/>
              <a:t>, waits for keyboard input, and then returns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value </a:t>
            </a:r>
            <a:r>
              <a:rPr lang="en-US" dirty="0"/>
              <a:t>from the keyboard.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649558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0" indent="0">
              <a:buNone/>
            </a:pPr>
            <a:r>
              <a:rPr lang="id-ID" dirty="0" smtClean="0"/>
              <a:t>		m </a:t>
            </a:r>
            <a:r>
              <a:rPr lang="id-ID" dirty="0"/>
              <a:t>= input('Mass (kg): ')</a:t>
            </a:r>
          </a:p>
          <a:p>
            <a:r>
              <a:rPr lang="en-US" dirty="0"/>
              <a:t>When this line is executed, the user is prompted with the message</a:t>
            </a:r>
          </a:p>
          <a:p>
            <a:pPr marL="0" indent="0">
              <a:buNone/>
            </a:pPr>
            <a:r>
              <a:rPr lang="id-ID" dirty="0" smtClean="0"/>
              <a:t>	Mass </a:t>
            </a:r>
            <a:r>
              <a:rPr lang="id-ID" dirty="0"/>
              <a:t>(kg):</a:t>
            </a:r>
          </a:p>
          <a:p>
            <a:r>
              <a:rPr lang="en-US" dirty="0"/>
              <a:t>If the user enters a value, it would then be assigned to the variable 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359086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input function can also return user input as a string. </a:t>
            </a:r>
            <a:endParaRPr lang="id-ID" dirty="0" smtClean="0"/>
          </a:p>
          <a:p>
            <a:r>
              <a:rPr lang="en-US" dirty="0" smtClean="0"/>
              <a:t>To </a:t>
            </a:r>
            <a:r>
              <a:rPr lang="en-US" dirty="0"/>
              <a:t>do this, an 's' is </a:t>
            </a:r>
            <a:r>
              <a:rPr lang="en-US" dirty="0" smtClean="0"/>
              <a:t>appended</a:t>
            </a:r>
            <a:r>
              <a:rPr lang="id-ID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err="1"/>
              <a:t>function.s</a:t>
            </a:r>
            <a:r>
              <a:rPr lang="en-US" dirty="0"/>
              <a:t> argument list. </a:t>
            </a:r>
            <a:endParaRPr lang="id-ID" dirty="0" smtClean="0"/>
          </a:p>
          <a:p>
            <a:r>
              <a:rPr lang="en-US" dirty="0" smtClean="0"/>
              <a:t>For </a:t>
            </a:r>
            <a:r>
              <a:rPr lang="en-US" dirty="0"/>
              <a:t>example,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smtClean="0"/>
              <a:t>name </a:t>
            </a:r>
            <a:r>
              <a:rPr lang="en-US" dirty="0"/>
              <a:t>= input('Enter your name: ','s')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762977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914400"/>
            <a:ext cx="7848600" cy="5105400"/>
          </a:xfrm>
        </p:spPr>
        <p:txBody>
          <a:bodyPr/>
          <a:lstStyle/>
          <a:p>
            <a:r>
              <a:rPr lang="en-US" b="1" i="1" dirty="0"/>
              <a:t>The </a:t>
            </a:r>
            <a:r>
              <a:rPr lang="en-US" b="1" i="1" dirty="0" err="1"/>
              <a:t>disp</a:t>
            </a:r>
            <a:r>
              <a:rPr lang="en-US" b="1" i="1" dirty="0"/>
              <a:t> Function</a:t>
            </a:r>
            <a:r>
              <a:rPr lang="en-US" dirty="0"/>
              <a:t>. This function provides a handy way to display a value. Its syntax is</a:t>
            </a:r>
          </a:p>
          <a:p>
            <a:pPr marL="0" indent="0">
              <a:buNone/>
            </a:pPr>
            <a:r>
              <a:rPr lang="id-ID" dirty="0" smtClean="0"/>
              <a:t>	disp(</a:t>
            </a:r>
            <a:r>
              <a:rPr lang="id-ID" i="1" dirty="0" smtClean="0"/>
              <a:t>value</a:t>
            </a:r>
            <a:r>
              <a:rPr lang="id-ID" dirty="0"/>
              <a:t>)</a:t>
            </a:r>
          </a:p>
          <a:p>
            <a:r>
              <a:rPr lang="en-US" dirty="0"/>
              <a:t>where </a:t>
            </a:r>
            <a:r>
              <a:rPr lang="en-US" i="1" dirty="0"/>
              <a:t>value </a:t>
            </a:r>
            <a:r>
              <a:rPr lang="en-US" dirty="0"/>
              <a:t>= the value you would like to display. It can be a numeric constant or </a:t>
            </a:r>
            <a:r>
              <a:rPr lang="en-US" dirty="0" smtClean="0"/>
              <a:t>variable,</a:t>
            </a:r>
            <a:r>
              <a:rPr lang="id-ID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a string message enclosed in hyphens. </a:t>
            </a:r>
            <a:endParaRPr lang="id-ID" dirty="0" smtClean="0"/>
          </a:p>
          <a:p>
            <a:r>
              <a:rPr lang="en-US" dirty="0" smtClean="0"/>
              <a:t>Its application is illustrated in the following</a:t>
            </a:r>
            <a:r>
              <a:rPr lang="id-ID" dirty="0" smtClean="0"/>
              <a:t> example.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950227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76200"/>
            <a:ext cx="8385233" cy="3991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2" y="4273923"/>
            <a:ext cx="8458200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854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0790"/>
            <a:ext cx="8458200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962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914400"/>
            <a:ext cx="7848600" cy="5105400"/>
          </a:xfrm>
        </p:spPr>
        <p:txBody>
          <a:bodyPr/>
          <a:lstStyle/>
          <a:p>
            <a:r>
              <a:rPr lang="en-US" b="1" i="1" dirty="0"/>
              <a:t>The </a:t>
            </a:r>
            <a:r>
              <a:rPr lang="en-US" b="1" i="1" dirty="0" err="1"/>
              <a:t>fprintf</a:t>
            </a:r>
            <a:r>
              <a:rPr lang="en-US" b="1" i="1" dirty="0"/>
              <a:t> Function</a:t>
            </a:r>
            <a:r>
              <a:rPr lang="en-US" dirty="0"/>
              <a:t>. This function provides additional control over the display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information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smtClean="0"/>
              <a:t>A </a:t>
            </a:r>
            <a:r>
              <a:rPr lang="en-US" dirty="0"/>
              <a:t>simple representation of its syntax is</a:t>
            </a:r>
          </a:p>
          <a:p>
            <a:pPr marL="0" indent="0">
              <a:buNone/>
            </a:pPr>
            <a:r>
              <a:rPr lang="id-ID" dirty="0" smtClean="0"/>
              <a:t>	fprintf</a:t>
            </a:r>
            <a:r>
              <a:rPr lang="id-ID" dirty="0"/>
              <a:t>('format', x, ...)</a:t>
            </a:r>
          </a:p>
          <a:p>
            <a:r>
              <a:rPr lang="en-US" dirty="0"/>
              <a:t>where </a:t>
            </a:r>
            <a:r>
              <a:rPr lang="en-US" i="1" dirty="0"/>
              <a:t>format </a:t>
            </a:r>
            <a:r>
              <a:rPr lang="en-US" dirty="0"/>
              <a:t>is a string specifying how you want the value of the variable </a:t>
            </a:r>
            <a:r>
              <a:rPr lang="en-US" i="1" dirty="0"/>
              <a:t>x </a:t>
            </a:r>
            <a:r>
              <a:rPr lang="en-US" dirty="0"/>
              <a:t>to be displayed.</a:t>
            </a:r>
          </a:p>
          <a:p>
            <a:r>
              <a:rPr lang="en-US" dirty="0"/>
              <a:t>The operation of this function is best illustrated by examples.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742457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" y="2438400"/>
            <a:ext cx="905360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806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04" y="1524000"/>
            <a:ext cx="8357896" cy="4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463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6006"/>
            <a:ext cx="7315200" cy="61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1" y="2667000"/>
            <a:ext cx="886669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554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936812"/>
            <a:ext cx="8977527" cy="264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43" y="4077675"/>
            <a:ext cx="3539757" cy="24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9566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 autoUpdateAnimBg="0"/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48270"/>
            <a:ext cx="5029200" cy="35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meeting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2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STRUCTURED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simplest of all M-files perform instructions sequentially. </a:t>
            </a:r>
            <a:endParaRPr lang="id-ID" dirty="0" smtClean="0"/>
          </a:p>
          <a:p>
            <a:r>
              <a:rPr lang="en-US" dirty="0" smtClean="0"/>
              <a:t>That </a:t>
            </a:r>
            <a:r>
              <a:rPr lang="en-US" dirty="0"/>
              <a:t>is, the program </a:t>
            </a:r>
            <a:r>
              <a:rPr lang="en-US" dirty="0" smtClean="0"/>
              <a:t>statements</a:t>
            </a:r>
            <a:r>
              <a:rPr lang="id-ID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executed line by line starting at the top of the function and moving down to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end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smtClean="0"/>
              <a:t>Because </a:t>
            </a:r>
            <a:r>
              <a:rPr lang="en-US" dirty="0"/>
              <a:t>a strict sequence is highly limiting, all computer languages include </a:t>
            </a:r>
            <a:r>
              <a:rPr lang="en-US" dirty="0" smtClean="0"/>
              <a:t>statements</a:t>
            </a:r>
            <a:r>
              <a:rPr lang="id-ID" dirty="0" smtClean="0"/>
              <a:t> </a:t>
            </a:r>
            <a:r>
              <a:rPr lang="en-US" dirty="0" smtClean="0"/>
              <a:t>allowing </a:t>
            </a:r>
            <a:r>
              <a:rPr lang="en-US" dirty="0"/>
              <a:t>programs to take </a:t>
            </a:r>
            <a:r>
              <a:rPr lang="en-US" dirty="0" err="1"/>
              <a:t>nonsequential</a:t>
            </a:r>
            <a:r>
              <a:rPr lang="en-US" dirty="0"/>
              <a:t> paths.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8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can be classified </a:t>
            </a:r>
            <a:r>
              <a:rPr lang="en-US" dirty="0" smtClean="0"/>
              <a:t>as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en-US" i="1" dirty="0"/>
              <a:t>Decisions </a:t>
            </a:r>
            <a:r>
              <a:rPr lang="en-US" dirty="0"/>
              <a:t>(or Selection). The branching of flow based on a decision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Loops </a:t>
            </a:r>
            <a:r>
              <a:rPr lang="en-US" dirty="0"/>
              <a:t>(or Repetition). The looping of flow to allow statements to be repeated.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54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if </a:t>
            </a:r>
            <a:r>
              <a:rPr lang="en-US" dirty="0"/>
              <a:t>Structure. </a:t>
            </a:r>
            <a:endParaRPr lang="id-ID" dirty="0" smtClean="0"/>
          </a:p>
          <a:p>
            <a:r>
              <a:rPr lang="en-US" dirty="0" smtClean="0"/>
              <a:t>This </a:t>
            </a:r>
            <a:r>
              <a:rPr lang="en-US" dirty="0"/>
              <a:t>structure allows you to execute a set of statements if a </a:t>
            </a:r>
            <a:r>
              <a:rPr lang="en-US" dirty="0" smtClean="0"/>
              <a:t>logical</a:t>
            </a:r>
            <a:r>
              <a:rPr lang="id-ID" dirty="0" smtClean="0"/>
              <a:t> </a:t>
            </a:r>
            <a:r>
              <a:rPr lang="en-US" dirty="0" smtClean="0"/>
              <a:t>condition </a:t>
            </a:r>
            <a:r>
              <a:rPr lang="en-US" dirty="0"/>
              <a:t>is true. </a:t>
            </a:r>
            <a:endParaRPr lang="id-ID" dirty="0" smtClean="0"/>
          </a:p>
          <a:p>
            <a:r>
              <a:rPr lang="en-US" dirty="0" smtClean="0"/>
              <a:t>Its </a:t>
            </a:r>
            <a:r>
              <a:rPr lang="en-US" dirty="0"/>
              <a:t>general syntax is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733800"/>
            <a:ext cx="3276600" cy="15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76834"/>
            <a:ext cx="8305800" cy="3521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257800"/>
            <a:ext cx="417859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20" y="1295400"/>
            <a:ext cx="6872359" cy="28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if...else </a:t>
            </a:r>
            <a:r>
              <a:rPr lang="en-US" dirty="0"/>
              <a:t>Structure. </a:t>
            </a:r>
            <a:endParaRPr lang="id-ID" dirty="0" smtClean="0"/>
          </a:p>
          <a:p>
            <a:r>
              <a:rPr lang="en-US" dirty="0" smtClean="0"/>
              <a:t>This </a:t>
            </a:r>
            <a:r>
              <a:rPr lang="en-US" dirty="0"/>
              <a:t>structure allows you to execute a set of statements </a:t>
            </a:r>
            <a:r>
              <a:rPr lang="en-US" dirty="0" smtClean="0"/>
              <a:t>if</a:t>
            </a:r>
            <a:r>
              <a:rPr lang="id-ID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logical condition is true and to execute a second set if the condition is false. </a:t>
            </a:r>
            <a:endParaRPr lang="id-ID" dirty="0" smtClean="0"/>
          </a:p>
          <a:p>
            <a:r>
              <a:rPr lang="en-US" dirty="0" smtClean="0"/>
              <a:t>Its general</a:t>
            </a:r>
            <a:r>
              <a:rPr lang="id-ID" dirty="0" smtClean="0"/>
              <a:t> syntax </a:t>
            </a:r>
            <a:r>
              <a:rPr lang="id-ID" dirty="0"/>
              <a:t>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267200"/>
            <a:ext cx="3048000" cy="21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14400"/>
            <a:ext cx="2209800" cy="32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0"/>
            <a:ext cx="80010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if...</a:t>
            </a:r>
            <a:r>
              <a:rPr lang="en-US" b="1" i="1" dirty="0" err="1"/>
              <a:t>elseif</a:t>
            </a:r>
            <a:r>
              <a:rPr lang="en-US" dirty="0"/>
              <a:t> Structure. </a:t>
            </a:r>
            <a:endParaRPr lang="id-ID" dirty="0" smtClean="0"/>
          </a:p>
          <a:p>
            <a:r>
              <a:rPr lang="en-US" dirty="0" smtClean="0"/>
              <a:t>It </a:t>
            </a:r>
            <a:r>
              <a:rPr lang="en-US" dirty="0"/>
              <a:t>often happens that the false option of an if...</a:t>
            </a:r>
            <a:r>
              <a:rPr lang="en-US" dirty="0" smtClean="0"/>
              <a:t>else</a:t>
            </a:r>
            <a:r>
              <a:rPr lang="id-ID" dirty="0" smtClean="0"/>
              <a:t> </a:t>
            </a:r>
            <a:r>
              <a:rPr lang="en-US" dirty="0" smtClean="0"/>
              <a:t>structure </a:t>
            </a:r>
            <a:r>
              <a:rPr lang="en-US" dirty="0"/>
              <a:t>is another decision. This type of structure often occurs when we have more </a:t>
            </a:r>
            <a:r>
              <a:rPr lang="en-US" dirty="0" smtClean="0"/>
              <a:t>than</a:t>
            </a:r>
            <a:r>
              <a:rPr lang="id-ID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options for a particular problem setting. For such cases, a special form of </a:t>
            </a:r>
            <a:r>
              <a:rPr lang="en-US" dirty="0" smtClean="0"/>
              <a:t>decision</a:t>
            </a:r>
            <a:r>
              <a:rPr lang="id-ID" dirty="0" smtClean="0"/>
              <a:t> </a:t>
            </a:r>
            <a:r>
              <a:rPr lang="en-US" dirty="0" smtClean="0"/>
              <a:t>structure</a:t>
            </a:r>
            <a:r>
              <a:rPr lang="en-US" dirty="0"/>
              <a:t>, the if...</a:t>
            </a:r>
            <a:r>
              <a:rPr lang="en-US" dirty="0" err="1"/>
              <a:t>elseif</a:t>
            </a:r>
            <a:r>
              <a:rPr lang="en-US" dirty="0"/>
              <a:t> has been developed. </a:t>
            </a:r>
            <a:endParaRPr lang="id-ID" dirty="0" smtClean="0"/>
          </a:p>
          <a:p>
            <a:r>
              <a:rPr lang="en-US" dirty="0" smtClean="0"/>
              <a:t>It </a:t>
            </a:r>
            <a:r>
              <a:rPr lang="en-US" dirty="0"/>
              <a:t>has the general syntax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99" y="4800600"/>
            <a:ext cx="367183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2438400"/>
            <a:ext cx="7315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dirty="0" smtClean="0"/>
              <a:t>The price of an a</a:t>
            </a:r>
            <a:r>
              <a:rPr lang="en-US" altLang="id-ID" dirty="0" err="1" smtClean="0"/>
              <a:t>pel</a:t>
            </a:r>
            <a:r>
              <a:rPr lang="en-US" altLang="id-ID" dirty="0" smtClean="0"/>
              <a:t> </a:t>
            </a:r>
            <a:r>
              <a:rPr lang="id-ID" altLang="id-ID" dirty="0" smtClean="0"/>
              <a:t>is </a:t>
            </a:r>
            <a:r>
              <a:rPr lang="en-US" altLang="id-ID" dirty="0" smtClean="0"/>
              <a:t>$ 25. </a:t>
            </a:r>
            <a:r>
              <a:rPr lang="id-ID" altLang="id-ID" dirty="0" smtClean="0"/>
              <a:t>If someone buy more than 5 he will get a discount of 20 %. 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0455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id-ID" dirty="0"/>
              <a:t>Script m-file</a:t>
            </a:r>
          </a:p>
          <a:p>
            <a:pPr eaLnBrk="1" hangingPunct="1">
              <a:buFontTx/>
              <a:buNone/>
            </a:pPr>
            <a:r>
              <a:rPr lang="en-US" altLang="id-ID" dirty="0"/>
              <a:t>	</a:t>
            </a:r>
            <a:r>
              <a:rPr lang="en-US" altLang="id-ID" dirty="0">
                <a:latin typeface="Helvetica" panose="020B0604020202020204" pitchFamily="34" charset="0"/>
              </a:rPr>
              <a:t>n = input</a:t>
            </a:r>
            <a:r>
              <a:rPr lang="en-US" altLang="id-ID" dirty="0" smtClean="0">
                <a:latin typeface="Helvetica" panose="020B0604020202020204" pitchFamily="34" charset="0"/>
              </a:rPr>
              <a:t>(‘</a:t>
            </a:r>
            <a:r>
              <a:rPr lang="id-ID" altLang="id-ID" dirty="0" smtClean="0">
                <a:latin typeface="Helvetica" panose="020B0604020202020204" pitchFamily="34" charset="0"/>
              </a:rPr>
              <a:t>the number of apples</a:t>
            </a:r>
            <a:r>
              <a:rPr lang="en-US" altLang="id-ID" dirty="0" smtClean="0">
                <a:latin typeface="Helvetica" panose="020B0604020202020204" pitchFamily="34" charset="0"/>
              </a:rPr>
              <a:t> </a:t>
            </a:r>
            <a:r>
              <a:rPr lang="en-US" altLang="id-ID" dirty="0">
                <a:latin typeface="Helvetica" panose="020B0604020202020204" pitchFamily="34" charset="0"/>
              </a:rPr>
              <a:t>= ‘);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</a:t>
            </a:r>
            <a:r>
              <a:rPr lang="id-ID" altLang="id-ID" dirty="0" smtClean="0">
                <a:latin typeface="Helvetica" panose="020B0604020202020204" pitchFamily="34" charset="0"/>
              </a:rPr>
              <a:t>price </a:t>
            </a:r>
            <a:r>
              <a:rPr lang="en-US" altLang="id-ID" dirty="0" smtClean="0">
                <a:latin typeface="Helvetica" panose="020B0604020202020204" pitchFamily="34" charset="0"/>
              </a:rPr>
              <a:t>= </a:t>
            </a:r>
            <a:r>
              <a:rPr lang="en-US" altLang="id-ID" dirty="0">
                <a:latin typeface="Helvetica" panose="020B0604020202020204" pitchFamily="34" charset="0"/>
              </a:rPr>
              <a:t>n*25;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if </a:t>
            </a:r>
            <a:r>
              <a:rPr lang="en-US" altLang="id-ID" dirty="0" smtClean="0">
                <a:latin typeface="Helvetica" panose="020B0604020202020204" pitchFamily="34" charset="0"/>
              </a:rPr>
              <a:t>n</a:t>
            </a:r>
            <a:r>
              <a:rPr lang="id-ID" altLang="id-ID" dirty="0" smtClean="0">
                <a:latin typeface="Helvetica" panose="020B0604020202020204" pitchFamily="34" charset="0"/>
              </a:rPr>
              <a:t> </a:t>
            </a:r>
            <a:r>
              <a:rPr lang="en-US" altLang="id-ID" dirty="0" smtClean="0">
                <a:latin typeface="Helvetica" panose="020B0604020202020204" pitchFamily="34" charset="0"/>
              </a:rPr>
              <a:t>&gt; </a:t>
            </a:r>
            <a:r>
              <a:rPr lang="en-US" altLang="id-ID" dirty="0">
                <a:latin typeface="Helvetica" panose="020B0604020202020204" pitchFamily="34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	</a:t>
            </a:r>
            <a:r>
              <a:rPr lang="id-ID" altLang="id-ID" dirty="0" smtClean="0">
                <a:latin typeface="Helvetica" panose="020B0604020202020204" pitchFamily="34" charset="0"/>
              </a:rPr>
              <a:t>price </a:t>
            </a:r>
            <a:r>
              <a:rPr lang="en-US" altLang="id-ID" dirty="0" smtClean="0">
                <a:latin typeface="Helvetica" panose="020B0604020202020204" pitchFamily="34" charset="0"/>
              </a:rPr>
              <a:t>= </a:t>
            </a:r>
            <a:r>
              <a:rPr lang="en-US" altLang="id-ID" dirty="0">
                <a:latin typeface="Helvetica" panose="020B0604020202020204" pitchFamily="34" charset="0"/>
              </a:rPr>
              <a:t>(1-20/100</a:t>
            </a:r>
            <a:r>
              <a:rPr lang="en-US" altLang="id-ID" dirty="0" smtClean="0">
                <a:latin typeface="Helvetica" panose="020B0604020202020204" pitchFamily="34" charset="0"/>
              </a:rPr>
              <a:t>)*</a:t>
            </a:r>
            <a:r>
              <a:rPr lang="id-ID" altLang="id-ID" dirty="0" smtClean="0">
                <a:latin typeface="Helvetica" panose="020B0604020202020204" pitchFamily="34" charset="0"/>
              </a:rPr>
              <a:t>price</a:t>
            </a:r>
            <a:r>
              <a:rPr lang="en-US" altLang="id-ID" dirty="0" smtClean="0">
                <a:latin typeface="Helvetica" panose="020B0604020202020204" pitchFamily="34" charset="0"/>
              </a:rPr>
              <a:t>;</a:t>
            </a:r>
            <a:endParaRPr lang="en-US" altLang="id-ID" dirty="0">
              <a:latin typeface="Helvetica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end</a:t>
            </a:r>
          </a:p>
          <a:p>
            <a:pPr eaLnBrk="1" hangingPunct="1">
              <a:buFontTx/>
              <a:buNone/>
            </a:pPr>
            <a:r>
              <a:rPr lang="en-US" altLang="id-ID" dirty="0"/>
              <a:t>	t = </a:t>
            </a:r>
            <a:r>
              <a:rPr lang="en-US" altLang="id-ID" dirty="0" smtClean="0"/>
              <a:t>[‘</a:t>
            </a:r>
            <a:r>
              <a:rPr lang="id-ID" altLang="id-ID" dirty="0" smtClean="0"/>
              <a:t>price</a:t>
            </a:r>
            <a:r>
              <a:rPr lang="en-US" altLang="id-ID" dirty="0" smtClean="0"/>
              <a:t>= </a:t>
            </a:r>
            <a:r>
              <a:rPr lang="en-US" altLang="id-ID" dirty="0"/>
              <a:t>‘ </a:t>
            </a:r>
            <a:r>
              <a:rPr lang="en-US" altLang="id-ID" dirty="0" smtClean="0"/>
              <a:t>num2str(</a:t>
            </a:r>
            <a:r>
              <a:rPr lang="id-ID" altLang="id-ID" dirty="0" smtClean="0"/>
              <a:t>price</a:t>
            </a:r>
            <a:r>
              <a:rPr lang="en-US" altLang="id-ID" dirty="0" smtClean="0"/>
              <a:t>)];</a:t>
            </a:r>
            <a:endParaRPr lang="en-US" altLang="id-ID" dirty="0"/>
          </a:p>
          <a:p>
            <a:pPr eaLnBrk="1" hangingPunct="1">
              <a:buFontTx/>
              <a:buNone/>
            </a:pPr>
            <a:r>
              <a:rPr lang="en-US" altLang="id-ID" dirty="0"/>
              <a:t>	</a:t>
            </a:r>
            <a:r>
              <a:rPr lang="en-US" altLang="id-ID" dirty="0" err="1"/>
              <a:t>disp</a:t>
            </a:r>
            <a:r>
              <a:rPr lang="en-US" altLang="id-ID" dirty="0"/>
              <a:t>(t) </a:t>
            </a:r>
          </a:p>
        </p:txBody>
      </p:sp>
    </p:spTree>
    <p:extLst>
      <p:ext uri="{BB962C8B-B14F-4D97-AF65-F5344CB8AC3E}">
        <p14:creationId xmlns:p14="http://schemas.microsoft.com/office/powerpoint/2010/main" val="23026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altLang="id-ID" dirty="0" smtClean="0"/>
              <a:t>The students will be pass if their grade is more than 60</a:t>
            </a:r>
            <a:endParaRPr lang="en-US" altLang="id-ID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d-ID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N = input</a:t>
            </a:r>
            <a:r>
              <a:rPr lang="en-US" altLang="id-ID" dirty="0" smtClean="0">
                <a:latin typeface="Helvetica" panose="020B0604020202020204" pitchFamily="34" charset="0"/>
              </a:rPr>
              <a:t>(‘ </a:t>
            </a:r>
            <a:r>
              <a:rPr lang="id-ID" altLang="id-ID" dirty="0" smtClean="0">
                <a:latin typeface="Helvetica" panose="020B0604020202020204" pitchFamily="34" charset="0"/>
              </a:rPr>
              <a:t>The grade of student </a:t>
            </a:r>
            <a:r>
              <a:rPr lang="en-US" altLang="id-ID" dirty="0" smtClean="0">
                <a:latin typeface="Helvetica" panose="020B0604020202020204" pitchFamily="34" charset="0"/>
              </a:rPr>
              <a:t>= </a:t>
            </a:r>
            <a:r>
              <a:rPr lang="en-US" altLang="id-ID" dirty="0">
                <a:latin typeface="Helvetica" panose="020B0604020202020204" pitchFamily="34" charset="0"/>
              </a:rPr>
              <a:t>’);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if N &gt; 60;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</a:t>
            </a:r>
            <a:r>
              <a:rPr lang="en-US" altLang="id-ID" dirty="0" err="1">
                <a:latin typeface="Helvetica" panose="020B0604020202020204" pitchFamily="34" charset="0"/>
              </a:rPr>
              <a:t>disp</a:t>
            </a:r>
            <a:r>
              <a:rPr lang="en-US" altLang="id-ID" dirty="0">
                <a:latin typeface="Helvetica" panose="020B0604020202020204" pitchFamily="34" charset="0"/>
              </a:rPr>
              <a:t> ‘</a:t>
            </a:r>
            <a:r>
              <a:rPr lang="id-ID" altLang="id-ID" dirty="0">
                <a:latin typeface="Helvetica" panose="020B0604020202020204" pitchFamily="34" charset="0"/>
              </a:rPr>
              <a:t>passing grade</a:t>
            </a:r>
            <a:r>
              <a:rPr lang="en-US" altLang="id-ID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</a:t>
            </a:r>
            <a:r>
              <a:rPr lang="en-US" altLang="id-ID" dirty="0" err="1">
                <a:latin typeface="Helvetica" panose="020B0604020202020204" pitchFamily="34" charset="0"/>
              </a:rPr>
              <a:t>disp</a:t>
            </a:r>
            <a:r>
              <a:rPr lang="en-US" altLang="id-ID" dirty="0">
                <a:latin typeface="Helvetica" panose="020B0604020202020204" pitchFamily="34" charset="0"/>
              </a:rPr>
              <a:t> ‘</a:t>
            </a:r>
            <a:r>
              <a:rPr lang="id-ID" altLang="id-ID" dirty="0">
                <a:latin typeface="Helvetica" panose="020B0604020202020204" pitchFamily="34" charset="0"/>
              </a:rPr>
              <a:t>NOT passing grade</a:t>
            </a:r>
            <a:r>
              <a:rPr lang="en-US" altLang="id-ID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895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% </a:t>
            </a:r>
            <a:r>
              <a:rPr lang="id-ID" altLang="id-ID" sz="2000" dirty="0" smtClean="0">
                <a:latin typeface="Helvetica" panose="020B0604020202020204" pitchFamily="34" charset="0"/>
              </a:rPr>
              <a:t>The grade of the students</a:t>
            </a:r>
            <a:endParaRPr lang="en-US" altLang="id-ID" sz="2000" dirty="0">
              <a:latin typeface="Helvetica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n = input</a:t>
            </a:r>
            <a:r>
              <a:rPr lang="en-US" altLang="id-ID" sz="2000" dirty="0" smtClean="0">
                <a:latin typeface="Helvetica" panose="020B0604020202020204" pitchFamily="34" charset="0"/>
              </a:rPr>
              <a:t>(‘</a:t>
            </a:r>
            <a:r>
              <a:rPr lang="id-ID" altLang="id-ID" sz="2000" dirty="0" smtClean="0">
                <a:latin typeface="Helvetica" panose="020B0604020202020204" pitchFamily="34" charset="0"/>
              </a:rPr>
              <a:t>The grade of student</a:t>
            </a:r>
            <a:r>
              <a:rPr lang="en-US" altLang="id-ID" sz="2000" dirty="0" smtClean="0">
                <a:latin typeface="Helvetica" panose="020B0604020202020204" pitchFamily="34" charset="0"/>
              </a:rPr>
              <a:t> </a:t>
            </a:r>
            <a:r>
              <a:rPr lang="en-US" altLang="id-ID" sz="2000" dirty="0">
                <a:latin typeface="Helvetica" panose="020B0604020202020204" pitchFamily="34" charset="0"/>
              </a:rPr>
              <a:t>= ‘);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if n&lt;  40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	</a:t>
            </a:r>
            <a:r>
              <a:rPr lang="en-US" altLang="id-ID" sz="2000" dirty="0" err="1">
                <a:latin typeface="Helvetica" panose="020B0604020202020204" pitchFamily="34" charset="0"/>
              </a:rPr>
              <a:t>disp</a:t>
            </a:r>
            <a:r>
              <a:rPr lang="en-US" altLang="id-ID" sz="2000" dirty="0">
                <a:latin typeface="Helvetica" panose="020B0604020202020204" pitchFamily="34" charset="0"/>
              </a:rPr>
              <a:t> </a:t>
            </a:r>
            <a:r>
              <a:rPr lang="en-US" altLang="id-ID" sz="2000" dirty="0" smtClean="0">
                <a:latin typeface="Helvetica" panose="020B0604020202020204" pitchFamily="34" charset="0"/>
              </a:rPr>
              <a:t>‘E</a:t>
            </a:r>
            <a:r>
              <a:rPr lang="en-US" altLang="id-ID" sz="2000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buFontTx/>
              <a:buNone/>
            </a:pPr>
            <a:r>
              <a:rPr lang="en-US" altLang="id-ID" sz="2000" dirty="0" err="1">
                <a:latin typeface="Helvetica" panose="020B0604020202020204" pitchFamily="34" charset="0"/>
              </a:rPr>
              <a:t>elseif</a:t>
            </a:r>
            <a:r>
              <a:rPr lang="en-US" altLang="id-ID" sz="2000" dirty="0">
                <a:latin typeface="Helvetica" panose="020B0604020202020204" pitchFamily="34" charset="0"/>
              </a:rPr>
              <a:t> n&lt; 60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	</a:t>
            </a:r>
            <a:r>
              <a:rPr lang="en-US" altLang="id-ID" sz="2000" dirty="0" err="1">
                <a:latin typeface="Helvetica" panose="020B0604020202020204" pitchFamily="34" charset="0"/>
              </a:rPr>
              <a:t>disp</a:t>
            </a:r>
            <a:r>
              <a:rPr lang="en-US" altLang="id-ID" sz="2000" dirty="0">
                <a:latin typeface="Helvetica" panose="020B0604020202020204" pitchFamily="34" charset="0"/>
              </a:rPr>
              <a:t> </a:t>
            </a:r>
            <a:r>
              <a:rPr lang="en-US" altLang="id-ID" sz="2000" dirty="0" smtClean="0">
                <a:latin typeface="Helvetica" panose="020B0604020202020204" pitchFamily="34" charset="0"/>
              </a:rPr>
              <a:t>‘D</a:t>
            </a:r>
            <a:r>
              <a:rPr lang="en-US" altLang="id-ID" sz="2000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buFontTx/>
              <a:buNone/>
            </a:pPr>
            <a:r>
              <a:rPr lang="en-US" altLang="id-ID" sz="2000" dirty="0" err="1">
                <a:latin typeface="Helvetica" panose="020B0604020202020204" pitchFamily="34" charset="0"/>
              </a:rPr>
              <a:t>elseif</a:t>
            </a:r>
            <a:r>
              <a:rPr lang="en-US" altLang="id-ID" sz="2000" dirty="0">
                <a:latin typeface="Helvetica" panose="020B0604020202020204" pitchFamily="34" charset="0"/>
              </a:rPr>
              <a:t> n&lt; 74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	</a:t>
            </a:r>
            <a:r>
              <a:rPr lang="en-US" altLang="id-ID" sz="2000" dirty="0" err="1">
                <a:latin typeface="Helvetica" panose="020B0604020202020204" pitchFamily="34" charset="0"/>
              </a:rPr>
              <a:t>disp</a:t>
            </a:r>
            <a:r>
              <a:rPr lang="en-US" altLang="id-ID" sz="2000" dirty="0">
                <a:latin typeface="Helvetica" panose="020B0604020202020204" pitchFamily="34" charset="0"/>
              </a:rPr>
              <a:t> </a:t>
            </a:r>
            <a:r>
              <a:rPr lang="en-US" altLang="id-ID" sz="2000" dirty="0" smtClean="0">
                <a:latin typeface="Helvetica" panose="020B0604020202020204" pitchFamily="34" charset="0"/>
              </a:rPr>
              <a:t>‘C</a:t>
            </a:r>
            <a:r>
              <a:rPr lang="en-US" altLang="id-ID" sz="2000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buFontTx/>
              <a:buNone/>
            </a:pPr>
            <a:r>
              <a:rPr lang="en-US" altLang="id-ID" sz="2000" dirty="0" err="1">
                <a:latin typeface="Helvetica" panose="020B0604020202020204" pitchFamily="34" charset="0"/>
              </a:rPr>
              <a:t>elseif</a:t>
            </a:r>
            <a:r>
              <a:rPr lang="en-US" altLang="id-ID" sz="2000" dirty="0">
                <a:latin typeface="Helvetica" panose="020B0604020202020204" pitchFamily="34" charset="0"/>
              </a:rPr>
              <a:t> n&lt; 87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	</a:t>
            </a:r>
            <a:r>
              <a:rPr lang="en-US" altLang="id-ID" sz="2000" dirty="0" err="1">
                <a:latin typeface="Helvetica" panose="020B0604020202020204" pitchFamily="34" charset="0"/>
              </a:rPr>
              <a:t>disp</a:t>
            </a:r>
            <a:r>
              <a:rPr lang="en-US" altLang="id-ID" sz="2000" dirty="0">
                <a:latin typeface="Helvetica" panose="020B0604020202020204" pitchFamily="34" charset="0"/>
              </a:rPr>
              <a:t> </a:t>
            </a:r>
            <a:r>
              <a:rPr lang="en-US" altLang="id-ID" sz="2000" dirty="0" smtClean="0">
                <a:latin typeface="Helvetica" panose="020B0604020202020204" pitchFamily="34" charset="0"/>
              </a:rPr>
              <a:t>‘B</a:t>
            </a:r>
            <a:r>
              <a:rPr lang="en-US" altLang="id-ID" sz="2000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else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	</a:t>
            </a:r>
            <a:r>
              <a:rPr lang="en-US" altLang="id-ID" sz="2000" dirty="0" err="1">
                <a:latin typeface="Helvetica" panose="020B0604020202020204" pitchFamily="34" charset="0"/>
              </a:rPr>
              <a:t>disp</a:t>
            </a:r>
            <a:r>
              <a:rPr lang="en-US" altLang="id-ID" sz="2000" dirty="0">
                <a:latin typeface="Helvetica" panose="020B0604020202020204" pitchFamily="34" charset="0"/>
              </a:rPr>
              <a:t> </a:t>
            </a:r>
            <a:r>
              <a:rPr lang="en-US" altLang="id-ID" sz="2000" dirty="0" smtClean="0">
                <a:latin typeface="Helvetica" panose="020B0604020202020204" pitchFamily="34" charset="0"/>
              </a:rPr>
              <a:t>‘A</a:t>
            </a:r>
            <a:r>
              <a:rPr lang="en-US" altLang="id-ID" sz="2000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buFontTx/>
              <a:buNone/>
            </a:pPr>
            <a:r>
              <a:rPr lang="en-US" altLang="id-ID" sz="2000" dirty="0">
                <a:latin typeface="Helvetica" panose="020B06040202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460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/>
              <a:t>for...end </a:t>
            </a:r>
            <a:r>
              <a:rPr lang="en-US" dirty="0"/>
              <a:t>Structure. </a:t>
            </a:r>
            <a:endParaRPr lang="id-ID" dirty="0" smtClean="0"/>
          </a:p>
          <a:p>
            <a:r>
              <a:rPr lang="en-US" dirty="0" err="1" smtClean="0"/>
              <a:t>Afor</a:t>
            </a:r>
            <a:r>
              <a:rPr lang="en-US" dirty="0" smtClean="0"/>
              <a:t> </a:t>
            </a:r>
            <a:r>
              <a:rPr lang="en-US" dirty="0"/>
              <a:t>loop repeats statements a specific number of times. </a:t>
            </a:r>
            <a:endParaRPr lang="id-ID" dirty="0" smtClean="0"/>
          </a:p>
          <a:p>
            <a:r>
              <a:rPr lang="en-US" dirty="0" smtClean="0"/>
              <a:t>Its</a:t>
            </a:r>
            <a:r>
              <a:rPr lang="id-ID" dirty="0" smtClean="0"/>
              <a:t> general </a:t>
            </a:r>
            <a:r>
              <a:rPr lang="id-ID" dirty="0"/>
              <a:t>syntax </a:t>
            </a:r>
            <a:r>
              <a:rPr lang="id-ID" dirty="0" smtClean="0"/>
              <a:t>is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76" y="3269952"/>
            <a:ext cx="5208206" cy="9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2584400" cy="137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30453"/>
            <a:ext cx="2584400" cy="10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Develop an M-file to compute the factorial.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8" y="2133601"/>
            <a:ext cx="3196582" cy="170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13" y="3657600"/>
            <a:ext cx="4919387" cy="17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58" y="1752600"/>
            <a:ext cx="7305741" cy="35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while</a:t>
            </a:r>
            <a:r>
              <a:rPr lang="en-US" dirty="0"/>
              <a:t> Structure. </a:t>
            </a:r>
            <a:endParaRPr lang="id-ID" dirty="0" smtClean="0"/>
          </a:p>
          <a:p>
            <a:r>
              <a:rPr lang="en-US" dirty="0" smtClean="0"/>
              <a:t>A </a:t>
            </a:r>
            <a:r>
              <a:rPr lang="en-US" dirty="0"/>
              <a:t>while loop repeats as long as a logical condition is true. </a:t>
            </a:r>
            <a:endParaRPr lang="id-ID" dirty="0" smtClean="0"/>
          </a:p>
          <a:p>
            <a:r>
              <a:rPr lang="en-US" dirty="0" smtClean="0"/>
              <a:t>Its</a:t>
            </a:r>
            <a:r>
              <a:rPr lang="id-ID" dirty="0" smtClean="0"/>
              <a:t> general </a:t>
            </a:r>
            <a:r>
              <a:rPr lang="id-ID" dirty="0"/>
              <a:t>syntax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76600"/>
            <a:ext cx="3012347" cy="10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83024"/>
            <a:ext cx="7315200" cy="51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399"/>
            <a:ext cx="2895600" cy="208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507131" cy="20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id-ID" dirty="0" err="1">
                <a:latin typeface="Helvetica" panose="020B0604020202020204" pitchFamily="34" charset="0"/>
              </a:rPr>
              <a:t>num</a:t>
            </a:r>
            <a:r>
              <a:rPr lang="en-US" altLang="id-ID" dirty="0">
                <a:latin typeface="Helvetica" panose="020B0604020202020204" pitchFamily="34" charset="0"/>
              </a:rPr>
              <a:t> = 0; n = 10;</a:t>
            </a: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Helvetica" panose="020B0604020202020204" pitchFamily="34" charset="0"/>
              </a:rPr>
              <a:t>while </a:t>
            </a:r>
            <a:r>
              <a:rPr lang="en-US" altLang="id-ID" dirty="0">
                <a:latin typeface="Helvetica" panose="020B0604020202020204" pitchFamily="34" charset="0"/>
              </a:rPr>
              <a:t>n&gt;1;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	n=n/2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		</a:t>
            </a:r>
            <a:r>
              <a:rPr lang="en-US" altLang="id-ID" dirty="0" err="1">
                <a:latin typeface="Helvetica" panose="020B0604020202020204" pitchFamily="34" charset="0"/>
              </a:rPr>
              <a:t>num</a:t>
            </a:r>
            <a:r>
              <a:rPr lang="en-US" altLang="id-ID" dirty="0">
                <a:latin typeface="Helvetica" panose="020B0604020202020204" pitchFamily="34" charset="0"/>
              </a:rPr>
              <a:t> = num+1</a:t>
            </a:r>
          </a:p>
          <a:p>
            <a:pPr eaLnBrk="1" hangingPunct="1">
              <a:buFontTx/>
              <a:buNone/>
            </a:pPr>
            <a:r>
              <a:rPr lang="en-US" altLang="id-ID" dirty="0">
                <a:latin typeface="Helvetica" panose="020B0604020202020204" pitchFamily="34" charset="0"/>
              </a:rPr>
              <a:t> </a:t>
            </a:r>
            <a:r>
              <a:rPr lang="en-US" altLang="id-ID" dirty="0" smtClean="0">
                <a:latin typeface="Helvetica" panose="020B0604020202020204" pitchFamily="34" charset="0"/>
              </a:rPr>
              <a:t>end</a:t>
            </a:r>
            <a:endParaRPr lang="en-US" altLang="id-ID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First check 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	determinant D = B</a:t>
            </a:r>
            <a:r>
              <a:rPr lang="id-ID" baseline="30000" dirty="0" smtClean="0"/>
              <a:t>2</a:t>
            </a:r>
            <a:r>
              <a:rPr lang="id-ID" dirty="0" smtClean="0"/>
              <a:t> – 4*A*C</a:t>
            </a:r>
          </a:p>
          <a:p>
            <a:pPr marL="0" indent="0">
              <a:buNone/>
            </a:pPr>
            <a:r>
              <a:rPr lang="id-ID" dirty="0" smtClean="0"/>
              <a:t>If D &gt; 0; roots is real, </a:t>
            </a:r>
          </a:p>
          <a:p>
            <a:pPr marL="0" indent="0">
              <a:buNone/>
            </a:pPr>
            <a:r>
              <a:rPr lang="id-ID" dirty="0" smtClean="0"/>
              <a:t>If D &lt; 0; roots is imajiner</a:t>
            </a:r>
          </a:p>
          <a:p>
            <a:pPr marL="0" indent="0">
              <a:buNone/>
            </a:pPr>
            <a:r>
              <a:rPr lang="id-ID" dirty="0" smtClean="0"/>
              <a:t>If D = 0; roots is the same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1182"/>
            <a:ext cx="8277584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47" y="4393826"/>
            <a:ext cx="131064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720" y="4425763"/>
            <a:ext cx="1468418" cy="611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990" y="5051611"/>
            <a:ext cx="1514856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767" y="5081420"/>
            <a:ext cx="1429109" cy="503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990" y="5633196"/>
            <a:ext cx="1498989" cy="6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62" y="359228"/>
            <a:ext cx="3176310" cy="31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228"/>
            <a:ext cx="6242137" cy="6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8" y="1828800"/>
            <a:ext cx="8903162" cy="32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954201"/>
            <a:ext cx="5319712" cy="37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59" y="914400"/>
            <a:ext cx="5679141" cy="52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315200" cy="33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29" y="936812"/>
            <a:ext cx="7297271" cy="39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923365"/>
            <a:ext cx="7288306" cy="95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94" y="1910030"/>
            <a:ext cx="7288306" cy="4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750</Words>
  <Application>Microsoft Office PowerPoint</Application>
  <PresentationFormat>On-screen Show (4:3)</PresentationFormat>
  <Paragraphs>121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Bremen Bd BT</vt:lpstr>
      <vt:lpstr>Helvetica</vt:lpstr>
      <vt:lpstr>Tahoma</vt:lpstr>
      <vt:lpstr>Times New Roman</vt:lpstr>
      <vt:lpstr>Default Design</vt:lpstr>
      <vt:lpstr>Photo Editor Photo</vt:lpstr>
      <vt:lpstr>Programming with Matlab</vt:lpstr>
      <vt:lpstr>Review minggu lalu</vt:lpstr>
      <vt:lpstr>PowerPoint Presentation</vt:lpstr>
      <vt:lpstr>PowerPoint Presentation</vt:lpstr>
      <vt:lpstr>GRAPHICS</vt:lpstr>
      <vt:lpstr>PowerPoint Presentation</vt:lpstr>
      <vt:lpstr>PowerPoint Presentation</vt:lpstr>
      <vt:lpstr>PowerPoint Presentation</vt:lpstr>
      <vt:lpstr>PowerPoint Presentation</vt:lpstr>
      <vt:lpstr>M-FILES</vt:lpstr>
      <vt:lpstr>PowerPoint Presentation</vt:lpstr>
      <vt:lpstr>Script Files</vt:lpstr>
      <vt:lpstr>Back this problem</vt:lpstr>
      <vt:lpstr>PowerPoint Presentation</vt:lpstr>
      <vt:lpstr>Function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INPUT-OUTPUT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</vt:lpstr>
      <vt:lpstr>STRUCTURED PROGRAMMING</vt:lpstr>
      <vt:lpstr>PowerPoint Presentation</vt:lpstr>
      <vt:lpstr>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JOGJA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UTILITAS III</dc:title>
  <dc:creator>JAMES BOND</dc:creator>
  <cp:lastModifiedBy>BRG</cp:lastModifiedBy>
  <cp:revision>152</cp:revision>
  <dcterms:created xsi:type="dcterms:W3CDTF">2006-09-15T00:09:43Z</dcterms:created>
  <dcterms:modified xsi:type="dcterms:W3CDTF">2019-03-05T02:17:46Z</dcterms:modified>
</cp:coreProperties>
</file>