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60" r:id="rId5"/>
    <p:sldId id="261" r:id="rId6"/>
    <p:sldId id="259" r:id="rId7"/>
    <p:sldId id="263" r:id="rId8"/>
    <p:sldId id="262" r:id="rId9"/>
    <p:sldId id="264" r:id="rId10"/>
    <p:sldId id="265" r:id="rId11"/>
    <p:sldId id="266" r:id="rId12"/>
    <p:sldId id="267" r:id="rId13"/>
    <p:sldId id="269" r:id="rId14"/>
    <p:sldId id="268" r:id="rId15"/>
    <p:sldId id="280" r:id="rId16"/>
    <p:sldId id="281" r:id="rId17"/>
    <p:sldId id="270" r:id="rId18"/>
    <p:sldId id="271"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3F64A-E568-450D-9CBB-EF8CA59748C0}" type="datetimeFigureOut">
              <a:rPr lang="en-US" smtClean="0"/>
              <a:t>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15B6AA-C574-4CBB-AE83-E842BA518E2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15B6AA-C574-4CBB-AE83-E842BA518E23}"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15B6AA-C574-4CBB-AE83-E842BA518E23}" type="slidenum">
              <a:rPr lang="en-US" smtClean="0"/>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FA334-69E8-4302-944F-E21D34E872A8}" type="datetimeFigureOut">
              <a:rPr lang="id-ID" smtClean="0"/>
              <a:pPr/>
              <a:t>26/02/2018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16A1BEB-49EB-4703-901C-DFC1CDF3BC1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FA334-69E8-4302-944F-E21D34E872A8}" type="datetimeFigureOut">
              <a:rPr lang="id-ID" smtClean="0"/>
              <a:pPr/>
              <a:t>26/02/2018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1BEB-49EB-4703-901C-DFC1CDF3BC1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4.png"/><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9.bin"/><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6.png"/><Relationship Id="rId4" Type="http://schemas.openxmlformats.org/officeDocument/2006/relationships/oleObject" Target="../embeddings/oleObject16.bin"/></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17.bin"/><Relationship Id="rId5" Type="http://schemas.openxmlformats.org/officeDocument/2006/relationships/image" Target="../media/image29.png"/><Relationship Id="rId4" Type="http://schemas.openxmlformats.org/officeDocument/2006/relationships/image" Target="../media/image28.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DOC\Data penting\S2\Sem2\Multimedia Pemb Mat\rancangan\agriculture-and-floriculture-pp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p:txBody>
          <a:bodyPr/>
          <a:lstStyle/>
          <a:p>
            <a:r>
              <a:rPr lang="id-ID" b="1" dirty="0" smtClean="0"/>
              <a:t>UKURAN PENYEBARAN DATA</a:t>
            </a:r>
            <a:br>
              <a:rPr lang="id-ID" b="1" dirty="0" smtClean="0"/>
            </a:br>
            <a:r>
              <a:rPr lang="id-ID" b="1" dirty="0" smtClean="0"/>
              <a:t>(UKURAN DISPERSI)</a:t>
            </a:r>
            <a:endParaRPr lang="id-ID" b="1" dirty="0"/>
          </a:p>
        </p:txBody>
      </p:sp>
      <p:sp>
        <p:nvSpPr>
          <p:cNvPr id="3" name="Subtitle 2"/>
          <p:cNvSpPr>
            <a:spLocks noGrp="1"/>
          </p:cNvSpPr>
          <p:nvPr>
            <p:ph type="subTitle" idx="1"/>
          </p:nvPr>
        </p:nvSpPr>
        <p:spPr/>
        <p:txBody>
          <a:bodyPr/>
          <a:lstStyle/>
          <a:p>
            <a:r>
              <a:rPr lang="id-ID" dirty="0" smtClean="0"/>
              <a:t>Digunakan untuk menggambarkan seberapa jauh data menyebar dari pusat data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5078313"/>
          </a:xfrm>
          <a:prstGeom prst="rect">
            <a:avLst/>
          </a:prstGeom>
          <a:noFill/>
        </p:spPr>
        <p:txBody>
          <a:bodyPr wrap="square" rtlCol="0">
            <a:spAutoFit/>
          </a:bodyPr>
          <a:lstStyle/>
          <a:p>
            <a:pPr algn="ctr"/>
            <a:r>
              <a:rPr lang="id-ID" sz="4000" b="1" dirty="0" smtClean="0"/>
              <a:t>VARIANSI dan STANDAR DEVIASI</a:t>
            </a:r>
          </a:p>
          <a:p>
            <a:endParaRPr lang="id-ID" sz="2000" dirty="0"/>
          </a:p>
          <a:p>
            <a:r>
              <a:rPr lang="id-ID" sz="2400" b="1" dirty="0" smtClean="0"/>
              <a:t>Variansi</a:t>
            </a:r>
          </a:p>
          <a:p>
            <a:pPr marL="457200" indent="-457200"/>
            <a:r>
              <a:rPr lang="id-ID" sz="2400" u="sng" dirty="0" smtClean="0"/>
              <a:t>Variansi sampel </a:t>
            </a:r>
            <a:r>
              <a:rPr lang="id-ID" sz="2400" dirty="0" smtClean="0"/>
              <a:t>yang disimbolkan dengan s</a:t>
            </a:r>
            <a:r>
              <a:rPr lang="id-ID" sz="2400" baseline="30000" dirty="0" smtClean="0"/>
              <a:t>2 </a:t>
            </a:r>
            <a:r>
              <a:rPr lang="id-ID" sz="2400" dirty="0" smtClean="0"/>
              <a:t> didefinisikan sebagai jumlah kuadrat deviasi terhadap mean dibagi dengan  </a:t>
            </a:r>
            <a:r>
              <a:rPr lang="id-ID" sz="2400" i="1" dirty="0" smtClean="0"/>
              <a:t>n </a:t>
            </a:r>
            <a:r>
              <a:rPr lang="id-ID" sz="2400" dirty="0" smtClean="0"/>
              <a:t>- 1</a:t>
            </a:r>
            <a:endParaRPr lang="id-ID" sz="2400" baseline="30000" dirty="0"/>
          </a:p>
          <a:p>
            <a:pPr marL="457200" indent="-457200"/>
            <a:endParaRPr lang="id-ID" sz="2400" dirty="0" smtClean="0"/>
          </a:p>
          <a:p>
            <a:pPr marL="457200" indent="-457200"/>
            <a:endParaRPr lang="id-ID" sz="2400" dirty="0" smtClean="0"/>
          </a:p>
          <a:p>
            <a:pPr marL="457200" indent="-457200"/>
            <a:endParaRPr lang="id-ID" sz="2400" dirty="0" smtClean="0"/>
          </a:p>
          <a:p>
            <a:pPr marL="457200" indent="-457200"/>
            <a:endParaRPr lang="id-ID" sz="2400" dirty="0" smtClean="0"/>
          </a:p>
          <a:p>
            <a:pPr marL="457200" indent="-457200"/>
            <a:r>
              <a:rPr lang="id-ID" sz="2400" b="1" dirty="0" smtClean="0"/>
              <a:t>Standar Deviasi</a:t>
            </a:r>
            <a:endParaRPr lang="id-ID" sz="2400" dirty="0" smtClean="0"/>
          </a:p>
          <a:p>
            <a:r>
              <a:rPr lang="id-ID" sz="2400" u="sng" dirty="0" smtClean="0"/>
              <a:t>Standar deviasi</a:t>
            </a:r>
            <a:r>
              <a:rPr lang="id-ID" sz="2400" dirty="0" smtClean="0"/>
              <a:t> sampel yang disimbolkan dengan s didefinisikan sebagai akar positif dari variansi sampel</a:t>
            </a:r>
            <a:endParaRPr lang="id-ID" sz="2400" u="sng" dirty="0"/>
          </a:p>
        </p:txBody>
      </p:sp>
      <p:graphicFrame>
        <p:nvGraphicFramePr>
          <p:cNvPr id="6147" name="Object 3"/>
          <p:cNvGraphicFramePr>
            <a:graphicFrameLocks noChangeAspect="1"/>
          </p:cNvGraphicFramePr>
          <p:nvPr/>
        </p:nvGraphicFramePr>
        <p:xfrm>
          <a:off x="3059832" y="5373216"/>
          <a:ext cx="1493837" cy="1079500"/>
        </p:xfrm>
        <a:graphic>
          <a:graphicData uri="http://schemas.openxmlformats.org/presentationml/2006/ole">
            <p:oleObj spid="_x0000_s6147" name="Equation" r:id="rId4" imgW="520560" imgH="482400" progId="Equation.3">
              <p:embed/>
            </p:oleObj>
          </a:graphicData>
        </a:graphic>
      </p:graphicFrame>
      <p:graphicFrame>
        <p:nvGraphicFramePr>
          <p:cNvPr id="6148" name="Object 4"/>
          <p:cNvGraphicFramePr>
            <a:graphicFrameLocks noChangeAspect="1"/>
          </p:cNvGraphicFramePr>
          <p:nvPr/>
        </p:nvGraphicFramePr>
        <p:xfrm>
          <a:off x="2843808" y="2564904"/>
          <a:ext cx="2188187" cy="1312912"/>
        </p:xfrm>
        <a:graphic>
          <a:graphicData uri="http://schemas.openxmlformats.org/presentationml/2006/ole">
            <p:oleObj spid="_x0000_s6148" name="Equation" r:id="rId5" imgW="1015920" imgH="6094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1015663"/>
          </a:xfrm>
          <a:prstGeom prst="rect">
            <a:avLst/>
          </a:prstGeom>
          <a:noFill/>
        </p:spPr>
        <p:txBody>
          <a:bodyPr wrap="square" rtlCol="0">
            <a:spAutoFit/>
          </a:bodyPr>
          <a:lstStyle/>
          <a:p>
            <a:pPr algn="ctr"/>
            <a:r>
              <a:rPr lang="id-ID" sz="4000" b="1" dirty="0" smtClean="0"/>
              <a:t>CONTOH</a:t>
            </a:r>
          </a:p>
          <a:p>
            <a:endParaRPr lang="id-ID" sz="2000" dirty="0"/>
          </a:p>
        </p:txBody>
      </p:sp>
      <p:graphicFrame>
        <p:nvGraphicFramePr>
          <p:cNvPr id="6147" name="Object 3"/>
          <p:cNvGraphicFramePr>
            <a:graphicFrameLocks noChangeAspect="1"/>
          </p:cNvGraphicFramePr>
          <p:nvPr/>
        </p:nvGraphicFramePr>
        <p:xfrm>
          <a:off x="4077469" y="1174750"/>
          <a:ext cx="4598987" cy="5156200"/>
        </p:xfrm>
        <a:graphic>
          <a:graphicData uri="http://schemas.openxmlformats.org/presentationml/2006/ole">
            <p:oleObj spid="_x0000_s7170" name="Equation" r:id="rId4" imgW="1714320" imgH="2463480" progId="Equation.3">
              <p:embed/>
            </p:oleObj>
          </a:graphicData>
        </a:graphic>
      </p:graphicFrame>
      <p:pic>
        <p:nvPicPr>
          <p:cNvPr id="7171" name="Picture 3"/>
          <p:cNvPicPr>
            <a:picLocks noChangeAspect="1" noChangeArrowheads="1"/>
          </p:cNvPicPr>
          <p:nvPr/>
        </p:nvPicPr>
        <p:blipFill>
          <a:blip r:embed="rId5" cstate="print"/>
          <a:srcRect/>
          <a:stretch>
            <a:fillRect/>
          </a:stretch>
        </p:blipFill>
        <p:spPr bwMode="auto">
          <a:xfrm>
            <a:off x="539552" y="1484783"/>
            <a:ext cx="3240360" cy="41913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1938992"/>
          </a:xfrm>
          <a:prstGeom prst="rect">
            <a:avLst/>
          </a:prstGeom>
          <a:noFill/>
        </p:spPr>
        <p:txBody>
          <a:bodyPr wrap="square" rtlCol="0">
            <a:spAutoFit/>
          </a:bodyPr>
          <a:lstStyle/>
          <a:p>
            <a:pPr algn="ctr"/>
            <a:r>
              <a:rPr lang="id-ID" sz="4000" b="1" dirty="0" smtClean="0"/>
              <a:t>VARIANSI dan STANDAR DEVIASI</a:t>
            </a:r>
          </a:p>
          <a:p>
            <a:endParaRPr lang="id-ID" sz="2000" dirty="0" smtClean="0"/>
          </a:p>
          <a:p>
            <a:r>
              <a:rPr lang="id-ID" sz="2000" dirty="0" smtClean="0"/>
              <a:t>Variansi dan standar deviasi untuk data berkelompok adalah sebagai berikut:</a:t>
            </a:r>
          </a:p>
          <a:p>
            <a:endParaRPr lang="id-ID" sz="2000" dirty="0"/>
          </a:p>
        </p:txBody>
      </p:sp>
      <p:pic>
        <p:nvPicPr>
          <p:cNvPr id="8195" name="Picture 3"/>
          <p:cNvPicPr>
            <a:picLocks noChangeAspect="1" noChangeArrowheads="1"/>
          </p:cNvPicPr>
          <p:nvPr/>
        </p:nvPicPr>
        <p:blipFill>
          <a:blip r:embed="rId4" cstate="print"/>
          <a:srcRect/>
          <a:stretch>
            <a:fillRect/>
          </a:stretch>
        </p:blipFill>
        <p:spPr bwMode="auto">
          <a:xfrm>
            <a:off x="2123728" y="1988840"/>
            <a:ext cx="3839336" cy="1224136"/>
          </a:xfrm>
          <a:prstGeom prst="rect">
            <a:avLst/>
          </a:prstGeom>
          <a:noFill/>
          <a:ln w="9525">
            <a:noFill/>
            <a:miter lim="800000"/>
            <a:headEnd/>
            <a:tailEnd/>
          </a:ln>
        </p:spPr>
      </p:pic>
      <p:graphicFrame>
        <p:nvGraphicFramePr>
          <p:cNvPr id="8196" name="Object 4"/>
          <p:cNvGraphicFramePr>
            <a:graphicFrameLocks noChangeAspect="1"/>
          </p:cNvGraphicFramePr>
          <p:nvPr/>
        </p:nvGraphicFramePr>
        <p:xfrm>
          <a:off x="3203848" y="3501008"/>
          <a:ext cx="1771396" cy="864096"/>
        </p:xfrm>
        <a:graphic>
          <a:graphicData uri="http://schemas.openxmlformats.org/presentationml/2006/ole">
            <p:oleObj spid="_x0000_s8196" name="Equation" r:id="rId5" imgW="520560" imgH="2538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1323439"/>
          </a:xfrm>
          <a:prstGeom prst="rect">
            <a:avLst/>
          </a:prstGeom>
          <a:noFill/>
        </p:spPr>
        <p:txBody>
          <a:bodyPr wrap="square" rtlCol="0">
            <a:spAutoFit/>
          </a:bodyPr>
          <a:lstStyle/>
          <a:p>
            <a:pPr algn="ctr"/>
            <a:r>
              <a:rPr lang="id-ID" sz="4000" b="1" dirty="0" smtClean="0"/>
              <a:t>CONTOH</a:t>
            </a:r>
          </a:p>
          <a:p>
            <a:endParaRPr lang="id-ID" sz="2000" dirty="0" smtClean="0"/>
          </a:p>
          <a:p>
            <a:endParaRPr lang="id-ID" sz="2000" dirty="0"/>
          </a:p>
        </p:txBody>
      </p:sp>
      <p:pic>
        <p:nvPicPr>
          <p:cNvPr id="10243" name="Picture 3"/>
          <p:cNvPicPr>
            <a:picLocks noChangeAspect="1" noChangeArrowheads="1"/>
          </p:cNvPicPr>
          <p:nvPr/>
        </p:nvPicPr>
        <p:blipFill>
          <a:blip r:embed="rId3" cstate="print"/>
          <a:srcRect/>
          <a:stretch>
            <a:fillRect/>
          </a:stretch>
        </p:blipFill>
        <p:spPr bwMode="auto">
          <a:xfrm>
            <a:off x="323528" y="1844824"/>
            <a:ext cx="8255043" cy="3187228"/>
          </a:xfrm>
          <a:prstGeom prst="rect">
            <a:avLst/>
          </a:prstGeom>
          <a:noFill/>
          <a:ln w="9525">
            <a:noFill/>
            <a:miter lim="800000"/>
            <a:headEnd/>
            <a:tailEnd/>
          </a:ln>
        </p:spPr>
      </p:pic>
      <p:sp>
        <p:nvSpPr>
          <p:cNvPr id="7" name="TextBox 6"/>
          <p:cNvSpPr txBox="1"/>
          <p:nvPr/>
        </p:nvSpPr>
        <p:spPr>
          <a:xfrm>
            <a:off x="251520" y="5229200"/>
            <a:ext cx="7560840" cy="1323439"/>
          </a:xfrm>
          <a:prstGeom prst="rect">
            <a:avLst/>
          </a:prstGeom>
          <a:noFill/>
        </p:spPr>
        <p:txBody>
          <a:bodyPr wrap="square" rtlCol="0">
            <a:spAutoFit/>
          </a:bodyPr>
          <a:lstStyle/>
          <a:p>
            <a:endParaRPr lang="id-ID" sz="2000" dirty="0" smtClean="0"/>
          </a:p>
          <a:p>
            <a:r>
              <a:rPr lang="id-ID" sz="2000" b="1" dirty="0" smtClean="0"/>
              <a:t>Carilah varians dan standar baku dari data tersebut!</a:t>
            </a:r>
          </a:p>
          <a:p>
            <a:r>
              <a:rPr lang="id-ID" sz="2000" b="1" dirty="0" smtClean="0"/>
              <a:t>Buat di excel </a:t>
            </a:r>
          </a:p>
          <a:p>
            <a:endParaRPr lang="id-ID"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1938992"/>
          </a:xfrm>
          <a:prstGeom prst="rect">
            <a:avLst/>
          </a:prstGeom>
          <a:noFill/>
        </p:spPr>
        <p:txBody>
          <a:bodyPr wrap="square" rtlCol="0">
            <a:spAutoFit/>
          </a:bodyPr>
          <a:lstStyle/>
          <a:p>
            <a:pPr algn="ctr"/>
            <a:r>
              <a:rPr lang="id-ID" sz="4000" b="1" dirty="0" smtClean="0"/>
              <a:t>VARIANSI dan STANDAR DEVIASI</a:t>
            </a:r>
          </a:p>
          <a:p>
            <a:endParaRPr lang="id-ID" sz="2000" dirty="0" smtClean="0"/>
          </a:p>
          <a:p>
            <a:r>
              <a:rPr lang="id-ID" sz="2000" dirty="0" smtClean="0"/>
              <a:t>Variansi dan standar deviasi </a:t>
            </a:r>
            <a:r>
              <a:rPr lang="id-ID" sz="2000" b="1" u="sng" dirty="0" smtClean="0"/>
              <a:t>pada populasi </a:t>
            </a:r>
            <a:r>
              <a:rPr lang="id-ID" sz="2000" dirty="0" smtClean="0"/>
              <a:t>dapat dihitung dengan rumus berikut:</a:t>
            </a:r>
            <a:endParaRPr lang="id-ID" sz="2000" b="1" dirty="0" smtClean="0"/>
          </a:p>
          <a:p>
            <a:endParaRPr lang="id-ID" sz="2000" dirty="0"/>
          </a:p>
        </p:txBody>
      </p:sp>
      <p:pic>
        <p:nvPicPr>
          <p:cNvPr id="9219" name="Picture 3"/>
          <p:cNvPicPr>
            <a:picLocks noChangeAspect="1" noChangeArrowheads="1"/>
          </p:cNvPicPr>
          <p:nvPr/>
        </p:nvPicPr>
        <p:blipFill>
          <a:blip r:embed="rId3" cstate="print"/>
          <a:srcRect/>
          <a:stretch>
            <a:fillRect/>
          </a:stretch>
        </p:blipFill>
        <p:spPr bwMode="auto">
          <a:xfrm>
            <a:off x="3059832" y="2276872"/>
            <a:ext cx="2628726" cy="1080120"/>
          </a:xfrm>
          <a:prstGeom prst="rect">
            <a:avLst/>
          </a:prstGeom>
          <a:noFill/>
          <a:ln w="9525">
            <a:noFill/>
            <a:miter lim="800000"/>
            <a:headEnd/>
            <a:tailEnd/>
          </a:ln>
        </p:spPr>
      </p:pic>
      <p:pic>
        <p:nvPicPr>
          <p:cNvPr id="9220" name="Picture 4"/>
          <p:cNvPicPr>
            <a:picLocks noChangeAspect="1" noChangeArrowheads="1"/>
          </p:cNvPicPr>
          <p:nvPr/>
        </p:nvPicPr>
        <p:blipFill>
          <a:blip r:embed="rId4" cstate="print"/>
          <a:srcRect/>
          <a:stretch>
            <a:fillRect/>
          </a:stretch>
        </p:blipFill>
        <p:spPr bwMode="auto">
          <a:xfrm>
            <a:off x="3707904" y="3933056"/>
            <a:ext cx="1451391" cy="6368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34"/>
          <p:cNvGraphicFramePr>
            <a:graphicFrameLocks noGrp="1"/>
          </p:cNvGraphicFramePr>
          <p:nvPr/>
        </p:nvGraphicFramePr>
        <p:xfrm>
          <a:off x="539552" y="476672"/>
          <a:ext cx="1203562" cy="4680516"/>
        </p:xfrm>
        <a:graphic>
          <a:graphicData uri="http://schemas.openxmlformats.org/drawingml/2006/table">
            <a:tbl>
              <a:tblPr/>
              <a:tblGrid>
                <a:gridCol w="1203562"/>
              </a:tblGrid>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006600"/>
                          </a:solidFill>
                          <a:effectLst/>
                          <a:latin typeface="Tahoma" pitchFamily="34" charset="0"/>
                        </a:rPr>
                        <a:t>Nilai</a:t>
                      </a:r>
                      <a:r>
                        <a:rPr kumimoji="0" lang="en-US" sz="1800" b="1" i="0" u="none" strike="noStrike" cap="none" normalizeH="0" baseline="0" dirty="0" smtClean="0">
                          <a:ln>
                            <a:noFill/>
                          </a:ln>
                          <a:solidFill>
                            <a:srgbClr val="006600"/>
                          </a:solidFill>
                          <a:effectLst/>
                          <a:latin typeface="Tahoma" pitchFamily="34" charset="0"/>
                        </a:rPr>
                        <a:t> X</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100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90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6600"/>
                          </a:solidFill>
                          <a:effectLst/>
                          <a:latin typeface="Tahoma" pitchFamily="34" charset="0"/>
                        </a:rPr>
                        <a:t>80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70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60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50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40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30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20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Tahoma" pitchFamily="34" charset="0"/>
                        </a:rPr>
                        <a:t>10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3900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rgbClr val="006600"/>
                          </a:solidFill>
                          <a:effectLst/>
                          <a:latin typeface="Tahoma" pitchFamily="34" charset="0"/>
                        </a:rPr>
                        <a:t>Jumlah</a:t>
                      </a:r>
                      <a:endParaRPr kumimoji="0" lang="en-US" sz="1800" b="0" i="0" u="none" strike="noStrike" cap="none" normalizeH="0" baseline="0" dirty="0" smtClean="0">
                        <a:ln>
                          <a:noFill/>
                        </a:ln>
                        <a:solidFill>
                          <a:srgbClr val="006600"/>
                        </a:solidFill>
                        <a:effectLst/>
                        <a:latin typeface="Tahoma" pitchFamily="34" charset="0"/>
                      </a:endParaRPr>
                    </a:p>
                  </a:txBody>
                  <a:tcPr horzOverflow="overflow">
                    <a:lnL w="12700" cap="flat" cmpd="sng" algn="ctr">
                      <a:solidFill>
                        <a:srgbClr val="0066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bl>
          </a:graphicData>
        </a:graphic>
      </p:graphicFrame>
      <p:graphicFrame>
        <p:nvGraphicFramePr>
          <p:cNvPr id="5" name="Group 521"/>
          <p:cNvGraphicFramePr>
            <a:graphicFrameLocks noGrp="1"/>
          </p:cNvGraphicFramePr>
          <p:nvPr/>
        </p:nvGraphicFramePr>
        <p:xfrm>
          <a:off x="4860032" y="476672"/>
          <a:ext cx="1079272" cy="4680516"/>
        </p:xfrm>
        <a:graphic>
          <a:graphicData uri="http://schemas.openxmlformats.org/drawingml/2006/table">
            <a:tbl>
              <a:tblPr/>
              <a:tblGrid>
                <a:gridCol w="1079272"/>
              </a:tblGrid>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accent2"/>
                          </a:solidFill>
                          <a:effectLst/>
                          <a:latin typeface="Tahoma" pitchFamily="34" charset="0"/>
                        </a:rPr>
                        <a:t>Nilai</a:t>
                      </a:r>
                      <a:r>
                        <a:rPr kumimoji="0" lang="en-US" sz="1800" b="1" i="0" u="none" strike="noStrike" cap="none" normalizeH="0" baseline="0" dirty="0" smtClean="0">
                          <a:ln>
                            <a:noFill/>
                          </a:ln>
                          <a:solidFill>
                            <a:schemeClr val="accent2"/>
                          </a:solidFill>
                          <a:effectLst/>
                          <a:latin typeface="Tahoma" pitchFamily="34" charset="0"/>
                        </a:rPr>
                        <a:t> X</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90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80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30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20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00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accent2"/>
                          </a:solidFill>
                          <a:effectLst/>
                          <a:latin typeface="Tahoma" pitchFamily="34" charset="0"/>
                        </a:rPr>
                        <a:t>Jumlah</a:t>
                      </a:r>
                      <a:endParaRPr kumimoji="0" lang="en-US" sz="1800" b="0" i="0" u="none" strike="noStrike" cap="none" normalizeH="0" baseline="0" dirty="0" smtClean="0">
                        <a:ln>
                          <a:noFill/>
                        </a:ln>
                        <a:solidFill>
                          <a:schemeClr val="accent2"/>
                        </a:solidFill>
                        <a:effectLst/>
                        <a:latin typeface="Tahoma"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539552" y="5445224"/>
            <a:ext cx="1656184" cy="369332"/>
          </a:xfrm>
          <a:prstGeom prst="rect">
            <a:avLst/>
          </a:prstGeom>
          <a:noFill/>
        </p:spPr>
        <p:txBody>
          <a:bodyPr wrap="square" rtlCol="0">
            <a:spAutoFit/>
          </a:bodyPr>
          <a:lstStyle/>
          <a:p>
            <a:r>
              <a:rPr lang="en-US" dirty="0" smtClean="0"/>
              <a:t>Mean =55</a:t>
            </a:r>
            <a:endParaRPr lang="en-US" dirty="0"/>
          </a:p>
        </p:txBody>
      </p:sp>
      <p:sp>
        <p:nvSpPr>
          <p:cNvPr id="7" name="TextBox 6"/>
          <p:cNvSpPr txBox="1"/>
          <p:nvPr/>
        </p:nvSpPr>
        <p:spPr>
          <a:xfrm>
            <a:off x="4572000" y="5445224"/>
            <a:ext cx="1656184" cy="369332"/>
          </a:xfrm>
          <a:prstGeom prst="rect">
            <a:avLst/>
          </a:prstGeom>
          <a:noFill/>
        </p:spPr>
        <p:txBody>
          <a:bodyPr wrap="square" rtlCol="0">
            <a:spAutoFit/>
          </a:bodyPr>
          <a:lstStyle/>
          <a:p>
            <a:r>
              <a:rPr lang="en-US" dirty="0" smtClean="0"/>
              <a:t>Mean =55</a:t>
            </a:r>
            <a:endParaRPr lang="en-US" dirty="0"/>
          </a:p>
        </p:txBody>
      </p:sp>
      <p:sp>
        <p:nvSpPr>
          <p:cNvPr id="8" name="TextBox 7"/>
          <p:cNvSpPr txBox="1"/>
          <p:nvPr/>
        </p:nvSpPr>
        <p:spPr>
          <a:xfrm>
            <a:off x="539552" y="5805264"/>
            <a:ext cx="2808312" cy="923330"/>
          </a:xfrm>
          <a:prstGeom prst="rect">
            <a:avLst/>
          </a:prstGeom>
          <a:noFill/>
        </p:spPr>
        <p:txBody>
          <a:bodyPr wrap="square" rtlCol="0">
            <a:spAutoFit/>
          </a:bodyPr>
          <a:lstStyle/>
          <a:p>
            <a:r>
              <a:rPr lang="en-US" dirty="0" err="1" smtClean="0"/>
              <a:t>Deviasi</a:t>
            </a:r>
            <a:r>
              <a:rPr lang="en-US" dirty="0" smtClean="0"/>
              <a:t> rata-rata= 25</a:t>
            </a:r>
          </a:p>
          <a:p>
            <a:r>
              <a:rPr lang="en-US" dirty="0" err="1" smtClean="0"/>
              <a:t>Varians</a:t>
            </a:r>
            <a:r>
              <a:rPr lang="en-US" dirty="0" smtClean="0"/>
              <a:t>= 8250/9=916,67</a:t>
            </a:r>
          </a:p>
          <a:p>
            <a:r>
              <a:rPr lang="en-US" dirty="0" err="1" smtClean="0"/>
              <a:t>Simpangan</a:t>
            </a:r>
            <a:r>
              <a:rPr lang="en-US" dirty="0" smtClean="0"/>
              <a:t> </a:t>
            </a:r>
            <a:r>
              <a:rPr lang="en-US" dirty="0" err="1" smtClean="0"/>
              <a:t>baku</a:t>
            </a:r>
            <a:r>
              <a:rPr lang="en-US" dirty="0" smtClean="0"/>
              <a:t>= 30,27</a:t>
            </a:r>
            <a:endParaRPr lang="en-US" dirty="0"/>
          </a:p>
        </p:txBody>
      </p:sp>
      <p:sp>
        <p:nvSpPr>
          <p:cNvPr id="9" name="TextBox 8"/>
          <p:cNvSpPr txBox="1"/>
          <p:nvPr/>
        </p:nvSpPr>
        <p:spPr>
          <a:xfrm>
            <a:off x="4572000" y="5733256"/>
            <a:ext cx="2808312" cy="923330"/>
          </a:xfrm>
          <a:prstGeom prst="rect">
            <a:avLst/>
          </a:prstGeom>
          <a:noFill/>
        </p:spPr>
        <p:txBody>
          <a:bodyPr wrap="square" rtlCol="0">
            <a:spAutoFit/>
          </a:bodyPr>
          <a:lstStyle/>
          <a:p>
            <a:r>
              <a:rPr lang="en-US" dirty="0" err="1" smtClean="0"/>
              <a:t>Deviasi</a:t>
            </a:r>
            <a:r>
              <a:rPr lang="en-US" dirty="0" smtClean="0"/>
              <a:t> rata-rata= 39</a:t>
            </a:r>
          </a:p>
          <a:p>
            <a:r>
              <a:rPr lang="en-US" dirty="0" err="1" smtClean="0"/>
              <a:t>Varians</a:t>
            </a:r>
            <a:r>
              <a:rPr lang="en-US" dirty="0" smtClean="0"/>
              <a:t>=1761,11</a:t>
            </a:r>
          </a:p>
          <a:p>
            <a:r>
              <a:rPr lang="en-US" dirty="0" err="1" smtClean="0"/>
              <a:t>Simpangan</a:t>
            </a:r>
            <a:r>
              <a:rPr lang="en-US" dirty="0" smtClean="0"/>
              <a:t> </a:t>
            </a:r>
            <a:r>
              <a:rPr lang="en-US" dirty="0" err="1" smtClean="0"/>
              <a:t>baku</a:t>
            </a:r>
            <a:r>
              <a:rPr lang="en-US" dirty="0" smtClean="0"/>
              <a:t>=41,96</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Kasus</a:t>
            </a:r>
            <a:endParaRPr lang="en-US" dirty="0"/>
          </a:p>
        </p:txBody>
      </p:sp>
      <p:sp>
        <p:nvSpPr>
          <p:cNvPr id="3" name="Content Placeholder 2"/>
          <p:cNvSpPr>
            <a:spLocks noGrp="1"/>
          </p:cNvSpPr>
          <p:nvPr>
            <p:ph idx="1"/>
          </p:nvPr>
        </p:nvSpPr>
        <p:spPr/>
        <p:txBody>
          <a:bodyPr>
            <a:normAutofit fontScale="92500"/>
          </a:bodyPr>
          <a:lstStyle/>
          <a:p>
            <a:pPr>
              <a:buNone/>
            </a:pPr>
            <a:r>
              <a:rPr lang="en-US" dirty="0" err="1" smtClean="0"/>
              <a:t>Diketahui</a:t>
            </a:r>
            <a:r>
              <a:rPr lang="en-US" dirty="0" smtClean="0"/>
              <a:t> </a:t>
            </a:r>
            <a:r>
              <a:rPr lang="en-US" dirty="0" err="1" smtClean="0"/>
              <a:t>sekelompok</a:t>
            </a:r>
            <a:r>
              <a:rPr lang="en-US" dirty="0" smtClean="0"/>
              <a:t> data </a:t>
            </a:r>
            <a:r>
              <a:rPr lang="en-US" dirty="0" err="1" smtClean="0"/>
              <a:t>dengan</a:t>
            </a:r>
            <a:r>
              <a:rPr lang="en-US" dirty="0" smtClean="0"/>
              <a:t> mean = </a:t>
            </a:r>
          </a:p>
          <a:p>
            <a:pPr>
              <a:buNone/>
            </a:pPr>
            <a:r>
              <a:rPr lang="en-US" dirty="0" smtClean="0"/>
              <a:t>Dan </a:t>
            </a:r>
            <a:r>
              <a:rPr lang="en-US" dirty="0" err="1" smtClean="0"/>
              <a:t>simpangan</a:t>
            </a:r>
            <a:r>
              <a:rPr lang="en-US" dirty="0" smtClean="0"/>
              <a:t> </a:t>
            </a:r>
            <a:r>
              <a:rPr lang="en-US" dirty="0" err="1" smtClean="0"/>
              <a:t>baku</a:t>
            </a:r>
            <a:r>
              <a:rPr lang="en-US" dirty="0" smtClean="0"/>
              <a:t> =s</a:t>
            </a:r>
            <a:endParaRPr lang="en-US" dirty="0" smtClean="0"/>
          </a:p>
          <a:p>
            <a:pPr marL="514350" indent="-514350">
              <a:buAutoNum type="alphaLcPeriod"/>
            </a:pPr>
            <a:r>
              <a:rPr lang="en-US" dirty="0" err="1" smtClean="0"/>
              <a:t>Jika</a:t>
            </a:r>
            <a:r>
              <a:rPr lang="en-US" dirty="0" smtClean="0"/>
              <a:t> </a:t>
            </a:r>
            <a:r>
              <a:rPr lang="en-US" dirty="0" err="1" smtClean="0"/>
              <a:t>setiap</a:t>
            </a:r>
            <a:r>
              <a:rPr lang="en-US" dirty="0" smtClean="0"/>
              <a:t> data </a:t>
            </a:r>
            <a:r>
              <a:rPr lang="en-US" dirty="0" err="1" smtClean="0"/>
              <a:t>dalam</a:t>
            </a:r>
            <a:r>
              <a:rPr lang="en-US" dirty="0" smtClean="0"/>
              <a:t> </a:t>
            </a:r>
            <a:r>
              <a:rPr lang="en-US" dirty="0" err="1" smtClean="0"/>
              <a:t>kelompok</a:t>
            </a:r>
            <a:r>
              <a:rPr lang="en-US" dirty="0" smtClean="0"/>
              <a:t> data </a:t>
            </a:r>
            <a:r>
              <a:rPr lang="en-US" dirty="0" err="1" smtClean="0"/>
              <a:t>tersebut</a:t>
            </a:r>
            <a:r>
              <a:rPr lang="en-US" dirty="0" smtClean="0"/>
              <a:t> </a:t>
            </a:r>
            <a:r>
              <a:rPr lang="en-US" dirty="0" err="1" smtClean="0"/>
              <a:t>ditambahkan</a:t>
            </a:r>
            <a:r>
              <a:rPr lang="en-US" dirty="0" smtClean="0"/>
              <a:t> </a:t>
            </a:r>
            <a:r>
              <a:rPr lang="en-US" dirty="0" err="1" smtClean="0"/>
              <a:t>bilangan</a:t>
            </a:r>
            <a:r>
              <a:rPr lang="en-US" dirty="0" smtClean="0"/>
              <a:t> yang </a:t>
            </a:r>
            <a:r>
              <a:rPr lang="en-US" dirty="0" err="1" smtClean="0"/>
              <a:t>sama</a:t>
            </a:r>
            <a:r>
              <a:rPr lang="en-US" dirty="0" smtClean="0"/>
              <a:t> </a:t>
            </a:r>
            <a:r>
              <a:rPr lang="en-US" dirty="0" err="1" smtClean="0"/>
              <a:t>yaitu</a:t>
            </a:r>
            <a:r>
              <a:rPr lang="en-US" dirty="0" smtClean="0"/>
              <a:t> </a:t>
            </a:r>
            <a:r>
              <a:rPr lang="en-US" b="1" dirty="0" smtClean="0"/>
              <a:t>p</a:t>
            </a:r>
            <a:r>
              <a:rPr lang="en-US" dirty="0" smtClean="0"/>
              <a:t> </a:t>
            </a:r>
            <a:r>
              <a:rPr lang="en-US" dirty="0" err="1" smtClean="0"/>
              <a:t>bagaimana</a:t>
            </a:r>
            <a:r>
              <a:rPr lang="en-US" dirty="0" smtClean="0"/>
              <a:t> mean </a:t>
            </a:r>
            <a:r>
              <a:rPr lang="en-US" dirty="0" err="1" smtClean="0"/>
              <a:t>dan</a:t>
            </a:r>
            <a:r>
              <a:rPr lang="en-US" dirty="0" smtClean="0"/>
              <a:t> </a:t>
            </a:r>
            <a:r>
              <a:rPr lang="en-US" dirty="0" err="1" smtClean="0"/>
              <a:t>simpangan</a:t>
            </a:r>
            <a:r>
              <a:rPr lang="en-US" dirty="0" smtClean="0"/>
              <a:t> </a:t>
            </a:r>
            <a:r>
              <a:rPr lang="en-US" dirty="0" err="1" smtClean="0"/>
              <a:t>baku</a:t>
            </a:r>
            <a:r>
              <a:rPr lang="en-US" dirty="0" smtClean="0"/>
              <a:t> yang </a:t>
            </a:r>
            <a:r>
              <a:rPr lang="en-US" dirty="0" err="1" smtClean="0"/>
              <a:t>baru</a:t>
            </a:r>
            <a:r>
              <a:rPr lang="en-US" dirty="0" smtClean="0"/>
              <a:t>?</a:t>
            </a:r>
          </a:p>
          <a:p>
            <a:pPr marL="514350" indent="-514350">
              <a:buFont typeface="Arial" pitchFamily="34" charset="0"/>
              <a:buAutoNum type="alphaLcPeriod"/>
            </a:pPr>
            <a:r>
              <a:rPr lang="en-US" dirty="0" err="1" smtClean="0"/>
              <a:t>Jika</a:t>
            </a:r>
            <a:r>
              <a:rPr lang="en-US" dirty="0" smtClean="0"/>
              <a:t> </a:t>
            </a:r>
            <a:r>
              <a:rPr lang="en-US" dirty="0" err="1" smtClean="0"/>
              <a:t>setiap</a:t>
            </a:r>
            <a:r>
              <a:rPr lang="en-US" dirty="0" smtClean="0"/>
              <a:t> data </a:t>
            </a:r>
            <a:r>
              <a:rPr lang="en-US" dirty="0" err="1" smtClean="0"/>
              <a:t>dalam</a:t>
            </a:r>
            <a:r>
              <a:rPr lang="en-US" dirty="0" smtClean="0"/>
              <a:t> </a:t>
            </a:r>
            <a:r>
              <a:rPr lang="en-US" dirty="0" err="1" smtClean="0"/>
              <a:t>kelompok</a:t>
            </a:r>
            <a:r>
              <a:rPr lang="en-US" dirty="0" smtClean="0"/>
              <a:t> data </a:t>
            </a:r>
            <a:r>
              <a:rPr lang="en-US" dirty="0" err="1" smtClean="0"/>
              <a:t>tersebut</a:t>
            </a:r>
            <a:r>
              <a:rPr lang="en-US" dirty="0" smtClean="0"/>
              <a:t> </a:t>
            </a:r>
            <a:r>
              <a:rPr lang="en-US" dirty="0" err="1" smtClean="0"/>
              <a:t>dikalikan</a:t>
            </a:r>
            <a:r>
              <a:rPr lang="en-US" dirty="0" smtClean="0"/>
              <a:t> </a:t>
            </a:r>
            <a:r>
              <a:rPr lang="en-US" dirty="0" err="1" smtClean="0"/>
              <a:t>bilangan</a:t>
            </a:r>
            <a:r>
              <a:rPr lang="en-US" dirty="0" smtClean="0"/>
              <a:t> yang </a:t>
            </a:r>
            <a:r>
              <a:rPr lang="en-US" dirty="0" err="1" smtClean="0"/>
              <a:t>sama</a:t>
            </a:r>
            <a:r>
              <a:rPr lang="en-US" dirty="0" smtClean="0"/>
              <a:t> </a:t>
            </a:r>
            <a:r>
              <a:rPr lang="en-US" dirty="0" err="1" smtClean="0"/>
              <a:t>yaitu</a:t>
            </a:r>
            <a:r>
              <a:rPr lang="en-US" dirty="0" smtClean="0"/>
              <a:t> </a:t>
            </a:r>
            <a:r>
              <a:rPr lang="en-US" b="1" dirty="0" smtClean="0"/>
              <a:t>q.</a:t>
            </a:r>
            <a:r>
              <a:rPr lang="en-US" dirty="0" smtClean="0"/>
              <a:t> </a:t>
            </a:r>
            <a:r>
              <a:rPr lang="en-US" dirty="0" err="1" smtClean="0"/>
              <a:t>Bagaimana</a:t>
            </a:r>
            <a:r>
              <a:rPr lang="en-US" dirty="0" smtClean="0"/>
              <a:t> </a:t>
            </a:r>
            <a:r>
              <a:rPr lang="en-US" dirty="0" smtClean="0"/>
              <a:t>mean </a:t>
            </a:r>
            <a:r>
              <a:rPr lang="en-US" dirty="0" err="1" smtClean="0"/>
              <a:t>dan</a:t>
            </a:r>
            <a:r>
              <a:rPr lang="en-US" dirty="0" smtClean="0"/>
              <a:t> </a:t>
            </a:r>
            <a:r>
              <a:rPr lang="en-US" dirty="0" err="1" smtClean="0"/>
              <a:t>simpangan</a:t>
            </a:r>
            <a:r>
              <a:rPr lang="en-US" dirty="0" smtClean="0"/>
              <a:t> </a:t>
            </a:r>
            <a:r>
              <a:rPr lang="en-US" dirty="0" err="1" smtClean="0"/>
              <a:t>baku</a:t>
            </a:r>
            <a:r>
              <a:rPr lang="en-US" dirty="0" smtClean="0"/>
              <a:t> yang </a:t>
            </a:r>
            <a:r>
              <a:rPr lang="en-US" dirty="0" err="1" smtClean="0"/>
              <a:t>baru</a:t>
            </a:r>
            <a:r>
              <a:rPr lang="en-US" dirty="0" smtClean="0"/>
              <a:t>?</a:t>
            </a:r>
          </a:p>
          <a:p>
            <a:pPr marL="514350" indent="-514350">
              <a:buAutoNum type="alphaLcPeriod"/>
            </a:pPr>
            <a:endParaRPr lang="en-US" dirty="0"/>
          </a:p>
        </p:txBody>
      </p:sp>
      <p:graphicFrame>
        <p:nvGraphicFramePr>
          <p:cNvPr id="4" name="Object 3"/>
          <p:cNvGraphicFramePr>
            <a:graphicFrameLocks noChangeAspect="1"/>
          </p:cNvGraphicFramePr>
          <p:nvPr/>
        </p:nvGraphicFramePr>
        <p:xfrm>
          <a:off x="7236296" y="1628800"/>
          <a:ext cx="504056" cy="555490"/>
        </p:xfrm>
        <a:graphic>
          <a:graphicData uri="http://schemas.openxmlformats.org/presentationml/2006/ole">
            <p:oleObj spid="_x0000_s35842" name="Equation" r:id="rId3" imgW="126720" imgH="21564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416824" cy="5755422"/>
          </a:xfrm>
          <a:prstGeom prst="rect">
            <a:avLst/>
          </a:prstGeom>
          <a:noFill/>
        </p:spPr>
        <p:txBody>
          <a:bodyPr wrap="square" rtlCol="0">
            <a:spAutoFit/>
          </a:bodyPr>
          <a:lstStyle/>
          <a:p>
            <a:pPr algn="ctr"/>
            <a:r>
              <a:rPr lang="id-ID" sz="4000" b="1" dirty="0" smtClean="0"/>
              <a:t>DISPERSI RELATIF</a:t>
            </a:r>
          </a:p>
          <a:p>
            <a:endParaRPr lang="id-ID" sz="2000" dirty="0" smtClean="0"/>
          </a:p>
          <a:p>
            <a:endParaRPr lang="id-ID" sz="2000" dirty="0" smtClean="0"/>
          </a:p>
          <a:p>
            <a:pPr algn="just"/>
            <a:r>
              <a:rPr lang="id-ID" sz="2400" b="1" dirty="0" smtClean="0"/>
              <a:t>Dispersi relatif </a:t>
            </a:r>
            <a:r>
              <a:rPr lang="id-ID" sz="2400" dirty="0" smtClean="0"/>
              <a:t>digunakan untuk membandingkan dispersi dari dua atau beberapa distribusi. Hal tersebut dilakukan karena range, deviasi rata-rata, deviasi kuartil, standar deviasi merupakan deviasi absolut, sehingga akan menyesatkan jika membandingkan dua ukuran penyebaran secara langsung.</a:t>
            </a:r>
          </a:p>
          <a:p>
            <a:endParaRPr lang="id-ID" sz="2400" dirty="0"/>
          </a:p>
          <a:p>
            <a:r>
              <a:rPr lang="id-ID" sz="2400" dirty="0" smtClean="0"/>
              <a:t>Pengukuran dispersi relatif terdiri dari:</a:t>
            </a:r>
          </a:p>
          <a:p>
            <a:pPr>
              <a:buFont typeface="Arial" pitchFamily="34" charset="0"/>
              <a:buChar char="•"/>
            </a:pPr>
            <a:r>
              <a:rPr lang="id-ID" sz="2400" dirty="0"/>
              <a:t> </a:t>
            </a:r>
            <a:r>
              <a:rPr lang="id-ID" sz="2400" dirty="0" smtClean="0"/>
              <a:t>Koefisien variasi</a:t>
            </a:r>
          </a:p>
          <a:p>
            <a:pPr>
              <a:buFont typeface="Arial" pitchFamily="34" charset="0"/>
              <a:buChar char="•"/>
            </a:pPr>
            <a:r>
              <a:rPr lang="id-ID" sz="2400" dirty="0"/>
              <a:t> </a:t>
            </a:r>
            <a:r>
              <a:rPr lang="id-ID" sz="2400" dirty="0" smtClean="0"/>
              <a:t>Koefisien variasi kuartil</a:t>
            </a:r>
          </a:p>
          <a:p>
            <a:endParaRPr lang="id-ID" sz="2400" dirty="0"/>
          </a:p>
          <a:p>
            <a:endParaRPr lang="id-ID"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5386090"/>
          </a:xfrm>
          <a:prstGeom prst="rect">
            <a:avLst/>
          </a:prstGeom>
          <a:noFill/>
        </p:spPr>
        <p:txBody>
          <a:bodyPr wrap="square" rtlCol="0">
            <a:spAutoFit/>
          </a:bodyPr>
          <a:lstStyle/>
          <a:p>
            <a:pPr algn="ctr"/>
            <a:r>
              <a:rPr lang="id-ID" sz="4000" b="1" dirty="0" smtClean="0"/>
              <a:t>KOEFISIEN VARIASI</a:t>
            </a:r>
          </a:p>
          <a:p>
            <a:endParaRPr lang="id-ID" sz="2000" dirty="0" smtClean="0"/>
          </a:p>
          <a:p>
            <a:endParaRPr lang="id-ID" sz="2000" dirty="0" smtClean="0"/>
          </a:p>
          <a:p>
            <a:r>
              <a:rPr lang="id-ID" sz="2400" b="1" dirty="0" smtClean="0"/>
              <a:t>RUMUS</a:t>
            </a:r>
          </a:p>
          <a:p>
            <a:endParaRPr lang="id-ID" sz="2400" b="1" dirty="0"/>
          </a:p>
          <a:p>
            <a:endParaRPr lang="id-ID" sz="2400" dirty="0" smtClean="0"/>
          </a:p>
          <a:p>
            <a:endParaRPr lang="id-ID" sz="2400" dirty="0"/>
          </a:p>
          <a:p>
            <a:r>
              <a:rPr lang="id-ID" sz="2400" dirty="0" smtClean="0"/>
              <a:t>Dengan</a:t>
            </a:r>
          </a:p>
          <a:p>
            <a:r>
              <a:rPr lang="id-ID" sz="2400" dirty="0" smtClean="0"/>
              <a:t>kv :  koefisien variasi</a:t>
            </a:r>
          </a:p>
          <a:p>
            <a:r>
              <a:rPr lang="id-ID" sz="2400" dirty="0" smtClean="0"/>
              <a:t>S   : Standar deviasi</a:t>
            </a:r>
          </a:p>
          <a:p>
            <a:r>
              <a:rPr lang="id-ID" sz="2400" dirty="0"/>
              <a:t> </a:t>
            </a:r>
            <a:r>
              <a:rPr lang="id-ID" sz="2400" dirty="0" smtClean="0"/>
              <a:t>    :  Rata-rata hitung</a:t>
            </a:r>
          </a:p>
          <a:p>
            <a:endParaRPr lang="id-ID" sz="2400" dirty="0" smtClean="0"/>
          </a:p>
          <a:p>
            <a:endParaRPr lang="id-ID" sz="2400" dirty="0"/>
          </a:p>
          <a:p>
            <a:endParaRPr lang="id-ID" sz="2400" dirty="0"/>
          </a:p>
        </p:txBody>
      </p:sp>
      <p:graphicFrame>
        <p:nvGraphicFramePr>
          <p:cNvPr id="11266" name="Object 2"/>
          <p:cNvGraphicFramePr>
            <a:graphicFrameLocks noChangeAspect="1"/>
          </p:cNvGraphicFramePr>
          <p:nvPr/>
        </p:nvGraphicFramePr>
        <p:xfrm>
          <a:off x="1691680" y="1844824"/>
          <a:ext cx="1141536" cy="1041628"/>
        </p:xfrm>
        <a:graphic>
          <a:graphicData uri="http://schemas.openxmlformats.org/presentationml/2006/ole">
            <p:oleObj spid="_x0000_s11266" name="Equation" r:id="rId4" imgW="444240" imgH="406080" progId="Equation.3">
              <p:embed/>
            </p:oleObj>
          </a:graphicData>
        </a:graphic>
      </p:graphicFrame>
      <p:graphicFrame>
        <p:nvGraphicFramePr>
          <p:cNvPr id="11267" name="Object 3"/>
          <p:cNvGraphicFramePr>
            <a:graphicFrameLocks noChangeAspect="1"/>
          </p:cNvGraphicFramePr>
          <p:nvPr/>
        </p:nvGraphicFramePr>
        <p:xfrm>
          <a:off x="467544" y="4077072"/>
          <a:ext cx="288032" cy="489654"/>
        </p:xfrm>
        <a:graphic>
          <a:graphicData uri="http://schemas.openxmlformats.org/presentationml/2006/ole">
            <p:oleObj spid="_x0000_s11267" name="Equation" r:id="rId5" imgW="126720" imgH="21564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5755422"/>
          </a:xfrm>
          <a:prstGeom prst="rect">
            <a:avLst/>
          </a:prstGeom>
          <a:noFill/>
        </p:spPr>
        <p:txBody>
          <a:bodyPr wrap="square" rtlCol="0">
            <a:spAutoFit/>
          </a:bodyPr>
          <a:lstStyle/>
          <a:p>
            <a:pPr algn="ctr"/>
            <a:r>
              <a:rPr lang="id-ID" sz="4000" b="1" dirty="0" smtClean="0"/>
              <a:t>KOEFISIEN VARIASI KUARTIL</a:t>
            </a:r>
          </a:p>
          <a:p>
            <a:endParaRPr lang="id-ID" sz="2000" dirty="0" smtClean="0"/>
          </a:p>
          <a:p>
            <a:endParaRPr lang="id-ID" sz="2000" dirty="0" smtClean="0"/>
          </a:p>
          <a:p>
            <a:r>
              <a:rPr lang="id-ID" sz="2400" b="1" dirty="0" smtClean="0"/>
              <a:t>RUMUS</a:t>
            </a:r>
          </a:p>
          <a:p>
            <a:endParaRPr lang="id-ID" sz="2400" b="1" dirty="0"/>
          </a:p>
          <a:p>
            <a:endParaRPr lang="id-ID" sz="2400" dirty="0" smtClean="0"/>
          </a:p>
          <a:p>
            <a:endParaRPr lang="id-ID" sz="2400" dirty="0"/>
          </a:p>
          <a:p>
            <a:r>
              <a:rPr lang="id-ID" sz="2400" dirty="0" smtClean="0"/>
              <a:t>Dengan</a:t>
            </a:r>
          </a:p>
          <a:p>
            <a:r>
              <a:rPr lang="id-ID" sz="2400" dirty="0" smtClean="0"/>
              <a:t>Kvq :  koefisien variasi kuartil</a:t>
            </a:r>
          </a:p>
          <a:p>
            <a:r>
              <a:rPr lang="id-ID" sz="2400" dirty="0" smtClean="0"/>
              <a:t>Q3  : Kuartil atas</a:t>
            </a:r>
          </a:p>
          <a:p>
            <a:r>
              <a:rPr lang="id-ID" sz="2400" dirty="0" smtClean="0"/>
              <a:t>Q1  : Kuartil bawah</a:t>
            </a:r>
          </a:p>
          <a:p>
            <a:r>
              <a:rPr lang="id-ID" sz="2400" dirty="0" smtClean="0"/>
              <a:t>Me  :  Median</a:t>
            </a:r>
          </a:p>
          <a:p>
            <a:endParaRPr lang="id-ID" sz="2400" dirty="0" smtClean="0"/>
          </a:p>
          <a:p>
            <a:endParaRPr lang="id-ID" sz="2400" dirty="0"/>
          </a:p>
          <a:p>
            <a:endParaRPr lang="id-ID" sz="2400" dirty="0"/>
          </a:p>
        </p:txBody>
      </p:sp>
      <p:graphicFrame>
        <p:nvGraphicFramePr>
          <p:cNvPr id="11266" name="Object 2"/>
          <p:cNvGraphicFramePr>
            <a:graphicFrameLocks noChangeAspect="1"/>
          </p:cNvGraphicFramePr>
          <p:nvPr/>
        </p:nvGraphicFramePr>
        <p:xfrm>
          <a:off x="812800" y="1860550"/>
          <a:ext cx="2901950" cy="1008063"/>
        </p:xfrm>
        <a:graphic>
          <a:graphicData uri="http://schemas.openxmlformats.org/presentationml/2006/ole">
            <p:oleObj spid="_x0000_s12290" name="Equation" r:id="rId4" imgW="1130040" imgH="39348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3939540"/>
          </a:xfrm>
          <a:prstGeom prst="rect">
            <a:avLst/>
          </a:prstGeom>
          <a:noFill/>
        </p:spPr>
        <p:txBody>
          <a:bodyPr wrap="square" rtlCol="0">
            <a:spAutoFit/>
          </a:bodyPr>
          <a:lstStyle/>
          <a:p>
            <a:r>
              <a:rPr lang="id-ID" sz="3200" b="1" dirty="0" smtClean="0"/>
              <a:t>Macam-macam Ukuran Dispersi:</a:t>
            </a:r>
          </a:p>
          <a:p>
            <a:endParaRPr lang="id-ID" sz="3200" b="1" dirty="0" smtClean="0"/>
          </a:p>
          <a:p>
            <a:pPr marL="342900" indent="-342900">
              <a:buAutoNum type="arabicPeriod"/>
            </a:pPr>
            <a:r>
              <a:rPr lang="id-ID" sz="2800" dirty="0" smtClean="0"/>
              <a:t>Jangkauan</a:t>
            </a:r>
            <a:r>
              <a:rPr lang="en-US" sz="2800" dirty="0" smtClean="0"/>
              <a:t> (Range)</a:t>
            </a:r>
            <a:endParaRPr lang="id-ID" sz="2800" dirty="0" smtClean="0"/>
          </a:p>
          <a:p>
            <a:pPr marL="342900" indent="-342900">
              <a:buAutoNum type="arabicPeriod"/>
            </a:pPr>
            <a:r>
              <a:rPr lang="id-ID" sz="2800" dirty="0" smtClean="0"/>
              <a:t>Jangkauan Antar Kuartil</a:t>
            </a:r>
          </a:p>
          <a:p>
            <a:pPr marL="342900" indent="-342900">
              <a:buAutoNum type="arabicPeriod"/>
            </a:pPr>
            <a:r>
              <a:rPr lang="id-ID" sz="2800" dirty="0" smtClean="0"/>
              <a:t>Deviasi</a:t>
            </a:r>
            <a:r>
              <a:rPr lang="en-US" sz="2800" dirty="0" smtClean="0"/>
              <a:t> (</a:t>
            </a:r>
            <a:r>
              <a:rPr lang="en-US" sz="2800" dirty="0" err="1" smtClean="0"/>
              <a:t>Simpangan</a:t>
            </a:r>
            <a:r>
              <a:rPr lang="en-US" sz="2800" dirty="0" smtClean="0"/>
              <a:t>)</a:t>
            </a:r>
            <a:r>
              <a:rPr lang="id-ID" sz="2800" dirty="0" smtClean="0"/>
              <a:t> Kuartil</a:t>
            </a:r>
          </a:p>
          <a:p>
            <a:pPr marL="342900" indent="-342900">
              <a:buAutoNum type="arabicPeriod"/>
            </a:pPr>
            <a:r>
              <a:rPr lang="id-ID" sz="2800" dirty="0" smtClean="0"/>
              <a:t>Deviasi Rata-Rata</a:t>
            </a:r>
          </a:p>
          <a:p>
            <a:pPr marL="342900" indent="-342900">
              <a:buAutoNum type="arabicPeriod"/>
            </a:pPr>
            <a:r>
              <a:rPr lang="id-ID" sz="2800" dirty="0" smtClean="0"/>
              <a:t>Varians dan Standar Deviasi (Simpangan Baku)</a:t>
            </a:r>
          </a:p>
          <a:p>
            <a:pPr marL="342900" indent="-342900">
              <a:buAutoNum type="arabicPeriod"/>
            </a:pPr>
            <a:r>
              <a:rPr lang="id-ID" sz="2800" dirty="0" smtClean="0"/>
              <a:t>Dispersi Relatif</a:t>
            </a:r>
          </a:p>
          <a:p>
            <a:pPr marL="342900" indent="-342900">
              <a:buAutoNum type="arabicPeriod"/>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6370975"/>
          </a:xfrm>
          <a:prstGeom prst="rect">
            <a:avLst/>
          </a:prstGeom>
          <a:noFill/>
        </p:spPr>
        <p:txBody>
          <a:bodyPr wrap="square" rtlCol="0">
            <a:spAutoFit/>
          </a:bodyPr>
          <a:lstStyle/>
          <a:p>
            <a:pPr algn="ctr"/>
            <a:r>
              <a:rPr lang="id-ID" sz="4000" b="1" dirty="0" smtClean="0"/>
              <a:t>UKURAN KEMENCENGAN</a:t>
            </a:r>
          </a:p>
          <a:p>
            <a:pPr algn="ctr"/>
            <a:r>
              <a:rPr lang="id-ID" sz="4000" b="1" dirty="0" smtClean="0"/>
              <a:t>(SKEWNESS)</a:t>
            </a:r>
          </a:p>
          <a:p>
            <a:endParaRPr lang="id-ID" sz="2000" dirty="0" smtClean="0"/>
          </a:p>
          <a:p>
            <a:endParaRPr lang="id-ID" sz="2000" dirty="0" smtClean="0"/>
          </a:p>
          <a:p>
            <a:pPr algn="just"/>
            <a:r>
              <a:rPr lang="id-ID" sz="2400" dirty="0" smtClean="0"/>
              <a:t>Skewness adalah derajat ketidaksimetrisan suatu distribusi. Jika kurva frekuensi suatu distribusi memiliki ekor lebih memanjang ke kanan (dilihat dari meannya) maka dikatakan menceng kanan (positif) dan jika sebaliknya maka menceng kiri (negatif)</a:t>
            </a:r>
          </a:p>
          <a:p>
            <a:pPr algn="just"/>
            <a:endParaRPr lang="id-ID" sz="2400" dirty="0"/>
          </a:p>
          <a:p>
            <a:pPr algn="just"/>
            <a:r>
              <a:rPr lang="id-ID" sz="2400" dirty="0" smtClean="0"/>
              <a:t>Rata-rata hitung dan standar deviasi dari dua distribusi mungkin sama, namun bentuk frekuensi dua distribusi tersebut bisa saja berbeda karena tingkat kemencengan berbeda. </a:t>
            </a:r>
          </a:p>
          <a:p>
            <a:endParaRPr lang="id-ID" sz="2400" dirty="0"/>
          </a:p>
          <a:p>
            <a:endParaRPr lang="id-ID"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87824" y="5733256"/>
            <a:ext cx="2880320" cy="93610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7294305"/>
          </a:xfrm>
          <a:prstGeom prst="rect">
            <a:avLst/>
          </a:prstGeom>
          <a:noFill/>
        </p:spPr>
        <p:txBody>
          <a:bodyPr wrap="square" rtlCol="0">
            <a:spAutoFit/>
          </a:bodyPr>
          <a:lstStyle/>
          <a:p>
            <a:pPr algn="ctr"/>
            <a:r>
              <a:rPr lang="id-ID" sz="4000" b="1" dirty="0" smtClean="0"/>
              <a:t>KOEFISIEN KEMENCENGAN</a:t>
            </a:r>
            <a:endParaRPr lang="id-ID" sz="2000" dirty="0" smtClean="0"/>
          </a:p>
          <a:p>
            <a:endParaRPr lang="id-ID" sz="2000" dirty="0" smtClean="0"/>
          </a:p>
          <a:p>
            <a:pPr algn="just"/>
            <a:r>
              <a:rPr lang="id-ID" sz="2400" b="1" dirty="0" smtClean="0"/>
              <a:t>RUMUS PEARSON (1)</a:t>
            </a:r>
          </a:p>
          <a:p>
            <a:pPr algn="just"/>
            <a:endParaRPr lang="id-ID" sz="2400" dirty="0"/>
          </a:p>
          <a:p>
            <a:endParaRPr lang="id-ID" sz="2400" dirty="0" smtClean="0"/>
          </a:p>
          <a:p>
            <a:endParaRPr lang="id-ID" sz="2400" dirty="0"/>
          </a:p>
          <a:p>
            <a:endParaRPr lang="id-ID" sz="2400" dirty="0" smtClean="0"/>
          </a:p>
          <a:p>
            <a:r>
              <a:rPr lang="id-ID" sz="2400" dirty="0" smtClean="0"/>
              <a:t>Dengan</a:t>
            </a:r>
          </a:p>
          <a:p>
            <a:endParaRPr lang="id-ID" sz="2400" dirty="0"/>
          </a:p>
          <a:p>
            <a:r>
              <a:rPr lang="id-ID" sz="2400" dirty="0" smtClean="0"/>
              <a:t>Sk : koefisien kemencengan</a:t>
            </a:r>
          </a:p>
          <a:p>
            <a:r>
              <a:rPr lang="id-ID" sz="2400" dirty="0" smtClean="0"/>
              <a:t>Mo: Modus</a:t>
            </a:r>
          </a:p>
          <a:p>
            <a:r>
              <a:rPr lang="id-ID" sz="2400" dirty="0" smtClean="0"/>
              <a:t>S : standar deviasi</a:t>
            </a:r>
          </a:p>
          <a:p>
            <a:r>
              <a:rPr lang="id-ID" sz="2400" dirty="0" smtClean="0"/>
              <a:t>    : rata-rata hitung</a:t>
            </a:r>
            <a:endParaRPr lang="id-ID" sz="2400" dirty="0"/>
          </a:p>
          <a:p>
            <a:endParaRPr lang="id-ID" sz="2400" dirty="0" smtClean="0"/>
          </a:p>
          <a:p>
            <a:endParaRPr lang="id-ID" sz="2400" dirty="0"/>
          </a:p>
          <a:p>
            <a:r>
              <a:rPr lang="id-ID" sz="2400" b="1" dirty="0" smtClean="0"/>
              <a:t>Menurut Pearson  </a:t>
            </a:r>
            <a:endParaRPr lang="id-ID" sz="2400" b="1" dirty="0"/>
          </a:p>
          <a:p>
            <a:endParaRPr lang="id-ID" sz="2400" dirty="0" smtClean="0"/>
          </a:p>
          <a:p>
            <a:endParaRPr lang="id-ID" sz="2400" dirty="0"/>
          </a:p>
          <a:p>
            <a:endParaRPr lang="id-ID" sz="2400" dirty="0"/>
          </a:p>
        </p:txBody>
      </p:sp>
      <p:pic>
        <p:nvPicPr>
          <p:cNvPr id="14338" name="Picture 2"/>
          <p:cNvPicPr>
            <a:picLocks noChangeAspect="1" noChangeArrowheads="1"/>
          </p:cNvPicPr>
          <p:nvPr/>
        </p:nvPicPr>
        <p:blipFill>
          <a:blip r:embed="rId4" cstate="print"/>
          <a:srcRect/>
          <a:stretch>
            <a:fillRect/>
          </a:stretch>
        </p:blipFill>
        <p:spPr bwMode="auto">
          <a:xfrm>
            <a:off x="539552" y="1844824"/>
            <a:ext cx="1954067" cy="843334"/>
          </a:xfrm>
          <a:prstGeom prst="rect">
            <a:avLst/>
          </a:prstGeom>
          <a:noFill/>
          <a:ln w="9525">
            <a:noFill/>
            <a:miter lim="800000"/>
            <a:headEnd/>
            <a:tailEnd/>
          </a:ln>
        </p:spPr>
      </p:pic>
      <p:graphicFrame>
        <p:nvGraphicFramePr>
          <p:cNvPr id="14339" name="Object 3"/>
          <p:cNvGraphicFramePr>
            <a:graphicFrameLocks noChangeAspect="1"/>
          </p:cNvGraphicFramePr>
          <p:nvPr/>
        </p:nvGraphicFramePr>
        <p:xfrm>
          <a:off x="395536" y="4869160"/>
          <a:ext cx="287337" cy="490538"/>
        </p:xfrm>
        <a:graphic>
          <a:graphicData uri="http://schemas.openxmlformats.org/presentationml/2006/ole">
            <p:oleObj spid="_x0000_s14339" name="Equation" r:id="rId5" imgW="126720" imgH="215640" progId="Equation.3">
              <p:embed/>
            </p:oleObj>
          </a:graphicData>
        </a:graphic>
      </p:graphicFrame>
      <p:graphicFrame>
        <p:nvGraphicFramePr>
          <p:cNvPr id="14340" name="Object 4"/>
          <p:cNvGraphicFramePr>
            <a:graphicFrameLocks noChangeAspect="1"/>
          </p:cNvGraphicFramePr>
          <p:nvPr/>
        </p:nvGraphicFramePr>
        <p:xfrm>
          <a:off x="2987824" y="5949280"/>
          <a:ext cx="2930525" cy="549275"/>
        </p:xfrm>
        <a:graphic>
          <a:graphicData uri="http://schemas.openxmlformats.org/presentationml/2006/ole">
            <p:oleObj spid="_x0000_s14340" name="Equation" r:id="rId6" imgW="1295280" imgH="24120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6924973"/>
          </a:xfrm>
          <a:prstGeom prst="rect">
            <a:avLst/>
          </a:prstGeom>
          <a:noFill/>
        </p:spPr>
        <p:txBody>
          <a:bodyPr wrap="square" rtlCol="0">
            <a:spAutoFit/>
          </a:bodyPr>
          <a:lstStyle/>
          <a:p>
            <a:pPr algn="ctr"/>
            <a:r>
              <a:rPr lang="id-ID" sz="4000" b="1" dirty="0" smtClean="0"/>
              <a:t>KOEFISIEN KEMENCENGAN</a:t>
            </a:r>
            <a:endParaRPr lang="id-ID" sz="2000" dirty="0" smtClean="0"/>
          </a:p>
          <a:p>
            <a:endParaRPr lang="id-ID" sz="2000" dirty="0" smtClean="0"/>
          </a:p>
          <a:p>
            <a:pPr algn="just"/>
            <a:r>
              <a:rPr lang="id-ID" sz="2400" b="1" dirty="0" smtClean="0"/>
              <a:t>RUMUS PEARSON (2)</a:t>
            </a:r>
          </a:p>
          <a:p>
            <a:pPr algn="just"/>
            <a:endParaRPr lang="id-ID" sz="2400" dirty="0"/>
          </a:p>
          <a:p>
            <a:endParaRPr lang="id-ID" sz="2400" dirty="0" smtClean="0"/>
          </a:p>
          <a:p>
            <a:endParaRPr lang="id-ID" sz="2400" dirty="0"/>
          </a:p>
          <a:p>
            <a:endParaRPr lang="id-ID" sz="2400" dirty="0" smtClean="0"/>
          </a:p>
          <a:p>
            <a:r>
              <a:rPr lang="id-ID" sz="2400" dirty="0" smtClean="0"/>
              <a:t>Dengan</a:t>
            </a:r>
          </a:p>
          <a:p>
            <a:endParaRPr lang="id-ID" sz="2400" dirty="0"/>
          </a:p>
          <a:p>
            <a:r>
              <a:rPr lang="id-ID" sz="2400" dirty="0" smtClean="0"/>
              <a:t>Sk : koefisien kemencengan</a:t>
            </a:r>
          </a:p>
          <a:p>
            <a:r>
              <a:rPr lang="id-ID" sz="2400" dirty="0" smtClean="0"/>
              <a:t>Med : Median</a:t>
            </a:r>
          </a:p>
          <a:p>
            <a:r>
              <a:rPr lang="id-ID" sz="2400" dirty="0" smtClean="0"/>
              <a:t>S : standar deviasi</a:t>
            </a:r>
          </a:p>
          <a:p>
            <a:r>
              <a:rPr lang="id-ID" sz="2400" dirty="0" smtClean="0"/>
              <a:t>    : rata-rata hitung</a:t>
            </a:r>
            <a:endParaRPr lang="id-ID" sz="2400" dirty="0"/>
          </a:p>
          <a:p>
            <a:endParaRPr lang="id-ID" sz="2400" dirty="0" smtClean="0"/>
          </a:p>
          <a:p>
            <a:endParaRPr lang="id-ID" sz="2400" dirty="0"/>
          </a:p>
          <a:p>
            <a:endParaRPr lang="id-ID" sz="2400" dirty="0" smtClean="0"/>
          </a:p>
          <a:p>
            <a:endParaRPr lang="id-ID" sz="2400" dirty="0"/>
          </a:p>
          <a:p>
            <a:endParaRPr lang="id-ID" sz="2400" dirty="0"/>
          </a:p>
        </p:txBody>
      </p:sp>
      <p:graphicFrame>
        <p:nvGraphicFramePr>
          <p:cNvPr id="14339" name="Object 3"/>
          <p:cNvGraphicFramePr>
            <a:graphicFrameLocks noChangeAspect="1"/>
          </p:cNvGraphicFramePr>
          <p:nvPr/>
        </p:nvGraphicFramePr>
        <p:xfrm>
          <a:off x="395536" y="4869160"/>
          <a:ext cx="287337" cy="490538"/>
        </p:xfrm>
        <a:graphic>
          <a:graphicData uri="http://schemas.openxmlformats.org/presentationml/2006/ole">
            <p:oleObj spid="_x0000_s15362" name="Equation" r:id="rId4" imgW="126720" imgH="215640" progId="Equation.3">
              <p:embed/>
            </p:oleObj>
          </a:graphicData>
        </a:graphic>
      </p:graphicFrame>
      <p:pic>
        <p:nvPicPr>
          <p:cNvPr id="15364" name="Picture 4"/>
          <p:cNvPicPr>
            <a:picLocks noChangeAspect="1" noChangeArrowheads="1"/>
          </p:cNvPicPr>
          <p:nvPr/>
        </p:nvPicPr>
        <p:blipFill>
          <a:blip r:embed="rId5" cstate="print"/>
          <a:srcRect/>
          <a:stretch>
            <a:fillRect/>
          </a:stretch>
        </p:blipFill>
        <p:spPr bwMode="auto">
          <a:xfrm>
            <a:off x="539552" y="1772816"/>
            <a:ext cx="2304256" cy="10801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6924973"/>
          </a:xfrm>
          <a:prstGeom prst="rect">
            <a:avLst/>
          </a:prstGeom>
          <a:noFill/>
        </p:spPr>
        <p:txBody>
          <a:bodyPr wrap="square" rtlCol="0">
            <a:spAutoFit/>
          </a:bodyPr>
          <a:lstStyle/>
          <a:p>
            <a:pPr algn="ctr"/>
            <a:r>
              <a:rPr lang="id-ID" sz="4000" b="1" dirty="0" smtClean="0"/>
              <a:t>KOEFISIEN KEMENCENGAN</a:t>
            </a:r>
            <a:endParaRPr lang="id-ID" sz="2000" dirty="0" smtClean="0"/>
          </a:p>
          <a:p>
            <a:endParaRPr lang="id-ID" sz="2000" dirty="0" smtClean="0"/>
          </a:p>
          <a:p>
            <a:endParaRPr lang="id-ID" sz="2400" dirty="0" smtClean="0"/>
          </a:p>
          <a:p>
            <a:pPr marL="457200" indent="-457200">
              <a:buFont typeface="Arial" pitchFamily="34" charset="0"/>
              <a:buChar char="•"/>
            </a:pPr>
            <a:r>
              <a:rPr lang="id-ID" sz="2400" dirty="0" smtClean="0"/>
              <a:t>Sk =0</a:t>
            </a:r>
          </a:p>
          <a:p>
            <a:pPr marL="457200" indent="-12700"/>
            <a:r>
              <a:rPr lang="id-ID" sz="2400" dirty="0" smtClean="0"/>
              <a:t>Berarti distribusi simetris</a:t>
            </a:r>
          </a:p>
          <a:p>
            <a:pPr marL="457200" indent="-12700"/>
            <a:r>
              <a:rPr lang="id-ID" sz="2400" dirty="0" smtClean="0"/>
              <a:t>Mean = Median = Modus</a:t>
            </a:r>
          </a:p>
          <a:p>
            <a:pPr marL="457200" indent="-457200"/>
            <a:endParaRPr lang="id-ID" sz="2400" dirty="0" smtClean="0"/>
          </a:p>
          <a:p>
            <a:pPr marL="457200" indent="-457200">
              <a:buFont typeface="Arial" pitchFamily="34" charset="0"/>
              <a:buChar char="•"/>
            </a:pPr>
            <a:r>
              <a:rPr lang="id-ID" sz="2400" dirty="0" smtClean="0"/>
              <a:t>Sk &gt;0</a:t>
            </a:r>
          </a:p>
          <a:p>
            <a:pPr marL="457200" indent="-12700"/>
            <a:r>
              <a:rPr lang="id-ID" sz="2400" dirty="0" smtClean="0"/>
              <a:t>Berarti distribusi menceng ke kanan</a:t>
            </a:r>
          </a:p>
          <a:p>
            <a:pPr marL="457200" indent="-12700"/>
            <a:r>
              <a:rPr lang="id-ID" sz="2400" dirty="0" smtClean="0"/>
              <a:t>Mean&gt;Median&gt;Modus</a:t>
            </a:r>
          </a:p>
          <a:p>
            <a:pPr marL="457200" indent="-457200">
              <a:buAutoNum type="alphaLcPeriod"/>
            </a:pPr>
            <a:endParaRPr lang="id-ID" sz="2400" dirty="0" smtClean="0"/>
          </a:p>
          <a:p>
            <a:pPr marL="457200" indent="-457200">
              <a:buFont typeface="Arial" pitchFamily="34" charset="0"/>
              <a:buChar char="•"/>
            </a:pPr>
            <a:r>
              <a:rPr lang="id-ID" sz="2400" dirty="0" smtClean="0"/>
              <a:t>Sk&lt;0</a:t>
            </a:r>
          </a:p>
          <a:p>
            <a:pPr marL="457200" indent="-12700"/>
            <a:r>
              <a:rPr lang="id-ID" sz="2400" dirty="0" smtClean="0"/>
              <a:t>Berarti distribusi menceng ke kiri</a:t>
            </a:r>
          </a:p>
          <a:p>
            <a:pPr marL="457200" indent="-12700"/>
            <a:r>
              <a:rPr lang="id-ID" sz="2400" dirty="0" smtClean="0"/>
              <a:t>Mean&lt;Median&lt;Modus</a:t>
            </a:r>
          </a:p>
          <a:p>
            <a:pPr marL="457200" indent="-457200">
              <a:buFont typeface="Arial" pitchFamily="34" charset="0"/>
              <a:buChar char="•"/>
            </a:pPr>
            <a:endParaRPr lang="id-ID" sz="2400" dirty="0"/>
          </a:p>
          <a:p>
            <a:endParaRPr lang="id-ID" sz="2400" dirty="0" smtClean="0"/>
          </a:p>
          <a:p>
            <a:endParaRPr lang="id-ID" sz="2400" dirty="0"/>
          </a:p>
          <a:p>
            <a:endParaRPr lang="id-ID" sz="2400" dirty="0"/>
          </a:p>
        </p:txBody>
      </p:sp>
      <p:sp>
        <p:nvSpPr>
          <p:cNvPr id="9" name="Freeform 8"/>
          <p:cNvSpPr/>
          <p:nvPr/>
        </p:nvSpPr>
        <p:spPr>
          <a:xfrm>
            <a:off x="4794422" y="1692876"/>
            <a:ext cx="3212756" cy="1248032"/>
          </a:xfrm>
          <a:custGeom>
            <a:avLst/>
            <a:gdLst>
              <a:gd name="connsiteX0" fmla="*/ 0 w 3212756"/>
              <a:gd name="connsiteY0" fmla="*/ 1248032 h 1248032"/>
              <a:gd name="connsiteX1" fmla="*/ 963827 w 3212756"/>
              <a:gd name="connsiteY1" fmla="*/ 803189 h 1248032"/>
              <a:gd name="connsiteX2" fmla="*/ 1606378 w 3212756"/>
              <a:gd name="connsiteY2" fmla="*/ 37070 h 1248032"/>
              <a:gd name="connsiteX3" fmla="*/ 2372497 w 3212756"/>
              <a:gd name="connsiteY3" fmla="*/ 1025610 h 1248032"/>
              <a:gd name="connsiteX4" fmla="*/ 3212756 w 3212756"/>
              <a:gd name="connsiteY4" fmla="*/ 1223319 h 1248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2756" h="1248032">
                <a:moveTo>
                  <a:pt x="0" y="1248032"/>
                </a:moveTo>
                <a:cubicBezTo>
                  <a:pt x="348048" y="1126524"/>
                  <a:pt x="696097" y="1005016"/>
                  <a:pt x="963827" y="803189"/>
                </a:cubicBezTo>
                <a:cubicBezTo>
                  <a:pt x="1231557" y="601362"/>
                  <a:pt x="1371600" y="0"/>
                  <a:pt x="1606378" y="37070"/>
                </a:cubicBezTo>
                <a:cubicBezTo>
                  <a:pt x="1841156" y="74140"/>
                  <a:pt x="2104767" y="827902"/>
                  <a:pt x="2372497" y="1025610"/>
                </a:cubicBezTo>
                <a:cubicBezTo>
                  <a:pt x="2640227" y="1223318"/>
                  <a:pt x="2926491" y="1223318"/>
                  <a:pt x="3212756" y="122331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0" name="Freeform 9"/>
          <p:cNvSpPr/>
          <p:nvPr/>
        </p:nvSpPr>
        <p:spPr>
          <a:xfrm>
            <a:off x="5509450" y="2704954"/>
            <a:ext cx="2518933" cy="1084086"/>
          </a:xfrm>
          <a:custGeom>
            <a:avLst/>
            <a:gdLst>
              <a:gd name="connsiteX0" fmla="*/ 0 w 2323070"/>
              <a:gd name="connsiteY0" fmla="*/ 1140941 h 1561070"/>
              <a:gd name="connsiteX1" fmla="*/ 420130 w 2323070"/>
              <a:gd name="connsiteY1" fmla="*/ 28832 h 1561070"/>
              <a:gd name="connsiteX2" fmla="*/ 1186249 w 2323070"/>
              <a:gd name="connsiteY2" fmla="*/ 1313935 h 1561070"/>
              <a:gd name="connsiteX3" fmla="*/ 2323070 w 2323070"/>
              <a:gd name="connsiteY3" fmla="*/ 1511643 h 1561070"/>
              <a:gd name="connsiteX0" fmla="*/ 173077 w 2496147"/>
              <a:gd name="connsiteY0" fmla="*/ 1119216 h 1539345"/>
              <a:gd name="connsiteX1" fmla="*/ 70022 w 2496147"/>
              <a:gd name="connsiteY1" fmla="*/ 1334850 h 1539345"/>
              <a:gd name="connsiteX2" fmla="*/ 593207 w 2496147"/>
              <a:gd name="connsiteY2" fmla="*/ 7107 h 1539345"/>
              <a:gd name="connsiteX3" fmla="*/ 1359326 w 2496147"/>
              <a:gd name="connsiteY3" fmla="*/ 1292210 h 1539345"/>
              <a:gd name="connsiteX4" fmla="*/ 2496147 w 2496147"/>
              <a:gd name="connsiteY4" fmla="*/ 1489918 h 1539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6147" h="1539345">
                <a:moveTo>
                  <a:pt x="173077" y="1119216"/>
                </a:moveTo>
                <a:cubicBezTo>
                  <a:pt x="175084" y="1115561"/>
                  <a:pt x="0" y="1520202"/>
                  <a:pt x="70022" y="1334850"/>
                </a:cubicBezTo>
                <a:cubicBezTo>
                  <a:pt x="140044" y="1149498"/>
                  <a:pt x="378323" y="14214"/>
                  <a:pt x="593207" y="7107"/>
                </a:cubicBezTo>
                <a:cubicBezTo>
                  <a:pt x="808091" y="0"/>
                  <a:pt x="1042169" y="1045075"/>
                  <a:pt x="1359326" y="1292210"/>
                </a:cubicBezTo>
                <a:cubicBezTo>
                  <a:pt x="1676483" y="1539345"/>
                  <a:pt x="2086315" y="1514631"/>
                  <a:pt x="2496147" y="148991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1" name="Freeform 10"/>
          <p:cNvSpPr/>
          <p:nvPr/>
        </p:nvSpPr>
        <p:spPr>
          <a:xfrm>
            <a:off x="5560541" y="4352322"/>
            <a:ext cx="2611859" cy="1109364"/>
          </a:xfrm>
          <a:custGeom>
            <a:avLst/>
            <a:gdLst>
              <a:gd name="connsiteX0" fmla="*/ 0 w 2594918"/>
              <a:gd name="connsiteY0" fmla="*/ 1161535 h 1458098"/>
              <a:gd name="connsiteX1" fmla="*/ 1359243 w 2594918"/>
              <a:gd name="connsiteY1" fmla="*/ 864973 h 1458098"/>
              <a:gd name="connsiteX2" fmla="*/ 2075935 w 2594918"/>
              <a:gd name="connsiteY2" fmla="*/ 98854 h 1458098"/>
              <a:gd name="connsiteX3" fmla="*/ 2594918 w 2594918"/>
              <a:gd name="connsiteY3" fmla="*/ 1458098 h 1458098"/>
              <a:gd name="connsiteX0" fmla="*/ 0 w 2611859"/>
              <a:gd name="connsiteY0" fmla="*/ 1109364 h 1109364"/>
              <a:gd name="connsiteX1" fmla="*/ 1359243 w 2611859"/>
              <a:gd name="connsiteY1" fmla="*/ 812802 h 1109364"/>
              <a:gd name="connsiteX2" fmla="*/ 2075935 w 2611859"/>
              <a:gd name="connsiteY2" fmla="*/ 46683 h 1109364"/>
              <a:gd name="connsiteX3" fmla="*/ 2611859 w 2611859"/>
              <a:gd name="connsiteY3" fmla="*/ 1092902 h 1109364"/>
            </a:gdLst>
            <a:ahLst/>
            <a:cxnLst>
              <a:cxn ang="0">
                <a:pos x="connsiteX0" y="connsiteY0"/>
              </a:cxn>
              <a:cxn ang="0">
                <a:pos x="connsiteX1" y="connsiteY1"/>
              </a:cxn>
              <a:cxn ang="0">
                <a:pos x="connsiteX2" y="connsiteY2"/>
              </a:cxn>
              <a:cxn ang="0">
                <a:pos x="connsiteX3" y="connsiteY3"/>
              </a:cxn>
            </a:cxnLst>
            <a:rect l="l" t="t" r="r" b="b"/>
            <a:pathLst>
              <a:path w="2611859" h="1109364">
                <a:moveTo>
                  <a:pt x="0" y="1109364"/>
                </a:moveTo>
                <a:cubicBezTo>
                  <a:pt x="506627" y="1049639"/>
                  <a:pt x="1013254" y="989915"/>
                  <a:pt x="1359243" y="812802"/>
                </a:cubicBezTo>
                <a:cubicBezTo>
                  <a:pt x="1705232" y="635689"/>
                  <a:pt x="1867166" y="0"/>
                  <a:pt x="2075935" y="46683"/>
                </a:cubicBezTo>
                <a:cubicBezTo>
                  <a:pt x="2284704" y="93366"/>
                  <a:pt x="2455340" y="462707"/>
                  <a:pt x="2611859" y="109290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8833187"/>
          </a:xfrm>
          <a:prstGeom prst="rect">
            <a:avLst/>
          </a:prstGeom>
          <a:noFill/>
        </p:spPr>
        <p:txBody>
          <a:bodyPr wrap="square" rtlCol="0">
            <a:spAutoFit/>
          </a:bodyPr>
          <a:lstStyle/>
          <a:p>
            <a:pPr algn="ctr"/>
            <a:r>
              <a:rPr lang="id-ID" sz="4000" b="1" dirty="0" smtClean="0"/>
              <a:t>KEMENCENGAN RELATIF</a:t>
            </a:r>
            <a:endParaRPr lang="id-ID" sz="2000" dirty="0" smtClean="0"/>
          </a:p>
          <a:p>
            <a:endParaRPr lang="id-ID" sz="2400" dirty="0" smtClean="0"/>
          </a:p>
          <a:p>
            <a:pPr marL="173038" indent="-173038">
              <a:buFont typeface="Arial" pitchFamily="34" charset="0"/>
              <a:buChar char="•"/>
            </a:pPr>
            <a:r>
              <a:rPr lang="id-ID" sz="2400" dirty="0" smtClean="0"/>
              <a:t> Kemencengan relatif adalah kemencengan populasi di sekitar rata-rata teoritis.</a:t>
            </a:r>
          </a:p>
          <a:p>
            <a:pPr marL="173038" indent="-173038">
              <a:buFont typeface="Arial" pitchFamily="34" charset="0"/>
              <a:buChar char="•"/>
            </a:pPr>
            <a:endParaRPr lang="id-ID" sz="2400" dirty="0"/>
          </a:p>
          <a:p>
            <a:pPr marL="173038" indent="-173038">
              <a:buFont typeface="Arial" pitchFamily="34" charset="0"/>
              <a:buChar char="•"/>
            </a:pPr>
            <a:r>
              <a:rPr lang="id-ID" sz="2400" dirty="0" smtClean="0"/>
              <a:t>Data tidak dikelompokkan:</a:t>
            </a:r>
          </a:p>
          <a:p>
            <a:pPr marL="173038" indent="-173038"/>
            <a:endParaRPr lang="id-ID" sz="2400" dirty="0" smtClean="0"/>
          </a:p>
          <a:p>
            <a:pPr marL="173038" indent="-173038"/>
            <a:r>
              <a:rPr lang="id-ID" sz="2400" dirty="0" smtClean="0"/>
              <a:t/>
            </a:r>
            <a:br>
              <a:rPr lang="id-ID" sz="2400" dirty="0" smtClean="0"/>
            </a:br>
            <a:endParaRPr lang="id-ID" sz="2400" dirty="0" smtClean="0"/>
          </a:p>
          <a:p>
            <a:pPr marL="173038" indent="-173038"/>
            <a:endParaRPr lang="id-ID" sz="2400" dirty="0" smtClean="0"/>
          </a:p>
          <a:p>
            <a:pPr marL="173038" indent="-173038">
              <a:buFont typeface="Arial" pitchFamily="34" charset="0"/>
              <a:buChar char="•"/>
            </a:pPr>
            <a:r>
              <a:rPr lang="id-ID" sz="2400" dirty="0" smtClean="0"/>
              <a:t>Data dikelomkpokkan</a:t>
            </a:r>
          </a:p>
          <a:p>
            <a:pPr marL="173038" indent="-173038">
              <a:buFont typeface="Arial" pitchFamily="34" charset="0"/>
              <a:buChar char="•"/>
            </a:pPr>
            <a:endParaRPr lang="id-ID" sz="2400" dirty="0"/>
          </a:p>
          <a:p>
            <a:pPr marL="173038" indent="-173038">
              <a:buFont typeface="Arial" pitchFamily="34" charset="0"/>
              <a:buChar char="•"/>
            </a:pPr>
            <a:endParaRPr lang="id-ID" sz="2400" dirty="0" smtClean="0"/>
          </a:p>
          <a:p>
            <a:pPr marL="173038" indent="-173038">
              <a:buFont typeface="Arial" pitchFamily="34" charset="0"/>
              <a:buChar char="•"/>
            </a:pPr>
            <a:endParaRPr lang="id-ID" sz="2400" dirty="0"/>
          </a:p>
          <a:p>
            <a:pPr marL="173038" indent="-173038">
              <a:buFont typeface="Arial" pitchFamily="34" charset="0"/>
              <a:buChar char="•"/>
            </a:pPr>
            <a:endParaRPr lang="id-ID" sz="2400" dirty="0" smtClean="0"/>
          </a:p>
          <a:p>
            <a:pPr marL="173038" indent="-173038">
              <a:buFont typeface="Arial" pitchFamily="34" charset="0"/>
              <a:buChar char="•"/>
            </a:pPr>
            <a:r>
              <a:rPr lang="id-ID" sz="2400" dirty="0" smtClean="0"/>
              <a:t>Menurut Pearson, jika                        maka distribusi sangat menceng</a:t>
            </a:r>
            <a:endParaRPr lang="id-ID" sz="2400" dirty="0"/>
          </a:p>
          <a:p>
            <a:pPr marL="173038" indent="-173038">
              <a:buFont typeface="Arial" pitchFamily="34" charset="0"/>
              <a:buChar char="•"/>
            </a:pPr>
            <a:endParaRPr lang="id-ID" sz="2400" dirty="0" smtClean="0"/>
          </a:p>
          <a:p>
            <a:endParaRPr lang="id-ID" sz="2400" dirty="0" smtClean="0"/>
          </a:p>
          <a:p>
            <a:endParaRPr lang="id-ID" sz="2400" dirty="0"/>
          </a:p>
          <a:p>
            <a:endParaRPr lang="id-ID" sz="2400" dirty="0" smtClean="0"/>
          </a:p>
          <a:p>
            <a:endParaRPr lang="id-ID" sz="2400" dirty="0"/>
          </a:p>
          <a:p>
            <a:endParaRPr lang="id-ID" sz="2400" dirty="0"/>
          </a:p>
        </p:txBody>
      </p:sp>
      <p:pic>
        <p:nvPicPr>
          <p:cNvPr id="17411" name="Picture 3"/>
          <p:cNvPicPr>
            <a:picLocks noChangeAspect="1" noChangeArrowheads="1"/>
          </p:cNvPicPr>
          <p:nvPr/>
        </p:nvPicPr>
        <p:blipFill>
          <a:blip r:embed="rId4" cstate="print"/>
          <a:srcRect/>
          <a:stretch>
            <a:fillRect/>
          </a:stretch>
        </p:blipFill>
        <p:spPr bwMode="auto">
          <a:xfrm>
            <a:off x="755576" y="3068960"/>
            <a:ext cx="2705985" cy="1008112"/>
          </a:xfrm>
          <a:prstGeom prst="rect">
            <a:avLst/>
          </a:prstGeom>
          <a:noFill/>
          <a:ln w="9525">
            <a:noFill/>
            <a:miter lim="800000"/>
            <a:headEnd/>
            <a:tailEnd/>
          </a:ln>
        </p:spPr>
      </p:pic>
      <p:pic>
        <p:nvPicPr>
          <p:cNvPr id="17412" name="Picture 4"/>
          <p:cNvPicPr>
            <a:picLocks noChangeAspect="1" noChangeArrowheads="1"/>
          </p:cNvPicPr>
          <p:nvPr/>
        </p:nvPicPr>
        <p:blipFill>
          <a:blip r:embed="rId5" cstate="print"/>
          <a:srcRect/>
          <a:stretch>
            <a:fillRect/>
          </a:stretch>
        </p:blipFill>
        <p:spPr bwMode="auto">
          <a:xfrm>
            <a:off x="755576" y="4869160"/>
            <a:ext cx="2652202" cy="1039167"/>
          </a:xfrm>
          <a:prstGeom prst="rect">
            <a:avLst/>
          </a:prstGeom>
          <a:noFill/>
          <a:ln w="9525">
            <a:noFill/>
            <a:miter lim="800000"/>
            <a:headEnd/>
            <a:tailEnd/>
          </a:ln>
        </p:spPr>
      </p:pic>
      <p:graphicFrame>
        <p:nvGraphicFramePr>
          <p:cNvPr id="17413" name="Object 5"/>
          <p:cNvGraphicFramePr>
            <a:graphicFrameLocks noChangeAspect="1"/>
          </p:cNvGraphicFramePr>
          <p:nvPr/>
        </p:nvGraphicFramePr>
        <p:xfrm>
          <a:off x="3609388" y="6021288"/>
          <a:ext cx="1322652" cy="489098"/>
        </p:xfrm>
        <a:graphic>
          <a:graphicData uri="http://schemas.openxmlformats.org/presentationml/2006/ole">
            <p:oleObj spid="_x0000_s17413" name="Equation" r:id="rId6" imgW="622080" imgH="2286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6494085"/>
          </a:xfrm>
          <a:prstGeom prst="rect">
            <a:avLst/>
          </a:prstGeom>
          <a:noFill/>
        </p:spPr>
        <p:txBody>
          <a:bodyPr wrap="square" rtlCol="0">
            <a:spAutoFit/>
          </a:bodyPr>
          <a:lstStyle/>
          <a:p>
            <a:pPr algn="ctr"/>
            <a:r>
              <a:rPr lang="id-ID" sz="4000" b="1" dirty="0" smtClean="0"/>
              <a:t>UKURAN KERUNCINGAN</a:t>
            </a:r>
          </a:p>
          <a:p>
            <a:pPr algn="ctr"/>
            <a:r>
              <a:rPr lang="id-ID" sz="4000" b="1" dirty="0" smtClean="0"/>
              <a:t>(KURTOSIS)</a:t>
            </a:r>
            <a:endParaRPr lang="id-ID" sz="2000" dirty="0" smtClean="0"/>
          </a:p>
          <a:p>
            <a:endParaRPr lang="id-ID" sz="2400" dirty="0" smtClean="0"/>
          </a:p>
          <a:p>
            <a:r>
              <a:rPr lang="id-ID" sz="2400" b="1" u="sng" dirty="0" smtClean="0"/>
              <a:t>Kurtosis</a:t>
            </a:r>
            <a:r>
              <a:rPr lang="id-ID" sz="2400" dirty="0" smtClean="0"/>
              <a:t> adalah derajat kepuncakan dari suatu distribusi yang dibandingkan dengan distribusi normal</a:t>
            </a:r>
          </a:p>
          <a:p>
            <a:endParaRPr lang="id-ID" sz="2400" dirty="0" smtClean="0"/>
          </a:p>
          <a:p>
            <a:pPr marL="173038" indent="-173038"/>
            <a:r>
              <a:rPr lang="id-ID" sz="2400" dirty="0" smtClean="0"/>
              <a:t>Macam-macam kurtosis:</a:t>
            </a:r>
            <a:endParaRPr lang="id-ID" sz="2400" dirty="0"/>
          </a:p>
          <a:p>
            <a:pPr marL="173038" indent="-173038">
              <a:buFont typeface="Arial" pitchFamily="34" charset="0"/>
              <a:buChar char="•"/>
            </a:pPr>
            <a:r>
              <a:rPr lang="id-ID" sz="2400" b="1" dirty="0" smtClean="0"/>
              <a:t>Leptokurtik</a:t>
            </a:r>
            <a:r>
              <a:rPr lang="id-ID" sz="2400" dirty="0" smtClean="0"/>
              <a:t>, yaitu distribusi dengan puncak yang relatif tinggi</a:t>
            </a:r>
          </a:p>
          <a:p>
            <a:pPr marL="173038" indent="-173038"/>
            <a:endParaRPr lang="id-ID" sz="2400" dirty="0" smtClean="0"/>
          </a:p>
          <a:p>
            <a:pPr marL="173038" indent="-173038">
              <a:buFont typeface="Arial" pitchFamily="34" charset="0"/>
              <a:buChar char="•"/>
            </a:pPr>
            <a:r>
              <a:rPr lang="id-ID" sz="2400" b="1" dirty="0" smtClean="0"/>
              <a:t>Mesokurtik</a:t>
            </a:r>
            <a:r>
              <a:rPr lang="id-ID" sz="2400" dirty="0" smtClean="0"/>
              <a:t>, yaitu distribusi normal</a:t>
            </a:r>
          </a:p>
          <a:p>
            <a:pPr marL="173038" indent="-173038"/>
            <a:endParaRPr lang="id-ID" sz="2400" dirty="0"/>
          </a:p>
          <a:p>
            <a:pPr marL="173038" indent="-173038"/>
            <a:endParaRPr lang="id-ID" sz="2400" dirty="0" smtClean="0"/>
          </a:p>
          <a:p>
            <a:pPr marL="173038" indent="-173038">
              <a:buFont typeface="Arial" pitchFamily="34" charset="0"/>
              <a:buChar char="•"/>
            </a:pPr>
            <a:r>
              <a:rPr lang="id-ID" sz="2400" b="1" dirty="0" smtClean="0"/>
              <a:t>Platikurtik</a:t>
            </a:r>
            <a:r>
              <a:rPr lang="id-ID" sz="2400" dirty="0" smtClean="0"/>
              <a:t>, yaitu distribusi dengan puncak yang relatif datar</a:t>
            </a:r>
          </a:p>
          <a:p>
            <a:pPr marL="173038" indent="-173038">
              <a:buFont typeface="Arial" pitchFamily="34" charset="0"/>
              <a:buChar char="•"/>
            </a:pPr>
            <a:endParaRPr lang="id-ID" sz="2400" dirty="0"/>
          </a:p>
        </p:txBody>
      </p:sp>
      <p:sp>
        <p:nvSpPr>
          <p:cNvPr id="7" name="Freeform 6"/>
          <p:cNvSpPr/>
          <p:nvPr/>
        </p:nvSpPr>
        <p:spPr>
          <a:xfrm>
            <a:off x="7685903" y="2409568"/>
            <a:ext cx="1087394" cy="1742302"/>
          </a:xfrm>
          <a:custGeom>
            <a:avLst/>
            <a:gdLst>
              <a:gd name="connsiteX0" fmla="*/ 0 w 1087394"/>
              <a:gd name="connsiteY0" fmla="*/ 1742302 h 1742302"/>
              <a:gd name="connsiteX1" fmla="*/ 395416 w 1087394"/>
              <a:gd name="connsiteY1" fmla="*/ 852616 h 1742302"/>
              <a:gd name="connsiteX2" fmla="*/ 543697 w 1087394"/>
              <a:gd name="connsiteY2" fmla="*/ 37070 h 1742302"/>
              <a:gd name="connsiteX3" fmla="*/ 716692 w 1087394"/>
              <a:gd name="connsiteY3" fmla="*/ 1075037 h 1742302"/>
              <a:gd name="connsiteX4" fmla="*/ 1037967 w 1087394"/>
              <a:gd name="connsiteY4" fmla="*/ 1717589 h 1742302"/>
              <a:gd name="connsiteX5" fmla="*/ 1037967 w 1087394"/>
              <a:gd name="connsiteY5" fmla="*/ 1717589 h 1742302"/>
              <a:gd name="connsiteX6" fmla="*/ 1087394 w 1087394"/>
              <a:gd name="connsiteY6" fmla="*/ 1742302 h 174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7394" h="1742302">
                <a:moveTo>
                  <a:pt x="0" y="1742302"/>
                </a:moveTo>
                <a:cubicBezTo>
                  <a:pt x="152400" y="1439561"/>
                  <a:pt x="304800" y="1136821"/>
                  <a:pt x="395416" y="852616"/>
                </a:cubicBezTo>
                <a:cubicBezTo>
                  <a:pt x="486032" y="568411"/>
                  <a:pt x="490151" y="0"/>
                  <a:pt x="543697" y="37070"/>
                </a:cubicBezTo>
                <a:cubicBezTo>
                  <a:pt x="597243" y="74140"/>
                  <a:pt x="634314" y="794951"/>
                  <a:pt x="716692" y="1075037"/>
                </a:cubicBezTo>
                <a:cubicBezTo>
                  <a:pt x="799070" y="1355123"/>
                  <a:pt x="1037967" y="1717589"/>
                  <a:pt x="1037967" y="1717589"/>
                </a:cubicBezTo>
                <a:lnTo>
                  <a:pt x="1037967" y="1717589"/>
                </a:lnTo>
                <a:lnTo>
                  <a:pt x="1087394" y="1742302"/>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9" name="Freeform 8"/>
          <p:cNvSpPr/>
          <p:nvPr/>
        </p:nvSpPr>
        <p:spPr>
          <a:xfrm>
            <a:off x="4932040" y="4005064"/>
            <a:ext cx="3212756" cy="1248032"/>
          </a:xfrm>
          <a:custGeom>
            <a:avLst/>
            <a:gdLst>
              <a:gd name="connsiteX0" fmla="*/ 0 w 3212756"/>
              <a:gd name="connsiteY0" fmla="*/ 1248032 h 1248032"/>
              <a:gd name="connsiteX1" fmla="*/ 963827 w 3212756"/>
              <a:gd name="connsiteY1" fmla="*/ 803189 h 1248032"/>
              <a:gd name="connsiteX2" fmla="*/ 1606378 w 3212756"/>
              <a:gd name="connsiteY2" fmla="*/ 37070 h 1248032"/>
              <a:gd name="connsiteX3" fmla="*/ 2372497 w 3212756"/>
              <a:gd name="connsiteY3" fmla="*/ 1025610 h 1248032"/>
              <a:gd name="connsiteX4" fmla="*/ 3212756 w 3212756"/>
              <a:gd name="connsiteY4" fmla="*/ 1223319 h 1248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2756" h="1248032">
                <a:moveTo>
                  <a:pt x="0" y="1248032"/>
                </a:moveTo>
                <a:cubicBezTo>
                  <a:pt x="348048" y="1126524"/>
                  <a:pt x="696097" y="1005016"/>
                  <a:pt x="963827" y="803189"/>
                </a:cubicBezTo>
                <a:cubicBezTo>
                  <a:pt x="1231557" y="601362"/>
                  <a:pt x="1371600" y="0"/>
                  <a:pt x="1606378" y="37070"/>
                </a:cubicBezTo>
                <a:cubicBezTo>
                  <a:pt x="1841156" y="74140"/>
                  <a:pt x="2104767" y="827902"/>
                  <a:pt x="2372497" y="1025610"/>
                </a:cubicBezTo>
                <a:cubicBezTo>
                  <a:pt x="2640227" y="1223318"/>
                  <a:pt x="2926491" y="1223318"/>
                  <a:pt x="3212756" y="122331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0" name="Freeform 9"/>
          <p:cNvSpPr/>
          <p:nvPr/>
        </p:nvSpPr>
        <p:spPr>
          <a:xfrm>
            <a:off x="5090984" y="6124833"/>
            <a:ext cx="2669059" cy="621956"/>
          </a:xfrm>
          <a:custGeom>
            <a:avLst/>
            <a:gdLst>
              <a:gd name="connsiteX0" fmla="*/ 0 w 2669059"/>
              <a:gd name="connsiteY0" fmla="*/ 547816 h 621956"/>
              <a:gd name="connsiteX1" fmla="*/ 963827 w 2669059"/>
              <a:gd name="connsiteY1" fmla="*/ 300681 h 621956"/>
              <a:gd name="connsiteX2" fmla="*/ 1556951 w 2669059"/>
              <a:gd name="connsiteY2" fmla="*/ 28832 h 621956"/>
              <a:gd name="connsiteX3" fmla="*/ 2026508 w 2669059"/>
              <a:gd name="connsiteY3" fmla="*/ 473675 h 621956"/>
              <a:gd name="connsiteX4" fmla="*/ 2669059 w 2669059"/>
              <a:gd name="connsiteY4" fmla="*/ 621956 h 621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9059" h="621956">
                <a:moveTo>
                  <a:pt x="0" y="547816"/>
                </a:moveTo>
                <a:cubicBezTo>
                  <a:pt x="352167" y="467497"/>
                  <a:pt x="704335" y="387178"/>
                  <a:pt x="963827" y="300681"/>
                </a:cubicBezTo>
                <a:cubicBezTo>
                  <a:pt x="1223319" y="214184"/>
                  <a:pt x="1379838" y="0"/>
                  <a:pt x="1556951" y="28832"/>
                </a:cubicBezTo>
                <a:cubicBezTo>
                  <a:pt x="1734064" y="57664"/>
                  <a:pt x="1841157" y="374821"/>
                  <a:pt x="2026508" y="473675"/>
                </a:cubicBezTo>
                <a:cubicBezTo>
                  <a:pt x="2211859" y="572529"/>
                  <a:pt x="2440459" y="597242"/>
                  <a:pt x="2669059" y="62195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5016758"/>
          </a:xfrm>
          <a:prstGeom prst="rect">
            <a:avLst/>
          </a:prstGeom>
          <a:noFill/>
        </p:spPr>
        <p:txBody>
          <a:bodyPr wrap="square" rtlCol="0">
            <a:spAutoFit/>
          </a:bodyPr>
          <a:lstStyle/>
          <a:p>
            <a:pPr algn="ctr"/>
            <a:r>
              <a:rPr lang="id-ID" sz="4000" b="1" dirty="0" smtClean="0"/>
              <a:t>UKURAN KERUNCINGAN</a:t>
            </a:r>
          </a:p>
          <a:p>
            <a:pPr algn="ctr"/>
            <a:r>
              <a:rPr lang="id-ID" sz="4000" b="1" dirty="0" smtClean="0"/>
              <a:t>(KURTOSIS)</a:t>
            </a:r>
            <a:endParaRPr lang="id-ID" sz="2000" dirty="0" smtClean="0"/>
          </a:p>
          <a:p>
            <a:endParaRPr lang="id-ID" sz="2400" dirty="0" smtClean="0"/>
          </a:p>
          <a:p>
            <a:pPr marL="173038" indent="-173038"/>
            <a:r>
              <a:rPr lang="id-ID" sz="2400" dirty="0" smtClean="0"/>
              <a:t>Cara mengukur Kurtosis</a:t>
            </a:r>
          </a:p>
          <a:p>
            <a:pPr marL="173038" indent="-173038"/>
            <a:endParaRPr lang="id-ID" sz="2400" dirty="0"/>
          </a:p>
          <a:p>
            <a:pPr marL="173038" indent="-173038"/>
            <a:r>
              <a:rPr lang="id-ID" sz="2400" dirty="0" smtClean="0"/>
              <a:t>Data yang dikelompokkan</a:t>
            </a:r>
          </a:p>
          <a:p>
            <a:pPr marL="173038" indent="-173038"/>
            <a:endParaRPr lang="id-ID" sz="2400" dirty="0"/>
          </a:p>
          <a:p>
            <a:pPr marL="173038" indent="-173038"/>
            <a:endParaRPr lang="id-ID" sz="2400" dirty="0" smtClean="0"/>
          </a:p>
          <a:p>
            <a:pPr marL="173038" indent="-173038"/>
            <a:endParaRPr lang="id-ID" sz="2400" dirty="0" smtClean="0"/>
          </a:p>
          <a:p>
            <a:pPr marL="173038" indent="-173038"/>
            <a:endParaRPr lang="id-ID" sz="2400" dirty="0"/>
          </a:p>
          <a:p>
            <a:pPr marL="173038" indent="-173038"/>
            <a:r>
              <a:rPr lang="id-ID" sz="2400" dirty="0" smtClean="0"/>
              <a:t>Data dikelompokkan</a:t>
            </a:r>
          </a:p>
          <a:p>
            <a:pPr marL="173038" indent="-173038">
              <a:buFont typeface="Arial" pitchFamily="34" charset="0"/>
              <a:buChar char="•"/>
            </a:pPr>
            <a:endParaRPr lang="id-ID" sz="2400" dirty="0"/>
          </a:p>
        </p:txBody>
      </p:sp>
      <p:pic>
        <p:nvPicPr>
          <p:cNvPr id="19458" name="Picture 2"/>
          <p:cNvPicPr>
            <a:picLocks noChangeAspect="1" noChangeArrowheads="1"/>
          </p:cNvPicPr>
          <p:nvPr/>
        </p:nvPicPr>
        <p:blipFill>
          <a:blip r:embed="rId3" cstate="print"/>
          <a:srcRect/>
          <a:stretch>
            <a:fillRect/>
          </a:stretch>
        </p:blipFill>
        <p:spPr bwMode="auto">
          <a:xfrm>
            <a:off x="611560" y="3356992"/>
            <a:ext cx="2582356" cy="936104"/>
          </a:xfrm>
          <a:prstGeom prst="rect">
            <a:avLst/>
          </a:prstGeom>
          <a:noFill/>
          <a:ln w="9525">
            <a:noFill/>
            <a:miter lim="800000"/>
            <a:headEnd/>
            <a:tailEnd/>
          </a:ln>
        </p:spPr>
      </p:pic>
      <p:pic>
        <p:nvPicPr>
          <p:cNvPr id="19459" name="Picture 3"/>
          <p:cNvPicPr>
            <a:picLocks noChangeAspect="1" noChangeArrowheads="1"/>
          </p:cNvPicPr>
          <p:nvPr/>
        </p:nvPicPr>
        <p:blipFill>
          <a:blip r:embed="rId4" cstate="print"/>
          <a:srcRect/>
          <a:stretch>
            <a:fillRect/>
          </a:stretch>
        </p:blipFill>
        <p:spPr bwMode="auto">
          <a:xfrm>
            <a:off x="611560" y="5157192"/>
            <a:ext cx="2999334" cy="108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5724644"/>
          </a:xfrm>
          <a:prstGeom prst="rect">
            <a:avLst/>
          </a:prstGeom>
          <a:noFill/>
        </p:spPr>
        <p:txBody>
          <a:bodyPr wrap="square" rtlCol="0">
            <a:spAutoFit/>
          </a:bodyPr>
          <a:lstStyle/>
          <a:p>
            <a:pPr algn="ctr"/>
            <a:r>
              <a:rPr lang="id-ID" sz="4000" b="1" dirty="0" smtClean="0"/>
              <a:t>JANGKAUAN</a:t>
            </a:r>
          </a:p>
          <a:p>
            <a:endParaRPr lang="id-ID" sz="2000" dirty="0"/>
          </a:p>
          <a:p>
            <a:r>
              <a:rPr lang="id-ID" sz="2400" dirty="0" smtClean="0"/>
              <a:t>Jangkauan adalah selisih antara data terbesar dengan data terkecil. Jika nilai jangkauan kecil maka data dpat dikatakan relatif homogen (dugaan kasar)</a:t>
            </a:r>
          </a:p>
          <a:p>
            <a:endParaRPr lang="id-ID" sz="2400" dirty="0"/>
          </a:p>
          <a:p>
            <a:r>
              <a:rPr lang="id-ID" sz="2400" dirty="0" smtClean="0"/>
              <a:t>Contoh:</a:t>
            </a:r>
          </a:p>
          <a:p>
            <a:r>
              <a:rPr lang="id-ID" sz="2400" dirty="0" smtClean="0"/>
              <a:t>Diketahui data penjualan suatu barang sebuah toko dalam 1 mnggu pertama adalah</a:t>
            </a:r>
          </a:p>
          <a:p>
            <a:pPr marL="457200" indent="-457200">
              <a:buAutoNum type="arabicPlain" startAt="57"/>
            </a:pPr>
            <a:r>
              <a:rPr lang="id-ID" sz="2400" dirty="0" smtClean="0"/>
              <a:t>67     65     61     59     65     64</a:t>
            </a:r>
          </a:p>
          <a:p>
            <a:pPr marL="457200" indent="-457200"/>
            <a:endParaRPr lang="id-ID" dirty="0" smtClean="0"/>
          </a:p>
          <a:p>
            <a:pPr marL="457200" indent="-457200"/>
            <a:r>
              <a:rPr lang="id-ID" sz="2400" dirty="0" smtClean="0"/>
              <a:t>Jangkauan :  67-57=10</a:t>
            </a:r>
          </a:p>
          <a:p>
            <a:pPr marL="457200" indent="-457200"/>
            <a:endParaRPr lang="id-ID" sz="2400" dirty="0"/>
          </a:p>
          <a:p>
            <a:r>
              <a:rPr lang="id-ID" sz="2400" dirty="0" smtClean="0"/>
              <a:t>Jangkauan relatif kecil sehingga dapat disimpulkan bahwa </a:t>
            </a:r>
            <a:r>
              <a:rPr lang="id-ID" sz="2400" u="sng" dirty="0" smtClean="0"/>
              <a:t>penjualan relatif homogen </a:t>
            </a:r>
            <a:r>
              <a:rPr lang="id-ID" sz="2400" dirty="0" smtClean="0"/>
              <a:t>pada minggu pertama.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5355312"/>
          </a:xfrm>
          <a:prstGeom prst="rect">
            <a:avLst/>
          </a:prstGeom>
          <a:noFill/>
        </p:spPr>
        <p:txBody>
          <a:bodyPr wrap="square" rtlCol="0">
            <a:spAutoFit/>
          </a:bodyPr>
          <a:lstStyle/>
          <a:p>
            <a:pPr algn="ctr"/>
            <a:r>
              <a:rPr lang="id-ID" sz="4000" b="1" dirty="0" smtClean="0"/>
              <a:t>JANGKAUAN ANTAR KUARTIL</a:t>
            </a:r>
          </a:p>
          <a:p>
            <a:endParaRPr lang="id-ID" sz="2000" dirty="0"/>
          </a:p>
          <a:p>
            <a:r>
              <a:rPr lang="id-ID" sz="2400" dirty="0" smtClean="0"/>
              <a:t>Jangkauan antar kuartil adalah selisih antara  kuartil atas dan kuartil bawah</a:t>
            </a:r>
          </a:p>
          <a:p>
            <a:endParaRPr lang="id-ID" sz="2400" dirty="0"/>
          </a:p>
          <a:p>
            <a:r>
              <a:rPr lang="id-ID" sz="2400" dirty="0" smtClean="0"/>
              <a:t>Contoh:</a:t>
            </a:r>
          </a:p>
          <a:p>
            <a:r>
              <a:rPr lang="id-ID" sz="2400" dirty="0" smtClean="0"/>
              <a:t>Diketahui data penjualan suatu barang sebuah toko dalam 1 mnggu pertama adalah</a:t>
            </a:r>
          </a:p>
          <a:p>
            <a:pPr marL="457200" indent="-457200">
              <a:buAutoNum type="arabicPlain" startAt="57"/>
            </a:pPr>
            <a:r>
              <a:rPr lang="id-ID" sz="2400" dirty="0" smtClean="0"/>
              <a:t>  59     61     64     65     65     67</a:t>
            </a:r>
          </a:p>
          <a:p>
            <a:pPr marL="457200" indent="-457200"/>
            <a:endParaRPr lang="id-ID" dirty="0" smtClean="0"/>
          </a:p>
          <a:p>
            <a:pPr marL="457200" indent="-457200"/>
            <a:endParaRPr lang="id-ID" sz="2400" dirty="0" smtClean="0"/>
          </a:p>
          <a:p>
            <a:pPr marL="457200" indent="-457200"/>
            <a:endParaRPr lang="id-ID" sz="2400" dirty="0"/>
          </a:p>
          <a:p>
            <a:pPr marL="457200" indent="-457200"/>
            <a:r>
              <a:rPr lang="id-ID" sz="2400" dirty="0" smtClean="0"/>
              <a:t>Jangkauan antar kuartil :  65-59=6</a:t>
            </a:r>
          </a:p>
          <a:p>
            <a:pPr marL="457200" indent="-457200"/>
            <a:endParaRPr lang="id-ID" sz="2400" dirty="0"/>
          </a:p>
        </p:txBody>
      </p:sp>
      <p:cxnSp>
        <p:nvCxnSpPr>
          <p:cNvPr id="7" name="Straight Connector 6"/>
          <p:cNvCxnSpPr/>
          <p:nvPr/>
        </p:nvCxnSpPr>
        <p:spPr>
          <a:xfrm>
            <a:off x="2555776" y="3861048"/>
            <a:ext cx="0" cy="504056"/>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59632" y="3861048"/>
            <a:ext cx="0" cy="504056"/>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851920" y="3861048"/>
            <a:ext cx="0" cy="504056"/>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43608" y="4437112"/>
            <a:ext cx="576064" cy="461665"/>
          </a:xfrm>
          <a:prstGeom prst="rect">
            <a:avLst/>
          </a:prstGeom>
          <a:noFill/>
        </p:spPr>
        <p:txBody>
          <a:bodyPr wrap="square" rtlCol="0">
            <a:spAutoFit/>
          </a:bodyPr>
          <a:lstStyle/>
          <a:p>
            <a:r>
              <a:rPr lang="id-ID" sz="2400" b="1" dirty="0" smtClean="0">
                <a:solidFill>
                  <a:srgbClr val="00B050"/>
                </a:solidFill>
              </a:rPr>
              <a:t>Q1</a:t>
            </a:r>
            <a:endParaRPr lang="id-ID" sz="2400" b="1" dirty="0">
              <a:solidFill>
                <a:srgbClr val="00B050"/>
              </a:solidFill>
            </a:endParaRPr>
          </a:p>
        </p:txBody>
      </p:sp>
      <p:sp>
        <p:nvSpPr>
          <p:cNvPr id="13" name="TextBox 12"/>
          <p:cNvSpPr txBox="1"/>
          <p:nvPr/>
        </p:nvSpPr>
        <p:spPr>
          <a:xfrm>
            <a:off x="2267744" y="4407495"/>
            <a:ext cx="576064" cy="461665"/>
          </a:xfrm>
          <a:prstGeom prst="rect">
            <a:avLst/>
          </a:prstGeom>
          <a:noFill/>
        </p:spPr>
        <p:txBody>
          <a:bodyPr wrap="square" rtlCol="0">
            <a:spAutoFit/>
          </a:bodyPr>
          <a:lstStyle/>
          <a:p>
            <a:r>
              <a:rPr lang="id-ID" sz="2400" b="1" dirty="0" smtClean="0">
                <a:solidFill>
                  <a:srgbClr val="00B050"/>
                </a:solidFill>
              </a:rPr>
              <a:t>Q2</a:t>
            </a:r>
            <a:endParaRPr lang="id-ID" sz="2400" b="1" dirty="0">
              <a:solidFill>
                <a:srgbClr val="00B050"/>
              </a:solidFill>
            </a:endParaRPr>
          </a:p>
        </p:txBody>
      </p:sp>
      <p:sp>
        <p:nvSpPr>
          <p:cNvPr id="14" name="TextBox 13"/>
          <p:cNvSpPr txBox="1"/>
          <p:nvPr/>
        </p:nvSpPr>
        <p:spPr>
          <a:xfrm>
            <a:off x="3635896" y="4365104"/>
            <a:ext cx="576064" cy="461665"/>
          </a:xfrm>
          <a:prstGeom prst="rect">
            <a:avLst/>
          </a:prstGeom>
          <a:noFill/>
        </p:spPr>
        <p:txBody>
          <a:bodyPr wrap="square" rtlCol="0">
            <a:spAutoFit/>
          </a:bodyPr>
          <a:lstStyle/>
          <a:p>
            <a:r>
              <a:rPr lang="id-ID" sz="2400" b="1" dirty="0" smtClean="0">
                <a:solidFill>
                  <a:srgbClr val="00B050"/>
                </a:solidFill>
              </a:rPr>
              <a:t>Q3</a:t>
            </a:r>
            <a:endParaRPr lang="id-ID" sz="2400" b="1"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2"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5447645"/>
          </a:xfrm>
          <a:prstGeom prst="rect">
            <a:avLst/>
          </a:prstGeom>
          <a:noFill/>
        </p:spPr>
        <p:txBody>
          <a:bodyPr wrap="square" rtlCol="0">
            <a:spAutoFit/>
          </a:bodyPr>
          <a:lstStyle/>
          <a:p>
            <a:pPr algn="ctr"/>
            <a:r>
              <a:rPr lang="id-ID" sz="4000" b="1" dirty="0" smtClean="0"/>
              <a:t>DEVIASI KUARTIL</a:t>
            </a:r>
          </a:p>
          <a:p>
            <a:endParaRPr lang="id-ID" sz="2000" dirty="0"/>
          </a:p>
          <a:p>
            <a:r>
              <a:rPr lang="id-ID" sz="2400" dirty="0" smtClean="0"/>
              <a:t>Deviasi/Simpangan kuartil  (Jangkauan Semi Antar Kuartil ) besarnya adalah setengah dari jangkauan antar kuartil</a:t>
            </a:r>
          </a:p>
          <a:p>
            <a:pPr marL="457200" indent="-457200"/>
            <a:endParaRPr lang="id-ID" sz="2400" dirty="0" smtClean="0"/>
          </a:p>
          <a:p>
            <a:pPr marL="457200" indent="-457200"/>
            <a:r>
              <a:rPr lang="id-ID" sz="2400" dirty="0" smtClean="0"/>
              <a:t>Deviasi kuartil merupakan pengukuran dispersi atas dasar jarak antarkuartil dan dapat dipandang sebagai ukuran penyebar data di sekitar mean</a:t>
            </a:r>
          </a:p>
          <a:p>
            <a:pPr marL="457200" indent="-457200"/>
            <a:endParaRPr lang="id-ID" sz="2400" dirty="0"/>
          </a:p>
          <a:p>
            <a:pPr marL="457200" indent="-457200"/>
            <a:endParaRPr lang="id-ID" sz="2400" dirty="0"/>
          </a:p>
          <a:p>
            <a:pPr marL="457200" indent="-457200"/>
            <a:endParaRPr lang="id-ID" sz="2400" dirty="0"/>
          </a:p>
          <a:p>
            <a:pPr marL="457200" indent="-457200"/>
            <a:r>
              <a:rPr lang="id-ID" sz="2400" dirty="0" smtClean="0"/>
              <a:t>Dengan data yang sama dengan sebelumnya diperoleh</a:t>
            </a:r>
          </a:p>
          <a:p>
            <a:pPr marL="457200" indent="-457200"/>
            <a:r>
              <a:rPr lang="id-ID" sz="2400" dirty="0" smtClean="0"/>
              <a:t>Deviasi </a:t>
            </a:r>
            <a:r>
              <a:rPr lang="id-ID" sz="2400" dirty="0"/>
              <a:t>K</a:t>
            </a:r>
            <a:r>
              <a:rPr lang="id-ID" sz="2400" dirty="0" smtClean="0"/>
              <a:t>uartil :  ½(65-59)=3</a:t>
            </a:r>
          </a:p>
          <a:p>
            <a:pPr marL="457200" indent="-457200"/>
            <a:endParaRPr lang="id-ID" sz="2400" dirty="0"/>
          </a:p>
        </p:txBody>
      </p:sp>
      <p:pic>
        <p:nvPicPr>
          <p:cNvPr id="5122" name="Picture 2"/>
          <p:cNvPicPr>
            <a:picLocks noChangeAspect="1" noChangeArrowheads="1"/>
          </p:cNvPicPr>
          <p:nvPr/>
        </p:nvPicPr>
        <p:blipFill>
          <a:blip r:embed="rId3" cstate="print"/>
          <a:srcRect/>
          <a:stretch>
            <a:fillRect/>
          </a:stretch>
        </p:blipFill>
        <p:spPr bwMode="auto">
          <a:xfrm>
            <a:off x="971600" y="3573016"/>
            <a:ext cx="1745527"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2862322"/>
          </a:xfrm>
          <a:prstGeom prst="rect">
            <a:avLst/>
          </a:prstGeom>
          <a:noFill/>
        </p:spPr>
        <p:txBody>
          <a:bodyPr wrap="square" rtlCol="0">
            <a:spAutoFit/>
          </a:bodyPr>
          <a:lstStyle/>
          <a:p>
            <a:pPr algn="ctr"/>
            <a:r>
              <a:rPr lang="id-ID" sz="4000" b="1" dirty="0" smtClean="0"/>
              <a:t>DEVIASI RATA-RATA</a:t>
            </a:r>
          </a:p>
          <a:p>
            <a:endParaRPr lang="id-ID" sz="2000" dirty="0"/>
          </a:p>
          <a:p>
            <a:r>
              <a:rPr lang="id-ID" sz="2400" dirty="0" smtClean="0"/>
              <a:t>Merupakan harga rata-rata peyimpangan (</a:t>
            </a:r>
            <a:r>
              <a:rPr lang="id-ID" sz="2400" b="1" dirty="0" smtClean="0"/>
              <a:t>nilai mutlak</a:t>
            </a:r>
            <a:r>
              <a:rPr lang="id-ID" sz="2400" dirty="0" smtClean="0"/>
              <a:t>) tiap data terhadap nilai rata-rata(mean).</a:t>
            </a:r>
          </a:p>
          <a:p>
            <a:r>
              <a:rPr lang="id-ID" sz="2400" dirty="0" smtClean="0"/>
              <a:t>Deviasi rata-rata untuk data tunggal dapat dihitung dengan:</a:t>
            </a:r>
          </a:p>
          <a:p>
            <a:endParaRPr lang="id-ID" sz="2400" dirty="0"/>
          </a:p>
          <a:p>
            <a:endParaRPr lang="id-ID" sz="2400" dirty="0" smtClean="0"/>
          </a:p>
        </p:txBody>
      </p:sp>
      <p:pic>
        <p:nvPicPr>
          <p:cNvPr id="1026" name="Picture 2"/>
          <p:cNvPicPr>
            <a:picLocks noChangeAspect="1" noChangeArrowheads="1"/>
          </p:cNvPicPr>
          <p:nvPr/>
        </p:nvPicPr>
        <p:blipFill>
          <a:blip r:embed="rId4" cstate="print"/>
          <a:srcRect/>
          <a:stretch>
            <a:fillRect/>
          </a:stretch>
        </p:blipFill>
        <p:spPr bwMode="auto">
          <a:xfrm>
            <a:off x="3491880" y="2636912"/>
            <a:ext cx="2520280" cy="1008112"/>
          </a:xfrm>
          <a:prstGeom prst="rect">
            <a:avLst/>
          </a:prstGeom>
          <a:noFill/>
          <a:ln w="9525">
            <a:noFill/>
            <a:miter lim="800000"/>
            <a:headEnd/>
            <a:tailEnd/>
          </a:ln>
        </p:spPr>
      </p:pic>
      <p:sp>
        <p:nvSpPr>
          <p:cNvPr id="6" name="Rectangle 5"/>
          <p:cNvSpPr/>
          <p:nvPr/>
        </p:nvSpPr>
        <p:spPr>
          <a:xfrm>
            <a:off x="683568" y="3789040"/>
            <a:ext cx="7128792" cy="2677656"/>
          </a:xfrm>
          <a:prstGeom prst="rect">
            <a:avLst/>
          </a:prstGeom>
        </p:spPr>
        <p:txBody>
          <a:bodyPr wrap="square">
            <a:spAutoFit/>
          </a:bodyPr>
          <a:lstStyle/>
          <a:p>
            <a:r>
              <a:rPr lang="id-ID" sz="2400" dirty="0" smtClean="0"/>
              <a:t>Dengan:</a:t>
            </a:r>
          </a:p>
          <a:p>
            <a:r>
              <a:rPr lang="id-ID" sz="2400" dirty="0"/>
              <a:t>d</a:t>
            </a:r>
            <a:r>
              <a:rPr lang="id-ID" sz="2400" dirty="0" smtClean="0"/>
              <a:t>r : deviasi rata-rata</a:t>
            </a:r>
          </a:p>
          <a:p>
            <a:r>
              <a:rPr lang="id-ID" sz="2400" dirty="0"/>
              <a:t>x</a:t>
            </a:r>
            <a:r>
              <a:rPr lang="id-ID" sz="2400" dirty="0" smtClean="0"/>
              <a:t>i : data ke i</a:t>
            </a:r>
          </a:p>
          <a:p>
            <a:r>
              <a:rPr lang="id-ID" sz="2400" dirty="0" smtClean="0"/>
              <a:t>     : rata-rata hitung</a:t>
            </a:r>
          </a:p>
          <a:p>
            <a:r>
              <a:rPr lang="id-ID" sz="2400" dirty="0"/>
              <a:t>n</a:t>
            </a:r>
            <a:r>
              <a:rPr lang="id-ID" sz="2400" dirty="0" smtClean="0"/>
              <a:t> : banyaknya data</a:t>
            </a:r>
          </a:p>
          <a:p>
            <a:endParaRPr lang="id-ID" sz="2400" dirty="0" smtClean="0"/>
          </a:p>
          <a:p>
            <a:endParaRPr lang="id-ID" sz="2400" dirty="0"/>
          </a:p>
        </p:txBody>
      </p:sp>
      <p:graphicFrame>
        <p:nvGraphicFramePr>
          <p:cNvPr id="7" name="Object 6"/>
          <p:cNvGraphicFramePr>
            <a:graphicFrameLocks noChangeAspect="1"/>
          </p:cNvGraphicFramePr>
          <p:nvPr/>
        </p:nvGraphicFramePr>
        <p:xfrm>
          <a:off x="764084" y="4905226"/>
          <a:ext cx="351532" cy="467990"/>
        </p:xfrm>
        <a:graphic>
          <a:graphicData uri="http://schemas.openxmlformats.org/presentationml/2006/ole">
            <p:oleObj spid="_x0000_s1027" name="Equation" r:id="rId5" imgW="126720" imgH="2156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2123658"/>
          </a:xfrm>
          <a:prstGeom prst="rect">
            <a:avLst/>
          </a:prstGeom>
          <a:noFill/>
        </p:spPr>
        <p:txBody>
          <a:bodyPr wrap="square" rtlCol="0">
            <a:spAutoFit/>
          </a:bodyPr>
          <a:lstStyle/>
          <a:p>
            <a:pPr algn="ctr"/>
            <a:r>
              <a:rPr lang="id-ID" sz="4000" b="1" dirty="0" smtClean="0"/>
              <a:t>CONTOH DEVIASI RATA-RATA</a:t>
            </a:r>
          </a:p>
          <a:p>
            <a:endParaRPr lang="id-ID" sz="2000" dirty="0"/>
          </a:p>
          <a:p>
            <a:r>
              <a:rPr lang="id-ID" sz="2400" dirty="0" smtClean="0"/>
              <a:t>Disajikan data penjualan  (data tunggal) sebagai berikut</a:t>
            </a:r>
          </a:p>
          <a:p>
            <a:endParaRPr lang="id-ID" sz="2400" dirty="0"/>
          </a:p>
          <a:p>
            <a:endParaRPr lang="id-ID" sz="2400" dirty="0" smtClean="0"/>
          </a:p>
        </p:txBody>
      </p:sp>
      <p:graphicFrame>
        <p:nvGraphicFramePr>
          <p:cNvPr id="7" name="Object 6"/>
          <p:cNvGraphicFramePr>
            <a:graphicFrameLocks noChangeAspect="1"/>
          </p:cNvGraphicFramePr>
          <p:nvPr/>
        </p:nvGraphicFramePr>
        <p:xfrm>
          <a:off x="4139952" y="1988840"/>
          <a:ext cx="2609850" cy="1430338"/>
        </p:xfrm>
        <a:graphic>
          <a:graphicData uri="http://schemas.openxmlformats.org/presentationml/2006/ole">
            <p:oleObj spid="_x0000_s3074" name="Equation" r:id="rId4" imgW="939600" imgH="660240" progId="Equation.3">
              <p:embed/>
            </p:oleObj>
          </a:graphicData>
        </a:graphic>
      </p:graphicFrame>
      <p:graphicFrame>
        <p:nvGraphicFramePr>
          <p:cNvPr id="8" name="Table 7"/>
          <p:cNvGraphicFramePr>
            <a:graphicFrameLocks noGrp="1"/>
          </p:cNvGraphicFramePr>
          <p:nvPr/>
        </p:nvGraphicFramePr>
        <p:xfrm>
          <a:off x="467544" y="1772816"/>
          <a:ext cx="3408040" cy="4212468"/>
        </p:xfrm>
        <a:graphic>
          <a:graphicData uri="http://schemas.openxmlformats.org/drawingml/2006/table">
            <a:tbl>
              <a:tblPr firstRow="1" bandRow="1">
                <a:tableStyleId>{F5AB1C69-6EDB-4FF4-983F-18BD219EF322}</a:tableStyleId>
              </a:tblPr>
              <a:tblGrid>
                <a:gridCol w="1704020"/>
                <a:gridCol w="1704020"/>
              </a:tblGrid>
              <a:tr h="468052">
                <a:tc>
                  <a:txBody>
                    <a:bodyPr/>
                    <a:lstStyle/>
                    <a:p>
                      <a:pPr algn="ctr"/>
                      <a:r>
                        <a:rPr lang="id-ID" sz="2400" dirty="0" smtClean="0">
                          <a:solidFill>
                            <a:schemeClr val="tx1"/>
                          </a:solidFill>
                        </a:rPr>
                        <a:t>xi</a:t>
                      </a:r>
                      <a:endParaRPr lang="id-ID" sz="2400" dirty="0">
                        <a:solidFill>
                          <a:schemeClr val="tx1"/>
                        </a:solidFill>
                      </a:endParaRPr>
                    </a:p>
                  </a:txBody>
                  <a:tcPr/>
                </a:tc>
                <a:tc>
                  <a:txBody>
                    <a:bodyPr/>
                    <a:lstStyle/>
                    <a:p>
                      <a:pPr algn="ctr"/>
                      <a:r>
                        <a:rPr lang="id-ID" sz="2400" dirty="0" smtClean="0">
                          <a:solidFill>
                            <a:schemeClr val="tx1"/>
                          </a:solidFill>
                        </a:rPr>
                        <a:t>|xi-    |</a:t>
                      </a:r>
                      <a:endParaRPr lang="id-ID" sz="2400" dirty="0">
                        <a:solidFill>
                          <a:schemeClr val="tx1"/>
                        </a:solidFill>
                      </a:endParaRPr>
                    </a:p>
                  </a:txBody>
                  <a:tcPr/>
                </a:tc>
              </a:tr>
              <a:tr h="468052">
                <a:tc>
                  <a:txBody>
                    <a:bodyPr/>
                    <a:lstStyle/>
                    <a:p>
                      <a:pPr algn="ctr" rtl="0" fontAlgn="t"/>
                      <a:r>
                        <a:rPr lang="id-ID" sz="2400" b="0" i="0" u="none" strike="noStrike" dirty="0">
                          <a:solidFill>
                            <a:schemeClr val="tx1"/>
                          </a:solidFill>
                          <a:latin typeface="Calibri"/>
                        </a:rPr>
                        <a:t>57</a:t>
                      </a:r>
                    </a:p>
                  </a:txBody>
                  <a:tcPr marL="9525" marR="9525" marT="9525" marB="0"/>
                </a:tc>
                <a:tc>
                  <a:txBody>
                    <a:bodyPr/>
                    <a:lstStyle/>
                    <a:p>
                      <a:pPr algn="ctr"/>
                      <a:r>
                        <a:rPr lang="id-ID" sz="2400" dirty="0" smtClean="0"/>
                        <a:t>6</a:t>
                      </a:r>
                      <a:endParaRPr lang="id-ID" sz="2400" dirty="0"/>
                    </a:p>
                  </a:txBody>
                  <a:tcPr/>
                </a:tc>
              </a:tr>
              <a:tr h="468052">
                <a:tc>
                  <a:txBody>
                    <a:bodyPr/>
                    <a:lstStyle/>
                    <a:p>
                      <a:pPr algn="ctr" rtl="0" fontAlgn="t"/>
                      <a:r>
                        <a:rPr lang="id-ID" sz="2400" b="0" i="0" u="none" strike="noStrike">
                          <a:solidFill>
                            <a:srgbClr val="000000"/>
                          </a:solidFill>
                          <a:latin typeface="Calibri"/>
                        </a:rPr>
                        <a:t>59</a:t>
                      </a:r>
                    </a:p>
                  </a:txBody>
                  <a:tcPr marL="9525" marR="9525" marT="9525" marB="0"/>
                </a:tc>
                <a:tc>
                  <a:txBody>
                    <a:bodyPr/>
                    <a:lstStyle/>
                    <a:p>
                      <a:pPr algn="ctr"/>
                      <a:r>
                        <a:rPr lang="id-ID" sz="2400" dirty="0" smtClean="0"/>
                        <a:t>4</a:t>
                      </a:r>
                      <a:endParaRPr lang="id-ID" sz="2400" dirty="0"/>
                    </a:p>
                  </a:txBody>
                  <a:tcPr/>
                </a:tc>
              </a:tr>
              <a:tr h="468052">
                <a:tc>
                  <a:txBody>
                    <a:bodyPr/>
                    <a:lstStyle/>
                    <a:p>
                      <a:pPr algn="ctr" rtl="0" fontAlgn="t"/>
                      <a:r>
                        <a:rPr lang="id-ID" sz="2400" b="0" i="0" u="none" strike="noStrike">
                          <a:solidFill>
                            <a:srgbClr val="000000"/>
                          </a:solidFill>
                          <a:latin typeface="Calibri"/>
                        </a:rPr>
                        <a:t>63</a:t>
                      </a:r>
                    </a:p>
                  </a:txBody>
                  <a:tcPr marL="9525" marR="9525" marT="9525" marB="0"/>
                </a:tc>
                <a:tc>
                  <a:txBody>
                    <a:bodyPr/>
                    <a:lstStyle/>
                    <a:p>
                      <a:pPr algn="ctr"/>
                      <a:r>
                        <a:rPr lang="id-ID" sz="2400" dirty="0" smtClean="0"/>
                        <a:t>0</a:t>
                      </a:r>
                      <a:endParaRPr lang="id-ID" sz="2400" dirty="0"/>
                    </a:p>
                  </a:txBody>
                  <a:tcPr/>
                </a:tc>
              </a:tr>
              <a:tr h="468052">
                <a:tc>
                  <a:txBody>
                    <a:bodyPr/>
                    <a:lstStyle/>
                    <a:p>
                      <a:pPr algn="ctr" rtl="0" fontAlgn="t"/>
                      <a:r>
                        <a:rPr lang="id-ID" sz="2400" b="0" i="0" u="none" strike="noStrike">
                          <a:solidFill>
                            <a:srgbClr val="000000"/>
                          </a:solidFill>
                          <a:latin typeface="Calibri"/>
                        </a:rPr>
                        <a:t>64</a:t>
                      </a:r>
                    </a:p>
                  </a:txBody>
                  <a:tcPr marL="9525" marR="9525" marT="9525" marB="0"/>
                </a:tc>
                <a:tc>
                  <a:txBody>
                    <a:bodyPr/>
                    <a:lstStyle/>
                    <a:p>
                      <a:pPr algn="ctr"/>
                      <a:r>
                        <a:rPr lang="id-ID" sz="2400" dirty="0" smtClean="0"/>
                        <a:t>1</a:t>
                      </a:r>
                      <a:endParaRPr lang="id-ID" sz="2400" dirty="0"/>
                    </a:p>
                  </a:txBody>
                  <a:tcPr/>
                </a:tc>
              </a:tr>
              <a:tr h="468052">
                <a:tc>
                  <a:txBody>
                    <a:bodyPr/>
                    <a:lstStyle/>
                    <a:p>
                      <a:pPr algn="ctr" rtl="0" fontAlgn="t"/>
                      <a:r>
                        <a:rPr lang="id-ID" sz="2400" b="0" i="0" u="none" strike="noStrike">
                          <a:solidFill>
                            <a:srgbClr val="000000"/>
                          </a:solidFill>
                          <a:latin typeface="Calibri"/>
                        </a:rPr>
                        <a:t>65</a:t>
                      </a:r>
                    </a:p>
                  </a:txBody>
                  <a:tcPr marL="9525" marR="9525" marT="9525" marB="0"/>
                </a:tc>
                <a:tc>
                  <a:txBody>
                    <a:bodyPr/>
                    <a:lstStyle/>
                    <a:p>
                      <a:pPr algn="ctr"/>
                      <a:r>
                        <a:rPr lang="id-ID" sz="2400" dirty="0" smtClean="0"/>
                        <a:t>2</a:t>
                      </a:r>
                      <a:endParaRPr lang="id-ID" sz="2400" dirty="0"/>
                    </a:p>
                  </a:txBody>
                  <a:tcPr/>
                </a:tc>
              </a:tr>
              <a:tr h="468052">
                <a:tc>
                  <a:txBody>
                    <a:bodyPr/>
                    <a:lstStyle/>
                    <a:p>
                      <a:pPr algn="ctr" rtl="0" fontAlgn="t"/>
                      <a:r>
                        <a:rPr lang="id-ID" sz="2400" b="0" i="0" u="none" strike="noStrike">
                          <a:solidFill>
                            <a:srgbClr val="000000"/>
                          </a:solidFill>
                          <a:latin typeface="Calibri"/>
                        </a:rPr>
                        <a:t>65</a:t>
                      </a:r>
                    </a:p>
                  </a:txBody>
                  <a:tcPr marL="9525" marR="9525" marT="9525" marB="0"/>
                </a:tc>
                <a:tc>
                  <a:txBody>
                    <a:bodyPr/>
                    <a:lstStyle/>
                    <a:p>
                      <a:pPr algn="ctr"/>
                      <a:r>
                        <a:rPr lang="id-ID" sz="2400" dirty="0" smtClean="0"/>
                        <a:t>2</a:t>
                      </a:r>
                      <a:endParaRPr lang="id-ID" sz="2400" dirty="0"/>
                    </a:p>
                  </a:txBody>
                  <a:tcPr/>
                </a:tc>
              </a:tr>
              <a:tr h="468052">
                <a:tc>
                  <a:txBody>
                    <a:bodyPr/>
                    <a:lstStyle/>
                    <a:p>
                      <a:pPr algn="ctr" rtl="0" fontAlgn="t"/>
                      <a:r>
                        <a:rPr lang="id-ID" sz="2400" b="0" i="0" u="none" strike="noStrike" dirty="0">
                          <a:solidFill>
                            <a:srgbClr val="000000"/>
                          </a:solidFill>
                          <a:latin typeface="Calibri"/>
                        </a:rPr>
                        <a:t>68</a:t>
                      </a:r>
                    </a:p>
                  </a:txBody>
                  <a:tcPr marL="9525" marR="9525" marT="9525" marB="0"/>
                </a:tc>
                <a:tc>
                  <a:txBody>
                    <a:bodyPr/>
                    <a:lstStyle/>
                    <a:p>
                      <a:pPr algn="ctr"/>
                      <a:r>
                        <a:rPr lang="id-ID" sz="2400" dirty="0" smtClean="0"/>
                        <a:t>5</a:t>
                      </a:r>
                      <a:endParaRPr lang="id-ID" sz="2400" dirty="0"/>
                    </a:p>
                  </a:txBody>
                  <a:tcPr/>
                </a:tc>
              </a:tr>
              <a:tr h="468052">
                <a:tc>
                  <a:txBody>
                    <a:bodyPr/>
                    <a:lstStyle/>
                    <a:p>
                      <a:pPr algn="ctr" rtl="0" fontAlgn="t"/>
                      <a:r>
                        <a:rPr lang="id-ID" sz="2400" b="0" i="0" u="none" strike="noStrike" dirty="0" smtClean="0">
                          <a:solidFill>
                            <a:srgbClr val="000000"/>
                          </a:solidFill>
                          <a:latin typeface="Calibri"/>
                        </a:rPr>
                        <a:t>Jumlah</a:t>
                      </a:r>
                      <a:endParaRPr lang="id-ID" sz="2400" b="0" i="0" u="none" strike="noStrike" dirty="0">
                        <a:solidFill>
                          <a:srgbClr val="000000"/>
                        </a:solidFill>
                        <a:latin typeface="Calibri"/>
                      </a:endParaRPr>
                    </a:p>
                  </a:txBody>
                  <a:tcPr marL="9525" marR="9525" marT="9525" marB="0"/>
                </a:tc>
                <a:tc>
                  <a:txBody>
                    <a:bodyPr/>
                    <a:lstStyle/>
                    <a:p>
                      <a:pPr algn="ctr"/>
                      <a:r>
                        <a:rPr lang="id-ID" sz="2400" dirty="0" smtClean="0"/>
                        <a:t>20</a:t>
                      </a:r>
                      <a:endParaRPr lang="id-ID" sz="2400" dirty="0"/>
                    </a:p>
                  </a:txBody>
                  <a:tcPr/>
                </a:tc>
              </a:tr>
            </a:tbl>
          </a:graphicData>
        </a:graphic>
      </p:graphicFrame>
      <p:graphicFrame>
        <p:nvGraphicFramePr>
          <p:cNvPr id="2051" name="Object 3"/>
          <p:cNvGraphicFramePr>
            <a:graphicFrameLocks noChangeAspect="1"/>
          </p:cNvGraphicFramePr>
          <p:nvPr/>
        </p:nvGraphicFramePr>
        <p:xfrm>
          <a:off x="3060353" y="1772816"/>
          <a:ext cx="287511" cy="382481"/>
        </p:xfrm>
        <a:graphic>
          <a:graphicData uri="http://schemas.openxmlformats.org/presentationml/2006/ole">
            <p:oleObj spid="_x0000_s3075" name="Equation" r:id="rId5" imgW="126720" imgH="215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830997"/>
          </a:xfrm>
          <a:prstGeom prst="rect">
            <a:avLst/>
          </a:prstGeom>
          <a:noFill/>
        </p:spPr>
        <p:txBody>
          <a:bodyPr wrap="square" rtlCol="0">
            <a:spAutoFit/>
          </a:bodyPr>
          <a:lstStyle/>
          <a:p>
            <a:r>
              <a:rPr lang="id-ID" sz="2400" dirty="0" smtClean="0"/>
              <a:t>Deviasi rata-rata untuk data berkelompok dapat dihitung dengan rumus</a:t>
            </a:r>
            <a:endParaRPr lang="id-ID" sz="2400" dirty="0"/>
          </a:p>
        </p:txBody>
      </p:sp>
      <p:pic>
        <p:nvPicPr>
          <p:cNvPr id="2052" name="Picture 4"/>
          <p:cNvPicPr>
            <a:picLocks noChangeAspect="1" noChangeArrowheads="1"/>
          </p:cNvPicPr>
          <p:nvPr/>
        </p:nvPicPr>
        <p:blipFill>
          <a:blip r:embed="rId4" cstate="print"/>
          <a:srcRect/>
          <a:stretch>
            <a:fillRect/>
          </a:stretch>
        </p:blipFill>
        <p:spPr bwMode="auto">
          <a:xfrm>
            <a:off x="3131840" y="908719"/>
            <a:ext cx="2160240" cy="1638803"/>
          </a:xfrm>
          <a:prstGeom prst="rect">
            <a:avLst/>
          </a:prstGeom>
          <a:noFill/>
          <a:ln w="9525">
            <a:noFill/>
            <a:miter lim="800000"/>
            <a:headEnd/>
            <a:tailEnd/>
          </a:ln>
        </p:spPr>
      </p:pic>
      <p:sp>
        <p:nvSpPr>
          <p:cNvPr id="10" name="TextBox 9"/>
          <p:cNvSpPr txBox="1"/>
          <p:nvPr/>
        </p:nvSpPr>
        <p:spPr>
          <a:xfrm>
            <a:off x="539552" y="2996952"/>
            <a:ext cx="7560840" cy="2677656"/>
          </a:xfrm>
          <a:prstGeom prst="rect">
            <a:avLst/>
          </a:prstGeom>
          <a:noFill/>
        </p:spPr>
        <p:txBody>
          <a:bodyPr wrap="square" rtlCol="0">
            <a:spAutoFit/>
          </a:bodyPr>
          <a:lstStyle/>
          <a:p>
            <a:r>
              <a:rPr lang="id-ID" sz="2400" dirty="0" smtClean="0"/>
              <a:t>Dengan:</a:t>
            </a:r>
          </a:p>
          <a:p>
            <a:r>
              <a:rPr lang="id-ID" sz="2400" dirty="0" smtClean="0"/>
              <a:t>dr  : deviasi rata-rata</a:t>
            </a:r>
          </a:p>
          <a:p>
            <a:r>
              <a:rPr lang="id-ID" sz="2400" dirty="0" smtClean="0"/>
              <a:t>fi    :  frekuensi kelas ke-i</a:t>
            </a:r>
          </a:p>
          <a:p>
            <a:r>
              <a:rPr lang="id-ID" sz="2400" dirty="0" smtClean="0"/>
              <a:t>xit  :  titik tengan interval kelas ke-i</a:t>
            </a:r>
          </a:p>
          <a:p>
            <a:r>
              <a:rPr lang="id-ID" sz="2400" dirty="0" smtClean="0"/>
              <a:t>      :  rata-rata hitung</a:t>
            </a:r>
          </a:p>
          <a:p>
            <a:r>
              <a:rPr lang="id-ID" sz="2400" dirty="0" smtClean="0"/>
              <a:t>n    :  banyaknya data</a:t>
            </a:r>
          </a:p>
          <a:p>
            <a:endParaRPr lang="id-ID" sz="2400" dirty="0"/>
          </a:p>
        </p:txBody>
      </p:sp>
      <p:graphicFrame>
        <p:nvGraphicFramePr>
          <p:cNvPr id="2053" name="Object 5"/>
          <p:cNvGraphicFramePr>
            <a:graphicFrameLocks noChangeAspect="1"/>
          </p:cNvGraphicFramePr>
          <p:nvPr/>
        </p:nvGraphicFramePr>
        <p:xfrm>
          <a:off x="611560" y="4509120"/>
          <a:ext cx="288032" cy="382746"/>
        </p:xfrm>
        <a:graphic>
          <a:graphicData uri="http://schemas.openxmlformats.org/presentationml/2006/ole">
            <p:oleObj spid="_x0000_s2053" name="Equation" r:id="rId5" imgW="126720" imgH="2156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1.jpg"/>
          <p:cNvPicPr>
            <a:picLocks noChangeAspect="1" noChangeArrowheads="1"/>
          </p:cNvPicPr>
          <p:nvPr/>
        </p:nvPicPr>
        <p:blipFill>
          <a:blip r:embed="rId3" cstate="print"/>
          <a:srcRect l="51713" b="29364"/>
          <a:stretch>
            <a:fillRect/>
          </a:stretch>
        </p:blipFill>
        <p:spPr bwMode="auto">
          <a:xfrm>
            <a:off x="6084168" y="0"/>
            <a:ext cx="3059832" cy="3356992"/>
          </a:xfrm>
          <a:prstGeom prst="rect">
            <a:avLst/>
          </a:prstGeom>
          <a:noFill/>
        </p:spPr>
      </p:pic>
      <p:sp>
        <p:nvSpPr>
          <p:cNvPr id="5" name="TextBox 4"/>
          <p:cNvSpPr txBox="1"/>
          <p:nvPr/>
        </p:nvSpPr>
        <p:spPr>
          <a:xfrm>
            <a:off x="395536" y="332656"/>
            <a:ext cx="7560840" cy="2492990"/>
          </a:xfrm>
          <a:prstGeom prst="rect">
            <a:avLst/>
          </a:prstGeom>
          <a:noFill/>
        </p:spPr>
        <p:txBody>
          <a:bodyPr wrap="square" rtlCol="0">
            <a:spAutoFit/>
          </a:bodyPr>
          <a:lstStyle/>
          <a:p>
            <a:pPr algn="ctr"/>
            <a:r>
              <a:rPr lang="id-ID" sz="4000" b="1" dirty="0" smtClean="0"/>
              <a:t>CONTOH DEVIASI RATA-RATA</a:t>
            </a:r>
          </a:p>
          <a:p>
            <a:endParaRPr lang="id-ID" sz="2000" dirty="0"/>
          </a:p>
          <a:p>
            <a:r>
              <a:rPr lang="id-ID" sz="2400" dirty="0" smtClean="0"/>
              <a:t>Disajikan data penjualan  (data berkelompok) sebagai berikut</a:t>
            </a:r>
          </a:p>
          <a:p>
            <a:endParaRPr lang="id-ID" sz="2400" dirty="0"/>
          </a:p>
          <a:p>
            <a:endParaRPr lang="id-ID" sz="2400" dirty="0" smtClean="0"/>
          </a:p>
        </p:txBody>
      </p:sp>
      <p:pic>
        <p:nvPicPr>
          <p:cNvPr id="4100" name="Picture 4"/>
          <p:cNvPicPr>
            <a:picLocks noChangeAspect="1" noChangeArrowheads="1"/>
          </p:cNvPicPr>
          <p:nvPr/>
        </p:nvPicPr>
        <p:blipFill>
          <a:blip r:embed="rId4" cstate="print"/>
          <a:srcRect/>
          <a:stretch>
            <a:fillRect/>
          </a:stretch>
        </p:blipFill>
        <p:spPr bwMode="auto">
          <a:xfrm>
            <a:off x="539552" y="2060848"/>
            <a:ext cx="6445571" cy="3235424"/>
          </a:xfrm>
          <a:prstGeom prst="rect">
            <a:avLst/>
          </a:prstGeom>
          <a:noFill/>
          <a:ln w="9525">
            <a:noFill/>
            <a:miter lim="800000"/>
            <a:headEnd/>
            <a:tailEnd/>
          </a:ln>
        </p:spPr>
      </p:pic>
      <p:graphicFrame>
        <p:nvGraphicFramePr>
          <p:cNvPr id="4101" name="Object 3"/>
          <p:cNvGraphicFramePr>
            <a:graphicFrameLocks noChangeAspect="1"/>
          </p:cNvGraphicFramePr>
          <p:nvPr/>
        </p:nvGraphicFramePr>
        <p:xfrm>
          <a:off x="467545" y="5262563"/>
          <a:ext cx="3323229" cy="1595437"/>
        </p:xfrm>
        <a:graphic>
          <a:graphicData uri="http://schemas.openxmlformats.org/presentationml/2006/ole">
            <p:oleObj spid="_x0000_s4101" name="Equation" r:id="rId5" imgW="1320480" imgH="81252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822</Words>
  <Application>Microsoft Office PowerPoint</Application>
  <PresentationFormat>On-screen Show (4:3)</PresentationFormat>
  <Paragraphs>275</Paragraphs>
  <Slides>26</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Office Theme</vt:lpstr>
      <vt:lpstr>Equation</vt:lpstr>
      <vt:lpstr>Microsoft Equation 3.0</vt:lpstr>
      <vt:lpstr>UKURAN PENYEBARAN DATA (UKURAN DISPERSI)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Kasus</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UKURAN PENYEBARAN DATA (UKURAN DISPERSI)</dc:title>
  <dc:creator>TOSHIBA</dc:creator>
  <cp:lastModifiedBy>Toshiba</cp:lastModifiedBy>
  <cp:revision>41</cp:revision>
  <dcterms:created xsi:type="dcterms:W3CDTF">2017-03-14T22:02:17Z</dcterms:created>
  <dcterms:modified xsi:type="dcterms:W3CDTF">2018-02-26T08:19:30Z</dcterms:modified>
</cp:coreProperties>
</file>