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256" r:id="rId3"/>
    <p:sldId id="261" r:id="rId4"/>
    <p:sldId id="286" r:id="rId5"/>
    <p:sldId id="289" r:id="rId6"/>
    <p:sldId id="290" r:id="rId7"/>
    <p:sldId id="287" r:id="rId8"/>
    <p:sldId id="288" r:id="rId9"/>
    <p:sldId id="259" r:id="rId10"/>
    <p:sldId id="262" r:id="rId11"/>
    <p:sldId id="263" r:id="rId12"/>
    <p:sldId id="264" r:id="rId13"/>
    <p:sldId id="265" r:id="rId14"/>
    <p:sldId id="267" r:id="rId15"/>
    <p:sldId id="276" r:id="rId16"/>
    <p:sldId id="278" r:id="rId17"/>
    <p:sldId id="277" r:id="rId18"/>
    <p:sldId id="279" r:id="rId19"/>
    <p:sldId id="266" r:id="rId20"/>
    <p:sldId id="280" r:id="rId21"/>
    <p:sldId id="281" r:id="rId22"/>
    <p:sldId id="282" r:id="rId23"/>
    <p:sldId id="284" r:id="rId24"/>
    <p:sldId id="285" r:id="rId25"/>
    <p:sldId id="273"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447" autoAdjust="0"/>
  </p:normalViewPr>
  <p:slideViewPr>
    <p:cSldViewPr snapToGrid="0">
      <p:cViewPr varScale="1">
        <p:scale>
          <a:sx n="59" d="100"/>
          <a:sy n="59" d="100"/>
        </p:scale>
        <p:origin x="11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ED9C9-D357-4275-B126-5FCA8E698C4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7B9E354-739F-48C1-A854-B8FBDA8BBD91}">
      <dgm:prSet/>
      <dgm:spPr/>
      <dgm:t>
        <a:bodyPr/>
        <a:lstStyle/>
        <a:p>
          <a:r>
            <a:rPr lang="en-US"/>
            <a:t>Total Population</a:t>
          </a:r>
        </a:p>
      </dgm:t>
    </dgm:pt>
    <dgm:pt modelId="{DEBB0248-5DEB-4E39-9639-96C5F759119D}" type="parTrans" cxnId="{02A12AFA-95E6-45E4-96E4-F17BF6036B92}">
      <dgm:prSet/>
      <dgm:spPr/>
      <dgm:t>
        <a:bodyPr/>
        <a:lstStyle/>
        <a:p>
          <a:endParaRPr lang="en-US"/>
        </a:p>
      </dgm:t>
    </dgm:pt>
    <dgm:pt modelId="{E7E2CAA7-0D04-42A1-AEB2-31D992F069F5}" type="sibTrans" cxnId="{02A12AFA-95E6-45E4-96E4-F17BF6036B92}">
      <dgm:prSet/>
      <dgm:spPr/>
      <dgm:t>
        <a:bodyPr/>
        <a:lstStyle/>
        <a:p>
          <a:endParaRPr lang="en-US"/>
        </a:p>
      </dgm:t>
    </dgm:pt>
    <dgm:pt modelId="{FECAB167-A1D8-43BC-ACB0-D77B952FB81C}">
      <dgm:prSet/>
      <dgm:spPr/>
      <dgm:t>
        <a:bodyPr/>
        <a:lstStyle/>
        <a:p>
          <a:r>
            <a:rPr lang="en-US"/>
            <a:t>Total Urban Population</a:t>
          </a:r>
        </a:p>
      </dgm:t>
    </dgm:pt>
    <dgm:pt modelId="{E919B97E-5437-4D1D-BCA4-92A155413332}" type="parTrans" cxnId="{45ED73B4-8418-4FB0-9D00-1325D833BCAE}">
      <dgm:prSet/>
      <dgm:spPr/>
      <dgm:t>
        <a:bodyPr/>
        <a:lstStyle/>
        <a:p>
          <a:endParaRPr lang="en-US"/>
        </a:p>
      </dgm:t>
    </dgm:pt>
    <dgm:pt modelId="{4E4524E1-D673-47C2-A3A5-34469A6471C2}" type="sibTrans" cxnId="{45ED73B4-8418-4FB0-9D00-1325D833BCAE}">
      <dgm:prSet/>
      <dgm:spPr/>
      <dgm:t>
        <a:bodyPr/>
        <a:lstStyle/>
        <a:p>
          <a:endParaRPr lang="en-US"/>
        </a:p>
      </dgm:t>
    </dgm:pt>
    <dgm:pt modelId="{BF3A1B4E-5D97-4E6B-B277-B138AD53E0A6}">
      <dgm:prSet/>
      <dgm:spPr/>
      <dgm:t>
        <a:bodyPr/>
        <a:lstStyle/>
        <a:p>
          <a:r>
            <a:rPr lang="en-US"/>
            <a:t>Level of Urbanization</a:t>
          </a:r>
        </a:p>
      </dgm:t>
    </dgm:pt>
    <dgm:pt modelId="{F3CD8F49-700F-4859-ABC7-3E80C2B5847F}" type="parTrans" cxnId="{8CBDD9FC-DAC6-45E5-8ACF-14D42795F933}">
      <dgm:prSet/>
      <dgm:spPr/>
      <dgm:t>
        <a:bodyPr/>
        <a:lstStyle/>
        <a:p>
          <a:endParaRPr lang="en-US"/>
        </a:p>
      </dgm:t>
    </dgm:pt>
    <dgm:pt modelId="{4E464A42-F831-4E94-B7F3-C45D96434B90}" type="sibTrans" cxnId="{8CBDD9FC-DAC6-45E5-8ACF-14D42795F933}">
      <dgm:prSet/>
      <dgm:spPr/>
      <dgm:t>
        <a:bodyPr/>
        <a:lstStyle/>
        <a:p>
          <a:endParaRPr lang="en-US"/>
        </a:p>
      </dgm:t>
    </dgm:pt>
    <dgm:pt modelId="{2BDADF6C-CB2C-43B0-B652-2B138B17654B}">
      <dgm:prSet/>
      <dgm:spPr/>
      <dgm:t>
        <a:bodyPr/>
        <a:lstStyle/>
        <a:p>
          <a:r>
            <a:rPr lang="en-US"/>
            <a:t>Urbanization Rate</a:t>
          </a:r>
        </a:p>
      </dgm:t>
    </dgm:pt>
    <dgm:pt modelId="{6835DF00-0EA0-4703-9175-60E80C552D25}" type="parTrans" cxnId="{26C86397-B8BC-4EAA-B0ED-518DB1CA952E}">
      <dgm:prSet/>
      <dgm:spPr/>
      <dgm:t>
        <a:bodyPr/>
        <a:lstStyle/>
        <a:p>
          <a:endParaRPr lang="en-US"/>
        </a:p>
      </dgm:t>
    </dgm:pt>
    <dgm:pt modelId="{3FD0F421-89F5-424B-96E2-EF50EFDB9939}" type="sibTrans" cxnId="{26C86397-B8BC-4EAA-B0ED-518DB1CA952E}">
      <dgm:prSet/>
      <dgm:spPr/>
      <dgm:t>
        <a:bodyPr/>
        <a:lstStyle/>
        <a:p>
          <a:endParaRPr lang="en-US"/>
        </a:p>
      </dgm:t>
    </dgm:pt>
    <dgm:pt modelId="{1C1CB539-806D-499C-8067-801EC84E3794}">
      <dgm:prSet/>
      <dgm:spPr/>
      <dgm:t>
        <a:bodyPr/>
        <a:lstStyle/>
        <a:p>
          <a:r>
            <a:rPr lang="en-US"/>
            <a:t>Population in the largest city (Delhi vs Shanghai)</a:t>
          </a:r>
        </a:p>
      </dgm:t>
    </dgm:pt>
    <dgm:pt modelId="{449D3DA2-C947-46BF-93EB-624876797BEC}" type="parTrans" cxnId="{2E453174-9186-42A6-9477-D20702004079}">
      <dgm:prSet/>
      <dgm:spPr/>
      <dgm:t>
        <a:bodyPr/>
        <a:lstStyle/>
        <a:p>
          <a:endParaRPr lang="en-US"/>
        </a:p>
      </dgm:t>
    </dgm:pt>
    <dgm:pt modelId="{89E6E75D-B9F4-4D9F-A2F6-95B7C902D1A9}" type="sibTrans" cxnId="{2E453174-9186-42A6-9477-D20702004079}">
      <dgm:prSet/>
      <dgm:spPr/>
      <dgm:t>
        <a:bodyPr/>
        <a:lstStyle/>
        <a:p>
          <a:endParaRPr lang="en-US"/>
        </a:p>
      </dgm:t>
    </dgm:pt>
    <dgm:pt modelId="{0F46A503-CA29-4ADD-A428-CBA2595D698B}">
      <dgm:prSet/>
      <dgm:spPr/>
      <dgm:t>
        <a:bodyPr/>
        <a:lstStyle/>
        <a:p>
          <a:r>
            <a:rPr lang="en-US"/>
            <a:t>Population in urban agglomeration more than 1 million population</a:t>
          </a:r>
        </a:p>
      </dgm:t>
    </dgm:pt>
    <dgm:pt modelId="{9B882A08-04A9-47A1-A933-F618EB2321FB}" type="parTrans" cxnId="{DADBF9A9-5D21-4D41-B038-BF76B77ED898}">
      <dgm:prSet/>
      <dgm:spPr/>
      <dgm:t>
        <a:bodyPr/>
        <a:lstStyle/>
        <a:p>
          <a:endParaRPr lang="en-US"/>
        </a:p>
      </dgm:t>
    </dgm:pt>
    <dgm:pt modelId="{5E0B2220-FC3A-4B85-8D22-BAD1FB9CF44A}" type="sibTrans" cxnId="{DADBF9A9-5D21-4D41-B038-BF76B77ED898}">
      <dgm:prSet/>
      <dgm:spPr/>
      <dgm:t>
        <a:bodyPr/>
        <a:lstStyle/>
        <a:p>
          <a:endParaRPr lang="en-US"/>
        </a:p>
      </dgm:t>
    </dgm:pt>
    <dgm:pt modelId="{4D8B6116-C666-4A27-AEE6-0219EA34EC32}">
      <dgm:prSet/>
      <dgm:spPr/>
      <dgm:t>
        <a:bodyPr/>
        <a:lstStyle/>
        <a:p>
          <a:r>
            <a:rPr lang="en-US"/>
            <a:t>Demographic structure</a:t>
          </a:r>
        </a:p>
      </dgm:t>
    </dgm:pt>
    <dgm:pt modelId="{3BBDDD5D-6A68-4247-99D7-AACA8C9B6FBA}" type="parTrans" cxnId="{0091D869-855A-4771-AF4C-36398741C049}">
      <dgm:prSet/>
      <dgm:spPr/>
      <dgm:t>
        <a:bodyPr/>
        <a:lstStyle/>
        <a:p>
          <a:endParaRPr lang="en-US"/>
        </a:p>
      </dgm:t>
    </dgm:pt>
    <dgm:pt modelId="{96586B77-E598-495C-89D9-9F93B7A5A9DD}" type="sibTrans" cxnId="{0091D869-855A-4771-AF4C-36398741C049}">
      <dgm:prSet/>
      <dgm:spPr/>
      <dgm:t>
        <a:bodyPr/>
        <a:lstStyle/>
        <a:p>
          <a:endParaRPr lang="en-US"/>
        </a:p>
      </dgm:t>
    </dgm:pt>
    <dgm:pt modelId="{2D07D92A-BF7D-4743-B2CF-939E853EA9FB}">
      <dgm:prSet/>
      <dgm:spPr/>
      <dgm:t>
        <a:bodyPr/>
        <a:lstStyle/>
        <a:p>
          <a:r>
            <a:rPr lang="en-US"/>
            <a:t>GDP/Capita </a:t>
          </a:r>
        </a:p>
      </dgm:t>
    </dgm:pt>
    <dgm:pt modelId="{BEC23D02-BC53-4C2F-B19E-690DC17A44FC}" type="parTrans" cxnId="{F4BFCDCF-99F5-4874-A81F-8B576631FDC6}">
      <dgm:prSet/>
      <dgm:spPr/>
      <dgm:t>
        <a:bodyPr/>
        <a:lstStyle/>
        <a:p>
          <a:endParaRPr lang="en-US"/>
        </a:p>
      </dgm:t>
    </dgm:pt>
    <dgm:pt modelId="{B6CB1FB9-DA57-4D8C-AFB0-8E5E187AD78F}" type="sibTrans" cxnId="{F4BFCDCF-99F5-4874-A81F-8B576631FDC6}">
      <dgm:prSet/>
      <dgm:spPr/>
      <dgm:t>
        <a:bodyPr/>
        <a:lstStyle/>
        <a:p>
          <a:endParaRPr lang="en-US"/>
        </a:p>
      </dgm:t>
    </dgm:pt>
    <dgm:pt modelId="{7D8E08A2-7627-41D2-8BE7-2FB22F9122EE}" type="pres">
      <dgm:prSet presAssocID="{2B9ED9C9-D357-4275-B126-5FCA8E698C44}" presName="diagram" presStyleCnt="0">
        <dgm:presLayoutVars>
          <dgm:dir/>
          <dgm:resizeHandles val="exact"/>
        </dgm:presLayoutVars>
      </dgm:prSet>
      <dgm:spPr/>
    </dgm:pt>
    <dgm:pt modelId="{707AAFEF-EE13-492F-95AA-4F35B7FBD08E}" type="pres">
      <dgm:prSet presAssocID="{B7B9E354-739F-48C1-A854-B8FBDA8BBD91}" presName="node" presStyleLbl="node1" presStyleIdx="0" presStyleCnt="8">
        <dgm:presLayoutVars>
          <dgm:bulletEnabled val="1"/>
        </dgm:presLayoutVars>
      </dgm:prSet>
      <dgm:spPr/>
    </dgm:pt>
    <dgm:pt modelId="{63E00A06-4E36-4E6B-AC53-BB9F501E53DA}" type="pres">
      <dgm:prSet presAssocID="{E7E2CAA7-0D04-42A1-AEB2-31D992F069F5}" presName="sibTrans" presStyleCnt="0"/>
      <dgm:spPr/>
    </dgm:pt>
    <dgm:pt modelId="{D76148BE-FC7C-463C-9294-12A70EF44711}" type="pres">
      <dgm:prSet presAssocID="{FECAB167-A1D8-43BC-ACB0-D77B952FB81C}" presName="node" presStyleLbl="node1" presStyleIdx="1" presStyleCnt="8">
        <dgm:presLayoutVars>
          <dgm:bulletEnabled val="1"/>
        </dgm:presLayoutVars>
      </dgm:prSet>
      <dgm:spPr/>
    </dgm:pt>
    <dgm:pt modelId="{C50F9245-9275-44B8-9C18-95E3EF729121}" type="pres">
      <dgm:prSet presAssocID="{4E4524E1-D673-47C2-A3A5-34469A6471C2}" presName="sibTrans" presStyleCnt="0"/>
      <dgm:spPr/>
    </dgm:pt>
    <dgm:pt modelId="{480A6459-2F1B-4399-AFFE-B1EA57F152E8}" type="pres">
      <dgm:prSet presAssocID="{BF3A1B4E-5D97-4E6B-B277-B138AD53E0A6}" presName="node" presStyleLbl="node1" presStyleIdx="2" presStyleCnt="8">
        <dgm:presLayoutVars>
          <dgm:bulletEnabled val="1"/>
        </dgm:presLayoutVars>
      </dgm:prSet>
      <dgm:spPr/>
    </dgm:pt>
    <dgm:pt modelId="{4F18A98D-D417-494D-8D71-B47BD0B391BD}" type="pres">
      <dgm:prSet presAssocID="{4E464A42-F831-4E94-B7F3-C45D96434B90}" presName="sibTrans" presStyleCnt="0"/>
      <dgm:spPr/>
    </dgm:pt>
    <dgm:pt modelId="{77942BCE-8200-4C0C-AFA0-89B889FEB6BF}" type="pres">
      <dgm:prSet presAssocID="{2BDADF6C-CB2C-43B0-B652-2B138B17654B}" presName="node" presStyleLbl="node1" presStyleIdx="3" presStyleCnt="8">
        <dgm:presLayoutVars>
          <dgm:bulletEnabled val="1"/>
        </dgm:presLayoutVars>
      </dgm:prSet>
      <dgm:spPr/>
    </dgm:pt>
    <dgm:pt modelId="{002ED88F-C5A3-44FB-A6C4-9D13E2D55ED4}" type="pres">
      <dgm:prSet presAssocID="{3FD0F421-89F5-424B-96E2-EF50EFDB9939}" presName="sibTrans" presStyleCnt="0"/>
      <dgm:spPr/>
    </dgm:pt>
    <dgm:pt modelId="{7B6BB0E5-0F74-40C4-862A-74ABC9FB0198}" type="pres">
      <dgm:prSet presAssocID="{1C1CB539-806D-499C-8067-801EC84E3794}" presName="node" presStyleLbl="node1" presStyleIdx="4" presStyleCnt="8">
        <dgm:presLayoutVars>
          <dgm:bulletEnabled val="1"/>
        </dgm:presLayoutVars>
      </dgm:prSet>
      <dgm:spPr/>
    </dgm:pt>
    <dgm:pt modelId="{3260EA7B-19FD-4672-93ED-F431C810ECDB}" type="pres">
      <dgm:prSet presAssocID="{89E6E75D-B9F4-4D9F-A2F6-95B7C902D1A9}" presName="sibTrans" presStyleCnt="0"/>
      <dgm:spPr/>
    </dgm:pt>
    <dgm:pt modelId="{258D9061-DD45-4AE1-B29A-8ABF485461AB}" type="pres">
      <dgm:prSet presAssocID="{0F46A503-CA29-4ADD-A428-CBA2595D698B}" presName="node" presStyleLbl="node1" presStyleIdx="5" presStyleCnt="8">
        <dgm:presLayoutVars>
          <dgm:bulletEnabled val="1"/>
        </dgm:presLayoutVars>
      </dgm:prSet>
      <dgm:spPr/>
    </dgm:pt>
    <dgm:pt modelId="{54F9AEE2-CF36-4771-8BDA-0436F8254012}" type="pres">
      <dgm:prSet presAssocID="{5E0B2220-FC3A-4B85-8D22-BAD1FB9CF44A}" presName="sibTrans" presStyleCnt="0"/>
      <dgm:spPr/>
    </dgm:pt>
    <dgm:pt modelId="{92DED172-FF44-4BEA-A1D5-5ADF4043D702}" type="pres">
      <dgm:prSet presAssocID="{4D8B6116-C666-4A27-AEE6-0219EA34EC32}" presName="node" presStyleLbl="node1" presStyleIdx="6" presStyleCnt="8">
        <dgm:presLayoutVars>
          <dgm:bulletEnabled val="1"/>
        </dgm:presLayoutVars>
      </dgm:prSet>
      <dgm:spPr/>
    </dgm:pt>
    <dgm:pt modelId="{FD473CB5-3FA3-400E-A308-E47DC73CB72C}" type="pres">
      <dgm:prSet presAssocID="{96586B77-E598-495C-89D9-9F93B7A5A9DD}" presName="sibTrans" presStyleCnt="0"/>
      <dgm:spPr/>
    </dgm:pt>
    <dgm:pt modelId="{4BE9BD2B-BFBA-42F1-B85B-A6AD5D6CF561}" type="pres">
      <dgm:prSet presAssocID="{2D07D92A-BF7D-4743-B2CF-939E853EA9FB}" presName="node" presStyleLbl="node1" presStyleIdx="7" presStyleCnt="8">
        <dgm:presLayoutVars>
          <dgm:bulletEnabled val="1"/>
        </dgm:presLayoutVars>
      </dgm:prSet>
      <dgm:spPr/>
    </dgm:pt>
  </dgm:ptLst>
  <dgm:cxnLst>
    <dgm:cxn modelId="{46E31F0E-98BB-42AC-B585-AA111BCDB85C}" type="presOf" srcId="{2D07D92A-BF7D-4743-B2CF-939E853EA9FB}" destId="{4BE9BD2B-BFBA-42F1-B85B-A6AD5D6CF561}" srcOrd="0" destOrd="0" presId="urn:microsoft.com/office/officeart/2005/8/layout/default"/>
    <dgm:cxn modelId="{56D8AB2D-F983-47C6-9036-0A57969C8922}" type="presOf" srcId="{4D8B6116-C666-4A27-AEE6-0219EA34EC32}" destId="{92DED172-FF44-4BEA-A1D5-5ADF4043D702}" srcOrd="0" destOrd="0" presId="urn:microsoft.com/office/officeart/2005/8/layout/default"/>
    <dgm:cxn modelId="{F8DBDC36-A33A-4729-9627-91A2C0637C11}" type="presOf" srcId="{0F46A503-CA29-4ADD-A428-CBA2595D698B}" destId="{258D9061-DD45-4AE1-B29A-8ABF485461AB}" srcOrd="0" destOrd="0" presId="urn:microsoft.com/office/officeart/2005/8/layout/default"/>
    <dgm:cxn modelId="{0091D869-855A-4771-AF4C-36398741C049}" srcId="{2B9ED9C9-D357-4275-B126-5FCA8E698C44}" destId="{4D8B6116-C666-4A27-AEE6-0219EA34EC32}" srcOrd="6" destOrd="0" parTransId="{3BBDDD5D-6A68-4247-99D7-AACA8C9B6FBA}" sibTransId="{96586B77-E598-495C-89D9-9F93B7A5A9DD}"/>
    <dgm:cxn modelId="{2E453174-9186-42A6-9477-D20702004079}" srcId="{2B9ED9C9-D357-4275-B126-5FCA8E698C44}" destId="{1C1CB539-806D-499C-8067-801EC84E3794}" srcOrd="4" destOrd="0" parTransId="{449D3DA2-C947-46BF-93EB-624876797BEC}" sibTransId="{89E6E75D-B9F4-4D9F-A2F6-95B7C902D1A9}"/>
    <dgm:cxn modelId="{E85E2D59-5C4E-4480-8BB2-4CD5A8F81BFA}" type="presOf" srcId="{BF3A1B4E-5D97-4E6B-B277-B138AD53E0A6}" destId="{480A6459-2F1B-4399-AFFE-B1EA57F152E8}" srcOrd="0" destOrd="0" presId="urn:microsoft.com/office/officeart/2005/8/layout/default"/>
    <dgm:cxn modelId="{AE1E0B89-4675-452C-B810-C514E3D39832}" type="presOf" srcId="{2B9ED9C9-D357-4275-B126-5FCA8E698C44}" destId="{7D8E08A2-7627-41D2-8BE7-2FB22F9122EE}" srcOrd="0" destOrd="0" presId="urn:microsoft.com/office/officeart/2005/8/layout/default"/>
    <dgm:cxn modelId="{26C86397-B8BC-4EAA-B0ED-518DB1CA952E}" srcId="{2B9ED9C9-D357-4275-B126-5FCA8E698C44}" destId="{2BDADF6C-CB2C-43B0-B652-2B138B17654B}" srcOrd="3" destOrd="0" parTransId="{6835DF00-0EA0-4703-9175-60E80C552D25}" sibTransId="{3FD0F421-89F5-424B-96E2-EF50EFDB9939}"/>
    <dgm:cxn modelId="{1115D19D-C6E1-4F7B-93CF-24B9794371E2}" type="presOf" srcId="{2BDADF6C-CB2C-43B0-B652-2B138B17654B}" destId="{77942BCE-8200-4C0C-AFA0-89B889FEB6BF}" srcOrd="0" destOrd="0" presId="urn:microsoft.com/office/officeart/2005/8/layout/default"/>
    <dgm:cxn modelId="{DADBF9A9-5D21-4D41-B038-BF76B77ED898}" srcId="{2B9ED9C9-D357-4275-B126-5FCA8E698C44}" destId="{0F46A503-CA29-4ADD-A428-CBA2595D698B}" srcOrd="5" destOrd="0" parTransId="{9B882A08-04A9-47A1-A933-F618EB2321FB}" sibTransId="{5E0B2220-FC3A-4B85-8D22-BAD1FB9CF44A}"/>
    <dgm:cxn modelId="{4F178BAD-6344-4845-B826-B2517DBE872A}" type="presOf" srcId="{FECAB167-A1D8-43BC-ACB0-D77B952FB81C}" destId="{D76148BE-FC7C-463C-9294-12A70EF44711}" srcOrd="0" destOrd="0" presId="urn:microsoft.com/office/officeart/2005/8/layout/default"/>
    <dgm:cxn modelId="{45ED73B4-8418-4FB0-9D00-1325D833BCAE}" srcId="{2B9ED9C9-D357-4275-B126-5FCA8E698C44}" destId="{FECAB167-A1D8-43BC-ACB0-D77B952FB81C}" srcOrd="1" destOrd="0" parTransId="{E919B97E-5437-4D1D-BCA4-92A155413332}" sibTransId="{4E4524E1-D673-47C2-A3A5-34469A6471C2}"/>
    <dgm:cxn modelId="{889C6DB6-9FA1-4713-8560-CC4E80900020}" type="presOf" srcId="{B7B9E354-739F-48C1-A854-B8FBDA8BBD91}" destId="{707AAFEF-EE13-492F-95AA-4F35B7FBD08E}" srcOrd="0" destOrd="0" presId="urn:microsoft.com/office/officeart/2005/8/layout/default"/>
    <dgm:cxn modelId="{F4BFCDCF-99F5-4874-A81F-8B576631FDC6}" srcId="{2B9ED9C9-D357-4275-B126-5FCA8E698C44}" destId="{2D07D92A-BF7D-4743-B2CF-939E853EA9FB}" srcOrd="7" destOrd="0" parTransId="{BEC23D02-BC53-4C2F-B19E-690DC17A44FC}" sibTransId="{B6CB1FB9-DA57-4D8C-AFB0-8E5E187AD78F}"/>
    <dgm:cxn modelId="{0C69A4D0-E12D-4424-8598-77A3D0D4575C}" type="presOf" srcId="{1C1CB539-806D-499C-8067-801EC84E3794}" destId="{7B6BB0E5-0F74-40C4-862A-74ABC9FB0198}" srcOrd="0" destOrd="0" presId="urn:microsoft.com/office/officeart/2005/8/layout/default"/>
    <dgm:cxn modelId="{02A12AFA-95E6-45E4-96E4-F17BF6036B92}" srcId="{2B9ED9C9-D357-4275-B126-5FCA8E698C44}" destId="{B7B9E354-739F-48C1-A854-B8FBDA8BBD91}" srcOrd="0" destOrd="0" parTransId="{DEBB0248-5DEB-4E39-9639-96C5F759119D}" sibTransId="{E7E2CAA7-0D04-42A1-AEB2-31D992F069F5}"/>
    <dgm:cxn modelId="{8CBDD9FC-DAC6-45E5-8ACF-14D42795F933}" srcId="{2B9ED9C9-D357-4275-B126-5FCA8E698C44}" destId="{BF3A1B4E-5D97-4E6B-B277-B138AD53E0A6}" srcOrd="2" destOrd="0" parTransId="{F3CD8F49-700F-4859-ABC7-3E80C2B5847F}" sibTransId="{4E464A42-F831-4E94-B7F3-C45D96434B90}"/>
    <dgm:cxn modelId="{F1ADB5BB-F075-4654-A102-DB9C0721AECC}" type="presParOf" srcId="{7D8E08A2-7627-41D2-8BE7-2FB22F9122EE}" destId="{707AAFEF-EE13-492F-95AA-4F35B7FBD08E}" srcOrd="0" destOrd="0" presId="urn:microsoft.com/office/officeart/2005/8/layout/default"/>
    <dgm:cxn modelId="{0EF7DAF6-346F-407F-AD28-27A059257190}" type="presParOf" srcId="{7D8E08A2-7627-41D2-8BE7-2FB22F9122EE}" destId="{63E00A06-4E36-4E6B-AC53-BB9F501E53DA}" srcOrd="1" destOrd="0" presId="urn:microsoft.com/office/officeart/2005/8/layout/default"/>
    <dgm:cxn modelId="{B0596311-DBC4-42F2-A098-AAFB44359A54}" type="presParOf" srcId="{7D8E08A2-7627-41D2-8BE7-2FB22F9122EE}" destId="{D76148BE-FC7C-463C-9294-12A70EF44711}" srcOrd="2" destOrd="0" presId="urn:microsoft.com/office/officeart/2005/8/layout/default"/>
    <dgm:cxn modelId="{AE076B66-266C-4C14-8A4B-C4E3AAC3C2AD}" type="presParOf" srcId="{7D8E08A2-7627-41D2-8BE7-2FB22F9122EE}" destId="{C50F9245-9275-44B8-9C18-95E3EF729121}" srcOrd="3" destOrd="0" presId="urn:microsoft.com/office/officeart/2005/8/layout/default"/>
    <dgm:cxn modelId="{F5519F62-63DC-48A3-9A3E-C26C29531EF2}" type="presParOf" srcId="{7D8E08A2-7627-41D2-8BE7-2FB22F9122EE}" destId="{480A6459-2F1B-4399-AFFE-B1EA57F152E8}" srcOrd="4" destOrd="0" presId="urn:microsoft.com/office/officeart/2005/8/layout/default"/>
    <dgm:cxn modelId="{0C0B82C2-5EA0-4C00-9406-7C49424F19E1}" type="presParOf" srcId="{7D8E08A2-7627-41D2-8BE7-2FB22F9122EE}" destId="{4F18A98D-D417-494D-8D71-B47BD0B391BD}" srcOrd="5" destOrd="0" presId="urn:microsoft.com/office/officeart/2005/8/layout/default"/>
    <dgm:cxn modelId="{4A76C0CC-7174-4F93-A8EC-34B1C6C0C179}" type="presParOf" srcId="{7D8E08A2-7627-41D2-8BE7-2FB22F9122EE}" destId="{77942BCE-8200-4C0C-AFA0-89B889FEB6BF}" srcOrd="6" destOrd="0" presId="urn:microsoft.com/office/officeart/2005/8/layout/default"/>
    <dgm:cxn modelId="{51619CEE-7EE7-44F0-8FC0-C68EDD050767}" type="presParOf" srcId="{7D8E08A2-7627-41D2-8BE7-2FB22F9122EE}" destId="{002ED88F-C5A3-44FB-A6C4-9D13E2D55ED4}" srcOrd="7" destOrd="0" presId="urn:microsoft.com/office/officeart/2005/8/layout/default"/>
    <dgm:cxn modelId="{A22B0563-17F4-4FA3-8390-CFDDA5D4BA95}" type="presParOf" srcId="{7D8E08A2-7627-41D2-8BE7-2FB22F9122EE}" destId="{7B6BB0E5-0F74-40C4-862A-74ABC9FB0198}" srcOrd="8" destOrd="0" presId="urn:microsoft.com/office/officeart/2005/8/layout/default"/>
    <dgm:cxn modelId="{B2B83072-CE4F-41E3-8B74-1BBB37DE3D9B}" type="presParOf" srcId="{7D8E08A2-7627-41D2-8BE7-2FB22F9122EE}" destId="{3260EA7B-19FD-4672-93ED-F431C810ECDB}" srcOrd="9" destOrd="0" presId="urn:microsoft.com/office/officeart/2005/8/layout/default"/>
    <dgm:cxn modelId="{97F99AE4-4FE9-4645-8FD8-6340B2126608}" type="presParOf" srcId="{7D8E08A2-7627-41D2-8BE7-2FB22F9122EE}" destId="{258D9061-DD45-4AE1-B29A-8ABF485461AB}" srcOrd="10" destOrd="0" presId="urn:microsoft.com/office/officeart/2005/8/layout/default"/>
    <dgm:cxn modelId="{3F475A4B-CCB6-432C-940C-394559D76889}" type="presParOf" srcId="{7D8E08A2-7627-41D2-8BE7-2FB22F9122EE}" destId="{54F9AEE2-CF36-4771-8BDA-0436F8254012}" srcOrd="11" destOrd="0" presId="urn:microsoft.com/office/officeart/2005/8/layout/default"/>
    <dgm:cxn modelId="{95074944-BC39-4059-B5B5-B9D010BF71CB}" type="presParOf" srcId="{7D8E08A2-7627-41D2-8BE7-2FB22F9122EE}" destId="{92DED172-FF44-4BEA-A1D5-5ADF4043D702}" srcOrd="12" destOrd="0" presId="urn:microsoft.com/office/officeart/2005/8/layout/default"/>
    <dgm:cxn modelId="{DF16CF3A-03AE-4D77-9CE1-9C0ED75F753B}" type="presParOf" srcId="{7D8E08A2-7627-41D2-8BE7-2FB22F9122EE}" destId="{FD473CB5-3FA3-400E-A308-E47DC73CB72C}" srcOrd="13" destOrd="0" presId="urn:microsoft.com/office/officeart/2005/8/layout/default"/>
    <dgm:cxn modelId="{8BA3F716-1139-4A91-AC4A-296C54E84871}" type="presParOf" srcId="{7D8E08A2-7627-41D2-8BE7-2FB22F9122EE}" destId="{4BE9BD2B-BFBA-42F1-B85B-A6AD5D6CF56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19E451-0538-4BA7-810A-AD8643A521F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6F890DF-DA29-4511-8A47-EE2B7C358C84}">
      <dgm:prSet/>
      <dgm:spPr/>
      <dgm:t>
        <a:bodyPr/>
        <a:lstStyle/>
        <a:p>
          <a:r>
            <a:rPr lang="en-US"/>
            <a:t>There are still 234 million migrant workers lack access </a:t>
          </a:r>
        </a:p>
      </dgm:t>
    </dgm:pt>
    <dgm:pt modelId="{44505A43-B8ED-4E5D-8F9D-1F7A791117E1}" type="parTrans" cxnId="{CC4DD2CD-34AE-49D2-97D0-913A2CFB3093}">
      <dgm:prSet/>
      <dgm:spPr/>
      <dgm:t>
        <a:bodyPr/>
        <a:lstStyle/>
        <a:p>
          <a:endParaRPr lang="en-US"/>
        </a:p>
      </dgm:t>
    </dgm:pt>
    <dgm:pt modelId="{89815EB2-EAC4-44D6-A079-CB8ACE73462E}" type="sibTrans" cxnId="{CC4DD2CD-34AE-49D2-97D0-913A2CFB3093}">
      <dgm:prSet/>
      <dgm:spPr/>
      <dgm:t>
        <a:bodyPr/>
        <a:lstStyle/>
        <a:p>
          <a:endParaRPr lang="en-US"/>
        </a:p>
      </dgm:t>
    </dgm:pt>
    <dgm:pt modelId="{8B654CC5-7F21-4537-82CF-4512A055E0E9}">
      <dgm:prSet/>
      <dgm:spPr/>
      <dgm:t>
        <a:bodyPr/>
        <a:lstStyle/>
        <a:p>
          <a:r>
            <a:rPr lang="en-US"/>
            <a:t>Land urbanization has outpaced the urbanization of the population..</a:t>
          </a:r>
        </a:p>
      </dgm:t>
    </dgm:pt>
    <dgm:pt modelId="{185B3A62-2836-4120-B8F9-D05C42C3D42F}" type="parTrans" cxnId="{DC2DD52D-DC6C-474A-AAFE-57F5BE9DF20E}">
      <dgm:prSet/>
      <dgm:spPr/>
      <dgm:t>
        <a:bodyPr/>
        <a:lstStyle/>
        <a:p>
          <a:endParaRPr lang="en-US"/>
        </a:p>
      </dgm:t>
    </dgm:pt>
    <dgm:pt modelId="{55E96B04-9C14-4B87-B8F6-58B0FB8C02EA}" type="sibTrans" cxnId="{DC2DD52D-DC6C-474A-AAFE-57F5BE9DF20E}">
      <dgm:prSet/>
      <dgm:spPr/>
      <dgm:t>
        <a:bodyPr/>
        <a:lstStyle/>
        <a:p>
          <a:endParaRPr lang="en-US"/>
        </a:p>
      </dgm:t>
    </dgm:pt>
    <dgm:pt modelId="{5D189C97-9745-4B3E-BA06-E5679E7EFEF2}">
      <dgm:prSet/>
      <dgm:spPr/>
      <dgm:t>
        <a:bodyPr/>
        <a:lstStyle/>
        <a:p>
          <a:r>
            <a:rPr lang="en-US"/>
            <a:t>The spatial pattern and urban scales systems are unreasonable, and the distribution of cities does not match the resources and environmental carrying capacity</a:t>
          </a:r>
        </a:p>
      </dgm:t>
    </dgm:pt>
    <dgm:pt modelId="{72A0A701-B8F9-48E1-8E28-DDA9BDD24E12}" type="parTrans" cxnId="{72D168FB-749E-4518-85AF-BF0B3021FF43}">
      <dgm:prSet/>
      <dgm:spPr/>
      <dgm:t>
        <a:bodyPr/>
        <a:lstStyle/>
        <a:p>
          <a:endParaRPr lang="en-US"/>
        </a:p>
      </dgm:t>
    </dgm:pt>
    <dgm:pt modelId="{10BB45C7-D1E6-4582-BFC5-64DA789C52F9}" type="sibTrans" cxnId="{72D168FB-749E-4518-85AF-BF0B3021FF43}">
      <dgm:prSet/>
      <dgm:spPr/>
      <dgm:t>
        <a:bodyPr/>
        <a:lstStyle/>
        <a:p>
          <a:endParaRPr lang="en-US"/>
        </a:p>
      </dgm:t>
    </dgm:pt>
    <dgm:pt modelId="{C71FC7E0-A6F0-4424-A381-65DA6CAA3CC7}">
      <dgm:prSet/>
      <dgm:spPr/>
      <dgm:t>
        <a:bodyPr/>
        <a:lstStyle/>
        <a:p>
          <a:r>
            <a:rPr lang="en-US"/>
            <a:t>The management level of urban areas is still low, and big city disease isincreasingly common and serious.</a:t>
          </a:r>
        </a:p>
      </dgm:t>
    </dgm:pt>
    <dgm:pt modelId="{FAEC9AC5-7B4A-42E0-A3E1-9B1895025FE5}" type="parTrans" cxnId="{22472E67-24F9-40E3-8254-FBC3CAB4D303}">
      <dgm:prSet/>
      <dgm:spPr/>
      <dgm:t>
        <a:bodyPr/>
        <a:lstStyle/>
        <a:p>
          <a:endParaRPr lang="en-US"/>
        </a:p>
      </dgm:t>
    </dgm:pt>
    <dgm:pt modelId="{4F36CCFF-3313-4434-A681-E95A4B43D4DD}" type="sibTrans" cxnId="{22472E67-24F9-40E3-8254-FBC3CAB4D303}">
      <dgm:prSet/>
      <dgm:spPr/>
      <dgm:t>
        <a:bodyPr/>
        <a:lstStyle/>
        <a:p>
          <a:endParaRPr lang="en-US"/>
        </a:p>
      </dgm:t>
    </dgm:pt>
    <dgm:pt modelId="{A2F2F9B0-E430-4FCA-B261-066BA22871A0}">
      <dgm:prSet/>
      <dgm:spPr/>
      <dgm:t>
        <a:bodyPr/>
        <a:lstStyle/>
        <a:p>
          <a:r>
            <a:rPr lang="en-US"/>
            <a:t>Lack of respect history, and cultural heritage. Many cities plan and construct international metropolises without regard for the actual situation.</a:t>
          </a:r>
        </a:p>
      </dgm:t>
    </dgm:pt>
    <dgm:pt modelId="{CA93D1EA-1917-4366-AB5F-E13236F331AE}" type="parTrans" cxnId="{494A2217-115F-4D24-9818-01A20A3CEE69}">
      <dgm:prSet/>
      <dgm:spPr/>
      <dgm:t>
        <a:bodyPr/>
        <a:lstStyle/>
        <a:p>
          <a:endParaRPr lang="en-US"/>
        </a:p>
      </dgm:t>
    </dgm:pt>
    <dgm:pt modelId="{CF33AC28-4BAC-40B9-83B2-D6B78812D5CB}" type="sibTrans" cxnId="{494A2217-115F-4D24-9818-01A20A3CEE69}">
      <dgm:prSet/>
      <dgm:spPr/>
      <dgm:t>
        <a:bodyPr/>
        <a:lstStyle/>
        <a:p>
          <a:endParaRPr lang="en-US"/>
        </a:p>
      </dgm:t>
    </dgm:pt>
    <dgm:pt modelId="{B1B2F140-BA4A-4198-A59C-EDBB2903BD3F}" type="pres">
      <dgm:prSet presAssocID="{8D19E451-0538-4BA7-810A-AD8643A521F9}" presName="linear" presStyleCnt="0">
        <dgm:presLayoutVars>
          <dgm:animLvl val="lvl"/>
          <dgm:resizeHandles val="exact"/>
        </dgm:presLayoutVars>
      </dgm:prSet>
      <dgm:spPr/>
    </dgm:pt>
    <dgm:pt modelId="{59B121AF-459C-4638-ADC2-8E638C29E22C}" type="pres">
      <dgm:prSet presAssocID="{66F890DF-DA29-4511-8A47-EE2B7C358C84}" presName="parentText" presStyleLbl="node1" presStyleIdx="0" presStyleCnt="5">
        <dgm:presLayoutVars>
          <dgm:chMax val="0"/>
          <dgm:bulletEnabled val="1"/>
        </dgm:presLayoutVars>
      </dgm:prSet>
      <dgm:spPr/>
    </dgm:pt>
    <dgm:pt modelId="{A9B6F6F0-525B-416F-9336-963C006308BB}" type="pres">
      <dgm:prSet presAssocID="{89815EB2-EAC4-44D6-A079-CB8ACE73462E}" presName="spacer" presStyleCnt="0"/>
      <dgm:spPr/>
    </dgm:pt>
    <dgm:pt modelId="{43B518EA-1E10-4E68-BCC3-96A7F4731327}" type="pres">
      <dgm:prSet presAssocID="{8B654CC5-7F21-4537-82CF-4512A055E0E9}" presName="parentText" presStyleLbl="node1" presStyleIdx="1" presStyleCnt="5">
        <dgm:presLayoutVars>
          <dgm:chMax val="0"/>
          <dgm:bulletEnabled val="1"/>
        </dgm:presLayoutVars>
      </dgm:prSet>
      <dgm:spPr/>
    </dgm:pt>
    <dgm:pt modelId="{72EAF947-9FCB-4156-9467-8126BE2ACB15}" type="pres">
      <dgm:prSet presAssocID="{55E96B04-9C14-4B87-B8F6-58B0FB8C02EA}" presName="spacer" presStyleCnt="0"/>
      <dgm:spPr/>
    </dgm:pt>
    <dgm:pt modelId="{386C3856-82A3-43C2-965F-2AA208C8A8F7}" type="pres">
      <dgm:prSet presAssocID="{5D189C97-9745-4B3E-BA06-E5679E7EFEF2}" presName="parentText" presStyleLbl="node1" presStyleIdx="2" presStyleCnt="5">
        <dgm:presLayoutVars>
          <dgm:chMax val="0"/>
          <dgm:bulletEnabled val="1"/>
        </dgm:presLayoutVars>
      </dgm:prSet>
      <dgm:spPr/>
    </dgm:pt>
    <dgm:pt modelId="{9E27E5E5-A6FA-4385-A4A2-D5C308E29C58}" type="pres">
      <dgm:prSet presAssocID="{10BB45C7-D1E6-4582-BFC5-64DA789C52F9}" presName="spacer" presStyleCnt="0"/>
      <dgm:spPr/>
    </dgm:pt>
    <dgm:pt modelId="{9DE415F6-9D0F-49FE-85EA-E512E78B3C39}" type="pres">
      <dgm:prSet presAssocID="{C71FC7E0-A6F0-4424-A381-65DA6CAA3CC7}" presName="parentText" presStyleLbl="node1" presStyleIdx="3" presStyleCnt="5">
        <dgm:presLayoutVars>
          <dgm:chMax val="0"/>
          <dgm:bulletEnabled val="1"/>
        </dgm:presLayoutVars>
      </dgm:prSet>
      <dgm:spPr/>
    </dgm:pt>
    <dgm:pt modelId="{DFFFF390-3DAD-47C3-8611-4A5D70184A4E}" type="pres">
      <dgm:prSet presAssocID="{4F36CCFF-3313-4434-A681-E95A4B43D4DD}" presName="spacer" presStyleCnt="0"/>
      <dgm:spPr/>
    </dgm:pt>
    <dgm:pt modelId="{B124204C-BB50-4121-9A8E-162A48376A6A}" type="pres">
      <dgm:prSet presAssocID="{A2F2F9B0-E430-4FCA-B261-066BA22871A0}" presName="parentText" presStyleLbl="node1" presStyleIdx="4" presStyleCnt="5">
        <dgm:presLayoutVars>
          <dgm:chMax val="0"/>
          <dgm:bulletEnabled val="1"/>
        </dgm:presLayoutVars>
      </dgm:prSet>
      <dgm:spPr/>
    </dgm:pt>
  </dgm:ptLst>
  <dgm:cxnLst>
    <dgm:cxn modelId="{70D04E0D-0A0C-4867-BB9B-B1517569C5ED}" type="presOf" srcId="{A2F2F9B0-E430-4FCA-B261-066BA22871A0}" destId="{B124204C-BB50-4121-9A8E-162A48376A6A}" srcOrd="0" destOrd="0" presId="urn:microsoft.com/office/officeart/2005/8/layout/vList2"/>
    <dgm:cxn modelId="{494A2217-115F-4D24-9818-01A20A3CEE69}" srcId="{8D19E451-0538-4BA7-810A-AD8643A521F9}" destId="{A2F2F9B0-E430-4FCA-B261-066BA22871A0}" srcOrd="4" destOrd="0" parTransId="{CA93D1EA-1917-4366-AB5F-E13236F331AE}" sibTransId="{CF33AC28-4BAC-40B9-83B2-D6B78812D5CB}"/>
    <dgm:cxn modelId="{BCA08F22-FB56-4918-B121-8E3BB7217E20}" type="presOf" srcId="{66F890DF-DA29-4511-8A47-EE2B7C358C84}" destId="{59B121AF-459C-4638-ADC2-8E638C29E22C}" srcOrd="0" destOrd="0" presId="urn:microsoft.com/office/officeart/2005/8/layout/vList2"/>
    <dgm:cxn modelId="{A0643623-F2A3-49C8-B606-2A26276A2BF1}" type="presOf" srcId="{8B654CC5-7F21-4537-82CF-4512A055E0E9}" destId="{43B518EA-1E10-4E68-BCC3-96A7F4731327}" srcOrd="0" destOrd="0" presId="urn:microsoft.com/office/officeart/2005/8/layout/vList2"/>
    <dgm:cxn modelId="{DC2DD52D-DC6C-474A-AAFE-57F5BE9DF20E}" srcId="{8D19E451-0538-4BA7-810A-AD8643A521F9}" destId="{8B654CC5-7F21-4537-82CF-4512A055E0E9}" srcOrd="1" destOrd="0" parTransId="{185B3A62-2836-4120-B8F9-D05C42C3D42F}" sibTransId="{55E96B04-9C14-4B87-B8F6-58B0FB8C02EA}"/>
    <dgm:cxn modelId="{22472E67-24F9-40E3-8254-FBC3CAB4D303}" srcId="{8D19E451-0538-4BA7-810A-AD8643A521F9}" destId="{C71FC7E0-A6F0-4424-A381-65DA6CAA3CC7}" srcOrd="3" destOrd="0" parTransId="{FAEC9AC5-7B4A-42E0-A3E1-9B1895025FE5}" sibTransId="{4F36CCFF-3313-4434-A681-E95A4B43D4DD}"/>
    <dgm:cxn modelId="{CD0C406A-9C86-4386-91DE-D5161B99DE78}" type="presOf" srcId="{8D19E451-0538-4BA7-810A-AD8643A521F9}" destId="{B1B2F140-BA4A-4198-A59C-EDBB2903BD3F}" srcOrd="0" destOrd="0" presId="urn:microsoft.com/office/officeart/2005/8/layout/vList2"/>
    <dgm:cxn modelId="{C8B4658D-BF69-4972-BE4E-A234C0A06EA9}" type="presOf" srcId="{C71FC7E0-A6F0-4424-A381-65DA6CAA3CC7}" destId="{9DE415F6-9D0F-49FE-85EA-E512E78B3C39}" srcOrd="0" destOrd="0" presId="urn:microsoft.com/office/officeart/2005/8/layout/vList2"/>
    <dgm:cxn modelId="{CC4DD2CD-34AE-49D2-97D0-913A2CFB3093}" srcId="{8D19E451-0538-4BA7-810A-AD8643A521F9}" destId="{66F890DF-DA29-4511-8A47-EE2B7C358C84}" srcOrd="0" destOrd="0" parTransId="{44505A43-B8ED-4E5D-8F9D-1F7A791117E1}" sibTransId="{89815EB2-EAC4-44D6-A079-CB8ACE73462E}"/>
    <dgm:cxn modelId="{AF8867E2-6880-452E-BF02-BCD6C22D354C}" type="presOf" srcId="{5D189C97-9745-4B3E-BA06-E5679E7EFEF2}" destId="{386C3856-82A3-43C2-965F-2AA208C8A8F7}" srcOrd="0" destOrd="0" presId="urn:microsoft.com/office/officeart/2005/8/layout/vList2"/>
    <dgm:cxn modelId="{72D168FB-749E-4518-85AF-BF0B3021FF43}" srcId="{8D19E451-0538-4BA7-810A-AD8643A521F9}" destId="{5D189C97-9745-4B3E-BA06-E5679E7EFEF2}" srcOrd="2" destOrd="0" parTransId="{72A0A701-B8F9-48E1-8E28-DDA9BDD24E12}" sibTransId="{10BB45C7-D1E6-4582-BFC5-64DA789C52F9}"/>
    <dgm:cxn modelId="{CD9C6EB0-53F3-4E68-84DF-43B97A8DFFDB}" type="presParOf" srcId="{B1B2F140-BA4A-4198-A59C-EDBB2903BD3F}" destId="{59B121AF-459C-4638-ADC2-8E638C29E22C}" srcOrd="0" destOrd="0" presId="urn:microsoft.com/office/officeart/2005/8/layout/vList2"/>
    <dgm:cxn modelId="{DD79BDD5-0F29-4611-A6BB-58A1DCBFF71F}" type="presParOf" srcId="{B1B2F140-BA4A-4198-A59C-EDBB2903BD3F}" destId="{A9B6F6F0-525B-416F-9336-963C006308BB}" srcOrd="1" destOrd="0" presId="urn:microsoft.com/office/officeart/2005/8/layout/vList2"/>
    <dgm:cxn modelId="{EEC7F536-11C0-4416-95C9-873341B5C2B1}" type="presParOf" srcId="{B1B2F140-BA4A-4198-A59C-EDBB2903BD3F}" destId="{43B518EA-1E10-4E68-BCC3-96A7F4731327}" srcOrd="2" destOrd="0" presId="urn:microsoft.com/office/officeart/2005/8/layout/vList2"/>
    <dgm:cxn modelId="{1FEB6CC8-AAA6-4584-A1D7-5CA1F52CE37F}" type="presParOf" srcId="{B1B2F140-BA4A-4198-A59C-EDBB2903BD3F}" destId="{72EAF947-9FCB-4156-9467-8126BE2ACB15}" srcOrd="3" destOrd="0" presId="urn:microsoft.com/office/officeart/2005/8/layout/vList2"/>
    <dgm:cxn modelId="{1D01AB4F-735D-487C-8E17-24956328CDBC}" type="presParOf" srcId="{B1B2F140-BA4A-4198-A59C-EDBB2903BD3F}" destId="{386C3856-82A3-43C2-965F-2AA208C8A8F7}" srcOrd="4" destOrd="0" presId="urn:microsoft.com/office/officeart/2005/8/layout/vList2"/>
    <dgm:cxn modelId="{95E3E1A0-C875-42BF-8BB3-D589A3A383A8}" type="presParOf" srcId="{B1B2F140-BA4A-4198-A59C-EDBB2903BD3F}" destId="{9E27E5E5-A6FA-4385-A4A2-D5C308E29C58}" srcOrd="5" destOrd="0" presId="urn:microsoft.com/office/officeart/2005/8/layout/vList2"/>
    <dgm:cxn modelId="{C053854A-2004-46A1-AB44-B6D96C504CE7}" type="presParOf" srcId="{B1B2F140-BA4A-4198-A59C-EDBB2903BD3F}" destId="{9DE415F6-9D0F-49FE-85EA-E512E78B3C39}" srcOrd="6" destOrd="0" presId="urn:microsoft.com/office/officeart/2005/8/layout/vList2"/>
    <dgm:cxn modelId="{B46AE08C-45A2-405F-8F1E-3BE306F1A8EC}" type="presParOf" srcId="{B1B2F140-BA4A-4198-A59C-EDBB2903BD3F}" destId="{DFFFF390-3DAD-47C3-8611-4A5D70184A4E}" srcOrd="7" destOrd="0" presId="urn:microsoft.com/office/officeart/2005/8/layout/vList2"/>
    <dgm:cxn modelId="{1BBD7C84-FC3C-4399-8220-4B80A2C182F0}" type="presParOf" srcId="{B1B2F140-BA4A-4198-A59C-EDBB2903BD3F}" destId="{B124204C-BB50-4121-9A8E-162A48376A6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2EC3D4-1810-40E7-A9D6-08183CC4A12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09FE6B4-7E98-4D77-AC22-04588D2A9271}">
      <dgm:prSet/>
      <dgm:spPr/>
      <dgm:t>
        <a:bodyPr/>
        <a:lstStyle/>
        <a:p>
          <a:r>
            <a:rPr lang="en-US"/>
            <a:t>Set up in 2014</a:t>
          </a:r>
        </a:p>
      </dgm:t>
    </dgm:pt>
    <dgm:pt modelId="{5E9CB414-90CE-4FDF-86D1-72F10965770B}" type="parTrans" cxnId="{030ADCCE-0E02-4292-931A-56E576D023AD}">
      <dgm:prSet/>
      <dgm:spPr/>
      <dgm:t>
        <a:bodyPr/>
        <a:lstStyle/>
        <a:p>
          <a:endParaRPr lang="en-US"/>
        </a:p>
      </dgm:t>
    </dgm:pt>
    <dgm:pt modelId="{8B57F02A-FEF9-4E21-8546-8F94BDF4E122}" type="sibTrans" cxnId="{030ADCCE-0E02-4292-931A-56E576D023AD}">
      <dgm:prSet/>
      <dgm:spPr/>
      <dgm:t>
        <a:bodyPr/>
        <a:lstStyle/>
        <a:p>
          <a:endParaRPr lang="en-US"/>
        </a:p>
      </dgm:t>
    </dgm:pt>
    <dgm:pt modelId="{14E636FA-5814-4A8D-88A4-03F45A1D23F6}">
      <dgm:prSet/>
      <dgm:spPr/>
      <dgm:t>
        <a:bodyPr/>
        <a:lstStyle/>
        <a:p>
          <a:r>
            <a:rPr lang="en-US"/>
            <a:t>Land-centered urbanization to people-centered urbanization</a:t>
          </a:r>
        </a:p>
      </dgm:t>
    </dgm:pt>
    <dgm:pt modelId="{15429368-20F8-4474-A95F-B1FDEA6EAC9B}" type="parTrans" cxnId="{0889A98B-176D-4E98-8B5A-F7E18120C31D}">
      <dgm:prSet/>
      <dgm:spPr/>
      <dgm:t>
        <a:bodyPr/>
        <a:lstStyle/>
        <a:p>
          <a:endParaRPr lang="en-US"/>
        </a:p>
      </dgm:t>
    </dgm:pt>
    <dgm:pt modelId="{776C7EC9-B579-4E8D-A946-13F64E33D362}" type="sibTrans" cxnId="{0889A98B-176D-4E98-8B5A-F7E18120C31D}">
      <dgm:prSet/>
      <dgm:spPr/>
      <dgm:t>
        <a:bodyPr/>
        <a:lstStyle/>
        <a:p>
          <a:endParaRPr lang="en-US"/>
        </a:p>
      </dgm:t>
    </dgm:pt>
    <dgm:pt modelId="{EEEB3AAD-001C-4D23-88B0-28E380D4AEA6}">
      <dgm:prSet/>
      <dgm:spPr/>
      <dgm:t>
        <a:bodyPr/>
        <a:lstStyle/>
        <a:p>
          <a:r>
            <a:rPr lang="en-US"/>
            <a:t>Increase participation</a:t>
          </a:r>
        </a:p>
      </dgm:t>
    </dgm:pt>
    <dgm:pt modelId="{3CD1BABE-D666-4907-A304-35E773E09CE2}" type="parTrans" cxnId="{EBA7055B-4D28-4A57-886E-63C03471F47F}">
      <dgm:prSet/>
      <dgm:spPr/>
      <dgm:t>
        <a:bodyPr/>
        <a:lstStyle/>
        <a:p>
          <a:endParaRPr lang="en-US"/>
        </a:p>
      </dgm:t>
    </dgm:pt>
    <dgm:pt modelId="{D25A7CC3-DB12-42A3-B1AE-CAA3718057A3}" type="sibTrans" cxnId="{EBA7055B-4D28-4A57-886E-63C03471F47F}">
      <dgm:prSet/>
      <dgm:spPr/>
      <dgm:t>
        <a:bodyPr/>
        <a:lstStyle/>
        <a:p>
          <a:endParaRPr lang="en-US"/>
        </a:p>
      </dgm:t>
    </dgm:pt>
    <dgm:pt modelId="{1AC78F5F-BB7D-4B6C-8602-9C4817677D1C}">
      <dgm:prSet/>
      <dgm:spPr/>
      <dgm:t>
        <a:bodyPr/>
        <a:lstStyle/>
        <a:p>
          <a:r>
            <a:rPr lang="en-US"/>
            <a:t>Eco-city development </a:t>
          </a:r>
        </a:p>
      </dgm:t>
    </dgm:pt>
    <dgm:pt modelId="{4F0B7A47-02E3-4C4E-8AD7-C53452634B6C}" type="parTrans" cxnId="{D4A5C516-380F-41BE-8678-C4322C2BDF3B}">
      <dgm:prSet/>
      <dgm:spPr/>
      <dgm:t>
        <a:bodyPr/>
        <a:lstStyle/>
        <a:p>
          <a:endParaRPr lang="en-US"/>
        </a:p>
      </dgm:t>
    </dgm:pt>
    <dgm:pt modelId="{683A891C-C173-4C47-BF5C-EDBC32F1E2CF}" type="sibTrans" cxnId="{D4A5C516-380F-41BE-8678-C4322C2BDF3B}">
      <dgm:prSet/>
      <dgm:spPr/>
      <dgm:t>
        <a:bodyPr/>
        <a:lstStyle/>
        <a:p>
          <a:endParaRPr lang="en-US"/>
        </a:p>
      </dgm:t>
    </dgm:pt>
    <dgm:pt modelId="{BBF09364-8494-413B-9B95-2F02A2A75A78}">
      <dgm:prSet/>
      <dgm:spPr/>
      <dgm:t>
        <a:bodyPr/>
        <a:lstStyle/>
        <a:p>
          <a:r>
            <a:rPr lang="en-US"/>
            <a:t>Set new developmental goals for China’s fast growing urbanization process</a:t>
          </a:r>
        </a:p>
      </dgm:t>
    </dgm:pt>
    <dgm:pt modelId="{2C64536B-F149-4BC5-9A15-7FD9450A4A74}" type="parTrans" cxnId="{29945929-041A-4CA2-9BEF-6E9D90DA3ACB}">
      <dgm:prSet/>
      <dgm:spPr/>
      <dgm:t>
        <a:bodyPr/>
        <a:lstStyle/>
        <a:p>
          <a:endParaRPr lang="en-US"/>
        </a:p>
      </dgm:t>
    </dgm:pt>
    <dgm:pt modelId="{672CE062-D4BE-453D-9EFF-19B5B1AC85DF}" type="sibTrans" cxnId="{29945929-041A-4CA2-9BEF-6E9D90DA3ACB}">
      <dgm:prSet/>
      <dgm:spPr/>
      <dgm:t>
        <a:bodyPr/>
        <a:lstStyle/>
        <a:p>
          <a:endParaRPr lang="en-US"/>
        </a:p>
      </dgm:t>
    </dgm:pt>
    <dgm:pt modelId="{8BD59A25-51D6-4659-A567-3022B2BBD0C5}" type="pres">
      <dgm:prSet presAssocID="{632EC3D4-1810-40E7-A9D6-08183CC4A124}" presName="linear" presStyleCnt="0">
        <dgm:presLayoutVars>
          <dgm:animLvl val="lvl"/>
          <dgm:resizeHandles val="exact"/>
        </dgm:presLayoutVars>
      </dgm:prSet>
      <dgm:spPr/>
    </dgm:pt>
    <dgm:pt modelId="{47F6E3A0-56CE-44B4-9486-D4B7F6009DAB}" type="pres">
      <dgm:prSet presAssocID="{B09FE6B4-7E98-4D77-AC22-04588D2A9271}" presName="parentText" presStyleLbl="node1" presStyleIdx="0" presStyleCnt="5">
        <dgm:presLayoutVars>
          <dgm:chMax val="0"/>
          <dgm:bulletEnabled val="1"/>
        </dgm:presLayoutVars>
      </dgm:prSet>
      <dgm:spPr/>
    </dgm:pt>
    <dgm:pt modelId="{7D4BF085-9BCB-463F-82EC-38D24ECA9CE2}" type="pres">
      <dgm:prSet presAssocID="{8B57F02A-FEF9-4E21-8546-8F94BDF4E122}" presName="spacer" presStyleCnt="0"/>
      <dgm:spPr/>
    </dgm:pt>
    <dgm:pt modelId="{FD7139CC-C13A-4BB9-BED5-8B770D11B0F7}" type="pres">
      <dgm:prSet presAssocID="{14E636FA-5814-4A8D-88A4-03F45A1D23F6}" presName="parentText" presStyleLbl="node1" presStyleIdx="1" presStyleCnt="5">
        <dgm:presLayoutVars>
          <dgm:chMax val="0"/>
          <dgm:bulletEnabled val="1"/>
        </dgm:presLayoutVars>
      </dgm:prSet>
      <dgm:spPr/>
    </dgm:pt>
    <dgm:pt modelId="{F4634B1A-23B5-4723-9CEC-FE7FB878B0E6}" type="pres">
      <dgm:prSet presAssocID="{776C7EC9-B579-4E8D-A946-13F64E33D362}" presName="spacer" presStyleCnt="0"/>
      <dgm:spPr/>
    </dgm:pt>
    <dgm:pt modelId="{9DFB3725-9F1D-4908-A54C-E6025DAA2EC0}" type="pres">
      <dgm:prSet presAssocID="{EEEB3AAD-001C-4D23-88B0-28E380D4AEA6}" presName="parentText" presStyleLbl="node1" presStyleIdx="2" presStyleCnt="5">
        <dgm:presLayoutVars>
          <dgm:chMax val="0"/>
          <dgm:bulletEnabled val="1"/>
        </dgm:presLayoutVars>
      </dgm:prSet>
      <dgm:spPr/>
    </dgm:pt>
    <dgm:pt modelId="{E59AB1EF-4EDC-4323-9690-F73692AFD4A6}" type="pres">
      <dgm:prSet presAssocID="{D25A7CC3-DB12-42A3-B1AE-CAA3718057A3}" presName="spacer" presStyleCnt="0"/>
      <dgm:spPr/>
    </dgm:pt>
    <dgm:pt modelId="{E4B47EF5-4997-443A-A388-28D66FF5CCB2}" type="pres">
      <dgm:prSet presAssocID="{1AC78F5F-BB7D-4B6C-8602-9C4817677D1C}" presName="parentText" presStyleLbl="node1" presStyleIdx="3" presStyleCnt="5">
        <dgm:presLayoutVars>
          <dgm:chMax val="0"/>
          <dgm:bulletEnabled val="1"/>
        </dgm:presLayoutVars>
      </dgm:prSet>
      <dgm:spPr/>
    </dgm:pt>
    <dgm:pt modelId="{F71CDA1E-68DF-425B-8D0C-E65531A4E7FB}" type="pres">
      <dgm:prSet presAssocID="{683A891C-C173-4C47-BF5C-EDBC32F1E2CF}" presName="spacer" presStyleCnt="0"/>
      <dgm:spPr/>
    </dgm:pt>
    <dgm:pt modelId="{378C056E-00A1-4B8A-BBA8-30A73B142EA7}" type="pres">
      <dgm:prSet presAssocID="{BBF09364-8494-413B-9B95-2F02A2A75A78}" presName="parentText" presStyleLbl="node1" presStyleIdx="4" presStyleCnt="5">
        <dgm:presLayoutVars>
          <dgm:chMax val="0"/>
          <dgm:bulletEnabled val="1"/>
        </dgm:presLayoutVars>
      </dgm:prSet>
      <dgm:spPr/>
    </dgm:pt>
  </dgm:ptLst>
  <dgm:cxnLst>
    <dgm:cxn modelId="{D4A5C516-380F-41BE-8678-C4322C2BDF3B}" srcId="{632EC3D4-1810-40E7-A9D6-08183CC4A124}" destId="{1AC78F5F-BB7D-4B6C-8602-9C4817677D1C}" srcOrd="3" destOrd="0" parTransId="{4F0B7A47-02E3-4C4E-8AD7-C53452634B6C}" sibTransId="{683A891C-C173-4C47-BF5C-EDBC32F1E2CF}"/>
    <dgm:cxn modelId="{2F31FE26-5A15-4AAA-802A-32B8CDEE56F7}" type="presOf" srcId="{B09FE6B4-7E98-4D77-AC22-04588D2A9271}" destId="{47F6E3A0-56CE-44B4-9486-D4B7F6009DAB}" srcOrd="0" destOrd="0" presId="urn:microsoft.com/office/officeart/2005/8/layout/vList2"/>
    <dgm:cxn modelId="{29945929-041A-4CA2-9BEF-6E9D90DA3ACB}" srcId="{632EC3D4-1810-40E7-A9D6-08183CC4A124}" destId="{BBF09364-8494-413B-9B95-2F02A2A75A78}" srcOrd="4" destOrd="0" parTransId="{2C64536B-F149-4BC5-9A15-7FD9450A4A74}" sibTransId="{672CE062-D4BE-453D-9EFF-19B5B1AC85DF}"/>
    <dgm:cxn modelId="{C7840531-6F81-4F73-94F5-F8EC0913B37A}" type="presOf" srcId="{1AC78F5F-BB7D-4B6C-8602-9C4817677D1C}" destId="{E4B47EF5-4997-443A-A388-28D66FF5CCB2}" srcOrd="0" destOrd="0" presId="urn:microsoft.com/office/officeart/2005/8/layout/vList2"/>
    <dgm:cxn modelId="{EBA7055B-4D28-4A57-886E-63C03471F47F}" srcId="{632EC3D4-1810-40E7-A9D6-08183CC4A124}" destId="{EEEB3AAD-001C-4D23-88B0-28E380D4AEA6}" srcOrd="2" destOrd="0" parTransId="{3CD1BABE-D666-4907-A304-35E773E09CE2}" sibTransId="{D25A7CC3-DB12-42A3-B1AE-CAA3718057A3}"/>
    <dgm:cxn modelId="{120EAC70-ECDD-4291-8484-758D883D9083}" type="presOf" srcId="{14E636FA-5814-4A8D-88A4-03F45A1D23F6}" destId="{FD7139CC-C13A-4BB9-BED5-8B770D11B0F7}" srcOrd="0" destOrd="0" presId="urn:microsoft.com/office/officeart/2005/8/layout/vList2"/>
    <dgm:cxn modelId="{0757FD70-997C-43F1-A3E3-00F5AA95A350}" type="presOf" srcId="{EEEB3AAD-001C-4D23-88B0-28E380D4AEA6}" destId="{9DFB3725-9F1D-4908-A54C-E6025DAA2EC0}" srcOrd="0" destOrd="0" presId="urn:microsoft.com/office/officeart/2005/8/layout/vList2"/>
    <dgm:cxn modelId="{06456C79-5007-4724-8A4C-2730BB41AA54}" type="presOf" srcId="{632EC3D4-1810-40E7-A9D6-08183CC4A124}" destId="{8BD59A25-51D6-4659-A567-3022B2BBD0C5}" srcOrd="0" destOrd="0" presId="urn:microsoft.com/office/officeart/2005/8/layout/vList2"/>
    <dgm:cxn modelId="{0889A98B-176D-4E98-8B5A-F7E18120C31D}" srcId="{632EC3D4-1810-40E7-A9D6-08183CC4A124}" destId="{14E636FA-5814-4A8D-88A4-03F45A1D23F6}" srcOrd="1" destOrd="0" parTransId="{15429368-20F8-4474-A95F-B1FDEA6EAC9B}" sibTransId="{776C7EC9-B579-4E8D-A946-13F64E33D362}"/>
    <dgm:cxn modelId="{030ADCCE-0E02-4292-931A-56E576D023AD}" srcId="{632EC3D4-1810-40E7-A9D6-08183CC4A124}" destId="{B09FE6B4-7E98-4D77-AC22-04588D2A9271}" srcOrd="0" destOrd="0" parTransId="{5E9CB414-90CE-4FDF-86D1-72F10965770B}" sibTransId="{8B57F02A-FEF9-4E21-8546-8F94BDF4E122}"/>
    <dgm:cxn modelId="{7EB2CDFC-23AC-48DE-BD78-FFAF75A50F62}" type="presOf" srcId="{BBF09364-8494-413B-9B95-2F02A2A75A78}" destId="{378C056E-00A1-4B8A-BBA8-30A73B142EA7}" srcOrd="0" destOrd="0" presId="urn:microsoft.com/office/officeart/2005/8/layout/vList2"/>
    <dgm:cxn modelId="{1046E9A1-B038-458E-95E3-C75CEEF3FE68}" type="presParOf" srcId="{8BD59A25-51D6-4659-A567-3022B2BBD0C5}" destId="{47F6E3A0-56CE-44B4-9486-D4B7F6009DAB}" srcOrd="0" destOrd="0" presId="urn:microsoft.com/office/officeart/2005/8/layout/vList2"/>
    <dgm:cxn modelId="{7649DCD6-E38F-40E5-8168-BA16CE70D817}" type="presParOf" srcId="{8BD59A25-51D6-4659-A567-3022B2BBD0C5}" destId="{7D4BF085-9BCB-463F-82EC-38D24ECA9CE2}" srcOrd="1" destOrd="0" presId="urn:microsoft.com/office/officeart/2005/8/layout/vList2"/>
    <dgm:cxn modelId="{31D774CD-125F-412A-9998-C2825E257CEA}" type="presParOf" srcId="{8BD59A25-51D6-4659-A567-3022B2BBD0C5}" destId="{FD7139CC-C13A-4BB9-BED5-8B770D11B0F7}" srcOrd="2" destOrd="0" presId="urn:microsoft.com/office/officeart/2005/8/layout/vList2"/>
    <dgm:cxn modelId="{B9EA8931-08DD-47F9-9608-8664D62E4914}" type="presParOf" srcId="{8BD59A25-51D6-4659-A567-3022B2BBD0C5}" destId="{F4634B1A-23B5-4723-9CEC-FE7FB878B0E6}" srcOrd="3" destOrd="0" presId="urn:microsoft.com/office/officeart/2005/8/layout/vList2"/>
    <dgm:cxn modelId="{DABA26A3-70C3-4EB3-8598-36925724B0E8}" type="presParOf" srcId="{8BD59A25-51D6-4659-A567-3022B2BBD0C5}" destId="{9DFB3725-9F1D-4908-A54C-E6025DAA2EC0}" srcOrd="4" destOrd="0" presId="urn:microsoft.com/office/officeart/2005/8/layout/vList2"/>
    <dgm:cxn modelId="{4580F0EA-A922-44EC-9426-91C91D207876}" type="presParOf" srcId="{8BD59A25-51D6-4659-A567-3022B2BBD0C5}" destId="{E59AB1EF-4EDC-4323-9690-F73692AFD4A6}" srcOrd="5" destOrd="0" presId="urn:microsoft.com/office/officeart/2005/8/layout/vList2"/>
    <dgm:cxn modelId="{B8F1C579-3CBC-473D-959E-9D06BD1EDF62}" type="presParOf" srcId="{8BD59A25-51D6-4659-A567-3022B2BBD0C5}" destId="{E4B47EF5-4997-443A-A388-28D66FF5CCB2}" srcOrd="6" destOrd="0" presId="urn:microsoft.com/office/officeart/2005/8/layout/vList2"/>
    <dgm:cxn modelId="{27811A79-E5DB-4792-952E-24F5AE72A13B}" type="presParOf" srcId="{8BD59A25-51D6-4659-A567-3022B2BBD0C5}" destId="{F71CDA1E-68DF-425B-8D0C-E65531A4E7FB}" srcOrd="7" destOrd="0" presId="urn:microsoft.com/office/officeart/2005/8/layout/vList2"/>
    <dgm:cxn modelId="{0485123D-C69C-42DF-96E5-58252649476D}" type="presParOf" srcId="{8BD59A25-51D6-4659-A567-3022B2BBD0C5}" destId="{378C056E-00A1-4B8A-BBA8-30A73B142E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C3E6E9-6337-4259-9212-E799FA7473A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716ECE1-E647-476D-9F49-B54C23ED494F}">
      <dgm:prSet/>
      <dgm:spPr/>
      <dgm:t>
        <a:bodyPr/>
        <a:lstStyle/>
        <a:p>
          <a:r>
            <a:rPr lang="en-US" b="1" dirty="0"/>
            <a:t>Densely urbanized regions have  been developing in a fast pace</a:t>
          </a:r>
          <a:endParaRPr lang="en-US" dirty="0"/>
        </a:p>
      </dgm:t>
    </dgm:pt>
    <dgm:pt modelId="{0C58795B-3943-4DA7-B6C6-1BD8B982CA4C}" type="parTrans" cxnId="{10938DE7-BBF1-4DBB-A9D5-DF0DA93010F6}">
      <dgm:prSet/>
      <dgm:spPr/>
      <dgm:t>
        <a:bodyPr/>
        <a:lstStyle/>
        <a:p>
          <a:endParaRPr lang="en-US"/>
        </a:p>
      </dgm:t>
    </dgm:pt>
    <dgm:pt modelId="{C1343019-752E-4732-BBDD-E78A70FE962D}" type="sibTrans" cxnId="{10938DE7-BBF1-4DBB-A9D5-DF0DA93010F6}">
      <dgm:prSet/>
      <dgm:spPr/>
      <dgm:t>
        <a:bodyPr/>
        <a:lstStyle/>
        <a:p>
          <a:endParaRPr lang="en-US"/>
        </a:p>
      </dgm:t>
    </dgm:pt>
    <dgm:pt modelId="{C41F31A8-E739-46CA-9DD2-55B59E21EA4B}">
      <dgm:prSet/>
      <dgm:spPr/>
      <dgm:t>
        <a:bodyPr/>
        <a:lstStyle/>
        <a:p>
          <a:r>
            <a:rPr lang="en-US"/>
            <a:t>Three densely urbanized regions  have been formed along China’s  coast areas, i.e. the Pearl River  Delta, the Yangtze River Delta and	the Beijing-Tianjin-Hebei  Region.</a:t>
          </a:r>
        </a:p>
      </dgm:t>
    </dgm:pt>
    <dgm:pt modelId="{098A4A96-5520-4787-B512-2950345BC53D}" type="parTrans" cxnId="{13328F22-3CB0-4FC7-806B-BFB7C0DC1B79}">
      <dgm:prSet/>
      <dgm:spPr/>
      <dgm:t>
        <a:bodyPr/>
        <a:lstStyle/>
        <a:p>
          <a:endParaRPr lang="en-US"/>
        </a:p>
      </dgm:t>
    </dgm:pt>
    <dgm:pt modelId="{07D272A7-FD3D-4D41-8B17-D0F11579E1E5}" type="sibTrans" cxnId="{13328F22-3CB0-4FC7-806B-BFB7C0DC1B79}">
      <dgm:prSet/>
      <dgm:spPr/>
      <dgm:t>
        <a:bodyPr/>
        <a:lstStyle/>
        <a:p>
          <a:endParaRPr lang="en-US"/>
        </a:p>
      </dgm:t>
    </dgm:pt>
    <dgm:pt modelId="{97AC4CB6-BF13-4917-BD2F-6F52E884F0C0}">
      <dgm:prSet/>
      <dgm:spPr/>
      <dgm:t>
        <a:bodyPr/>
        <a:lstStyle/>
        <a:p>
          <a:r>
            <a:rPr lang="en-US"/>
            <a:t>These regions have become the  most dynamic and	competitive economies that dominate the  development orientation of the  country.</a:t>
          </a:r>
        </a:p>
      </dgm:t>
    </dgm:pt>
    <dgm:pt modelId="{87FF36BB-5F2A-4682-87F2-4244D541F5A7}" type="parTrans" cxnId="{362EDD2D-C50B-4E9C-91E4-9383ECE727B0}">
      <dgm:prSet/>
      <dgm:spPr/>
      <dgm:t>
        <a:bodyPr/>
        <a:lstStyle/>
        <a:p>
          <a:endParaRPr lang="en-US"/>
        </a:p>
      </dgm:t>
    </dgm:pt>
    <dgm:pt modelId="{855B9A73-A467-4191-8A88-4D871917121C}" type="sibTrans" cxnId="{362EDD2D-C50B-4E9C-91E4-9383ECE727B0}">
      <dgm:prSet/>
      <dgm:spPr/>
      <dgm:t>
        <a:bodyPr/>
        <a:lstStyle/>
        <a:p>
          <a:endParaRPr lang="en-US"/>
        </a:p>
      </dgm:t>
    </dgm:pt>
    <dgm:pt modelId="{7F097A44-3158-4523-B600-E2A99E23B597}" type="pres">
      <dgm:prSet presAssocID="{EDC3E6E9-6337-4259-9212-E799FA7473A2}" presName="linear" presStyleCnt="0">
        <dgm:presLayoutVars>
          <dgm:animLvl val="lvl"/>
          <dgm:resizeHandles val="exact"/>
        </dgm:presLayoutVars>
      </dgm:prSet>
      <dgm:spPr/>
    </dgm:pt>
    <dgm:pt modelId="{0D91672B-FADA-40CE-89BD-66C1C437263C}" type="pres">
      <dgm:prSet presAssocID="{4716ECE1-E647-476D-9F49-B54C23ED494F}" presName="parentText" presStyleLbl="node1" presStyleIdx="0" presStyleCnt="1">
        <dgm:presLayoutVars>
          <dgm:chMax val="0"/>
          <dgm:bulletEnabled val="1"/>
        </dgm:presLayoutVars>
      </dgm:prSet>
      <dgm:spPr/>
    </dgm:pt>
    <dgm:pt modelId="{BE063545-C209-4781-B39E-C23115F89DFC}" type="pres">
      <dgm:prSet presAssocID="{4716ECE1-E647-476D-9F49-B54C23ED494F}" presName="childText" presStyleLbl="revTx" presStyleIdx="0" presStyleCnt="1">
        <dgm:presLayoutVars>
          <dgm:bulletEnabled val="1"/>
        </dgm:presLayoutVars>
      </dgm:prSet>
      <dgm:spPr/>
    </dgm:pt>
  </dgm:ptLst>
  <dgm:cxnLst>
    <dgm:cxn modelId="{13328F22-3CB0-4FC7-806B-BFB7C0DC1B79}" srcId="{4716ECE1-E647-476D-9F49-B54C23ED494F}" destId="{C41F31A8-E739-46CA-9DD2-55B59E21EA4B}" srcOrd="0" destOrd="0" parTransId="{098A4A96-5520-4787-B512-2950345BC53D}" sibTransId="{07D272A7-FD3D-4D41-8B17-D0F11579E1E5}"/>
    <dgm:cxn modelId="{362EDD2D-C50B-4E9C-91E4-9383ECE727B0}" srcId="{4716ECE1-E647-476D-9F49-B54C23ED494F}" destId="{97AC4CB6-BF13-4917-BD2F-6F52E884F0C0}" srcOrd="1" destOrd="0" parTransId="{87FF36BB-5F2A-4682-87F2-4244D541F5A7}" sibTransId="{855B9A73-A467-4191-8A88-4D871917121C}"/>
    <dgm:cxn modelId="{B9768F94-E54A-43CB-8FF0-CA912EC9EB22}" type="presOf" srcId="{97AC4CB6-BF13-4917-BD2F-6F52E884F0C0}" destId="{BE063545-C209-4781-B39E-C23115F89DFC}" srcOrd="0" destOrd="1" presId="urn:microsoft.com/office/officeart/2005/8/layout/vList2"/>
    <dgm:cxn modelId="{88FF1498-5059-471F-B43A-64CABFB97795}" type="presOf" srcId="{EDC3E6E9-6337-4259-9212-E799FA7473A2}" destId="{7F097A44-3158-4523-B600-E2A99E23B597}" srcOrd="0" destOrd="0" presId="urn:microsoft.com/office/officeart/2005/8/layout/vList2"/>
    <dgm:cxn modelId="{945E0FA0-49FF-48D8-BE21-FD599980B1AA}" type="presOf" srcId="{C41F31A8-E739-46CA-9DD2-55B59E21EA4B}" destId="{BE063545-C209-4781-B39E-C23115F89DFC}" srcOrd="0" destOrd="0" presId="urn:microsoft.com/office/officeart/2005/8/layout/vList2"/>
    <dgm:cxn modelId="{4F33BAC4-2895-488D-AA3F-22E67335A8D5}" type="presOf" srcId="{4716ECE1-E647-476D-9F49-B54C23ED494F}" destId="{0D91672B-FADA-40CE-89BD-66C1C437263C}" srcOrd="0" destOrd="0" presId="urn:microsoft.com/office/officeart/2005/8/layout/vList2"/>
    <dgm:cxn modelId="{10938DE7-BBF1-4DBB-A9D5-DF0DA93010F6}" srcId="{EDC3E6E9-6337-4259-9212-E799FA7473A2}" destId="{4716ECE1-E647-476D-9F49-B54C23ED494F}" srcOrd="0" destOrd="0" parTransId="{0C58795B-3943-4DA7-B6C6-1BD8B982CA4C}" sibTransId="{C1343019-752E-4732-BBDD-E78A70FE962D}"/>
    <dgm:cxn modelId="{A2455729-7F01-4D67-AD7E-AD52594691F8}" type="presParOf" srcId="{7F097A44-3158-4523-B600-E2A99E23B597}" destId="{0D91672B-FADA-40CE-89BD-66C1C437263C}" srcOrd="0" destOrd="0" presId="urn:microsoft.com/office/officeart/2005/8/layout/vList2"/>
    <dgm:cxn modelId="{D3104F2D-21B6-4F8F-B2C9-CF54DB621EB2}" type="presParOf" srcId="{7F097A44-3158-4523-B600-E2A99E23B597}" destId="{BE063545-C209-4781-B39E-C23115F89DF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46210-9EF4-4D4B-AF60-4387B174BDE7}"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ACBC826F-2FEB-4AB3-A025-32E492F2DE9B}">
      <dgm:prSet/>
      <dgm:spPr/>
      <dgm:t>
        <a:bodyPr/>
        <a:lstStyle/>
        <a:p>
          <a:r>
            <a:rPr lang="en-US"/>
            <a:t>Hukou System</a:t>
          </a:r>
        </a:p>
      </dgm:t>
    </dgm:pt>
    <dgm:pt modelId="{5B5EA044-800A-46F6-B764-0480426E9603}" type="parTrans" cxnId="{9A6EDA21-BD1A-40B6-9309-FF0BE746AD9E}">
      <dgm:prSet/>
      <dgm:spPr/>
      <dgm:t>
        <a:bodyPr/>
        <a:lstStyle/>
        <a:p>
          <a:endParaRPr lang="en-US"/>
        </a:p>
      </dgm:t>
    </dgm:pt>
    <dgm:pt modelId="{9408C8CF-3051-45F9-B0DF-9ADC10E4B63A}" type="sibTrans" cxnId="{9A6EDA21-BD1A-40B6-9309-FF0BE746AD9E}">
      <dgm:prSet/>
      <dgm:spPr/>
      <dgm:t>
        <a:bodyPr/>
        <a:lstStyle/>
        <a:p>
          <a:endParaRPr lang="en-US"/>
        </a:p>
      </dgm:t>
    </dgm:pt>
    <dgm:pt modelId="{E7E0DBA5-9EC1-4E2F-8BB9-60F584C501F2}">
      <dgm:prSet/>
      <dgm:spPr/>
      <dgm:t>
        <a:bodyPr/>
        <a:lstStyle/>
        <a:p>
          <a:r>
            <a:rPr lang="en-US"/>
            <a:t>Economic Reform</a:t>
          </a:r>
        </a:p>
      </dgm:t>
    </dgm:pt>
    <dgm:pt modelId="{3F03362D-58AA-4282-A3DC-1BF277C9864E}" type="parTrans" cxnId="{55F13865-CB9C-44F7-BAD7-970A1E200ED5}">
      <dgm:prSet/>
      <dgm:spPr/>
      <dgm:t>
        <a:bodyPr/>
        <a:lstStyle/>
        <a:p>
          <a:endParaRPr lang="en-US"/>
        </a:p>
      </dgm:t>
    </dgm:pt>
    <dgm:pt modelId="{87433634-2247-4344-9072-9FDDB32A4087}" type="sibTrans" cxnId="{55F13865-CB9C-44F7-BAD7-970A1E200ED5}">
      <dgm:prSet/>
      <dgm:spPr/>
      <dgm:t>
        <a:bodyPr/>
        <a:lstStyle/>
        <a:p>
          <a:endParaRPr lang="en-US"/>
        </a:p>
      </dgm:t>
    </dgm:pt>
    <dgm:pt modelId="{E323B0D4-93F1-402F-A155-CDBF6AD3CF89}">
      <dgm:prSet/>
      <dgm:spPr/>
      <dgm:t>
        <a:bodyPr/>
        <a:lstStyle/>
        <a:p>
          <a:r>
            <a:rPr lang="en-US"/>
            <a:t>New-type Urbanization</a:t>
          </a:r>
        </a:p>
      </dgm:t>
    </dgm:pt>
    <dgm:pt modelId="{6E7AAE3F-9156-4A3D-BEC6-E9B7F354FD8C}" type="parTrans" cxnId="{0A2AFC17-E6FD-4C34-A63E-952CBD7D3A26}">
      <dgm:prSet/>
      <dgm:spPr/>
      <dgm:t>
        <a:bodyPr/>
        <a:lstStyle/>
        <a:p>
          <a:endParaRPr lang="en-US"/>
        </a:p>
      </dgm:t>
    </dgm:pt>
    <dgm:pt modelId="{54B1937A-EE39-40DB-BFDD-BEACF0EAAAF0}" type="sibTrans" cxnId="{0A2AFC17-E6FD-4C34-A63E-952CBD7D3A26}">
      <dgm:prSet/>
      <dgm:spPr/>
      <dgm:t>
        <a:bodyPr/>
        <a:lstStyle/>
        <a:p>
          <a:endParaRPr lang="en-US"/>
        </a:p>
      </dgm:t>
    </dgm:pt>
    <dgm:pt modelId="{2188EEE2-7F33-4FEC-AD86-F0EF30A6DF92}" type="pres">
      <dgm:prSet presAssocID="{EFC46210-9EF4-4D4B-AF60-4387B174BDE7}" presName="linear" presStyleCnt="0">
        <dgm:presLayoutVars>
          <dgm:dir/>
          <dgm:animLvl val="lvl"/>
          <dgm:resizeHandles val="exact"/>
        </dgm:presLayoutVars>
      </dgm:prSet>
      <dgm:spPr/>
    </dgm:pt>
    <dgm:pt modelId="{FED16ECA-52A1-47EB-B5D0-AB94EF5D2973}" type="pres">
      <dgm:prSet presAssocID="{ACBC826F-2FEB-4AB3-A025-32E492F2DE9B}" presName="parentLin" presStyleCnt="0"/>
      <dgm:spPr/>
    </dgm:pt>
    <dgm:pt modelId="{C39F9582-465B-492C-970C-DF71579CD63A}" type="pres">
      <dgm:prSet presAssocID="{ACBC826F-2FEB-4AB3-A025-32E492F2DE9B}" presName="parentLeftMargin" presStyleLbl="node1" presStyleIdx="0" presStyleCnt="3"/>
      <dgm:spPr/>
    </dgm:pt>
    <dgm:pt modelId="{673A44A1-199D-455C-A2C4-2DBF04044F89}" type="pres">
      <dgm:prSet presAssocID="{ACBC826F-2FEB-4AB3-A025-32E492F2DE9B}" presName="parentText" presStyleLbl="node1" presStyleIdx="0" presStyleCnt="3">
        <dgm:presLayoutVars>
          <dgm:chMax val="0"/>
          <dgm:bulletEnabled val="1"/>
        </dgm:presLayoutVars>
      </dgm:prSet>
      <dgm:spPr/>
    </dgm:pt>
    <dgm:pt modelId="{F717A752-1509-47B4-BBC3-634C9F7A5576}" type="pres">
      <dgm:prSet presAssocID="{ACBC826F-2FEB-4AB3-A025-32E492F2DE9B}" presName="negativeSpace" presStyleCnt="0"/>
      <dgm:spPr/>
    </dgm:pt>
    <dgm:pt modelId="{08A158B3-EB23-493F-B8C0-BCC885651FEC}" type="pres">
      <dgm:prSet presAssocID="{ACBC826F-2FEB-4AB3-A025-32E492F2DE9B}" presName="childText" presStyleLbl="conFgAcc1" presStyleIdx="0" presStyleCnt="3">
        <dgm:presLayoutVars>
          <dgm:bulletEnabled val="1"/>
        </dgm:presLayoutVars>
      </dgm:prSet>
      <dgm:spPr/>
    </dgm:pt>
    <dgm:pt modelId="{E47246DA-2240-4974-BE8C-E2F5578CF2F0}" type="pres">
      <dgm:prSet presAssocID="{9408C8CF-3051-45F9-B0DF-9ADC10E4B63A}" presName="spaceBetweenRectangles" presStyleCnt="0"/>
      <dgm:spPr/>
    </dgm:pt>
    <dgm:pt modelId="{0094B201-0C9B-466E-ABBD-915D21FE4A87}" type="pres">
      <dgm:prSet presAssocID="{E7E0DBA5-9EC1-4E2F-8BB9-60F584C501F2}" presName="parentLin" presStyleCnt="0"/>
      <dgm:spPr/>
    </dgm:pt>
    <dgm:pt modelId="{E8E23516-CA45-4026-BD21-C5A777EE154C}" type="pres">
      <dgm:prSet presAssocID="{E7E0DBA5-9EC1-4E2F-8BB9-60F584C501F2}" presName="parentLeftMargin" presStyleLbl="node1" presStyleIdx="0" presStyleCnt="3"/>
      <dgm:spPr/>
    </dgm:pt>
    <dgm:pt modelId="{29A5C65B-3C2E-4124-AFB0-A61C6D013CB8}" type="pres">
      <dgm:prSet presAssocID="{E7E0DBA5-9EC1-4E2F-8BB9-60F584C501F2}" presName="parentText" presStyleLbl="node1" presStyleIdx="1" presStyleCnt="3">
        <dgm:presLayoutVars>
          <dgm:chMax val="0"/>
          <dgm:bulletEnabled val="1"/>
        </dgm:presLayoutVars>
      </dgm:prSet>
      <dgm:spPr/>
    </dgm:pt>
    <dgm:pt modelId="{4DBCB389-5088-49D6-8DA5-7EB714571465}" type="pres">
      <dgm:prSet presAssocID="{E7E0DBA5-9EC1-4E2F-8BB9-60F584C501F2}" presName="negativeSpace" presStyleCnt="0"/>
      <dgm:spPr/>
    </dgm:pt>
    <dgm:pt modelId="{67DD4E36-D9CA-46BD-8F9F-891DF0D5981B}" type="pres">
      <dgm:prSet presAssocID="{E7E0DBA5-9EC1-4E2F-8BB9-60F584C501F2}" presName="childText" presStyleLbl="conFgAcc1" presStyleIdx="1" presStyleCnt="3">
        <dgm:presLayoutVars>
          <dgm:bulletEnabled val="1"/>
        </dgm:presLayoutVars>
      </dgm:prSet>
      <dgm:spPr/>
    </dgm:pt>
    <dgm:pt modelId="{DDDD436C-D9BE-4689-9F5F-1BEE3AADCB85}" type="pres">
      <dgm:prSet presAssocID="{87433634-2247-4344-9072-9FDDB32A4087}" presName="spaceBetweenRectangles" presStyleCnt="0"/>
      <dgm:spPr/>
    </dgm:pt>
    <dgm:pt modelId="{C156E9F4-FC95-4BF3-87C0-5249A882AF0B}" type="pres">
      <dgm:prSet presAssocID="{E323B0D4-93F1-402F-A155-CDBF6AD3CF89}" presName="parentLin" presStyleCnt="0"/>
      <dgm:spPr/>
    </dgm:pt>
    <dgm:pt modelId="{EA116770-9D64-4D93-AEF2-4B80C8FE66E0}" type="pres">
      <dgm:prSet presAssocID="{E323B0D4-93F1-402F-A155-CDBF6AD3CF89}" presName="parentLeftMargin" presStyleLbl="node1" presStyleIdx="1" presStyleCnt="3"/>
      <dgm:spPr/>
    </dgm:pt>
    <dgm:pt modelId="{FA3AAC8A-AC25-427E-A5C8-5A4868B9E550}" type="pres">
      <dgm:prSet presAssocID="{E323B0D4-93F1-402F-A155-CDBF6AD3CF89}" presName="parentText" presStyleLbl="node1" presStyleIdx="2" presStyleCnt="3">
        <dgm:presLayoutVars>
          <dgm:chMax val="0"/>
          <dgm:bulletEnabled val="1"/>
        </dgm:presLayoutVars>
      </dgm:prSet>
      <dgm:spPr/>
    </dgm:pt>
    <dgm:pt modelId="{E6958D7F-D9B7-4D88-A8C3-4DA86F2716ED}" type="pres">
      <dgm:prSet presAssocID="{E323B0D4-93F1-402F-A155-CDBF6AD3CF89}" presName="negativeSpace" presStyleCnt="0"/>
      <dgm:spPr/>
    </dgm:pt>
    <dgm:pt modelId="{8A379E4D-1833-4FEF-B74D-B08BB3499095}" type="pres">
      <dgm:prSet presAssocID="{E323B0D4-93F1-402F-A155-CDBF6AD3CF89}" presName="childText" presStyleLbl="conFgAcc1" presStyleIdx="2" presStyleCnt="3">
        <dgm:presLayoutVars>
          <dgm:bulletEnabled val="1"/>
        </dgm:presLayoutVars>
      </dgm:prSet>
      <dgm:spPr/>
    </dgm:pt>
  </dgm:ptLst>
  <dgm:cxnLst>
    <dgm:cxn modelId="{3713F713-0AAE-45AE-81DC-1B15239F2245}" type="presOf" srcId="{EFC46210-9EF4-4D4B-AF60-4387B174BDE7}" destId="{2188EEE2-7F33-4FEC-AD86-F0EF30A6DF92}" srcOrd="0" destOrd="0" presId="urn:microsoft.com/office/officeart/2005/8/layout/list1"/>
    <dgm:cxn modelId="{0A2AFC17-E6FD-4C34-A63E-952CBD7D3A26}" srcId="{EFC46210-9EF4-4D4B-AF60-4387B174BDE7}" destId="{E323B0D4-93F1-402F-A155-CDBF6AD3CF89}" srcOrd="2" destOrd="0" parTransId="{6E7AAE3F-9156-4A3D-BEC6-E9B7F354FD8C}" sibTransId="{54B1937A-EE39-40DB-BFDD-BEACF0EAAAF0}"/>
    <dgm:cxn modelId="{6D0E9E1E-566E-406E-9EC6-0D1D9E9F963F}" type="presOf" srcId="{E323B0D4-93F1-402F-A155-CDBF6AD3CF89}" destId="{EA116770-9D64-4D93-AEF2-4B80C8FE66E0}" srcOrd="0" destOrd="0" presId="urn:microsoft.com/office/officeart/2005/8/layout/list1"/>
    <dgm:cxn modelId="{9A6EDA21-BD1A-40B6-9309-FF0BE746AD9E}" srcId="{EFC46210-9EF4-4D4B-AF60-4387B174BDE7}" destId="{ACBC826F-2FEB-4AB3-A025-32E492F2DE9B}" srcOrd="0" destOrd="0" parTransId="{5B5EA044-800A-46F6-B764-0480426E9603}" sibTransId="{9408C8CF-3051-45F9-B0DF-9ADC10E4B63A}"/>
    <dgm:cxn modelId="{55F13865-CB9C-44F7-BAD7-970A1E200ED5}" srcId="{EFC46210-9EF4-4D4B-AF60-4387B174BDE7}" destId="{E7E0DBA5-9EC1-4E2F-8BB9-60F584C501F2}" srcOrd="1" destOrd="0" parTransId="{3F03362D-58AA-4282-A3DC-1BF277C9864E}" sibTransId="{87433634-2247-4344-9072-9FDDB32A4087}"/>
    <dgm:cxn modelId="{3F6A1D7A-6574-4D7F-B98D-EDF4B62A182A}" type="presOf" srcId="{ACBC826F-2FEB-4AB3-A025-32E492F2DE9B}" destId="{673A44A1-199D-455C-A2C4-2DBF04044F89}" srcOrd="1" destOrd="0" presId="urn:microsoft.com/office/officeart/2005/8/layout/list1"/>
    <dgm:cxn modelId="{14F85DD2-CE4F-4A49-A2E4-22C898DFDC79}" type="presOf" srcId="{E7E0DBA5-9EC1-4E2F-8BB9-60F584C501F2}" destId="{E8E23516-CA45-4026-BD21-C5A777EE154C}" srcOrd="0" destOrd="0" presId="urn:microsoft.com/office/officeart/2005/8/layout/list1"/>
    <dgm:cxn modelId="{07D2A3DA-3BAE-497B-AEE6-46DC9ACB8D22}" type="presOf" srcId="{E323B0D4-93F1-402F-A155-CDBF6AD3CF89}" destId="{FA3AAC8A-AC25-427E-A5C8-5A4868B9E550}" srcOrd="1" destOrd="0" presId="urn:microsoft.com/office/officeart/2005/8/layout/list1"/>
    <dgm:cxn modelId="{14EF59F7-3254-4C12-BB97-89BFA01494F2}" type="presOf" srcId="{ACBC826F-2FEB-4AB3-A025-32E492F2DE9B}" destId="{C39F9582-465B-492C-970C-DF71579CD63A}" srcOrd="0" destOrd="0" presId="urn:microsoft.com/office/officeart/2005/8/layout/list1"/>
    <dgm:cxn modelId="{03B152FC-B259-4983-A473-A137A0CBB61F}" type="presOf" srcId="{E7E0DBA5-9EC1-4E2F-8BB9-60F584C501F2}" destId="{29A5C65B-3C2E-4124-AFB0-A61C6D013CB8}" srcOrd="1" destOrd="0" presId="urn:microsoft.com/office/officeart/2005/8/layout/list1"/>
    <dgm:cxn modelId="{5477FFA3-63FC-4BFB-BAEA-AFE353FCBE90}" type="presParOf" srcId="{2188EEE2-7F33-4FEC-AD86-F0EF30A6DF92}" destId="{FED16ECA-52A1-47EB-B5D0-AB94EF5D2973}" srcOrd="0" destOrd="0" presId="urn:microsoft.com/office/officeart/2005/8/layout/list1"/>
    <dgm:cxn modelId="{6E9E09DA-0AFD-4B2A-BC93-0ABCBC469645}" type="presParOf" srcId="{FED16ECA-52A1-47EB-B5D0-AB94EF5D2973}" destId="{C39F9582-465B-492C-970C-DF71579CD63A}" srcOrd="0" destOrd="0" presId="urn:microsoft.com/office/officeart/2005/8/layout/list1"/>
    <dgm:cxn modelId="{5DD7418D-CE68-4584-9033-93A74C2E9A62}" type="presParOf" srcId="{FED16ECA-52A1-47EB-B5D0-AB94EF5D2973}" destId="{673A44A1-199D-455C-A2C4-2DBF04044F89}" srcOrd="1" destOrd="0" presId="urn:microsoft.com/office/officeart/2005/8/layout/list1"/>
    <dgm:cxn modelId="{CEB50817-FBE8-4A09-9674-9D5457F236A1}" type="presParOf" srcId="{2188EEE2-7F33-4FEC-AD86-F0EF30A6DF92}" destId="{F717A752-1509-47B4-BBC3-634C9F7A5576}" srcOrd="1" destOrd="0" presId="urn:microsoft.com/office/officeart/2005/8/layout/list1"/>
    <dgm:cxn modelId="{FF622F14-1E07-4616-A1DF-118939D5189F}" type="presParOf" srcId="{2188EEE2-7F33-4FEC-AD86-F0EF30A6DF92}" destId="{08A158B3-EB23-493F-B8C0-BCC885651FEC}" srcOrd="2" destOrd="0" presId="urn:microsoft.com/office/officeart/2005/8/layout/list1"/>
    <dgm:cxn modelId="{1B849F86-20CE-4560-952E-622292FDB34C}" type="presParOf" srcId="{2188EEE2-7F33-4FEC-AD86-F0EF30A6DF92}" destId="{E47246DA-2240-4974-BE8C-E2F5578CF2F0}" srcOrd="3" destOrd="0" presId="urn:microsoft.com/office/officeart/2005/8/layout/list1"/>
    <dgm:cxn modelId="{04BA9EAA-838A-4EF5-A02C-1E59A12A02E7}" type="presParOf" srcId="{2188EEE2-7F33-4FEC-AD86-F0EF30A6DF92}" destId="{0094B201-0C9B-466E-ABBD-915D21FE4A87}" srcOrd="4" destOrd="0" presId="urn:microsoft.com/office/officeart/2005/8/layout/list1"/>
    <dgm:cxn modelId="{394E8A73-1FA1-4A19-8FFC-FC6697E85133}" type="presParOf" srcId="{0094B201-0C9B-466E-ABBD-915D21FE4A87}" destId="{E8E23516-CA45-4026-BD21-C5A777EE154C}" srcOrd="0" destOrd="0" presId="urn:microsoft.com/office/officeart/2005/8/layout/list1"/>
    <dgm:cxn modelId="{570600F9-94A6-41A4-989F-3474589E49CC}" type="presParOf" srcId="{0094B201-0C9B-466E-ABBD-915D21FE4A87}" destId="{29A5C65B-3C2E-4124-AFB0-A61C6D013CB8}" srcOrd="1" destOrd="0" presId="urn:microsoft.com/office/officeart/2005/8/layout/list1"/>
    <dgm:cxn modelId="{CE91C6A5-6FE8-49DC-94F8-DEEC92952FC2}" type="presParOf" srcId="{2188EEE2-7F33-4FEC-AD86-F0EF30A6DF92}" destId="{4DBCB389-5088-49D6-8DA5-7EB714571465}" srcOrd="5" destOrd="0" presId="urn:microsoft.com/office/officeart/2005/8/layout/list1"/>
    <dgm:cxn modelId="{9BD2EF3C-45D0-407D-9A64-D47495A77CE8}" type="presParOf" srcId="{2188EEE2-7F33-4FEC-AD86-F0EF30A6DF92}" destId="{67DD4E36-D9CA-46BD-8F9F-891DF0D5981B}" srcOrd="6" destOrd="0" presId="urn:microsoft.com/office/officeart/2005/8/layout/list1"/>
    <dgm:cxn modelId="{EDC9BFF8-04E1-49A4-BF1D-ED9D8E0406C5}" type="presParOf" srcId="{2188EEE2-7F33-4FEC-AD86-F0EF30A6DF92}" destId="{DDDD436C-D9BE-4689-9F5F-1BEE3AADCB85}" srcOrd="7" destOrd="0" presId="urn:microsoft.com/office/officeart/2005/8/layout/list1"/>
    <dgm:cxn modelId="{59200FB5-0FBD-4A22-8856-3871640B3BD5}" type="presParOf" srcId="{2188EEE2-7F33-4FEC-AD86-F0EF30A6DF92}" destId="{C156E9F4-FC95-4BF3-87C0-5249A882AF0B}" srcOrd="8" destOrd="0" presId="urn:microsoft.com/office/officeart/2005/8/layout/list1"/>
    <dgm:cxn modelId="{808EF294-5F7F-4C38-B709-B9133EADFEC6}" type="presParOf" srcId="{C156E9F4-FC95-4BF3-87C0-5249A882AF0B}" destId="{EA116770-9D64-4D93-AEF2-4B80C8FE66E0}" srcOrd="0" destOrd="0" presId="urn:microsoft.com/office/officeart/2005/8/layout/list1"/>
    <dgm:cxn modelId="{CDCFC602-960D-4431-B4D5-639CEE767D8F}" type="presParOf" srcId="{C156E9F4-FC95-4BF3-87C0-5249A882AF0B}" destId="{FA3AAC8A-AC25-427E-A5C8-5A4868B9E550}" srcOrd="1" destOrd="0" presId="urn:microsoft.com/office/officeart/2005/8/layout/list1"/>
    <dgm:cxn modelId="{AC5E7061-4D3E-44D8-9EFF-19D9DDB5C000}" type="presParOf" srcId="{2188EEE2-7F33-4FEC-AD86-F0EF30A6DF92}" destId="{E6958D7F-D9B7-4D88-A8C3-4DA86F2716ED}" srcOrd="9" destOrd="0" presId="urn:microsoft.com/office/officeart/2005/8/layout/list1"/>
    <dgm:cxn modelId="{7E36CAE0-59C0-4F3C-ACE2-FF9F599F36F7}" type="presParOf" srcId="{2188EEE2-7F33-4FEC-AD86-F0EF30A6DF92}" destId="{8A379E4D-1833-4FEF-B74D-B08BB349909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D8DC84-11AF-4D2B-94F7-0C7D65C6768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0F4CA47-CA7C-47E8-8939-ABFA0B86012A}">
      <dgm:prSet/>
      <dgm:spPr/>
      <dgm:t>
        <a:bodyPr/>
        <a:lstStyle/>
        <a:p>
          <a:r>
            <a:rPr lang="en-US" dirty="0"/>
            <a:t>China hukou system acts as an internal passport. classifies people by residential location -since 1950</a:t>
          </a:r>
        </a:p>
      </dgm:t>
    </dgm:pt>
    <dgm:pt modelId="{0329DF0C-CC08-4D7E-8787-75C2E3F480E1}" type="parTrans" cxnId="{6DA9D92B-C417-458D-B4D9-6D9E35405571}">
      <dgm:prSet/>
      <dgm:spPr/>
      <dgm:t>
        <a:bodyPr/>
        <a:lstStyle/>
        <a:p>
          <a:endParaRPr lang="en-US"/>
        </a:p>
      </dgm:t>
    </dgm:pt>
    <dgm:pt modelId="{3DB15EFF-8B0F-4EAB-A2FE-946E982938D7}" type="sibTrans" cxnId="{6DA9D92B-C417-458D-B4D9-6D9E35405571}">
      <dgm:prSet/>
      <dgm:spPr/>
      <dgm:t>
        <a:bodyPr/>
        <a:lstStyle/>
        <a:p>
          <a:endParaRPr lang="en-US"/>
        </a:p>
      </dgm:t>
    </dgm:pt>
    <dgm:pt modelId="{145C0464-94B1-4298-B4A3-A604264D025C}">
      <dgm:prSet/>
      <dgm:spPr/>
      <dgm:t>
        <a:bodyPr/>
        <a:lstStyle/>
        <a:p>
          <a:r>
            <a:rPr lang="en-US"/>
            <a:t>People can only receive government services in the region in which they are registered</a:t>
          </a:r>
        </a:p>
      </dgm:t>
    </dgm:pt>
    <dgm:pt modelId="{AC7796AA-4A80-4736-B14D-681D5B8FB698}" type="parTrans" cxnId="{9271C894-98B2-4DDB-A1B5-F67784F833C0}">
      <dgm:prSet/>
      <dgm:spPr/>
      <dgm:t>
        <a:bodyPr/>
        <a:lstStyle/>
        <a:p>
          <a:endParaRPr lang="en-US"/>
        </a:p>
      </dgm:t>
    </dgm:pt>
    <dgm:pt modelId="{0F01FA9C-2B8A-4395-9885-A9A06E8D14EF}" type="sibTrans" cxnId="{9271C894-98B2-4DDB-A1B5-F67784F833C0}">
      <dgm:prSet/>
      <dgm:spPr/>
      <dgm:t>
        <a:bodyPr/>
        <a:lstStyle/>
        <a:p>
          <a:endParaRPr lang="en-US"/>
        </a:p>
      </dgm:t>
    </dgm:pt>
    <dgm:pt modelId="{F1C8750A-AE59-4359-8C34-F4438F068D20}">
      <dgm:prSet/>
      <dgm:spPr/>
      <dgm:t>
        <a:bodyPr/>
        <a:lstStyle/>
        <a:p>
          <a:r>
            <a:rPr lang="en-US"/>
            <a:t>The hukou, a small red passbook, provides details on citizens, including marriages, divorces, births, and deaths, in addition to the area to which each person belongs</a:t>
          </a:r>
        </a:p>
      </dgm:t>
    </dgm:pt>
    <dgm:pt modelId="{CD27B695-327B-495D-B6BE-EBB4669BA968}" type="parTrans" cxnId="{E5B1EA7C-BCA0-4174-AD99-DD53179A92C2}">
      <dgm:prSet/>
      <dgm:spPr/>
      <dgm:t>
        <a:bodyPr/>
        <a:lstStyle/>
        <a:p>
          <a:endParaRPr lang="en-US"/>
        </a:p>
      </dgm:t>
    </dgm:pt>
    <dgm:pt modelId="{2F769813-9CE7-40A2-88A7-77B033896E6B}" type="sibTrans" cxnId="{E5B1EA7C-BCA0-4174-AD99-DD53179A92C2}">
      <dgm:prSet/>
      <dgm:spPr/>
      <dgm:t>
        <a:bodyPr/>
        <a:lstStyle/>
        <a:p>
          <a:endParaRPr lang="en-US"/>
        </a:p>
      </dgm:t>
    </dgm:pt>
    <dgm:pt modelId="{14314EE6-4372-4B11-964E-BF5A9473B7C2}" type="pres">
      <dgm:prSet presAssocID="{F5D8DC84-11AF-4D2B-94F7-0C7D65C67686}" presName="linear" presStyleCnt="0">
        <dgm:presLayoutVars>
          <dgm:animLvl val="lvl"/>
          <dgm:resizeHandles val="exact"/>
        </dgm:presLayoutVars>
      </dgm:prSet>
      <dgm:spPr/>
    </dgm:pt>
    <dgm:pt modelId="{1500F322-2ED9-493E-BB3F-F922A6B22E89}" type="pres">
      <dgm:prSet presAssocID="{50F4CA47-CA7C-47E8-8939-ABFA0B86012A}" presName="parentText" presStyleLbl="node1" presStyleIdx="0" presStyleCnt="3">
        <dgm:presLayoutVars>
          <dgm:chMax val="0"/>
          <dgm:bulletEnabled val="1"/>
        </dgm:presLayoutVars>
      </dgm:prSet>
      <dgm:spPr/>
    </dgm:pt>
    <dgm:pt modelId="{3DB22DC4-06F4-4498-861F-3D247041A121}" type="pres">
      <dgm:prSet presAssocID="{3DB15EFF-8B0F-4EAB-A2FE-946E982938D7}" presName="spacer" presStyleCnt="0"/>
      <dgm:spPr/>
    </dgm:pt>
    <dgm:pt modelId="{9E37005E-A486-4F7F-BC00-37361C427406}" type="pres">
      <dgm:prSet presAssocID="{145C0464-94B1-4298-B4A3-A604264D025C}" presName="parentText" presStyleLbl="node1" presStyleIdx="1" presStyleCnt="3">
        <dgm:presLayoutVars>
          <dgm:chMax val="0"/>
          <dgm:bulletEnabled val="1"/>
        </dgm:presLayoutVars>
      </dgm:prSet>
      <dgm:spPr/>
    </dgm:pt>
    <dgm:pt modelId="{C900E791-5E87-4F00-9BB7-7676EC9EAD5E}" type="pres">
      <dgm:prSet presAssocID="{0F01FA9C-2B8A-4395-9885-A9A06E8D14EF}" presName="spacer" presStyleCnt="0"/>
      <dgm:spPr/>
    </dgm:pt>
    <dgm:pt modelId="{0A9F51BC-358F-465C-82D4-3B528319C044}" type="pres">
      <dgm:prSet presAssocID="{F1C8750A-AE59-4359-8C34-F4438F068D20}" presName="parentText" presStyleLbl="node1" presStyleIdx="2" presStyleCnt="3">
        <dgm:presLayoutVars>
          <dgm:chMax val="0"/>
          <dgm:bulletEnabled val="1"/>
        </dgm:presLayoutVars>
      </dgm:prSet>
      <dgm:spPr/>
    </dgm:pt>
  </dgm:ptLst>
  <dgm:cxnLst>
    <dgm:cxn modelId="{6DA9D92B-C417-458D-B4D9-6D9E35405571}" srcId="{F5D8DC84-11AF-4D2B-94F7-0C7D65C67686}" destId="{50F4CA47-CA7C-47E8-8939-ABFA0B86012A}" srcOrd="0" destOrd="0" parTransId="{0329DF0C-CC08-4D7E-8787-75C2E3F480E1}" sibTransId="{3DB15EFF-8B0F-4EAB-A2FE-946E982938D7}"/>
    <dgm:cxn modelId="{6645F253-678C-4460-A94A-9C1D2F8C8A6B}" type="presOf" srcId="{50F4CA47-CA7C-47E8-8939-ABFA0B86012A}" destId="{1500F322-2ED9-493E-BB3F-F922A6B22E89}" srcOrd="0" destOrd="0" presId="urn:microsoft.com/office/officeart/2005/8/layout/vList2"/>
    <dgm:cxn modelId="{E5B1EA7C-BCA0-4174-AD99-DD53179A92C2}" srcId="{F5D8DC84-11AF-4D2B-94F7-0C7D65C67686}" destId="{F1C8750A-AE59-4359-8C34-F4438F068D20}" srcOrd="2" destOrd="0" parTransId="{CD27B695-327B-495D-B6BE-EBB4669BA968}" sibTransId="{2F769813-9CE7-40A2-88A7-77B033896E6B}"/>
    <dgm:cxn modelId="{9037EC80-1949-4D37-9BD5-6ACA3713DE9C}" type="presOf" srcId="{145C0464-94B1-4298-B4A3-A604264D025C}" destId="{9E37005E-A486-4F7F-BC00-37361C427406}" srcOrd="0" destOrd="0" presId="urn:microsoft.com/office/officeart/2005/8/layout/vList2"/>
    <dgm:cxn modelId="{9271C894-98B2-4DDB-A1B5-F67784F833C0}" srcId="{F5D8DC84-11AF-4D2B-94F7-0C7D65C67686}" destId="{145C0464-94B1-4298-B4A3-A604264D025C}" srcOrd="1" destOrd="0" parTransId="{AC7796AA-4A80-4736-B14D-681D5B8FB698}" sibTransId="{0F01FA9C-2B8A-4395-9885-A9A06E8D14EF}"/>
    <dgm:cxn modelId="{77FD08DE-1535-4551-97DA-DE92C6EBB758}" type="presOf" srcId="{F5D8DC84-11AF-4D2B-94F7-0C7D65C67686}" destId="{14314EE6-4372-4B11-964E-BF5A9473B7C2}" srcOrd="0" destOrd="0" presId="urn:microsoft.com/office/officeart/2005/8/layout/vList2"/>
    <dgm:cxn modelId="{683A44E2-76AA-48ED-8CC8-6AA5DE175825}" type="presOf" srcId="{F1C8750A-AE59-4359-8C34-F4438F068D20}" destId="{0A9F51BC-358F-465C-82D4-3B528319C044}" srcOrd="0" destOrd="0" presId="urn:microsoft.com/office/officeart/2005/8/layout/vList2"/>
    <dgm:cxn modelId="{72C760F2-115C-4E64-BD60-20B8CF8A37F7}" type="presParOf" srcId="{14314EE6-4372-4B11-964E-BF5A9473B7C2}" destId="{1500F322-2ED9-493E-BB3F-F922A6B22E89}" srcOrd="0" destOrd="0" presId="urn:microsoft.com/office/officeart/2005/8/layout/vList2"/>
    <dgm:cxn modelId="{88056542-D728-4186-B83E-89146EDE8F3D}" type="presParOf" srcId="{14314EE6-4372-4B11-964E-BF5A9473B7C2}" destId="{3DB22DC4-06F4-4498-861F-3D247041A121}" srcOrd="1" destOrd="0" presId="urn:microsoft.com/office/officeart/2005/8/layout/vList2"/>
    <dgm:cxn modelId="{2B15DFE5-B627-4BAA-950E-EE359E76B537}" type="presParOf" srcId="{14314EE6-4372-4B11-964E-BF5A9473B7C2}" destId="{9E37005E-A486-4F7F-BC00-37361C427406}" srcOrd="2" destOrd="0" presId="urn:microsoft.com/office/officeart/2005/8/layout/vList2"/>
    <dgm:cxn modelId="{FBE36DCD-6970-4AC3-B5EA-1D1AF9D8BFA7}" type="presParOf" srcId="{14314EE6-4372-4B11-964E-BF5A9473B7C2}" destId="{C900E791-5E87-4F00-9BB7-7676EC9EAD5E}" srcOrd="3" destOrd="0" presId="urn:microsoft.com/office/officeart/2005/8/layout/vList2"/>
    <dgm:cxn modelId="{96D6F748-16C8-4A1F-AA51-2BB2BE41D806}" type="presParOf" srcId="{14314EE6-4372-4B11-964E-BF5A9473B7C2}" destId="{0A9F51BC-358F-465C-82D4-3B528319C0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B7B956-8998-4727-86FC-60FD3A864A1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AF3CD269-E6A7-4ACC-A662-4E15E1876AA7}">
      <dgm:prSet/>
      <dgm:spPr/>
      <dgm:t>
        <a:bodyPr/>
        <a:lstStyle/>
        <a:p>
          <a:r>
            <a:rPr lang="en-US"/>
            <a:t>Socilalist Era (Before 1970s)</a:t>
          </a:r>
        </a:p>
      </dgm:t>
    </dgm:pt>
    <dgm:pt modelId="{504CCB7B-9CF1-4B2D-AB08-F8D1D3448A30}" type="parTrans" cxnId="{60D04108-FFC7-45F9-A418-CE27390B8A8C}">
      <dgm:prSet/>
      <dgm:spPr/>
      <dgm:t>
        <a:bodyPr/>
        <a:lstStyle/>
        <a:p>
          <a:endParaRPr lang="en-US"/>
        </a:p>
      </dgm:t>
    </dgm:pt>
    <dgm:pt modelId="{67258872-A830-40B3-B308-D9A79549C937}" type="sibTrans" cxnId="{60D04108-FFC7-45F9-A418-CE27390B8A8C}">
      <dgm:prSet/>
      <dgm:spPr/>
      <dgm:t>
        <a:bodyPr/>
        <a:lstStyle/>
        <a:p>
          <a:endParaRPr lang="en-US"/>
        </a:p>
      </dgm:t>
    </dgm:pt>
    <dgm:pt modelId="{93A5AE90-6F30-4BF8-AA38-7A87A15DA8A8}">
      <dgm:prSet/>
      <dgm:spPr/>
      <dgm:t>
        <a:bodyPr/>
        <a:lstStyle/>
        <a:p>
          <a:r>
            <a:rPr lang="en-US"/>
            <a:t>“Food rationing system” in urban areas (ended 1992)</a:t>
          </a:r>
        </a:p>
      </dgm:t>
    </dgm:pt>
    <dgm:pt modelId="{3C756606-F4C2-453A-88E2-473E307DB3A0}" type="parTrans" cxnId="{B0C46ED1-4EEB-4034-9D65-B48E0FA38C61}">
      <dgm:prSet/>
      <dgm:spPr/>
      <dgm:t>
        <a:bodyPr/>
        <a:lstStyle/>
        <a:p>
          <a:endParaRPr lang="en-US"/>
        </a:p>
      </dgm:t>
    </dgm:pt>
    <dgm:pt modelId="{C0F96D5F-0553-452B-86E5-7E544820B783}" type="sibTrans" cxnId="{B0C46ED1-4EEB-4034-9D65-B48E0FA38C61}">
      <dgm:prSet/>
      <dgm:spPr/>
      <dgm:t>
        <a:bodyPr/>
        <a:lstStyle/>
        <a:p>
          <a:endParaRPr lang="en-US"/>
        </a:p>
      </dgm:t>
    </dgm:pt>
    <dgm:pt modelId="{07074479-9866-49EB-838B-4E136C143E66}">
      <dgm:prSet/>
      <dgm:spPr/>
      <dgm:t>
        <a:bodyPr/>
        <a:lstStyle/>
        <a:p>
          <a:r>
            <a:rPr lang="en-US"/>
            <a:t>Rural residents were tied to the land to produce an agricultural surplus</a:t>
          </a:r>
        </a:p>
      </dgm:t>
    </dgm:pt>
    <dgm:pt modelId="{5ECB75AE-9400-4879-90A0-AAF7E9833052}" type="parTrans" cxnId="{7BEAC0A4-83B6-4EF6-9450-7E36E1E4B072}">
      <dgm:prSet/>
      <dgm:spPr/>
      <dgm:t>
        <a:bodyPr/>
        <a:lstStyle/>
        <a:p>
          <a:endParaRPr lang="en-US"/>
        </a:p>
      </dgm:t>
    </dgm:pt>
    <dgm:pt modelId="{D247CEF6-D498-4ED3-8FAC-EC8A27F48B71}" type="sibTrans" cxnId="{7BEAC0A4-83B6-4EF6-9450-7E36E1E4B072}">
      <dgm:prSet/>
      <dgm:spPr/>
      <dgm:t>
        <a:bodyPr/>
        <a:lstStyle/>
        <a:p>
          <a:endParaRPr lang="en-US"/>
        </a:p>
      </dgm:t>
    </dgm:pt>
    <dgm:pt modelId="{D9F112E4-102A-4079-99BF-86523112EB89}">
      <dgm:prSet/>
      <dgm:spPr/>
      <dgm:t>
        <a:bodyPr/>
        <a:lstStyle/>
        <a:p>
          <a:r>
            <a:rPr lang="en-US"/>
            <a:t>Urban hukou were entitled to have access to state employment and key social resources and services</a:t>
          </a:r>
        </a:p>
      </dgm:t>
    </dgm:pt>
    <dgm:pt modelId="{7F4CC9F7-1740-49E8-A76E-960A70003CDF}" type="parTrans" cxnId="{72980876-FC58-4BB1-8861-0679CFE84568}">
      <dgm:prSet/>
      <dgm:spPr/>
      <dgm:t>
        <a:bodyPr/>
        <a:lstStyle/>
        <a:p>
          <a:endParaRPr lang="en-US"/>
        </a:p>
      </dgm:t>
    </dgm:pt>
    <dgm:pt modelId="{CFF06230-8EE6-4C6F-9527-0EE4042CF637}" type="sibTrans" cxnId="{72980876-FC58-4BB1-8861-0679CFE84568}">
      <dgm:prSet/>
      <dgm:spPr/>
      <dgm:t>
        <a:bodyPr/>
        <a:lstStyle/>
        <a:p>
          <a:endParaRPr lang="en-US"/>
        </a:p>
      </dgm:t>
    </dgm:pt>
    <dgm:pt modelId="{1F7D1DD4-BAD3-46B1-AF11-746377E914D3}">
      <dgm:prSet/>
      <dgm:spPr/>
      <dgm:t>
        <a:bodyPr/>
        <a:lstStyle/>
        <a:p>
          <a:r>
            <a:rPr lang="en-US"/>
            <a:t>After 1970s: Reforms to Hukou System</a:t>
          </a:r>
        </a:p>
      </dgm:t>
    </dgm:pt>
    <dgm:pt modelId="{91EF005D-9186-423E-9838-D2B834472B33}" type="parTrans" cxnId="{4F28002B-0AC2-472C-A20E-090DA95AAA28}">
      <dgm:prSet/>
      <dgm:spPr/>
      <dgm:t>
        <a:bodyPr/>
        <a:lstStyle/>
        <a:p>
          <a:endParaRPr lang="en-US"/>
        </a:p>
      </dgm:t>
    </dgm:pt>
    <dgm:pt modelId="{8F628685-D262-4F69-9A40-DDB2650307E2}" type="sibTrans" cxnId="{4F28002B-0AC2-472C-A20E-090DA95AAA28}">
      <dgm:prSet/>
      <dgm:spPr/>
      <dgm:t>
        <a:bodyPr/>
        <a:lstStyle/>
        <a:p>
          <a:endParaRPr lang="en-US"/>
        </a:p>
      </dgm:t>
    </dgm:pt>
    <dgm:pt modelId="{32EB13A9-F027-4768-9CF8-56F0292272ED}">
      <dgm:prSet/>
      <dgm:spPr/>
      <dgm:t>
        <a:bodyPr/>
        <a:lstStyle/>
        <a:p>
          <a:r>
            <a:rPr lang="en-US" dirty="0"/>
            <a:t>Since 1990s, hukou reform was decentralized to local governments, who have the autonomy to secure resources and experiment on hukou reforms</a:t>
          </a:r>
        </a:p>
      </dgm:t>
    </dgm:pt>
    <dgm:pt modelId="{56D7CF85-884D-43BB-8308-B5B3EED8CE7C}" type="parTrans" cxnId="{EDB6D387-EE94-4C98-BEAD-2E1D7617118A}">
      <dgm:prSet/>
      <dgm:spPr/>
      <dgm:t>
        <a:bodyPr/>
        <a:lstStyle/>
        <a:p>
          <a:endParaRPr lang="en-US"/>
        </a:p>
      </dgm:t>
    </dgm:pt>
    <dgm:pt modelId="{121B33DB-488B-4FF1-B259-EE0DC86AA459}" type="sibTrans" cxnId="{EDB6D387-EE94-4C98-BEAD-2E1D7617118A}">
      <dgm:prSet/>
      <dgm:spPr/>
      <dgm:t>
        <a:bodyPr/>
        <a:lstStyle/>
        <a:p>
          <a:endParaRPr lang="en-US"/>
        </a:p>
      </dgm:t>
    </dgm:pt>
    <dgm:pt modelId="{E5013514-3CD7-4307-BEEC-BB672697B77F}">
      <dgm:prSet/>
      <dgm:spPr/>
      <dgm:t>
        <a:bodyPr/>
        <a:lstStyle/>
        <a:p>
          <a:r>
            <a:rPr lang="en-US" dirty="0"/>
            <a:t>This reform has also left a sizable migrant population in these highly urbanized cities still holding a rural hukou (rural-urban migrants, comprised 17% (221million) of total Chinese population </a:t>
          </a:r>
        </a:p>
      </dgm:t>
    </dgm:pt>
    <dgm:pt modelId="{FB78946E-70A2-4F71-9CC8-609AEB6F35E3}" type="parTrans" cxnId="{064971FE-7674-4564-9C7E-B5031241D1D8}">
      <dgm:prSet/>
      <dgm:spPr/>
      <dgm:t>
        <a:bodyPr/>
        <a:lstStyle/>
        <a:p>
          <a:endParaRPr lang="en-US"/>
        </a:p>
      </dgm:t>
    </dgm:pt>
    <dgm:pt modelId="{2AC19BB0-92CA-4107-9B18-F109C69A3011}" type="sibTrans" cxnId="{064971FE-7674-4564-9C7E-B5031241D1D8}">
      <dgm:prSet/>
      <dgm:spPr/>
      <dgm:t>
        <a:bodyPr/>
        <a:lstStyle/>
        <a:p>
          <a:endParaRPr lang="en-US"/>
        </a:p>
      </dgm:t>
    </dgm:pt>
    <dgm:pt modelId="{7EF1D2F6-43C0-4384-A700-E8730305E6BC}" type="pres">
      <dgm:prSet presAssocID="{2EB7B956-8998-4727-86FC-60FD3A864A1D}" presName="Name0" presStyleCnt="0">
        <dgm:presLayoutVars>
          <dgm:dir/>
          <dgm:animLvl val="lvl"/>
          <dgm:resizeHandles val="exact"/>
        </dgm:presLayoutVars>
      </dgm:prSet>
      <dgm:spPr/>
    </dgm:pt>
    <dgm:pt modelId="{9F978BDD-4DD0-465F-A00B-C366A4057289}" type="pres">
      <dgm:prSet presAssocID="{AF3CD269-E6A7-4ACC-A662-4E15E1876AA7}" presName="linNode" presStyleCnt="0"/>
      <dgm:spPr/>
    </dgm:pt>
    <dgm:pt modelId="{F8315C46-96CE-46B2-8727-D21CE4FE1679}" type="pres">
      <dgm:prSet presAssocID="{AF3CD269-E6A7-4ACC-A662-4E15E1876AA7}" presName="parentText" presStyleLbl="node1" presStyleIdx="0" presStyleCnt="2">
        <dgm:presLayoutVars>
          <dgm:chMax val="1"/>
          <dgm:bulletEnabled val="1"/>
        </dgm:presLayoutVars>
      </dgm:prSet>
      <dgm:spPr/>
    </dgm:pt>
    <dgm:pt modelId="{11351370-DF05-4561-AF3E-04A95C4D958B}" type="pres">
      <dgm:prSet presAssocID="{AF3CD269-E6A7-4ACC-A662-4E15E1876AA7}" presName="descendantText" presStyleLbl="alignAccFollowNode1" presStyleIdx="0" presStyleCnt="2">
        <dgm:presLayoutVars>
          <dgm:bulletEnabled val="1"/>
        </dgm:presLayoutVars>
      </dgm:prSet>
      <dgm:spPr/>
    </dgm:pt>
    <dgm:pt modelId="{3538F8CC-455D-4198-B6AB-26E68F99A71C}" type="pres">
      <dgm:prSet presAssocID="{67258872-A830-40B3-B308-D9A79549C937}" presName="sp" presStyleCnt="0"/>
      <dgm:spPr/>
    </dgm:pt>
    <dgm:pt modelId="{77E98CC9-97BB-4EFA-9BC1-486DDAF25F0C}" type="pres">
      <dgm:prSet presAssocID="{1F7D1DD4-BAD3-46B1-AF11-746377E914D3}" presName="linNode" presStyleCnt="0"/>
      <dgm:spPr/>
    </dgm:pt>
    <dgm:pt modelId="{8F46C1B0-78DB-4832-B782-89114CFC5C49}" type="pres">
      <dgm:prSet presAssocID="{1F7D1DD4-BAD3-46B1-AF11-746377E914D3}" presName="parentText" presStyleLbl="node1" presStyleIdx="1" presStyleCnt="2">
        <dgm:presLayoutVars>
          <dgm:chMax val="1"/>
          <dgm:bulletEnabled val="1"/>
        </dgm:presLayoutVars>
      </dgm:prSet>
      <dgm:spPr/>
    </dgm:pt>
    <dgm:pt modelId="{3B5D1247-6AC6-46C1-9E21-32F53AF70793}" type="pres">
      <dgm:prSet presAssocID="{1F7D1DD4-BAD3-46B1-AF11-746377E914D3}" presName="descendantText" presStyleLbl="alignAccFollowNode1" presStyleIdx="1" presStyleCnt="2" custScaleX="108842" custScaleY="128047">
        <dgm:presLayoutVars>
          <dgm:bulletEnabled val="1"/>
        </dgm:presLayoutVars>
      </dgm:prSet>
      <dgm:spPr/>
    </dgm:pt>
  </dgm:ptLst>
  <dgm:cxnLst>
    <dgm:cxn modelId="{60D04108-FFC7-45F9-A418-CE27390B8A8C}" srcId="{2EB7B956-8998-4727-86FC-60FD3A864A1D}" destId="{AF3CD269-E6A7-4ACC-A662-4E15E1876AA7}" srcOrd="0" destOrd="0" parTransId="{504CCB7B-9CF1-4B2D-AB08-F8D1D3448A30}" sibTransId="{67258872-A830-40B3-B308-D9A79549C937}"/>
    <dgm:cxn modelId="{4F28002B-0AC2-472C-A20E-090DA95AAA28}" srcId="{2EB7B956-8998-4727-86FC-60FD3A864A1D}" destId="{1F7D1DD4-BAD3-46B1-AF11-746377E914D3}" srcOrd="1" destOrd="0" parTransId="{91EF005D-9186-423E-9838-D2B834472B33}" sibTransId="{8F628685-D262-4F69-9A40-DDB2650307E2}"/>
    <dgm:cxn modelId="{445C9639-32BC-40DF-8FC4-11B66419F042}" type="presOf" srcId="{1F7D1DD4-BAD3-46B1-AF11-746377E914D3}" destId="{8F46C1B0-78DB-4832-B782-89114CFC5C49}" srcOrd="0" destOrd="0" presId="urn:microsoft.com/office/officeart/2005/8/layout/vList5"/>
    <dgm:cxn modelId="{72980876-FC58-4BB1-8861-0679CFE84568}" srcId="{AF3CD269-E6A7-4ACC-A662-4E15E1876AA7}" destId="{D9F112E4-102A-4079-99BF-86523112EB89}" srcOrd="2" destOrd="0" parTransId="{7F4CC9F7-1740-49E8-A76E-960A70003CDF}" sibTransId="{CFF06230-8EE6-4C6F-9527-0EE4042CF637}"/>
    <dgm:cxn modelId="{EDB6D387-EE94-4C98-BEAD-2E1D7617118A}" srcId="{1F7D1DD4-BAD3-46B1-AF11-746377E914D3}" destId="{32EB13A9-F027-4768-9CF8-56F0292272ED}" srcOrd="0" destOrd="0" parTransId="{56D7CF85-884D-43BB-8308-B5B3EED8CE7C}" sibTransId="{121B33DB-488B-4FF1-B259-EE0DC86AA459}"/>
    <dgm:cxn modelId="{5A7C6A8B-FC9B-4D5B-A787-0A4AD881D8E7}" type="presOf" srcId="{32EB13A9-F027-4768-9CF8-56F0292272ED}" destId="{3B5D1247-6AC6-46C1-9E21-32F53AF70793}" srcOrd="0" destOrd="0" presId="urn:microsoft.com/office/officeart/2005/8/layout/vList5"/>
    <dgm:cxn modelId="{322DE08B-DC0D-48F6-97C1-F94F8A0CB01F}" type="presOf" srcId="{2EB7B956-8998-4727-86FC-60FD3A864A1D}" destId="{7EF1D2F6-43C0-4384-A700-E8730305E6BC}" srcOrd="0" destOrd="0" presId="urn:microsoft.com/office/officeart/2005/8/layout/vList5"/>
    <dgm:cxn modelId="{7BEAC0A4-83B6-4EF6-9450-7E36E1E4B072}" srcId="{AF3CD269-E6A7-4ACC-A662-4E15E1876AA7}" destId="{07074479-9866-49EB-838B-4E136C143E66}" srcOrd="1" destOrd="0" parTransId="{5ECB75AE-9400-4879-90A0-AAF7E9833052}" sibTransId="{D247CEF6-D498-4ED3-8FAC-EC8A27F48B71}"/>
    <dgm:cxn modelId="{FEFFF5A5-7913-4945-8028-E24EF34C1B26}" type="presOf" srcId="{93A5AE90-6F30-4BF8-AA38-7A87A15DA8A8}" destId="{11351370-DF05-4561-AF3E-04A95C4D958B}" srcOrd="0" destOrd="0" presId="urn:microsoft.com/office/officeart/2005/8/layout/vList5"/>
    <dgm:cxn modelId="{3DBD94A8-1604-47E3-905F-60FD1370ABB9}" type="presOf" srcId="{D9F112E4-102A-4079-99BF-86523112EB89}" destId="{11351370-DF05-4561-AF3E-04A95C4D958B}" srcOrd="0" destOrd="2" presId="urn:microsoft.com/office/officeart/2005/8/layout/vList5"/>
    <dgm:cxn modelId="{AC6321AC-D821-4F3E-B037-5A43BB20DB21}" type="presOf" srcId="{07074479-9866-49EB-838B-4E136C143E66}" destId="{11351370-DF05-4561-AF3E-04A95C4D958B}" srcOrd="0" destOrd="1" presId="urn:microsoft.com/office/officeart/2005/8/layout/vList5"/>
    <dgm:cxn modelId="{C82FFDCA-0062-4409-981E-4963196D7D8C}" type="presOf" srcId="{AF3CD269-E6A7-4ACC-A662-4E15E1876AA7}" destId="{F8315C46-96CE-46B2-8727-D21CE4FE1679}" srcOrd="0" destOrd="0" presId="urn:microsoft.com/office/officeart/2005/8/layout/vList5"/>
    <dgm:cxn modelId="{B0C46ED1-4EEB-4034-9D65-B48E0FA38C61}" srcId="{AF3CD269-E6A7-4ACC-A662-4E15E1876AA7}" destId="{93A5AE90-6F30-4BF8-AA38-7A87A15DA8A8}" srcOrd="0" destOrd="0" parTransId="{3C756606-F4C2-453A-88E2-473E307DB3A0}" sibTransId="{C0F96D5F-0553-452B-86E5-7E544820B783}"/>
    <dgm:cxn modelId="{745111F6-9FE8-43CF-9AE3-496414F76E34}" type="presOf" srcId="{E5013514-3CD7-4307-BEEC-BB672697B77F}" destId="{3B5D1247-6AC6-46C1-9E21-32F53AF70793}" srcOrd="0" destOrd="1" presId="urn:microsoft.com/office/officeart/2005/8/layout/vList5"/>
    <dgm:cxn modelId="{064971FE-7674-4564-9C7E-B5031241D1D8}" srcId="{1F7D1DD4-BAD3-46B1-AF11-746377E914D3}" destId="{E5013514-3CD7-4307-BEEC-BB672697B77F}" srcOrd="1" destOrd="0" parTransId="{FB78946E-70A2-4F71-9CC8-609AEB6F35E3}" sibTransId="{2AC19BB0-92CA-4107-9B18-F109C69A3011}"/>
    <dgm:cxn modelId="{D792A399-288E-4A21-84FA-8599BA836F91}" type="presParOf" srcId="{7EF1D2F6-43C0-4384-A700-E8730305E6BC}" destId="{9F978BDD-4DD0-465F-A00B-C366A4057289}" srcOrd="0" destOrd="0" presId="urn:microsoft.com/office/officeart/2005/8/layout/vList5"/>
    <dgm:cxn modelId="{A42A3DD0-F22C-415B-949F-D3EC32785581}" type="presParOf" srcId="{9F978BDD-4DD0-465F-A00B-C366A4057289}" destId="{F8315C46-96CE-46B2-8727-D21CE4FE1679}" srcOrd="0" destOrd="0" presId="urn:microsoft.com/office/officeart/2005/8/layout/vList5"/>
    <dgm:cxn modelId="{80130CE7-AA9F-4EB1-A0CF-B3FFDB98FF79}" type="presParOf" srcId="{9F978BDD-4DD0-465F-A00B-C366A4057289}" destId="{11351370-DF05-4561-AF3E-04A95C4D958B}" srcOrd="1" destOrd="0" presId="urn:microsoft.com/office/officeart/2005/8/layout/vList5"/>
    <dgm:cxn modelId="{25906E28-EA34-4A54-BBE7-49BACC445F3C}" type="presParOf" srcId="{7EF1D2F6-43C0-4384-A700-E8730305E6BC}" destId="{3538F8CC-455D-4198-B6AB-26E68F99A71C}" srcOrd="1" destOrd="0" presId="urn:microsoft.com/office/officeart/2005/8/layout/vList5"/>
    <dgm:cxn modelId="{0492A205-5116-4D5A-8AF6-D0C40905223A}" type="presParOf" srcId="{7EF1D2F6-43C0-4384-A700-E8730305E6BC}" destId="{77E98CC9-97BB-4EFA-9BC1-486DDAF25F0C}" srcOrd="2" destOrd="0" presId="urn:microsoft.com/office/officeart/2005/8/layout/vList5"/>
    <dgm:cxn modelId="{EAA10871-795D-416F-A395-82BDC963F264}" type="presParOf" srcId="{77E98CC9-97BB-4EFA-9BC1-486DDAF25F0C}" destId="{8F46C1B0-78DB-4832-B782-89114CFC5C49}" srcOrd="0" destOrd="0" presId="urn:microsoft.com/office/officeart/2005/8/layout/vList5"/>
    <dgm:cxn modelId="{01B5828F-6FCC-482D-BFF5-589B0DAF84F1}" type="presParOf" srcId="{77E98CC9-97BB-4EFA-9BC1-486DDAF25F0C}" destId="{3B5D1247-6AC6-46C1-9E21-32F53AF7079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B7C1A3-1755-4ACA-BB47-56BED0FEB17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5CC6DCC-FA01-4040-A76E-8AA47544A16D}">
      <dgm:prSet/>
      <dgm:spPr/>
      <dgm:t>
        <a:bodyPr/>
        <a:lstStyle/>
        <a:p>
          <a:r>
            <a:rPr lang="en-US"/>
            <a:t>Hukou-based classification distinguishes each person by whether he or she had or lacked a local hukou</a:t>
          </a:r>
        </a:p>
      </dgm:t>
    </dgm:pt>
    <dgm:pt modelId="{C26BD70B-9526-4685-84A3-236E0C349467}" type="parTrans" cxnId="{B2EFA017-3EFF-4295-830C-781658E2AD00}">
      <dgm:prSet/>
      <dgm:spPr/>
      <dgm:t>
        <a:bodyPr/>
        <a:lstStyle/>
        <a:p>
          <a:endParaRPr lang="en-US"/>
        </a:p>
      </dgm:t>
    </dgm:pt>
    <dgm:pt modelId="{3E9326AB-5C5C-40A5-9B4D-482AB10B5D18}" type="sibTrans" cxnId="{B2EFA017-3EFF-4295-830C-781658E2AD00}">
      <dgm:prSet/>
      <dgm:spPr/>
      <dgm:t>
        <a:bodyPr/>
        <a:lstStyle/>
        <a:p>
          <a:endParaRPr lang="en-US"/>
        </a:p>
      </dgm:t>
    </dgm:pt>
    <dgm:pt modelId="{89EEA018-19CF-45F2-8AA5-9A669BD71D49}">
      <dgm:prSet/>
      <dgm:spPr/>
      <dgm:t>
        <a:bodyPr/>
        <a:lstStyle/>
        <a:p>
          <a:r>
            <a:rPr lang="en-US"/>
            <a:t>Ties welfare entitlement (e.g., access to social welfare housing, jobs andservices) to a person's hukou status</a:t>
          </a:r>
        </a:p>
      </dgm:t>
    </dgm:pt>
    <dgm:pt modelId="{6BCC2FFC-3D02-4B0A-BC10-0D03E169B1E3}" type="parTrans" cxnId="{5E6A8E97-99AD-46FC-85E8-A8D7311F1E7E}">
      <dgm:prSet/>
      <dgm:spPr/>
      <dgm:t>
        <a:bodyPr/>
        <a:lstStyle/>
        <a:p>
          <a:endParaRPr lang="en-US"/>
        </a:p>
      </dgm:t>
    </dgm:pt>
    <dgm:pt modelId="{CA2E8D81-EC2A-46D1-A031-802DC90AA54C}" type="sibTrans" cxnId="{5E6A8E97-99AD-46FC-85E8-A8D7311F1E7E}">
      <dgm:prSet/>
      <dgm:spPr/>
      <dgm:t>
        <a:bodyPr/>
        <a:lstStyle/>
        <a:p>
          <a:endParaRPr lang="en-US"/>
        </a:p>
      </dgm:t>
    </dgm:pt>
    <dgm:pt modelId="{FBE157B2-C285-425C-9AEB-D087BA428C58}">
      <dgm:prSet/>
      <dgm:spPr/>
      <dgm:t>
        <a:bodyPr/>
        <a:lstStyle/>
        <a:p>
          <a:r>
            <a:rPr lang="en-US"/>
            <a:t>Residents with a local hukou enjoy more job opportunities in governmental institutions and state-owned enterprises</a:t>
          </a:r>
        </a:p>
      </dgm:t>
    </dgm:pt>
    <dgm:pt modelId="{FD9C7979-E034-424E-B793-D5C22DD481A0}" type="parTrans" cxnId="{C4FA2CEB-4FC9-42F9-9F78-F24330D10815}">
      <dgm:prSet/>
      <dgm:spPr/>
      <dgm:t>
        <a:bodyPr/>
        <a:lstStyle/>
        <a:p>
          <a:endParaRPr lang="en-US"/>
        </a:p>
      </dgm:t>
    </dgm:pt>
    <dgm:pt modelId="{278EA70E-D0ED-4F18-97D8-C9D90E69DE15}" type="sibTrans" cxnId="{C4FA2CEB-4FC9-42F9-9F78-F24330D10815}">
      <dgm:prSet/>
      <dgm:spPr/>
      <dgm:t>
        <a:bodyPr/>
        <a:lstStyle/>
        <a:p>
          <a:endParaRPr lang="en-US"/>
        </a:p>
      </dgm:t>
    </dgm:pt>
    <dgm:pt modelId="{FB642EEC-69B0-4509-8A2A-A16F2B5E6E1D}">
      <dgm:prSet/>
      <dgm:spPr/>
      <dgm:t>
        <a:bodyPr/>
        <a:lstStyle/>
        <a:p>
          <a:r>
            <a:rPr lang="en-US"/>
            <a:t>Migrants without a local hukou rely mainly on the private or informal sectors for employment</a:t>
          </a:r>
        </a:p>
      </dgm:t>
    </dgm:pt>
    <dgm:pt modelId="{D4CBAF9F-AC7E-403D-9A16-E0EECC62A99E}" type="parTrans" cxnId="{27CB5E88-8604-4CFD-B6BF-019288D86E02}">
      <dgm:prSet/>
      <dgm:spPr/>
      <dgm:t>
        <a:bodyPr/>
        <a:lstStyle/>
        <a:p>
          <a:endParaRPr lang="en-US"/>
        </a:p>
      </dgm:t>
    </dgm:pt>
    <dgm:pt modelId="{378FFAB0-3657-4762-AA5E-DB4DE403B0AB}" type="sibTrans" cxnId="{27CB5E88-8604-4CFD-B6BF-019288D86E02}">
      <dgm:prSet/>
      <dgm:spPr/>
      <dgm:t>
        <a:bodyPr/>
        <a:lstStyle/>
        <a:p>
          <a:endParaRPr lang="en-US"/>
        </a:p>
      </dgm:t>
    </dgm:pt>
    <dgm:pt modelId="{10FE1978-1792-4899-BE91-1B1CD51FB5B3}">
      <dgm:prSet/>
      <dgm:spPr/>
      <dgm:t>
        <a:bodyPr/>
        <a:lstStyle/>
        <a:p>
          <a:r>
            <a:rPr lang="en-US"/>
            <a:t>migrants without a local hukou are excluded from subsidized housing, such as affordable housing andlow-rent housing, and denied mortgage loans.</a:t>
          </a:r>
        </a:p>
      </dgm:t>
    </dgm:pt>
    <dgm:pt modelId="{4A38AEEA-B810-4E8D-861F-BAA859C41B9A}" type="parTrans" cxnId="{14BFED07-9047-43C6-AAE5-E70067C7DEFF}">
      <dgm:prSet/>
      <dgm:spPr/>
      <dgm:t>
        <a:bodyPr/>
        <a:lstStyle/>
        <a:p>
          <a:endParaRPr lang="en-US"/>
        </a:p>
      </dgm:t>
    </dgm:pt>
    <dgm:pt modelId="{BB7CFE53-9B48-4667-B60D-9AD4880A3E67}" type="sibTrans" cxnId="{14BFED07-9047-43C6-AAE5-E70067C7DEFF}">
      <dgm:prSet/>
      <dgm:spPr/>
      <dgm:t>
        <a:bodyPr/>
        <a:lstStyle/>
        <a:p>
          <a:endParaRPr lang="en-US"/>
        </a:p>
      </dgm:t>
    </dgm:pt>
    <dgm:pt modelId="{0121FBED-A8A3-4092-A593-B97B797D4C1E}" type="pres">
      <dgm:prSet presAssocID="{6CB7C1A3-1755-4ACA-BB47-56BED0FEB17C}" presName="linear" presStyleCnt="0">
        <dgm:presLayoutVars>
          <dgm:animLvl val="lvl"/>
          <dgm:resizeHandles val="exact"/>
        </dgm:presLayoutVars>
      </dgm:prSet>
      <dgm:spPr/>
    </dgm:pt>
    <dgm:pt modelId="{56B80B6D-2561-4C21-B9A3-16615716D629}" type="pres">
      <dgm:prSet presAssocID="{25CC6DCC-FA01-4040-A76E-8AA47544A16D}" presName="parentText" presStyleLbl="node1" presStyleIdx="0" presStyleCnt="5">
        <dgm:presLayoutVars>
          <dgm:chMax val="0"/>
          <dgm:bulletEnabled val="1"/>
        </dgm:presLayoutVars>
      </dgm:prSet>
      <dgm:spPr/>
    </dgm:pt>
    <dgm:pt modelId="{3C22E3AB-520E-4052-AA87-AD9B504B80C3}" type="pres">
      <dgm:prSet presAssocID="{3E9326AB-5C5C-40A5-9B4D-482AB10B5D18}" presName="spacer" presStyleCnt="0"/>
      <dgm:spPr/>
    </dgm:pt>
    <dgm:pt modelId="{E6EB1E26-4282-4129-A91F-16E8743BFF97}" type="pres">
      <dgm:prSet presAssocID="{89EEA018-19CF-45F2-8AA5-9A669BD71D49}" presName="parentText" presStyleLbl="node1" presStyleIdx="1" presStyleCnt="5">
        <dgm:presLayoutVars>
          <dgm:chMax val="0"/>
          <dgm:bulletEnabled val="1"/>
        </dgm:presLayoutVars>
      </dgm:prSet>
      <dgm:spPr/>
    </dgm:pt>
    <dgm:pt modelId="{E0B6029C-304B-4180-AFA9-BC7D4AAD7CBE}" type="pres">
      <dgm:prSet presAssocID="{CA2E8D81-EC2A-46D1-A031-802DC90AA54C}" presName="spacer" presStyleCnt="0"/>
      <dgm:spPr/>
    </dgm:pt>
    <dgm:pt modelId="{16FB6618-0CC5-4B3F-BCC7-61BB19EDC611}" type="pres">
      <dgm:prSet presAssocID="{FBE157B2-C285-425C-9AEB-D087BA428C58}" presName="parentText" presStyleLbl="node1" presStyleIdx="2" presStyleCnt="5">
        <dgm:presLayoutVars>
          <dgm:chMax val="0"/>
          <dgm:bulletEnabled val="1"/>
        </dgm:presLayoutVars>
      </dgm:prSet>
      <dgm:spPr/>
    </dgm:pt>
    <dgm:pt modelId="{BAD7FAFC-F38E-4B13-BDE4-CA11DD4BF4E8}" type="pres">
      <dgm:prSet presAssocID="{278EA70E-D0ED-4F18-97D8-C9D90E69DE15}" presName="spacer" presStyleCnt="0"/>
      <dgm:spPr/>
    </dgm:pt>
    <dgm:pt modelId="{9EDF3301-168C-4DC4-B445-B8FCDEA3C332}" type="pres">
      <dgm:prSet presAssocID="{FB642EEC-69B0-4509-8A2A-A16F2B5E6E1D}" presName="parentText" presStyleLbl="node1" presStyleIdx="3" presStyleCnt="5">
        <dgm:presLayoutVars>
          <dgm:chMax val="0"/>
          <dgm:bulletEnabled val="1"/>
        </dgm:presLayoutVars>
      </dgm:prSet>
      <dgm:spPr/>
    </dgm:pt>
    <dgm:pt modelId="{369AFE46-A6A6-46F8-B0BE-B3039E3A0E6A}" type="pres">
      <dgm:prSet presAssocID="{378FFAB0-3657-4762-AA5E-DB4DE403B0AB}" presName="spacer" presStyleCnt="0"/>
      <dgm:spPr/>
    </dgm:pt>
    <dgm:pt modelId="{24575CF0-D126-47F8-97F7-AA5EFCD8C366}" type="pres">
      <dgm:prSet presAssocID="{10FE1978-1792-4899-BE91-1B1CD51FB5B3}" presName="parentText" presStyleLbl="node1" presStyleIdx="4" presStyleCnt="5">
        <dgm:presLayoutVars>
          <dgm:chMax val="0"/>
          <dgm:bulletEnabled val="1"/>
        </dgm:presLayoutVars>
      </dgm:prSet>
      <dgm:spPr/>
    </dgm:pt>
  </dgm:ptLst>
  <dgm:cxnLst>
    <dgm:cxn modelId="{69C47A04-B877-4A6C-A136-91CEBC59A46C}" type="presOf" srcId="{25CC6DCC-FA01-4040-A76E-8AA47544A16D}" destId="{56B80B6D-2561-4C21-B9A3-16615716D629}" srcOrd="0" destOrd="0" presId="urn:microsoft.com/office/officeart/2005/8/layout/vList2"/>
    <dgm:cxn modelId="{14BFED07-9047-43C6-AAE5-E70067C7DEFF}" srcId="{6CB7C1A3-1755-4ACA-BB47-56BED0FEB17C}" destId="{10FE1978-1792-4899-BE91-1B1CD51FB5B3}" srcOrd="4" destOrd="0" parTransId="{4A38AEEA-B810-4E8D-861F-BAA859C41B9A}" sibTransId="{BB7CFE53-9B48-4667-B60D-9AD4880A3E67}"/>
    <dgm:cxn modelId="{B2EFA017-3EFF-4295-830C-781658E2AD00}" srcId="{6CB7C1A3-1755-4ACA-BB47-56BED0FEB17C}" destId="{25CC6DCC-FA01-4040-A76E-8AA47544A16D}" srcOrd="0" destOrd="0" parTransId="{C26BD70B-9526-4685-84A3-236E0C349467}" sibTransId="{3E9326AB-5C5C-40A5-9B4D-482AB10B5D18}"/>
    <dgm:cxn modelId="{C8FFC431-1721-492E-ACD7-E590D8D37AE7}" type="presOf" srcId="{89EEA018-19CF-45F2-8AA5-9A669BD71D49}" destId="{E6EB1E26-4282-4129-A91F-16E8743BFF97}" srcOrd="0" destOrd="0" presId="urn:microsoft.com/office/officeart/2005/8/layout/vList2"/>
    <dgm:cxn modelId="{D869DF62-CF9F-471C-BBC3-02D92DA6C162}" type="presOf" srcId="{FBE157B2-C285-425C-9AEB-D087BA428C58}" destId="{16FB6618-0CC5-4B3F-BCC7-61BB19EDC611}" srcOrd="0" destOrd="0" presId="urn:microsoft.com/office/officeart/2005/8/layout/vList2"/>
    <dgm:cxn modelId="{9762F987-9281-4738-87FA-C33EC8E7A6B2}" type="presOf" srcId="{10FE1978-1792-4899-BE91-1B1CD51FB5B3}" destId="{24575CF0-D126-47F8-97F7-AA5EFCD8C366}" srcOrd="0" destOrd="0" presId="urn:microsoft.com/office/officeart/2005/8/layout/vList2"/>
    <dgm:cxn modelId="{27CB5E88-8604-4CFD-B6BF-019288D86E02}" srcId="{6CB7C1A3-1755-4ACA-BB47-56BED0FEB17C}" destId="{FB642EEC-69B0-4509-8A2A-A16F2B5E6E1D}" srcOrd="3" destOrd="0" parTransId="{D4CBAF9F-AC7E-403D-9A16-E0EECC62A99E}" sibTransId="{378FFAB0-3657-4762-AA5E-DB4DE403B0AB}"/>
    <dgm:cxn modelId="{5E6A8E97-99AD-46FC-85E8-A8D7311F1E7E}" srcId="{6CB7C1A3-1755-4ACA-BB47-56BED0FEB17C}" destId="{89EEA018-19CF-45F2-8AA5-9A669BD71D49}" srcOrd="1" destOrd="0" parTransId="{6BCC2FFC-3D02-4B0A-BC10-0D03E169B1E3}" sibTransId="{CA2E8D81-EC2A-46D1-A031-802DC90AA54C}"/>
    <dgm:cxn modelId="{921BE5BE-F0EA-4926-9FA5-81239EE23BA6}" type="presOf" srcId="{FB642EEC-69B0-4509-8A2A-A16F2B5E6E1D}" destId="{9EDF3301-168C-4DC4-B445-B8FCDEA3C332}" srcOrd="0" destOrd="0" presId="urn:microsoft.com/office/officeart/2005/8/layout/vList2"/>
    <dgm:cxn modelId="{8956E3D5-B4C3-4144-B732-34A15B9AC11D}" type="presOf" srcId="{6CB7C1A3-1755-4ACA-BB47-56BED0FEB17C}" destId="{0121FBED-A8A3-4092-A593-B97B797D4C1E}" srcOrd="0" destOrd="0" presId="urn:microsoft.com/office/officeart/2005/8/layout/vList2"/>
    <dgm:cxn modelId="{C4FA2CEB-4FC9-42F9-9F78-F24330D10815}" srcId="{6CB7C1A3-1755-4ACA-BB47-56BED0FEB17C}" destId="{FBE157B2-C285-425C-9AEB-D087BA428C58}" srcOrd="2" destOrd="0" parTransId="{FD9C7979-E034-424E-B793-D5C22DD481A0}" sibTransId="{278EA70E-D0ED-4F18-97D8-C9D90E69DE15}"/>
    <dgm:cxn modelId="{BF172F5E-13BE-4078-B8D2-C35E7C99339E}" type="presParOf" srcId="{0121FBED-A8A3-4092-A593-B97B797D4C1E}" destId="{56B80B6D-2561-4C21-B9A3-16615716D629}" srcOrd="0" destOrd="0" presId="urn:microsoft.com/office/officeart/2005/8/layout/vList2"/>
    <dgm:cxn modelId="{027765B2-D0C5-49F2-8A61-CE5117C54E72}" type="presParOf" srcId="{0121FBED-A8A3-4092-A593-B97B797D4C1E}" destId="{3C22E3AB-520E-4052-AA87-AD9B504B80C3}" srcOrd="1" destOrd="0" presId="urn:microsoft.com/office/officeart/2005/8/layout/vList2"/>
    <dgm:cxn modelId="{468982EE-76A4-4BDA-8F85-1374B9B2C2E5}" type="presParOf" srcId="{0121FBED-A8A3-4092-A593-B97B797D4C1E}" destId="{E6EB1E26-4282-4129-A91F-16E8743BFF97}" srcOrd="2" destOrd="0" presId="urn:microsoft.com/office/officeart/2005/8/layout/vList2"/>
    <dgm:cxn modelId="{12064AE1-45C5-41D9-96BB-037B8AE4CFCA}" type="presParOf" srcId="{0121FBED-A8A3-4092-A593-B97B797D4C1E}" destId="{E0B6029C-304B-4180-AFA9-BC7D4AAD7CBE}" srcOrd="3" destOrd="0" presId="urn:microsoft.com/office/officeart/2005/8/layout/vList2"/>
    <dgm:cxn modelId="{34DDAC40-D185-4EF4-ABEE-5ECCE30948CB}" type="presParOf" srcId="{0121FBED-A8A3-4092-A593-B97B797D4C1E}" destId="{16FB6618-0CC5-4B3F-BCC7-61BB19EDC611}" srcOrd="4" destOrd="0" presId="urn:microsoft.com/office/officeart/2005/8/layout/vList2"/>
    <dgm:cxn modelId="{C43B61D0-E091-41E4-9385-67C108C28E7C}" type="presParOf" srcId="{0121FBED-A8A3-4092-A593-B97B797D4C1E}" destId="{BAD7FAFC-F38E-4B13-BDE4-CA11DD4BF4E8}" srcOrd="5" destOrd="0" presId="urn:microsoft.com/office/officeart/2005/8/layout/vList2"/>
    <dgm:cxn modelId="{C3C65162-9581-4986-9F08-2A3E7A37C3CA}" type="presParOf" srcId="{0121FBED-A8A3-4092-A593-B97B797D4C1E}" destId="{9EDF3301-168C-4DC4-B445-B8FCDEA3C332}" srcOrd="6" destOrd="0" presId="urn:microsoft.com/office/officeart/2005/8/layout/vList2"/>
    <dgm:cxn modelId="{1DF2A7F7-705E-4495-942F-6115F96E7EA5}" type="presParOf" srcId="{0121FBED-A8A3-4092-A593-B97B797D4C1E}" destId="{369AFE46-A6A6-46F8-B0BE-B3039E3A0E6A}" srcOrd="7" destOrd="0" presId="urn:microsoft.com/office/officeart/2005/8/layout/vList2"/>
    <dgm:cxn modelId="{83967DFE-7235-4A45-B9E7-B59977E6C0E6}" type="presParOf" srcId="{0121FBED-A8A3-4092-A593-B97B797D4C1E}" destId="{24575CF0-D126-47F8-97F7-AA5EFCD8C36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ED3D50-71B3-49F2-AFEC-01AAE6BE7D57}" type="doc">
      <dgm:prSet loTypeId="urn:microsoft.com/office/officeart/2005/8/layout/equation2" loCatId="process" qsTypeId="urn:microsoft.com/office/officeart/2005/8/quickstyle/simple1" qsCatId="simple" csTypeId="urn:microsoft.com/office/officeart/2005/8/colors/accent1_2" csCatId="accent1" phldr="1"/>
      <dgm:spPr/>
    </dgm:pt>
    <dgm:pt modelId="{5A14867C-E0CC-4ADF-BD90-502E93157B53}">
      <dgm:prSet phldrT="[Text]" custT="1"/>
      <dgm:spPr/>
      <dgm:t>
        <a:bodyPr/>
        <a:lstStyle/>
        <a:p>
          <a:r>
            <a:rPr lang="en-US" sz="1600"/>
            <a:t>Behaviour pattern</a:t>
          </a:r>
          <a:endParaRPr lang="en-US" sz="1600" dirty="0"/>
        </a:p>
      </dgm:t>
    </dgm:pt>
    <dgm:pt modelId="{5A75FA91-FFA1-4541-8E1D-1C635D3C5AD6}" type="parTrans" cxnId="{BCC0087D-26E5-4FB9-802A-7259B4A58E6D}">
      <dgm:prSet/>
      <dgm:spPr/>
      <dgm:t>
        <a:bodyPr/>
        <a:lstStyle/>
        <a:p>
          <a:endParaRPr lang="en-US"/>
        </a:p>
      </dgm:t>
    </dgm:pt>
    <dgm:pt modelId="{39D66F6B-07AD-46EB-9AF6-367D52028968}" type="sibTrans" cxnId="{BCC0087D-26E5-4FB9-802A-7259B4A58E6D}">
      <dgm:prSet/>
      <dgm:spPr/>
      <dgm:t>
        <a:bodyPr/>
        <a:lstStyle/>
        <a:p>
          <a:endParaRPr lang="en-US"/>
        </a:p>
      </dgm:t>
    </dgm:pt>
    <dgm:pt modelId="{0524C387-B0C3-419C-A064-4BD15BDB0F12}">
      <dgm:prSet phldrT="[Text]"/>
      <dgm:spPr/>
      <dgm:t>
        <a:bodyPr/>
        <a:lstStyle/>
        <a:p>
          <a:r>
            <a:rPr lang="en-US" dirty="0"/>
            <a:t>Value</a:t>
          </a:r>
        </a:p>
      </dgm:t>
    </dgm:pt>
    <dgm:pt modelId="{B416EC63-9BFD-4228-A216-E40D856EA17E}" type="parTrans" cxnId="{58575466-6801-4470-A261-368394F6A8EB}">
      <dgm:prSet/>
      <dgm:spPr/>
      <dgm:t>
        <a:bodyPr/>
        <a:lstStyle/>
        <a:p>
          <a:endParaRPr lang="en-US"/>
        </a:p>
      </dgm:t>
    </dgm:pt>
    <dgm:pt modelId="{3244C096-6EA5-4B9B-A4DB-4503ED3571B7}" type="sibTrans" cxnId="{58575466-6801-4470-A261-368394F6A8EB}">
      <dgm:prSet/>
      <dgm:spPr/>
      <dgm:t>
        <a:bodyPr/>
        <a:lstStyle/>
        <a:p>
          <a:endParaRPr lang="en-US"/>
        </a:p>
      </dgm:t>
    </dgm:pt>
    <dgm:pt modelId="{8988EF73-BE59-4550-95FC-78CD046AEE84}">
      <dgm:prSet phldrT="[Text]"/>
      <dgm:spPr/>
      <dgm:t>
        <a:bodyPr/>
        <a:lstStyle/>
        <a:p>
          <a:r>
            <a:rPr lang="en-US" dirty="0"/>
            <a:t>Structure of city</a:t>
          </a:r>
        </a:p>
      </dgm:t>
    </dgm:pt>
    <dgm:pt modelId="{EBF674EB-984F-439D-A697-8FB0D8D37611}" type="parTrans" cxnId="{E6387AA3-AE24-4A67-B669-35EF1BACB546}">
      <dgm:prSet/>
      <dgm:spPr/>
      <dgm:t>
        <a:bodyPr/>
        <a:lstStyle/>
        <a:p>
          <a:endParaRPr lang="en-US"/>
        </a:p>
      </dgm:t>
    </dgm:pt>
    <dgm:pt modelId="{86A316C9-683A-41A6-9310-30B964437918}" type="sibTrans" cxnId="{E6387AA3-AE24-4A67-B669-35EF1BACB546}">
      <dgm:prSet/>
      <dgm:spPr/>
      <dgm:t>
        <a:bodyPr/>
        <a:lstStyle/>
        <a:p>
          <a:endParaRPr lang="en-US"/>
        </a:p>
      </dgm:t>
    </dgm:pt>
    <dgm:pt modelId="{F0270BE7-359E-4C97-A41A-B22933F4E923}">
      <dgm:prSet/>
      <dgm:spPr/>
      <dgm:t>
        <a:bodyPr/>
        <a:lstStyle/>
        <a:p>
          <a:r>
            <a:rPr lang="en-US" dirty="0"/>
            <a:t>System Activity</a:t>
          </a:r>
        </a:p>
      </dgm:t>
    </dgm:pt>
    <dgm:pt modelId="{4540D562-F8DE-44C7-BF62-08514FA35BC1}" type="parTrans" cxnId="{146F32BC-671A-44E4-8598-81C3D521835D}">
      <dgm:prSet/>
      <dgm:spPr/>
      <dgm:t>
        <a:bodyPr/>
        <a:lstStyle/>
        <a:p>
          <a:endParaRPr lang="en-US"/>
        </a:p>
      </dgm:t>
    </dgm:pt>
    <dgm:pt modelId="{94F807B4-C592-4094-A043-89AB830495A0}" type="sibTrans" cxnId="{146F32BC-671A-44E4-8598-81C3D521835D}">
      <dgm:prSet/>
      <dgm:spPr/>
      <dgm:t>
        <a:bodyPr/>
        <a:lstStyle/>
        <a:p>
          <a:endParaRPr lang="en-US"/>
        </a:p>
      </dgm:t>
    </dgm:pt>
    <dgm:pt modelId="{49722E5D-F61F-47F6-B3CA-6D9E2C71D2E5}" type="pres">
      <dgm:prSet presAssocID="{B8ED3D50-71B3-49F2-AFEC-01AAE6BE7D57}" presName="Name0" presStyleCnt="0">
        <dgm:presLayoutVars>
          <dgm:dir/>
          <dgm:resizeHandles val="exact"/>
        </dgm:presLayoutVars>
      </dgm:prSet>
      <dgm:spPr/>
    </dgm:pt>
    <dgm:pt modelId="{4C9FB850-52E5-481F-A3F3-86DECB011F45}" type="pres">
      <dgm:prSet presAssocID="{B8ED3D50-71B3-49F2-AFEC-01AAE6BE7D57}" presName="vNodes" presStyleCnt="0"/>
      <dgm:spPr/>
    </dgm:pt>
    <dgm:pt modelId="{39EA6EAE-CB85-46FA-A15F-0087D46CFD01}" type="pres">
      <dgm:prSet presAssocID="{5A14867C-E0CC-4ADF-BD90-502E93157B53}" presName="node" presStyleLbl="node1" presStyleIdx="0" presStyleCnt="4" custScaleX="178666" custScaleY="140210" custLinFactY="52012" custLinFactNeighborX="69045" custLinFactNeighborY="100000">
        <dgm:presLayoutVars>
          <dgm:bulletEnabled val="1"/>
        </dgm:presLayoutVars>
      </dgm:prSet>
      <dgm:spPr/>
    </dgm:pt>
    <dgm:pt modelId="{23872D04-0573-4B3B-8F6D-534A954D8A08}" type="pres">
      <dgm:prSet presAssocID="{39D66F6B-07AD-46EB-9AF6-367D52028968}" presName="spacerT" presStyleCnt="0"/>
      <dgm:spPr/>
    </dgm:pt>
    <dgm:pt modelId="{D09D11BF-4D8E-40DA-841C-5505F0BB46AD}" type="pres">
      <dgm:prSet presAssocID="{39D66F6B-07AD-46EB-9AF6-367D52028968}" presName="sibTrans" presStyleLbl="sibTrans2D1" presStyleIdx="0" presStyleCnt="3" custLinFactX="51926" custLinFactY="103526" custLinFactNeighborX="100000" custLinFactNeighborY="200000"/>
      <dgm:spPr/>
    </dgm:pt>
    <dgm:pt modelId="{1401D7AA-36E0-4335-853F-36DC79B2A477}" type="pres">
      <dgm:prSet presAssocID="{39D66F6B-07AD-46EB-9AF6-367D52028968}" presName="spacerB" presStyleCnt="0"/>
      <dgm:spPr/>
    </dgm:pt>
    <dgm:pt modelId="{8ACA70B2-AE43-4583-8B15-0F39F589F2B0}" type="pres">
      <dgm:prSet presAssocID="{0524C387-B0C3-419C-A064-4BD15BDB0F12}" presName="node" presStyleLbl="node1" presStyleIdx="1" presStyleCnt="4" custScaleX="148962" custScaleY="126317" custLinFactY="71725" custLinFactNeighborX="90526" custLinFactNeighborY="100000">
        <dgm:presLayoutVars>
          <dgm:bulletEnabled val="1"/>
        </dgm:presLayoutVars>
      </dgm:prSet>
      <dgm:spPr/>
    </dgm:pt>
    <dgm:pt modelId="{57D2547E-C77C-42A1-B856-9DB22C0DAFD2}" type="pres">
      <dgm:prSet presAssocID="{3244C096-6EA5-4B9B-A4DB-4503ED3571B7}" presName="spacerT" presStyleCnt="0"/>
      <dgm:spPr/>
    </dgm:pt>
    <dgm:pt modelId="{017ACD0F-BE4E-484D-B9C5-BEF25FC86A62}" type="pres">
      <dgm:prSet presAssocID="{3244C096-6EA5-4B9B-A4DB-4503ED3571B7}" presName="sibTrans" presStyleLbl="sibTrans2D1" presStyleIdx="1" presStyleCnt="3" custLinFactX="200000" custLinFactY="-127600" custLinFactNeighborX="233797" custLinFactNeighborY="-200000"/>
      <dgm:spPr/>
    </dgm:pt>
    <dgm:pt modelId="{DC8BC44B-CA98-4665-ACF8-15512A31D11D}" type="pres">
      <dgm:prSet presAssocID="{3244C096-6EA5-4B9B-A4DB-4503ED3571B7}" presName="spacerB" presStyleCnt="0"/>
      <dgm:spPr/>
    </dgm:pt>
    <dgm:pt modelId="{34AF50EE-44E2-4D53-989D-5A8ED4941578}" type="pres">
      <dgm:prSet presAssocID="{F0270BE7-359E-4C97-A41A-B22933F4E923}" presName="node" presStyleLbl="node1" presStyleIdx="2" presStyleCnt="4" custScaleX="130840" custScaleY="128803" custLinFactX="100000" custLinFactY="-198425" custLinFactNeighborX="190480" custLinFactNeighborY="-200000">
        <dgm:presLayoutVars>
          <dgm:bulletEnabled val="1"/>
        </dgm:presLayoutVars>
      </dgm:prSet>
      <dgm:spPr/>
    </dgm:pt>
    <dgm:pt modelId="{27A55A9E-2C0B-4FAA-AC75-96C734FBEE0C}" type="pres">
      <dgm:prSet presAssocID="{B8ED3D50-71B3-49F2-AFEC-01AAE6BE7D57}" presName="sibTransLast" presStyleLbl="sibTrans2D1" presStyleIdx="2" presStyleCnt="3" custAng="21399108" custScaleX="152363" custScaleY="249056" custLinFactNeighborX="-19143" custLinFactNeighborY="26577"/>
      <dgm:spPr/>
    </dgm:pt>
    <dgm:pt modelId="{E6E882E5-3051-4D29-9CC1-DB5CAB7BC161}" type="pres">
      <dgm:prSet presAssocID="{B8ED3D50-71B3-49F2-AFEC-01AAE6BE7D57}" presName="connectorText" presStyleLbl="sibTrans2D1" presStyleIdx="2" presStyleCnt="3"/>
      <dgm:spPr/>
    </dgm:pt>
    <dgm:pt modelId="{14F2F0F3-A914-4EFE-B936-180E2A812A09}" type="pres">
      <dgm:prSet presAssocID="{B8ED3D50-71B3-49F2-AFEC-01AAE6BE7D57}" presName="lastNode" presStyleLbl="node1" presStyleIdx="3" presStyleCnt="4" custLinFactX="149986" custLinFactNeighborX="200000" custLinFactNeighborY="-203">
        <dgm:presLayoutVars>
          <dgm:bulletEnabled val="1"/>
        </dgm:presLayoutVars>
      </dgm:prSet>
      <dgm:spPr/>
    </dgm:pt>
  </dgm:ptLst>
  <dgm:cxnLst>
    <dgm:cxn modelId="{4BE08D01-34BE-4259-A1FC-CC2F31E365D2}" type="presOf" srcId="{F0270BE7-359E-4C97-A41A-B22933F4E923}" destId="{34AF50EE-44E2-4D53-989D-5A8ED4941578}" srcOrd="0" destOrd="0" presId="urn:microsoft.com/office/officeart/2005/8/layout/equation2"/>
    <dgm:cxn modelId="{2B630502-CDEC-4DE4-8422-D799C38A48F2}" type="presOf" srcId="{8988EF73-BE59-4550-95FC-78CD046AEE84}" destId="{14F2F0F3-A914-4EFE-B936-180E2A812A09}" srcOrd="0" destOrd="0" presId="urn:microsoft.com/office/officeart/2005/8/layout/equation2"/>
    <dgm:cxn modelId="{DB08572B-1CF9-4A34-B43A-38506B10AE0E}" type="presOf" srcId="{39D66F6B-07AD-46EB-9AF6-367D52028968}" destId="{D09D11BF-4D8E-40DA-841C-5505F0BB46AD}" srcOrd="0" destOrd="0" presId="urn:microsoft.com/office/officeart/2005/8/layout/equation2"/>
    <dgm:cxn modelId="{58575466-6801-4470-A261-368394F6A8EB}" srcId="{B8ED3D50-71B3-49F2-AFEC-01AAE6BE7D57}" destId="{0524C387-B0C3-419C-A064-4BD15BDB0F12}" srcOrd="1" destOrd="0" parTransId="{B416EC63-9BFD-4228-A216-E40D856EA17E}" sibTransId="{3244C096-6EA5-4B9B-A4DB-4503ED3571B7}"/>
    <dgm:cxn modelId="{E01D386A-D809-4770-A0E7-87047096C2A2}" type="presOf" srcId="{5A14867C-E0CC-4ADF-BD90-502E93157B53}" destId="{39EA6EAE-CB85-46FA-A15F-0087D46CFD01}" srcOrd="0" destOrd="0" presId="urn:microsoft.com/office/officeart/2005/8/layout/equation2"/>
    <dgm:cxn modelId="{3A381B5A-7CC4-4572-9AAC-8E88024263D2}" type="presOf" srcId="{94F807B4-C592-4094-A043-89AB830495A0}" destId="{E6E882E5-3051-4D29-9CC1-DB5CAB7BC161}" srcOrd="1" destOrd="0" presId="urn:microsoft.com/office/officeart/2005/8/layout/equation2"/>
    <dgm:cxn modelId="{C2B2E77B-4D26-48B9-8AC5-64EF97DC77B4}" type="presOf" srcId="{B8ED3D50-71B3-49F2-AFEC-01AAE6BE7D57}" destId="{49722E5D-F61F-47F6-B3CA-6D9E2C71D2E5}" srcOrd="0" destOrd="0" presId="urn:microsoft.com/office/officeart/2005/8/layout/equation2"/>
    <dgm:cxn modelId="{BCC0087D-26E5-4FB9-802A-7259B4A58E6D}" srcId="{B8ED3D50-71B3-49F2-AFEC-01AAE6BE7D57}" destId="{5A14867C-E0CC-4ADF-BD90-502E93157B53}" srcOrd="0" destOrd="0" parTransId="{5A75FA91-FFA1-4541-8E1D-1C635D3C5AD6}" sibTransId="{39D66F6B-07AD-46EB-9AF6-367D52028968}"/>
    <dgm:cxn modelId="{F4A15182-3236-41D9-9821-480DC145A659}" type="presOf" srcId="{3244C096-6EA5-4B9B-A4DB-4503ED3571B7}" destId="{017ACD0F-BE4E-484D-B9C5-BEF25FC86A62}" srcOrd="0" destOrd="0" presId="urn:microsoft.com/office/officeart/2005/8/layout/equation2"/>
    <dgm:cxn modelId="{3161E28B-8709-4D8C-89DB-EDAB59CC4803}" type="presOf" srcId="{94F807B4-C592-4094-A043-89AB830495A0}" destId="{27A55A9E-2C0B-4FAA-AC75-96C734FBEE0C}" srcOrd="0" destOrd="0" presId="urn:microsoft.com/office/officeart/2005/8/layout/equation2"/>
    <dgm:cxn modelId="{F7833592-6FFD-4064-BBBF-A35E4293B423}" type="presOf" srcId="{0524C387-B0C3-419C-A064-4BD15BDB0F12}" destId="{8ACA70B2-AE43-4583-8B15-0F39F589F2B0}" srcOrd="0" destOrd="0" presId="urn:microsoft.com/office/officeart/2005/8/layout/equation2"/>
    <dgm:cxn modelId="{E6387AA3-AE24-4A67-B669-35EF1BACB546}" srcId="{B8ED3D50-71B3-49F2-AFEC-01AAE6BE7D57}" destId="{8988EF73-BE59-4550-95FC-78CD046AEE84}" srcOrd="3" destOrd="0" parTransId="{EBF674EB-984F-439D-A697-8FB0D8D37611}" sibTransId="{86A316C9-683A-41A6-9310-30B964437918}"/>
    <dgm:cxn modelId="{146F32BC-671A-44E4-8598-81C3D521835D}" srcId="{B8ED3D50-71B3-49F2-AFEC-01AAE6BE7D57}" destId="{F0270BE7-359E-4C97-A41A-B22933F4E923}" srcOrd="2" destOrd="0" parTransId="{4540D562-F8DE-44C7-BF62-08514FA35BC1}" sibTransId="{94F807B4-C592-4094-A043-89AB830495A0}"/>
    <dgm:cxn modelId="{17D1E5BC-49C1-4780-9D96-2CB02C18390A}" type="presParOf" srcId="{49722E5D-F61F-47F6-B3CA-6D9E2C71D2E5}" destId="{4C9FB850-52E5-481F-A3F3-86DECB011F45}" srcOrd="0" destOrd="0" presId="urn:microsoft.com/office/officeart/2005/8/layout/equation2"/>
    <dgm:cxn modelId="{091602FF-F907-438C-97DD-342A5A2991CA}" type="presParOf" srcId="{4C9FB850-52E5-481F-A3F3-86DECB011F45}" destId="{39EA6EAE-CB85-46FA-A15F-0087D46CFD01}" srcOrd="0" destOrd="0" presId="urn:microsoft.com/office/officeart/2005/8/layout/equation2"/>
    <dgm:cxn modelId="{869FB332-2BDE-4A15-BF05-9B91D0C13ED5}" type="presParOf" srcId="{4C9FB850-52E5-481F-A3F3-86DECB011F45}" destId="{23872D04-0573-4B3B-8F6D-534A954D8A08}" srcOrd="1" destOrd="0" presId="urn:microsoft.com/office/officeart/2005/8/layout/equation2"/>
    <dgm:cxn modelId="{654A40A7-59DB-494F-8BE1-CA31A15F0CEC}" type="presParOf" srcId="{4C9FB850-52E5-481F-A3F3-86DECB011F45}" destId="{D09D11BF-4D8E-40DA-841C-5505F0BB46AD}" srcOrd="2" destOrd="0" presId="urn:microsoft.com/office/officeart/2005/8/layout/equation2"/>
    <dgm:cxn modelId="{877FE6F8-5E7B-4F6D-B896-834A71934F9C}" type="presParOf" srcId="{4C9FB850-52E5-481F-A3F3-86DECB011F45}" destId="{1401D7AA-36E0-4335-853F-36DC79B2A477}" srcOrd="3" destOrd="0" presId="urn:microsoft.com/office/officeart/2005/8/layout/equation2"/>
    <dgm:cxn modelId="{76EA3E2B-317B-472A-9627-CBD01614D59D}" type="presParOf" srcId="{4C9FB850-52E5-481F-A3F3-86DECB011F45}" destId="{8ACA70B2-AE43-4583-8B15-0F39F589F2B0}" srcOrd="4" destOrd="0" presId="urn:microsoft.com/office/officeart/2005/8/layout/equation2"/>
    <dgm:cxn modelId="{3ADD5A3C-377B-4BED-925F-C71E2807A561}" type="presParOf" srcId="{4C9FB850-52E5-481F-A3F3-86DECB011F45}" destId="{57D2547E-C77C-42A1-B856-9DB22C0DAFD2}" srcOrd="5" destOrd="0" presId="urn:microsoft.com/office/officeart/2005/8/layout/equation2"/>
    <dgm:cxn modelId="{97372822-EE00-43FD-9EF9-27D28F3CD2BA}" type="presParOf" srcId="{4C9FB850-52E5-481F-A3F3-86DECB011F45}" destId="{017ACD0F-BE4E-484D-B9C5-BEF25FC86A62}" srcOrd="6" destOrd="0" presId="urn:microsoft.com/office/officeart/2005/8/layout/equation2"/>
    <dgm:cxn modelId="{C0273EDC-2858-4FFB-B243-DC9CE94E0F19}" type="presParOf" srcId="{4C9FB850-52E5-481F-A3F3-86DECB011F45}" destId="{DC8BC44B-CA98-4665-ACF8-15512A31D11D}" srcOrd="7" destOrd="0" presId="urn:microsoft.com/office/officeart/2005/8/layout/equation2"/>
    <dgm:cxn modelId="{A1C33290-6ED1-4060-AA3F-57F79967A61B}" type="presParOf" srcId="{4C9FB850-52E5-481F-A3F3-86DECB011F45}" destId="{34AF50EE-44E2-4D53-989D-5A8ED4941578}" srcOrd="8" destOrd="0" presId="urn:microsoft.com/office/officeart/2005/8/layout/equation2"/>
    <dgm:cxn modelId="{1F0167BE-09CD-4F08-AD31-43044D709F63}" type="presParOf" srcId="{49722E5D-F61F-47F6-B3CA-6D9E2C71D2E5}" destId="{27A55A9E-2C0B-4FAA-AC75-96C734FBEE0C}" srcOrd="1" destOrd="0" presId="urn:microsoft.com/office/officeart/2005/8/layout/equation2"/>
    <dgm:cxn modelId="{E8419C14-AAB0-416F-ABA2-9104A2989F1F}" type="presParOf" srcId="{27A55A9E-2C0B-4FAA-AC75-96C734FBEE0C}" destId="{E6E882E5-3051-4D29-9CC1-DB5CAB7BC161}" srcOrd="0" destOrd="0" presId="urn:microsoft.com/office/officeart/2005/8/layout/equation2"/>
    <dgm:cxn modelId="{F82B73D0-6D24-4535-BFE6-3CD18D904871}" type="presParOf" srcId="{49722E5D-F61F-47F6-B3CA-6D9E2C71D2E5}" destId="{14F2F0F3-A914-4EFE-B936-180E2A812A0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79DBA1-7634-413F-9FDF-E22A8E53F7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FEB673-8987-4856-AF26-903815A28D7F}">
      <dgm:prSet/>
      <dgm:spPr/>
      <dgm:t>
        <a:bodyPr/>
        <a:lstStyle/>
        <a:p>
          <a:pPr>
            <a:lnSpc>
              <a:spcPct val="100000"/>
            </a:lnSpc>
          </a:pPr>
          <a:r>
            <a:rPr lang="en-US"/>
            <a:t>Land Use pattern:  a dense core surrounded by self-sufficient satellite neighborhoods and communities </a:t>
          </a:r>
        </a:p>
      </dgm:t>
    </dgm:pt>
    <dgm:pt modelId="{3C1AB9C4-FA64-4E88-B3FB-CC6B4ED36BD1}" type="parTrans" cxnId="{F0844F43-8BDE-415B-9160-8CF1D2F7AEE4}">
      <dgm:prSet/>
      <dgm:spPr/>
      <dgm:t>
        <a:bodyPr/>
        <a:lstStyle/>
        <a:p>
          <a:endParaRPr lang="en-US"/>
        </a:p>
      </dgm:t>
    </dgm:pt>
    <dgm:pt modelId="{FE6910A2-2AE4-49CF-965D-FABDEE679B59}" type="sibTrans" cxnId="{F0844F43-8BDE-415B-9160-8CF1D2F7AEE4}">
      <dgm:prSet/>
      <dgm:spPr/>
      <dgm:t>
        <a:bodyPr/>
        <a:lstStyle/>
        <a:p>
          <a:endParaRPr lang="en-US"/>
        </a:p>
      </dgm:t>
    </dgm:pt>
    <dgm:pt modelId="{16255EA0-2BE0-4642-94AE-5C3B5A7002FC}">
      <dgm:prSet/>
      <dgm:spPr/>
      <dgm:t>
        <a:bodyPr/>
        <a:lstStyle/>
        <a:p>
          <a:pPr>
            <a:lnSpc>
              <a:spcPct val="100000"/>
            </a:lnSpc>
          </a:pPr>
          <a:r>
            <a:rPr lang="en-US"/>
            <a:t>Three zones: </a:t>
          </a:r>
        </a:p>
      </dgm:t>
    </dgm:pt>
    <dgm:pt modelId="{BE5D18F2-827F-4372-9579-DB4D56DFDDA1}" type="parTrans" cxnId="{A78F5390-702B-4CF1-BA51-7C9340E530E1}">
      <dgm:prSet/>
      <dgm:spPr/>
      <dgm:t>
        <a:bodyPr/>
        <a:lstStyle/>
        <a:p>
          <a:endParaRPr lang="en-US"/>
        </a:p>
      </dgm:t>
    </dgm:pt>
    <dgm:pt modelId="{FD58134A-5A05-4F63-B7D0-894E41FFCFE0}" type="sibTrans" cxnId="{A78F5390-702B-4CF1-BA51-7C9340E530E1}">
      <dgm:prSet/>
      <dgm:spPr/>
      <dgm:t>
        <a:bodyPr/>
        <a:lstStyle/>
        <a:p>
          <a:endParaRPr lang="en-US"/>
        </a:p>
      </dgm:t>
    </dgm:pt>
    <dgm:pt modelId="{77C7E2B2-1A00-44F2-A6CE-9B07132E1ACF}">
      <dgm:prSet custT="1"/>
      <dgm:spPr/>
      <dgm:t>
        <a:bodyPr/>
        <a:lstStyle/>
        <a:p>
          <a:pPr>
            <a:lnSpc>
              <a:spcPct val="100000"/>
            </a:lnSpc>
            <a:buFont typeface="+mj-lt"/>
            <a:buAutoNum type="arabicPeriod"/>
          </a:pPr>
          <a:r>
            <a:rPr lang="en-US" sz="1800" dirty="0"/>
            <a:t>continuously built-up, high density city core; </a:t>
          </a:r>
        </a:p>
      </dgm:t>
    </dgm:pt>
    <dgm:pt modelId="{EAF8EA22-7DF6-4393-8349-879545521E51}" type="parTrans" cxnId="{78292BE8-ED7E-440B-933A-281ED030C2B2}">
      <dgm:prSet/>
      <dgm:spPr/>
      <dgm:t>
        <a:bodyPr/>
        <a:lstStyle/>
        <a:p>
          <a:endParaRPr lang="en-US"/>
        </a:p>
      </dgm:t>
    </dgm:pt>
    <dgm:pt modelId="{8D9EF6CF-023E-4341-AF67-C8D5AB4959E9}" type="sibTrans" cxnId="{78292BE8-ED7E-440B-933A-281ED030C2B2}">
      <dgm:prSet/>
      <dgm:spPr/>
      <dgm:t>
        <a:bodyPr/>
        <a:lstStyle/>
        <a:p>
          <a:endParaRPr lang="en-US"/>
        </a:p>
      </dgm:t>
    </dgm:pt>
    <dgm:pt modelId="{DA707E7B-06E3-4B46-B769-866D2584E67D}">
      <dgm:prSet custT="1"/>
      <dgm:spPr/>
      <dgm:t>
        <a:bodyPr/>
        <a:lstStyle/>
        <a:p>
          <a:pPr>
            <a:lnSpc>
              <a:spcPct val="100000"/>
            </a:lnSpc>
            <a:buFont typeface="+mj-lt"/>
            <a:buAutoNum type="arabicPeriod"/>
          </a:pPr>
          <a:r>
            <a:rPr lang="en-US" sz="1800" dirty="0"/>
            <a:t>newly built-up, low-density area; </a:t>
          </a:r>
        </a:p>
      </dgm:t>
    </dgm:pt>
    <dgm:pt modelId="{B8EE9D91-927C-4E3D-AD34-FA797DCFD610}" type="parTrans" cxnId="{8C7936EC-66DB-4922-A535-F68CC43922A7}">
      <dgm:prSet/>
      <dgm:spPr/>
      <dgm:t>
        <a:bodyPr/>
        <a:lstStyle/>
        <a:p>
          <a:endParaRPr lang="en-US"/>
        </a:p>
      </dgm:t>
    </dgm:pt>
    <dgm:pt modelId="{57C20F25-0C6A-452A-9F0C-FA44372D1B90}" type="sibTrans" cxnId="{8C7936EC-66DB-4922-A535-F68CC43922A7}">
      <dgm:prSet/>
      <dgm:spPr/>
      <dgm:t>
        <a:bodyPr/>
        <a:lstStyle/>
        <a:p>
          <a:endParaRPr lang="en-US"/>
        </a:p>
      </dgm:t>
    </dgm:pt>
    <dgm:pt modelId="{6ED539FF-B19F-4BC6-BA09-A790109FA7A8}">
      <dgm:prSet custT="1"/>
      <dgm:spPr/>
      <dgm:t>
        <a:bodyPr/>
        <a:lstStyle/>
        <a:p>
          <a:pPr>
            <a:lnSpc>
              <a:spcPct val="100000"/>
            </a:lnSpc>
            <a:buFont typeface="+mj-lt"/>
            <a:buAutoNum type="arabicPeriod"/>
          </a:pPr>
          <a:r>
            <a:rPr lang="en-US" sz="1800" dirty="0"/>
            <a:t>suburbs and market gardens</a:t>
          </a:r>
          <a:r>
            <a:rPr lang="en-US" sz="1200" dirty="0"/>
            <a:t>.</a:t>
          </a:r>
        </a:p>
      </dgm:t>
    </dgm:pt>
    <dgm:pt modelId="{84BFA46D-7DFA-4FA5-A55B-6D6F2F667945}" type="parTrans" cxnId="{D5C42D73-BB82-483E-86B5-D0F02C2CAF9A}">
      <dgm:prSet/>
      <dgm:spPr/>
      <dgm:t>
        <a:bodyPr/>
        <a:lstStyle/>
        <a:p>
          <a:endParaRPr lang="en-US"/>
        </a:p>
      </dgm:t>
    </dgm:pt>
    <dgm:pt modelId="{BD516226-0919-4E4E-86F6-11A6A910EAA0}" type="sibTrans" cxnId="{D5C42D73-BB82-483E-86B5-D0F02C2CAF9A}">
      <dgm:prSet/>
      <dgm:spPr/>
      <dgm:t>
        <a:bodyPr/>
        <a:lstStyle/>
        <a:p>
          <a:endParaRPr lang="en-US"/>
        </a:p>
      </dgm:t>
    </dgm:pt>
    <dgm:pt modelId="{F82F930A-EFF7-450F-9711-88CBFCA79391}" type="pres">
      <dgm:prSet presAssocID="{EE79DBA1-7634-413F-9FDF-E22A8E53F77A}" presName="root" presStyleCnt="0">
        <dgm:presLayoutVars>
          <dgm:dir/>
          <dgm:resizeHandles val="exact"/>
        </dgm:presLayoutVars>
      </dgm:prSet>
      <dgm:spPr/>
    </dgm:pt>
    <dgm:pt modelId="{436B51C7-1D76-4D43-92AC-366AC50793EA}" type="pres">
      <dgm:prSet presAssocID="{ABFEB673-8987-4856-AF26-903815A28D7F}" presName="compNode" presStyleCnt="0"/>
      <dgm:spPr/>
    </dgm:pt>
    <dgm:pt modelId="{C499C286-4D6F-4037-A1CC-A31885B32824}" type="pres">
      <dgm:prSet presAssocID="{ABFEB673-8987-4856-AF26-903815A28D7F}" presName="bgRect" presStyleLbl="bgShp" presStyleIdx="0" presStyleCnt="2"/>
      <dgm:spPr/>
    </dgm:pt>
    <dgm:pt modelId="{BA1FD789-8A3E-4439-81DA-F695D0F1CB7F}" type="pres">
      <dgm:prSet presAssocID="{ABFEB673-8987-4856-AF26-903815A28D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atellite"/>
        </a:ext>
      </dgm:extLst>
    </dgm:pt>
    <dgm:pt modelId="{443D8A46-25F1-40FB-83C5-E43CAC4046CD}" type="pres">
      <dgm:prSet presAssocID="{ABFEB673-8987-4856-AF26-903815A28D7F}" presName="spaceRect" presStyleCnt="0"/>
      <dgm:spPr/>
    </dgm:pt>
    <dgm:pt modelId="{3CC9EC21-7949-445A-BF85-9EB243A180BD}" type="pres">
      <dgm:prSet presAssocID="{ABFEB673-8987-4856-AF26-903815A28D7F}" presName="parTx" presStyleLbl="revTx" presStyleIdx="0" presStyleCnt="3">
        <dgm:presLayoutVars>
          <dgm:chMax val="0"/>
          <dgm:chPref val="0"/>
        </dgm:presLayoutVars>
      </dgm:prSet>
      <dgm:spPr/>
    </dgm:pt>
    <dgm:pt modelId="{D88EF92D-7F8C-4C7B-AB41-C8F5CED4CC71}" type="pres">
      <dgm:prSet presAssocID="{FE6910A2-2AE4-49CF-965D-FABDEE679B59}" presName="sibTrans" presStyleCnt="0"/>
      <dgm:spPr/>
    </dgm:pt>
    <dgm:pt modelId="{8D71A33B-3B96-407B-BD0D-EF481C275799}" type="pres">
      <dgm:prSet presAssocID="{16255EA0-2BE0-4642-94AE-5C3B5A7002FC}" presName="compNode" presStyleCnt="0"/>
      <dgm:spPr/>
    </dgm:pt>
    <dgm:pt modelId="{C704BC2A-99F4-46DE-87F5-1AA014C23CB7}" type="pres">
      <dgm:prSet presAssocID="{16255EA0-2BE0-4642-94AE-5C3B5A7002FC}" presName="bgRect" presStyleLbl="bgShp" presStyleIdx="1" presStyleCnt="2"/>
      <dgm:spPr/>
    </dgm:pt>
    <dgm:pt modelId="{924D47F5-BAF1-4732-9240-B86AF4839809}" type="pres">
      <dgm:prSet presAssocID="{16255EA0-2BE0-4642-94AE-5C3B5A7002F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terfall scene"/>
        </a:ext>
      </dgm:extLst>
    </dgm:pt>
    <dgm:pt modelId="{740D2EF2-56E2-4A4C-B04B-4FCB8835188C}" type="pres">
      <dgm:prSet presAssocID="{16255EA0-2BE0-4642-94AE-5C3B5A7002FC}" presName="spaceRect" presStyleCnt="0"/>
      <dgm:spPr/>
    </dgm:pt>
    <dgm:pt modelId="{D2F0D01B-897E-49C9-9099-9A9115E50FBE}" type="pres">
      <dgm:prSet presAssocID="{16255EA0-2BE0-4642-94AE-5C3B5A7002FC}" presName="parTx" presStyleLbl="revTx" presStyleIdx="1" presStyleCnt="3">
        <dgm:presLayoutVars>
          <dgm:chMax val="0"/>
          <dgm:chPref val="0"/>
        </dgm:presLayoutVars>
      </dgm:prSet>
      <dgm:spPr/>
    </dgm:pt>
    <dgm:pt modelId="{49FC79B4-833F-4338-8799-669CE3BAC74D}" type="pres">
      <dgm:prSet presAssocID="{16255EA0-2BE0-4642-94AE-5C3B5A7002FC}" presName="desTx" presStyleLbl="revTx" presStyleIdx="2" presStyleCnt="3" custScaleX="167103" custScaleY="146107" custLinFactNeighborX="-34082" custLinFactNeighborY="888">
        <dgm:presLayoutVars/>
      </dgm:prSet>
      <dgm:spPr/>
    </dgm:pt>
  </dgm:ptLst>
  <dgm:cxnLst>
    <dgm:cxn modelId="{07EBF10D-9781-4C28-8134-23CCB6EA3711}" type="presOf" srcId="{16255EA0-2BE0-4642-94AE-5C3B5A7002FC}" destId="{D2F0D01B-897E-49C9-9099-9A9115E50FBE}" srcOrd="0" destOrd="0" presId="urn:microsoft.com/office/officeart/2018/2/layout/IconVerticalSolidList"/>
    <dgm:cxn modelId="{A47F615E-D33F-42BC-B39F-11C1D6A92FA6}" type="presOf" srcId="{EE79DBA1-7634-413F-9FDF-E22A8E53F77A}" destId="{F82F930A-EFF7-450F-9711-88CBFCA79391}" srcOrd="0" destOrd="0" presId="urn:microsoft.com/office/officeart/2018/2/layout/IconVerticalSolidList"/>
    <dgm:cxn modelId="{F0844F43-8BDE-415B-9160-8CF1D2F7AEE4}" srcId="{EE79DBA1-7634-413F-9FDF-E22A8E53F77A}" destId="{ABFEB673-8987-4856-AF26-903815A28D7F}" srcOrd="0" destOrd="0" parTransId="{3C1AB9C4-FA64-4E88-B3FB-CC6B4ED36BD1}" sibTransId="{FE6910A2-2AE4-49CF-965D-FABDEE679B59}"/>
    <dgm:cxn modelId="{D5C42D73-BB82-483E-86B5-D0F02C2CAF9A}" srcId="{16255EA0-2BE0-4642-94AE-5C3B5A7002FC}" destId="{6ED539FF-B19F-4BC6-BA09-A790109FA7A8}" srcOrd="2" destOrd="0" parTransId="{84BFA46D-7DFA-4FA5-A55B-6D6F2F667945}" sibTransId="{BD516226-0919-4E4E-86F6-11A6A910EAA0}"/>
    <dgm:cxn modelId="{778F7E57-C403-4243-BE5A-2810CC9FDA55}" type="presOf" srcId="{ABFEB673-8987-4856-AF26-903815A28D7F}" destId="{3CC9EC21-7949-445A-BF85-9EB243A180BD}" srcOrd="0" destOrd="0" presId="urn:microsoft.com/office/officeart/2018/2/layout/IconVerticalSolidList"/>
    <dgm:cxn modelId="{A78F5390-702B-4CF1-BA51-7C9340E530E1}" srcId="{EE79DBA1-7634-413F-9FDF-E22A8E53F77A}" destId="{16255EA0-2BE0-4642-94AE-5C3B5A7002FC}" srcOrd="1" destOrd="0" parTransId="{BE5D18F2-827F-4372-9579-DB4D56DFDDA1}" sibTransId="{FD58134A-5A05-4F63-B7D0-894E41FFCFE0}"/>
    <dgm:cxn modelId="{6D66BE93-327C-4C74-8622-EFE8A7AFF3CE}" type="presOf" srcId="{6ED539FF-B19F-4BC6-BA09-A790109FA7A8}" destId="{49FC79B4-833F-4338-8799-669CE3BAC74D}" srcOrd="0" destOrd="2" presId="urn:microsoft.com/office/officeart/2018/2/layout/IconVerticalSolidList"/>
    <dgm:cxn modelId="{99BD76A7-64D4-405C-867B-56BDEC1C34D5}" type="presOf" srcId="{77C7E2B2-1A00-44F2-A6CE-9B07132E1ACF}" destId="{49FC79B4-833F-4338-8799-669CE3BAC74D}" srcOrd="0" destOrd="0" presId="urn:microsoft.com/office/officeart/2018/2/layout/IconVerticalSolidList"/>
    <dgm:cxn modelId="{13B36DDC-C2C8-444F-8CE8-188FAE707A8B}" type="presOf" srcId="{DA707E7B-06E3-4B46-B769-866D2584E67D}" destId="{49FC79B4-833F-4338-8799-669CE3BAC74D}" srcOrd="0" destOrd="1" presId="urn:microsoft.com/office/officeart/2018/2/layout/IconVerticalSolidList"/>
    <dgm:cxn modelId="{78292BE8-ED7E-440B-933A-281ED030C2B2}" srcId="{16255EA0-2BE0-4642-94AE-5C3B5A7002FC}" destId="{77C7E2B2-1A00-44F2-A6CE-9B07132E1ACF}" srcOrd="0" destOrd="0" parTransId="{EAF8EA22-7DF6-4393-8349-879545521E51}" sibTransId="{8D9EF6CF-023E-4341-AF67-C8D5AB4959E9}"/>
    <dgm:cxn modelId="{8C7936EC-66DB-4922-A535-F68CC43922A7}" srcId="{16255EA0-2BE0-4642-94AE-5C3B5A7002FC}" destId="{DA707E7B-06E3-4B46-B769-866D2584E67D}" srcOrd="1" destOrd="0" parTransId="{B8EE9D91-927C-4E3D-AD34-FA797DCFD610}" sibTransId="{57C20F25-0C6A-452A-9F0C-FA44372D1B90}"/>
    <dgm:cxn modelId="{4F9F02C7-CDB6-4506-B49C-DDD522F22ECB}" type="presParOf" srcId="{F82F930A-EFF7-450F-9711-88CBFCA79391}" destId="{436B51C7-1D76-4D43-92AC-366AC50793EA}" srcOrd="0" destOrd="0" presId="urn:microsoft.com/office/officeart/2018/2/layout/IconVerticalSolidList"/>
    <dgm:cxn modelId="{B4EBB12A-8985-45C8-B3E6-3A6CD8EF0A52}" type="presParOf" srcId="{436B51C7-1D76-4D43-92AC-366AC50793EA}" destId="{C499C286-4D6F-4037-A1CC-A31885B32824}" srcOrd="0" destOrd="0" presId="urn:microsoft.com/office/officeart/2018/2/layout/IconVerticalSolidList"/>
    <dgm:cxn modelId="{895BA6BB-C8EE-45CF-864A-F99D3919F0FF}" type="presParOf" srcId="{436B51C7-1D76-4D43-92AC-366AC50793EA}" destId="{BA1FD789-8A3E-4439-81DA-F695D0F1CB7F}" srcOrd="1" destOrd="0" presId="urn:microsoft.com/office/officeart/2018/2/layout/IconVerticalSolidList"/>
    <dgm:cxn modelId="{4BA6EE5F-7F75-4F04-A666-97ED2B0E5DD7}" type="presParOf" srcId="{436B51C7-1D76-4D43-92AC-366AC50793EA}" destId="{443D8A46-25F1-40FB-83C5-E43CAC4046CD}" srcOrd="2" destOrd="0" presId="urn:microsoft.com/office/officeart/2018/2/layout/IconVerticalSolidList"/>
    <dgm:cxn modelId="{5A6FFDE6-31DE-4595-91B1-97297F7AAFF9}" type="presParOf" srcId="{436B51C7-1D76-4D43-92AC-366AC50793EA}" destId="{3CC9EC21-7949-445A-BF85-9EB243A180BD}" srcOrd="3" destOrd="0" presId="urn:microsoft.com/office/officeart/2018/2/layout/IconVerticalSolidList"/>
    <dgm:cxn modelId="{C5C811F9-672F-40CE-B7B2-5983308A221D}" type="presParOf" srcId="{F82F930A-EFF7-450F-9711-88CBFCA79391}" destId="{D88EF92D-7F8C-4C7B-AB41-C8F5CED4CC71}" srcOrd="1" destOrd="0" presId="urn:microsoft.com/office/officeart/2018/2/layout/IconVerticalSolidList"/>
    <dgm:cxn modelId="{BFC47542-F74D-4879-B4D7-79BE3B287EB2}" type="presParOf" srcId="{F82F930A-EFF7-450F-9711-88CBFCA79391}" destId="{8D71A33B-3B96-407B-BD0D-EF481C275799}" srcOrd="2" destOrd="0" presId="urn:microsoft.com/office/officeart/2018/2/layout/IconVerticalSolidList"/>
    <dgm:cxn modelId="{FAD31DA7-F9EE-4044-BC8B-4FE09E84D193}" type="presParOf" srcId="{8D71A33B-3B96-407B-BD0D-EF481C275799}" destId="{C704BC2A-99F4-46DE-87F5-1AA014C23CB7}" srcOrd="0" destOrd="0" presId="urn:microsoft.com/office/officeart/2018/2/layout/IconVerticalSolidList"/>
    <dgm:cxn modelId="{2C866F18-6393-4A52-988A-28D302F5B58B}" type="presParOf" srcId="{8D71A33B-3B96-407B-BD0D-EF481C275799}" destId="{924D47F5-BAF1-4732-9240-B86AF4839809}" srcOrd="1" destOrd="0" presId="urn:microsoft.com/office/officeart/2018/2/layout/IconVerticalSolidList"/>
    <dgm:cxn modelId="{D6072300-5C0F-4757-8A4B-DDF1F43CB6C4}" type="presParOf" srcId="{8D71A33B-3B96-407B-BD0D-EF481C275799}" destId="{740D2EF2-56E2-4A4C-B04B-4FCB8835188C}" srcOrd="2" destOrd="0" presId="urn:microsoft.com/office/officeart/2018/2/layout/IconVerticalSolidList"/>
    <dgm:cxn modelId="{AC61EA3D-1393-4BC5-88F2-E44AA3C5AB7A}" type="presParOf" srcId="{8D71A33B-3B96-407B-BD0D-EF481C275799}" destId="{D2F0D01B-897E-49C9-9099-9A9115E50FBE}" srcOrd="3" destOrd="0" presId="urn:microsoft.com/office/officeart/2018/2/layout/IconVerticalSolidList"/>
    <dgm:cxn modelId="{B6434136-C1EB-4B19-BF74-3F366E501B4A}" type="presParOf" srcId="{8D71A33B-3B96-407B-BD0D-EF481C275799}" destId="{49FC79B4-833F-4338-8799-669CE3BAC74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EA200A-AFBC-4A0B-8F95-A24B9595D68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AAB16F2-6345-4A28-9BEF-68B0767663B7}">
      <dgm:prSet/>
      <dgm:spPr/>
      <dgm:t>
        <a:bodyPr/>
        <a:lstStyle/>
        <a:p>
          <a:r>
            <a:rPr lang="en-US"/>
            <a:t>Reducing the dominance of central state planning</a:t>
          </a:r>
        </a:p>
      </dgm:t>
    </dgm:pt>
    <dgm:pt modelId="{14AD953A-E016-40D9-B750-996EA6AED830}" type="parTrans" cxnId="{25A22E50-AC53-4054-AC9C-CBA67D1C546A}">
      <dgm:prSet/>
      <dgm:spPr/>
      <dgm:t>
        <a:bodyPr/>
        <a:lstStyle/>
        <a:p>
          <a:endParaRPr lang="en-US"/>
        </a:p>
      </dgm:t>
    </dgm:pt>
    <dgm:pt modelId="{1FF8C96F-F6CE-4A43-9E79-2AFAC7777255}" type="sibTrans" cxnId="{25A22E50-AC53-4054-AC9C-CBA67D1C546A}">
      <dgm:prSet/>
      <dgm:spPr/>
      <dgm:t>
        <a:bodyPr/>
        <a:lstStyle/>
        <a:p>
          <a:endParaRPr lang="en-US"/>
        </a:p>
      </dgm:t>
    </dgm:pt>
    <dgm:pt modelId="{9145170B-56B6-4E01-B5D5-6BCF05B8F71C}">
      <dgm:prSet/>
      <dgm:spPr/>
      <dgm:t>
        <a:bodyPr/>
        <a:lstStyle/>
        <a:p>
          <a:r>
            <a:rPr lang="en-US"/>
            <a:t>Permitting a more market-led economy</a:t>
          </a:r>
        </a:p>
      </dgm:t>
    </dgm:pt>
    <dgm:pt modelId="{757FFDF2-A2F8-405D-AAA7-5EFDB4CBD353}" type="parTrans" cxnId="{C0FA37BB-146F-424D-9560-DEA30E785CC0}">
      <dgm:prSet/>
      <dgm:spPr/>
      <dgm:t>
        <a:bodyPr/>
        <a:lstStyle/>
        <a:p>
          <a:endParaRPr lang="en-US"/>
        </a:p>
      </dgm:t>
    </dgm:pt>
    <dgm:pt modelId="{0504F867-EF57-4DA5-B4E4-2B3085CB19CA}" type="sibTrans" cxnId="{C0FA37BB-146F-424D-9560-DEA30E785CC0}">
      <dgm:prSet/>
      <dgm:spPr/>
      <dgm:t>
        <a:bodyPr/>
        <a:lstStyle/>
        <a:p>
          <a:endParaRPr lang="en-US"/>
        </a:p>
      </dgm:t>
    </dgm:pt>
    <dgm:pt modelId="{4748AEC9-8889-4014-9049-45A1A180D6AE}">
      <dgm:prSet/>
      <dgm:spPr/>
      <dgm:t>
        <a:bodyPr/>
        <a:lstStyle/>
        <a:p>
          <a:r>
            <a:rPr lang="en-US"/>
            <a:t>Adopting an "open-door policy" to open China to the world market and foreign investment. </a:t>
          </a:r>
        </a:p>
      </dgm:t>
    </dgm:pt>
    <dgm:pt modelId="{031601C1-52F8-42A9-B933-21E6D39590E0}" type="parTrans" cxnId="{B6A6A2AA-C85A-4767-9CBA-10AC11699E7D}">
      <dgm:prSet/>
      <dgm:spPr/>
      <dgm:t>
        <a:bodyPr/>
        <a:lstStyle/>
        <a:p>
          <a:endParaRPr lang="en-US"/>
        </a:p>
      </dgm:t>
    </dgm:pt>
    <dgm:pt modelId="{BE5EE4C6-1BA2-4C10-BE6D-6360D201A550}" type="sibTrans" cxnId="{B6A6A2AA-C85A-4767-9CBA-10AC11699E7D}">
      <dgm:prSet/>
      <dgm:spPr/>
      <dgm:t>
        <a:bodyPr/>
        <a:lstStyle/>
        <a:p>
          <a:endParaRPr lang="en-US"/>
        </a:p>
      </dgm:t>
    </dgm:pt>
    <dgm:pt modelId="{93E9B745-F808-4B6E-ABB6-7B256BA321CF}">
      <dgm:prSet/>
      <dgm:spPr/>
      <dgm:t>
        <a:bodyPr/>
        <a:lstStyle/>
        <a:p>
          <a:r>
            <a:rPr lang="en-US" dirty="0"/>
            <a:t>Private, individual economy, with individuals owning their means of production and earning their living through their own labor, and the commodity economy  were introduced. </a:t>
          </a:r>
        </a:p>
      </dgm:t>
    </dgm:pt>
    <dgm:pt modelId="{BB1E766E-8502-4153-8780-4ECAE9DEA4E2}" type="parTrans" cxnId="{5B1DE5A1-59BC-497A-BD9D-FF358BD30620}">
      <dgm:prSet/>
      <dgm:spPr/>
      <dgm:t>
        <a:bodyPr/>
        <a:lstStyle/>
        <a:p>
          <a:endParaRPr lang="en-US"/>
        </a:p>
      </dgm:t>
    </dgm:pt>
    <dgm:pt modelId="{0B8417FC-DAAF-4B82-AD14-78457E8D8046}" type="sibTrans" cxnId="{5B1DE5A1-59BC-497A-BD9D-FF358BD30620}">
      <dgm:prSet/>
      <dgm:spPr/>
      <dgm:t>
        <a:bodyPr/>
        <a:lstStyle/>
        <a:p>
          <a:endParaRPr lang="en-US"/>
        </a:p>
      </dgm:t>
    </dgm:pt>
    <dgm:pt modelId="{B07B4109-4395-4BC4-8711-7B25D2B90D09}" type="pres">
      <dgm:prSet presAssocID="{C8EA200A-AFBC-4A0B-8F95-A24B9595D68A}" presName="linear" presStyleCnt="0">
        <dgm:presLayoutVars>
          <dgm:animLvl val="lvl"/>
          <dgm:resizeHandles val="exact"/>
        </dgm:presLayoutVars>
      </dgm:prSet>
      <dgm:spPr/>
    </dgm:pt>
    <dgm:pt modelId="{1D536C5B-6D35-42D1-935E-14BCEDBC5A06}" type="pres">
      <dgm:prSet presAssocID="{5AAB16F2-6345-4A28-9BEF-68B0767663B7}" presName="parentText" presStyleLbl="node1" presStyleIdx="0" presStyleCnt="4">
        <dgm:presLayoutVars>
          <dgm:chMax val="0"/>
          <dgm:bulletEnabled val="1"/>
        </dgm:presLayoutVars>
      </dgm:prSet>
      <dgm:spPr/>
    </dgm:pt>
    <dgm:pt modelId="{D59AE0C7-A3D2-43C6-A48E-B5AE2EF1E608}" type="pres">
      <dgm:prSet presAssocID="{1FF8C96F-F6CE-4A43-9E79-2AFAC7777255}" presName="spacer" presStyleCnt="0"/>
      <dgm:spPr/>
    </dgm:pt>
    <dgm:pt modelId="{4302BDB9-E4C9-4AE3-AF7E-0FD2CC47C580}" type="pres">
      <dgm:prSet presAssocID="{9145170B-56B6-4E01-B5D5-6BCF05B8F71C}" presName="parentText" presStyleLbl="node1" presStyleIdx="1" presStyleCnt="4">
        <dgm:presLayoutVars>
          <dgm:chMax val="0"/>
          <dgm:bulletEnabled val="1"/>
        </dgm:presLayoutVars>
      </dgm:prSet>
      <dgm:spPr/>
    </dgm:pt>
    <dgm:pt modelId="{85DA831E-7693-4871-9760-80EE298A5554}" type="pres">
      <dgm:prSet presAssocID="{0504F867-EF57-4DA5-B4E4-2B3085CB19CA}" presName="spacer" presStyleCnt="0"/>
      <dgm:spPr/>
    </dgm:pt>
    <dgm:pt modelId="{33EC9113-754F-434F-8B27-B4368BD44D09}" type="pres">
      <dgm:prSet presAssocID="{4748AEC9-8889-4014-9049-45A1A180D6AE}" presName="parentText" presStyleLbl="node1" presStyleIdx="2" presStyleCnt="4">
        <dgm:presLayoutVars>
          <dgm:chMax val="0"/>
          <dgm:bulletEnabled val="1"/>
        </dgm:presLayoutVars>
      </dgm:prSet>
      <dgm:spPr/>
    </dgm:pt>
    <dgm:pt modelId="{FD32FA21-937F-4CAC-8A9E-9BFFF386A500}" type="pres">
      <dgm:prSet presAssocID="{BE5EE4C6-1BA2-4C10-BE6D-6360D201A550}" presName="spacer" presStyleCnt="0"/>
      <dgm:spPr/>
    </dgm:pt>
    <dgm:pt modelId="{9F1AFB04-A216-43A9-B866-164175CC0091}" type="pres">
      <dgm:prSet presAssocID="{93E9B745-F808-4B6E-ABB6-7B256BA321CF}" presName="parentText" presStyleLbl="node1" presStyleIdx="3" presStyleCnt="4">
        <dgm:presLayoutVars>
          <dgm:chMax val="0"/>
          <dgm:bulletEnabled val="1"/>
        </dgm:presLayoutVars>
      </dgm:prSet>
      <dgm:spPr/>
    </dgm:pt>
  </dgm:ptLst>
  <dgm:cxnLst>
    <dgm:cxn modelId="{94E59F04-E865-4DA2-8C0E-6AA607395CA2}" type="presOf" srcId="{93E9B745-F808-4B6E-ABB6-7B256BA321CF}" destId="{9F1AFB04-A216-43A9-B866-164175CC0091}" srcOrd="0" destOrd="0" presId="urn:microsoft.com/office/officeart/2005/8/layout/vList2"/>
    <dgm:cxn modelId="{69E3AF37-6173-4895-AE6C-3B5E779EDC7D}" type="presOf" srcId="{C8EA200A-AFBC-4A0B-8F95-A24B9595D68A}" destId="{B07B4109-4395-4BC4-8711-7B25D2B90D09}" srcOrd="0" destOrd="0" presId="urn:microsoft.com/office/officeart/2005/8/layout/vList2"/>
    <dgm:cxn modelId="{25A22E50-AC53-4054-AC9C-CBA67D1C546A}" srcId="{C8EA200A-AFBC-4A0B-8F95-A24B9595D68A}" destId="{5AAB16F2-6345-4A28-9BEF-68B0767663B7}" srcOrd="0" destOrd="0" parTransId="{14AD953A-E016-40D9-B750-996EA6AED830}" sibTransId="{1FF8C96F-F6CE-4A43-9E79-2AFAC7777255}"/>
    <dgm:cxn modelId="{5B1DE5A1-59BC-497A-BD9D-FF358BD30620}" srcId="{C8EA200A-AFBC-4A0B-8F95-A24B9595D68A}" destId="{93E9B745-F808-4B6E-ABB6-7B256BA321CF}" srcOrd="3" destOrd="0" parTransId="{BB1E766E-8502-4153-8780-4ECAE9DEA4E2}" sibTransId="{0B8417FC-DAAF-4B82-AD14-78457E8D8046}"/>
    <dgm:cxn modelId="{B6A6A2AA-C85A-4767-9CBA-10AC11699E7D}" srcId="{C8EA200A-AFBC-4A0B-8F95-A24B9595D68A}" destId="{4748AEC9-8889-4014-9049-45A1A180D6AE}" srcOrd="2" destOrd="0" parTransId="{031601C1-52F8-42A9-B933-21E6D39590E0}" sibTransId="{BE5EE4C6-1BA2-4C10-BE6D-6360D201A550}"/>
    <dgm:cxn modelId="{04BFF5B1-01EF-440A-98E2-B168D3DE0B38}" type="presOf" srcId="{4748AEC9-8889-4014-9049-45A1A180D6AE}" destId="{33EC9113-754F-434F-8B27-B4368BD44D09}" srcOrd="0" destOrd="0" presId="urn:microsoft.com/office/officeart/2005/8/layout/vList2"/>
    <dgm:cxn modelId="{C0FA37BB-146F-424D-9560-DEA30E785CC0}" srcId="{C8EA200A-AFBC-4A0B-8F95-A24B9595D68A}" destId="{9145170B-56B6-4E01-B5D5-6BCF05B8F71C}" srcOrd="1" destOrd="0" parTransId="{757FFDF2-A2F8-405D-AAA7-5EFDB4CBD353}" sibTransId="{0504F867-EF57-4DA5-B4E4-2B3085CB19CA}"/>
    <dgm:cxn modelId="{4A1314DC-D230-4059-9F20-22229A6B3262}" type="presOf" srcId="{5AAB16F2-6345-4A28-9BEF-68B0767663B7}" destId="{1D536C5B-6D35-42D1-935E-14BCEDBC5A06}" srcOrd="0" destOrd="0" presId="urn:microsoft.com/office/officeart/2005/8/layout/vList2"/>
    <dgm:cxn modelId="{B05179F6-B2CA-4A27-86D3-0504695ADB6D}" type="presOf" srcId="{9145170B-56B6-4E01-B5D5-6BCF05B8F71C}" destId="{4302BDB9-E4C9-4AE3-AF7E-0FD2CC47C580}" srcOrd="0" destOrd="0" presId="urn:microsoft.com/office/officeart/2005/8/layout/vList2"/>
    <dgm:cxn modelId="{276D56EF-A721-4BC1-B022-EF3D91F23BA1}" type="presParOf" srcId="{B07B4109-4395-4BC4-8711-7B25D2B90D09}" destId="{1D536C5B-6D35-42D1-935E-14BCEDBC5A06}" srcOrd="0" destOrd="0" presId="urn:microsoft.com/office/officeart/2005/8/layout/vList2"/>
    <dgm:cxn modelId="{FBD3644A-98C4-4512-BDBC-2D04B1274145}" type="presParOf" srcId="{B07B4109-4395-4BC4-8711-7B25D2B90D09}" destId="{D59AE0C7-A3D2-43C6-A48E-B5AE2EF1E608}" srcOrd="1" destOrd="0" presId="urn:microsoft.com/office/officeart/2005/8/layout/vList2"/>
    <dgm:cxn modelId="{43ACDA8D-24EF-4E2D-B126-57B08343F28C}" type="presParOf" srcId="{B07B4109-4395-4BC4-8711-7B25D2B90D09}" destId="{4302BDB9-E4C9-4AE3-AF7E-0FD2CC47C580}" srcOrd="2" destOrd="0" presId="urn:microsoft.com/office/officeart/2005/8/layout/vList2"/>
    <dgm:cxn modelId="{60341E59-C1AC-4C58-82BC-F6B531E13986}" type="presParOf" srcId="{B07B4109-4395-4BC4-8711-7B25D2B90D09}" destId="{85DA831E-7693-4871-9760-80EE298A5554}" srcOrd="3" destOrd="0" presId="urn:microsoft.com/office/officeart/2005/8/layout/vList2"/>
    <dgm:cxn modelId="{ECA58A3D-7B8C-4FFE-8A27-F6D0D01F17BA}" type="presParOf" srcId="{B07B4109-4395-4BC4-8711-7B25D2B90D09}" destId="{33EC9113-754F-434F-8B27-B4368BD44D09}" srcOrd="4" destOrd="0" presId="urn:microsoft.com/office/officeart/2005/8/layout/vList2"/>
    <dgm:cxn modelId="{3C78A061-F6BE-4817-9410-2738BE89A8B6}" type="presParOf" srcId="{B07B4109-4395-4BC4-8711-7B25D2B90D09}" destId="{FD32FA21-937F-4CAC-8A9E-9BFFF386A500}" srcOrd="5" destOrd="0" presId="urn:microsoft.com/office/officeart/2005/8/layout/vList2"/>
    <dgm:cxn modelId="{3FF27AF6-CCDA-4757-A4CD-5F98D5F021F8}" type="presParOf" srcId="{B07B4109-4395-4BC4-8711-7B25D2B90D09}" destId="{9F1AFB04-A216-43A9-B866-164175CC00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C3806A-1AEB-4215-9567-EA4D6F799AC8}"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26FC39E8-8E95-4CB2-AB69-5D4BDBE9409F}">
      <dgm:prSet/>
      <dgm:spPr/>
      <dgm:t>
        <a:bodyPr/>
        <a:lstStyle/>
        <a:p>
          <a:r>
            <a:rPr lang="en-US" dirty="0"/>
            <a:t>Land is owned by the government and normally is allocated free of charge to users. </a:t>
          </a:r>
        </a:p>
      </dgm:t>
    </dgm:pt>
    <dgm:pt modelId="{BB7B0D56-2D9B-4A19-81C4-0D088CD93DEE}" type="parTrans" cxnId="{21DA30D7-7A5E-4A7D-850C-B8324BB0B8D4}">
      <dgm:prSet/>
      <dgm:spPr/>
      <dgm:t>
        <a:bodyPr/>
        <a:lstStyle/>
        <a:p>
          <a:endParaRPr lang="en-US"/>
        </a:p>
      </dgm:t>
    </dgm:pt>
    <dgm:pt modelId="{55D8683B-FE74-4E8E-B164-D1A54F6F4EFE}" type="sibTrans" cxnId="{21DA30D7-7A5E-4A7D-850C-B8324BB0B8D4}">
      <dgm:prSet/>
      <dgm:spPr/>
      <dgm:t>
        <a:bodyPr/>
        <a:lstStyle/>
        <a:p>
          <a:endParaRPr lang="en-US"/>
        </a:p>
      </dgm:t>
    </dgm:pt>
    <dgm:pt modelId="{65AFA0FF-1C85-4A1D-AEE1-6D976933A715}">
      <dgm:prSet custT="1"/>
      <dgm:spPr/>
      <dgm:t>
        <a:bodyPr/>
        <a:lstStyle/>
        <a:p>
          <a:r>
            <a:rPr lang="en-US" sz="1800"/>
            <a:t>Changed with the economic reforms. </a:t>
          </a:r>
          <a:endParaRPr lang="en-US" sz="1800" dirty="0"/>
        </a:p>
      </dgm:t>
    </dgm:pt>
    <dgm:pt modelId="{426A3996-6583-496B-B2EB-6EDDDFE75D15}" type="parTrans" cxnId="{430E316D-D9E2-491E-AD15-6FEF00598A3B}">
      <dgm:prSet/>
      <dgm:spPr/>
      <dgm:t>
        <a:bodyPr/>
        <a:lstStyle/>
        <a:p>
          <a:endParaRPr lang="en-US"/>
        </a:p>
      </dgm:t>
    </dgm:pt>
    <dgm:pt modelId="{41EC9134-7261-4A8D-88F5-5918452C6836}" type="sibTrans" cxnId="{430E316D-D9E2-491E-AD15-6FEF00598A3B}">
      <dgm:prSet/>
      <dgm:spPr/>
      <dgm:t>
        <a:bodyPr/>
        <a:lstStyle/>
        <a:p>
          <a:endParaRPr lang="en-US"/>
        </a:p>
      </dgm:t>
    </dgm:pt>
    <dgm:pt modelId="{1A4D8DB9-343E-4AD3-B54D-E210D8F3E336}">
      <dgm:prSet/>
      <dgm:spPr/>
      <dgm:t>
        <a:bodyPr/>
        <a:lstStyle/>
        <a:p>
          <a:r>
            <a:rPr lang="en-US" dirty="0"/>
            <a:t>Cities: charging land use fees, and land use rights can be transferred and sold.</a:t>
          </a:r>
        </a:p>
      </dgm:t>
    </dgm:pt>
    <dgm:pt modelId="{5CC54AF7-0544-4A02-8FBC-1C7760C48835}" type="parTrans" cxnId="{D5EE925D-EF21-408F-A7E3-0A9FCA20ABB5}">
      <dgm:prSet/>
      <dgm:spPr/>
      <dgm:t>
        <a:bodyPr/>
        <a:lstStyle/>
        <a:p>
          <a:endParaRPr lang="en-US"/>
        </a:p>
      </dgm:t>
    </dgm:pt>
    <dgm:pt modelId="{9130967E-031E-4474-A340-F8EF28BBD708}" type="sibTrans" cxnId="{D5EE925D-EF21-408F-A7E3-0A9FCA20ABB5}">
      <dgm:prSet/>
      <dgm:spPr/>
      <dgm:t>
        <a:bodyPr/>
        <a:lstStyle/>
        <a:p>
          <a:endParaRPr lang="en-US"/>
        </a:p>
      </dgm:t>
    </dgm:pt>
    <dgm:pt modelId="{B3C8F682-317C-4514-81D8-FE3C13906AFC}">
      <dgm:prSet/>
      <dgm:spPr/>
      <dgm:t>
        <a:bodyPr/>
        <a:lstStyle/>
        <a:p>
          <a:r>
            <a:rPr lang="en-US" dirty="0"/>
            <a:t>Most land use fees involve land to which foreign investment has been allocated. Land use fee was charged according to the type of use, location, and lease period </a:t>
          </a:r>
        </a:p>
      </dgm:t>
    </dgm:pt>
    <dgm:pt modelId="{8AE3DE99-BABF-46CF-AC2D-F72455F079F9}" type="parTrans" cxnId="{8E1F1791-4BCF-404C-8B54-F0B4392735A2}">
      <dgm:prSet/>
      <dgm:spPr/>
      <dgm:t>
        <a:bodyPr/>
        <a:lstStyle/>
        <a:p>
          <a:endParaRPr lang="en-US"/>
        </a:p>
      </dgm:t>
    </dgm:pt>
    <dgm:pt modelId="{0F7619F3-5511-42A4-8A89-0718351B5F51}" type="sibTrans" cxnId="{8E1F1791-4BCF-404C-8B54-F0B4392735A2}">
      <dgm:prSet/>
      <dgm:spPr/>
      <dgm:t>
        <a:bodyPr/>
        <a:lstStyle/>
        <a:p>
          <a:endParaRPr lang="en-US"/>
        </a:p>
      </dgm:t>
    </dgm:pt>
    <dgm:pt modelId="{7C5C1D83-555E-400C-A7C1-14862B2C09C7}">
      <dgm:prSet custT="1"/>
      <dgm:spPr/>
      <dgm:t>
        <a:bodyPr/>
        <a:lstStyle/>
        <a:p>
          <a:r>
            <a:rPr lang="en-US" sz="1800" dirty="0"/>
            <a:t>Commercial housing Enterprise zone</a:t>
          </a:r>
        </a:p>
        <a:p>
          <a:r>
            <a:rPr lang="en-US" sz="1800" dirty="0"/>
            <a:t>Urban sprawl</a:t>
          </a:r>
        </a:p>
        <a:p>
          <a:r>
            <a:rPr lang="en-US" sz="1800" dirty="0"/>
            <a:t>Multi cores</a:t>
          </a:r>
        </a:p>
        <a:p>
          <a:r>
            <a:rPr lang="en-US" sz="1500" dirty="0">
              <a:solidFill>
                <a:schemeClr val="bg1"/>
              </a:solidFill>
            </a:rPr>
            <a:t> </a:t>
          </a:r>
        </a:p>
      </dgm:t>
    </dgm:pt>
    <dgm:pt modelId="{9A1F2E74-5AA1-4101-A43A-34CD6A8CB13A}" type="parTrans" cxnId="{8E227920-E7C6-45FE-AC75-D328DBB66BFD}">
      <dgm:prSet/>
      <dgm:spPr/>
      <dgm:t>
        <a:bodyPr/>
        <a:lstStyle/>
        <a:p>
          <a:endParaRPr lang="en-US"/>
        </a:p>
      </dgm:t>
    </dgm:pt>
    <dgm:pt modelId="{7E85C9D1-F87A-4657-B237-579C352202FB}" type="sibTrans" cxnId="{8E227920-E7C6-45FE-AC75-D328DBB66BFD}">
      <dgm:prSet/>
      <dgm:spPr/>
      <dgm:t>
        <a:bodyPr/>
        <a:lstStyle/>
        <a:p>
          <a:endParaRPr lang="en-US"/>
        </a:p>
      </dgm:t>
    </dgm:pt>
    <dgm:pt modelId="{98578D7F-DC76-4BA8-9774-2B3DF1BE991B}">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Change the structure of cities</a:t>
          </a:r>
        </a:p>
        <a:p>
          <a:pPr marL="0" lvl="0" defTabSz="711200">
            <a:lnSpc>
              <a:spcPct val="90000"/>
            </a:lnSpc>
            <a:spcBef>
              <a:spcPct val="0"/>
            </a:spcBef>
            <a:spcAft>
              <a:spcPct val="35000"/>
            </a:spcAft>
            <a:buNone/>
          </a:pPr>
          <a:endParaRPr lang="en-US" dirty="0"/>
        </a:p>
      </dgm:t>
    </dgm:pt>
    <dgm:pt modelId="{EE955F08-5951-4C2A-BE9F-74055659D96A}" type="parTrans" cxnId="{03CCEDAA-92CF-4699-9B3C-DEC6C79C9978}">
      <dgm:prSet/>
      <dgm:spPr/>
      <dgm:t>
        <a:bodyPr/>
        <a:lstStyle/>
        <a:p>
          <a:endParaRPr lang="en-US"/>
        </a:p>
      </dgm:t>
    </dgm:pt>
    <dgm:pt modelId="{8D0CA1C8-D0DD-45FB-A89B-0C06E77ED280}" type="sibTrans" cxnId="{03CCEDAA-92CF-4699-9B3C-DEC6C79C9978}">
      <dgm:prSet/>
      <dgm:spPr/>
      <dgm:t>
        <a:bodyPr/>
        <a:lstStyle/>
        <a:p>
          <a:endParaRPr lang="en-US"/>
        </a:p>
      </dgm:t>
    </dgm:pt>
    <dgm:pt modelId="{D22D59E9-BD49-4169-B954-69BC28949A46}" type="pres">
      <dgm:prSet presAssocID="{96C3806A-1AEB-4215-9567-EA4D6F799AC8}" presName="diagram" presStyleCnt="0">
        <dgm:presLayoutVars>
          <dgm:dir/>
          <dgm:resizeHandles val="exact"/>
        </dgm:presLayoutVars>
      </dgm:prSet>
      <dgm:spPr/>
    </dgm:pt>
    <dgm:pt modelId="{ED6B9C23-988E-4CE8-A96F-16524FC40845}" type="pres">
      <dgm:prSet presAssocID="{26FC39E8-8E95-4CB2-AB69-5D4BDBE9409F}" presName="node" presStyleLbl="node1" presStyleIdx="0" presStyleCnt="6">
        <dgm:presLayoutVars>
          <dgm:bulletEnabled val="1"/>
        </dgm:presLayoutVars>
      </dgm:prSet>
      <dgm:spPr/>
    </dgm:pt>
    <dgm:pt modelId="{6652FAA5-DAB7-47F4-94BB-16F599B66A9F}" type="pres">
      <dgm:prSet presAssocID="{55D8683B-FE74-4E8E-B164-D1A54F6F4EFE}" presName="sibTrans" presStyleLbl="sibTrans2D1" presStyleIdx="0" presStyleCnt="5"/>
      <dgm:spPr/>
    </dgm:pt>
    <dgm:pt modelId="{E428C4E5-19EA-4023-89E5-0C4988ABBDA0}" type="pres">
      <dgm:prSet presAssocID="{55D8683B-FE74-4E8E-B164-D1A54F6F4EFE}" presName="connectorText" presStyleLbl="sibTrans2D1" presStyleIdx="0" presStyleCnt="5"/>
      <dgm:spPr/>
    </dgm:pt>
    <dgm:pt modelId="{88E76D18-2AFD-4EDC-9FAC-17BCDDDB2A33}" type="pres">
      <dgm:prSet presAssocID="{65AFA0FF-1C85-4A1D-AEE1-6D976933A715}" presName="node" presStyleLbl="node1" presStyleIdx="1" presStyleCnt="6">
        <dgm:presLayoutVars>
          <dgm:bulletEnabled val="1"/>
        </dgm:presLayoutVars>
      </dgm:prSet>
      <dgm:spPr/>
    </dgm:pt>
    <dgm:pt modelId="{1201AE07-4CC5-45FB-896C-82E99672F09E}" type="pres">
      <dgm:prSet presAssocID="{41EC9134-7261-4A8D-88F5-5918452C6836}" presName="sibTrans" presStyleLbl="sibTrans2D1" presStyleIdx="1" presStyleCnt="5"/>
      <dgm:spPr/>
    </dgm:pt>
    <dgm:pt modelId="{CA22364C-1BD4-4F2F-902F-A8DBC5968047}" type="pres">
      <dgm:prSet presAssocID="{41EC9134-7261-4A8D-88F5-5918452C6836}" presName="connectorText" presStyleLbl="sibTrans2D1" presStyleIdx="1" presStyleCnt="5"/>
      <dgm:spPr/>
    </dgm:pt>
    <dgm:pt modelId="{2C7C3062-2A4A-4F0C-A4B7-6B916C572AD4}" type="pres">
      <dgm:prSet presAssocID="{1A4D8DB9-343E-4AD3-B54D-E210D8F3E336}" presName="node" presStyleLbl="node1" presStyleIdx="2" presStyleCnt="6">
        <dgm:presLayoutVars>
          <dgm:bulletEnabled val="1"/>
        </dgm:presLayoutVars>
      </dgm:prSet>
      <dgm:spPr/>
    </dgm:pt>
    <dgm:pt modelId="{64A1B98C-EAED-459B-811B-5E924FC38A98}" type="pres">
      <dgm:prSet presAssocID="{9130967E-031E-4474-A340-F8EF28BBD708}" presName="sibTrans" presStyleLbl="sibTrans2D1" presStyleIdx="2" presStyleCnt="5"/>
      <dgm:spPr/>
    </dgm:pt>
    <dgm:pt modelId="{8DCC0DF4-C3F0-491D-94B7-88562198AD1E}" type="pres">
      <dgm:prSet presAssocID="{9130967E-031E-4474-A340-F8EF28BBD708}" presName="connectorText" presStyleLbl="sibTrans2D1" presStyleIdx="2" presStyleCnt="5"/>
      <dgm:spPr/>
    </dgm:pt>
    <dgm:pt modelId="{187AD7D3-41FC-484B-BDBA-106405ABFC32}" type="pres">
      <dgm:prSet presAssocID="{B3C8F682-317C-4514-81D8-FE3C13906AFC}" presName="node" presStyleLbl="node1" presStyleIdx="3" presStyleCnt="6" custScaleX="101218" custScaleY="122807">
        <dgm:presLayoutVars>
          <dgm:bulletEnabled val="1"/>
        </dgm:presLayoutVars>
      </dgm:prSet>
      <dgm:spPr/>
    </dgm:pt>
    <dgm:pt modelId="{1E20C31B-C1D2-4C13-823F-F6CD57F23A50}" type="pres">
      <dgm:prSet presAssocID="{0F7619F3-5511-42A4-8A89-0718351B5F51}" presName="sibTrans" presStyleLbl="sibTrans2D1" presStyleIdx="3" presStyleCnt="5"/>
      <dgm:spPr/>
    </dgm:pt>
    <dgm:pt modelId="{289697F4-F705-4860-9123-A35DF4714F9E}" type="pres">
      <dgm:prSet presAssocID="{0F7619F3-5511-42A4-8A89-0718351B5F51}" presName="connectorText" presStyleLbl="sibTrans2D1" presStyleIdx="3" presStyleCnt="5"/>
      <dgm:spPr/>
    </dgm:pt>
    <dgm:pt modelId="{9B6CBA01-BAC2-4C41-87EF-CD2224202765}" type="pres">
      <dgm:prSet presAssocID="{7C5C1D83-555E-400C-A7C1-14862B2C09C7}" presName="node" presStyleLbl="node1" presStyleIdx="4" presStyleCnt="6" custScaleX="109329" custScaleY="104800" custLinFactNeighborY="3587">
        <dgm:presLayoutVars>
          <dgm:bulletEnabled val="1"/>
        </dgm:presLayoutVars>
      </dgm:prSet>
      <dgm:spPr/>
    </dgm:pt>
    <dgm:pt modelId="{E44C369A-2F04-4C32-8FF6-7EF5267FAAE8}" type="pres">
      <dgm:prSet presAssocID="{7E85C9D1-F87A-4657-B237-579C352202FB}" presName="sibTrans" presStyleLbl="sibTrans2D1" presStyleIdx="4" presStyleCnt="5"/>
      <dgm:spPr/>
    </dgm:pt>
    <dgm:pt modelId="{024B8E18-EEEF-46E1-AB87-28763562AC2C}" type="pres">
      <dgm:prSet presAssocID="{7E85C9D1-F87A-4657-B237-579C352202FB}" presName="connectorText" presStyleLbl="sibTrans2D1" presStyleIdx="4" presStyleCnt="5"/>
      <dgm:spPr/>
    </dgm:pt>
    <dgm:pt modelId="{EABDC570-7A06-45E5-B9BF-B7AB47E617DF}" type="pres">
      <dgm:prSet presAssocID="{98578D7F-DC76-4BA8-9774-2B3DF1BE991B}" presName="node" presStyleLbl="node1" presStyleIdx="5" presStyleCnt="6">
        <dgm:presLayoutVars>
          <dgm:bulletEnabled val="1"/>
        </dgm:presLayoutVars>
      </dgm:prSet>
      <dgm:spPr/>
    </dgm:pt>
  </dgm:ptLst>
  <dgm:cxnLst>
    <dgm:cxn modelId="{E38D3E0B-490B-40B6-9B4E-95E834DDA519}" type="presOf" srcId="{7E85C9D1-F87A-4657-B237-579C352202FB}" destId="{024B8E18-EEEF-46E1-AB87-28763562AC2C}" srcOrd="1" destOrd="0" presId="urn:microsoft.com/office/officeart/2005/8/layout/process5"/>
    <dgm:cxn modelId="{8E227920-E7C6-45FE-AC75-D328DBB66BFD}" srcId="{96C3806A-1AEB-4215-9567-EA4D6F799AC8}" destId="{7C5C1D83-555E-400C-A7C1-14862B2C09C7}" srcOrd="4" destOrd="0" parTransId="{9A1F2E74-5AA1-4101-A43A-34CD6A8CB13A}" sibTransId="{7E85C9D1-F87A-4657-B237-579C352202FB}"/>
    <dgm:cxn modelId="{8E188628-8853-49D2-B7F8-1C05E2A62B38}" type="presOf" srcId="{41EC9134-7261-4A8D-88F5-5918452C6836}" destId="{CA22364C-1BD4-4F2F-902F-A8DBC5968047}" srcOrd="1" destOrd="0" presId="urn:microsoft.com/office/officeart/2005/8/layout/process5"/>
    <dgm:cxn modelId="{543F4A2D-69EF-495C-81C1-F6C398116C67}" type="presOf" srcId="{96C3806A-1AEB-4215-9567-EA4D6F799AC8}" destId="{D22D59E9-BD49-4169-B954-69BC28949A46}" srcOrd="0" destOrd="0" presId="urn:microsoft.com/office/officeart/2005/8/layout/process5"/>
    <dgm:cxn modelId="{9893E33A-C059-41C5-B0EC-1542076F72FA}" type="presOf" srcId="{0F7619F3-5511-42A4-8A89-0718351B5F51}" destId="{1E20C31B-C1D2-4C13-823F-F6CD57F23A50}" srcOrd="0" destOrd="0" presId="urn:microsoft.com/office/officeart/2005/8/layout/process5"/>
    <dgm:cxn modelId="{BE38F73D-FE3F-47D9-AADC-5E87ECF8A1B0}" type="presOf" srcId="{0F7619F3-5511-42A4-8A89-0718351B5F51}" destId="{289697F4-F705-4860-9123-A35DF4714F9E}" srcOrd="1" destOrd="0" presId="urn:microsoft.com/office/officeart/2005/8/layout/process5"/>
    <dgm:cxn modelId="{D5EE925D-EF21-408F-A7E3-0A9FCA20ABB5}" srcId="{96C3806A-1AEB-4215-9567-EA4D6F799AC8}" destId="{1A4D8DB9-343E-4AD3-B54D-E210D8F3E336}" srcOrd="2" destOrd="0" parTransId="{5CC54AF7-0544-4A02-8FBC-1C7760C48835}" sibTransId="{9130967E-031E-4474-A340-F8EF28BBD708}"/>
    <dgm:cxn modelId="{B7B75E63-1937-4BD4-9EA3-31AF888965FC}" type="presOf" srcId="{B3C8F682-317C-4514-81D8-FE3C13906AFC}" destId="{187AD7D3-41FC-484B-BDBA-106405ABFC32}" srcOrd="0" destOrd="0" presId="urn:microsoft.com/office/officeart/2005/8/layout/process5"/>
    <dgm:cxn modelId="{EE98C149-758D-4395-896D-0FDE5638EC2D}" type="presOf" srcId="{9130967E-031E-4474-A340-F8EF28BBD708}" destId="{8DCC0DF4-C3F0-491D-94B7-88562198AD1E}" srcOrd="1" destOrd="0" presId="urn:microsoft.com/office/officeart/2005/8/layout/process5"/>
    <dgm:cxn modelId="{430E316D-D9E2-491E-AD15-6FEF00598A3B}" srcId="{96C3806A-1AEB-4215-9567-EA4D6F799AC8}" destId="{65AFA0FF-1C85-4A1D-AEE1-6D976933A715}" srcOrd="1" destOrd="0" parTransId="{426A3996-6583-496B-B2EB-6EDDDFE75D15}" sibTransId="{41EC9134-7261-4A8D-88F5-5918452C6836}"/>
    <dgm:cxn modelId="{C3B91156-C85D-43FD-82AB-80872769CBB0}" type="presOf" srcId="{26FC39E8-8E95-4CB2-AB69-5D4BDBE9409F}" destId="{ED6B9C23-988E-4CE8-A96F-16524FC40845}" srcOrd="0" destOrd="0" presId="urn:microsoft.com/office/officeart/2005/8/layout/process5"/>
    <dgm:cxn modelId="{73B55E7D-8420-4CEE-9858-037BD4585296}" type="presOf" srcId="{41EC9134-7261-4A8D-88F5-5918452C6836}" destId="{1201AE07-4CC5-45FB-896C-82E99672F09E}" srcOrd="0" destOrd="0" presId="urn:microsoft.com/office/officeart/2005/8/layout/process5"/>
    <dgm:cxn modelId="{2A6ADB8B-1B1F-40F1-B33F-64413FC6B61D}" type="presOf" srcId="{55D8683B-FE74-4E8E-B164-D1A54F6F4EFE}" destId="{E428C4E5-19EA-4023-89E5-0C4988ABBDA0}" srcOrd="1" destOrd="0" presId="urn:microsoft.com/office/officeart/2005/8/layout/process5"/>
    <dgm:cxn modelId="{9ED2528D-D034-47C3-A29A-83A4CFC8A957}" type="presOf" srcId="{9130967E-031E-4474-A340-F8EF28BBD708}" destId="{64A1B98C-EAED-459B-811B-5E924FC38A98}" srcOrd="0" destOrd="0" presId="urn:microsoft.com/office/officeart/2005/8/layout/process5"/>
    <dgm:cxn modelId="{8E1F1791-4BCF-404C-8B54-F0B4392735A2}" srcId="{96C3806A-1AEB-4215-9567-EA4D6F799AC8}" destId="{B3C8F682-317C-4514-81D8-FE3C13906AFC}" srcOrd="3" destOrd="0" parTransId="{8AE3DE99-BABF-46CF-AC2D-F72455F079F9}" sibTransId="{0F7619F3-5511-42A4-8A89-0718351B5F51}"/>
    <dgm:cxn modelId="{ACFD01A3-8C57-476B-9087-EF1D028E7397}" type="presOf" srcId="{7C5C1D83-555E-400C-A7C1-14862B2C09C7}" destId="{9B6CBA01-BAC2-4C41-87EF-CD2224202765}" srcOrd="0" destOrd="0" presId="urn:microsoft.com/office/officeart/2005/8/layout/process5"/>
    <dgm:cxn modelId="{03CCEDAA-92CF-4699-9B3C-DEC6C79C9978}" srcId="{96C3806A-1AEB-4215-9567-EA4D6F799AC8}" destId="{98578D7F-DC76-4BA8-9774-2B3DF1BE991B}" srcOrd="5" destOrd="0" parTransId="{EE955F08-5951-4C2A-BE9F-74055659D96A}" sibTransId="{8D0CA1C8-D0DD-45FB-A89B-0C06E77ED280}"/>
    <dgm:cxn modelId="{2356E0CB-DFFE-46B1-B432-FEEB3FD1159F}" type="presOf" srcId="{55D8683B-FE74-4E8E-B164-D1A54F6F4EFE}" destId="{6652FAA5-DAB7-47F4-94BB-16F599B66A9F}" srcOrd="0" destOrd="0" presId="urn:microsoft.com/office/officeart/2005/8/layout/process5"/>
    <dgm:cxn modelId="{DA30F3CC-D9BC-4D5D-9D40-5E834A718C8A}" type="presOf" srcId="{98578D7F-DC76-4BA8-9774-2B3DF1BE991B}" destId="{EABDC570-7A06-45E5-B9BF-B7AB47E617DF}" srcOrd="0" destOrd="0" presId="urn:microsoft.com/office/officeart/2005/8/layout/process5"/>
    <dgm:cxn modelId="{61166CD1-410A-4AF1-B347-06B94FC5272F}" type="presOf" srcId="{1A4D8DB9-343E-4AD3-B54D-E210D8F3E336}" destId="{2C7C3062-2A4A-4F0C-A4B7-6B916C572AD4}" srcOrd="0" destOrd="0" presId="urn:microsoft.com/office/officeart/2005/8/layout/process5"/>
    <dgm:cxn modelId="{21DA30D7-7A5E-4A7D-850C-B8324BB0B8D4}" srcId="{96C3806A-1AEB-4215-9567-EA4D6F799AC8}" destId="{26FC39E8-8E95-4CB2-AB69-5D4BDBE9409F}" srcOrd="0" destOrd="0" parTransId="{BB7B0D56-2D9B-4A19-81C4-0D088CD93DEE}" sibTransId="{55D8683B-FE74-4E8E-B164-D1A54F6F4EFE}"/>
    <dgm:cxn modelId="{C1A174D8-7A31-4F2F-941C-F7B6E8444EED}" type="presOf" srcId="{7E85C9D1-F87A-4657-B237-579C352202FB}" destId="{E44C369A-2F04-4C32-8FF6-7EF5267FAAE8}" srcOrd="0" destOrd="0" presId="urn:microsoft.com/office/officeart/2005/8/layout/process5"/>
    <dgm:cxn modelId="{54F3F8E2-6E71-456C-81BE-D9674032D1BF}" type="presOf" srcId="{65AFA0FF-1C85-4A1D-AEE1-6D976933A715}" destId="{88E76D18-2AFD-4EDC-9FAC-17BCDDDB2A33}" srcOrd="0" destOrd="0" presId="urn:microsoft.com/office/officeart/2005/8/layout/process5"/>
    <dgm:cxn modelId="{87BBB2C2-4847-46D3-9210-3FE92FF45250}" type="presParOf" srcId="{D22D59E9-BD49-4169-B954-69BC28949A46}" destId="{ED6B9C23-988E-4CE8-A96F-16524FC40845}" srcOrd="0" destOrd="0" presId="urn:microsoft.com/office/officeart/2005/8/layout/process5"/>
    <dgm:cxn modelId="{B755B4A8-8715-4CC3-AD0A-07FAA3EE3C67}" type="presParOf" srcId="{D22D59E9-BD49-4169-B954-69BC28949A46}" destId="{6652FAA5-DAB7-47F4-94BB-16F599B66A9F}" srcOrd="1" destOrd="0" presId="urn:microsoft.com/office/officeart/2005/8/layout/process5"/>
    <dgm:cxn modelId="{F296B937-17CA-41FD-AA92-95C11E35B7FC}" type="presParOf" srcId="{6652FAA5-DAB7-47F4-94BB-16F599B66A9F}" destId="{E428C4E5-19EA-4023-89E5-0C4988ABBDA0}" srcOrd="0" destOrd="0" presId="urn:microsoft.com/office/officeart/2005/8/layout/process5"/>
    <dgm:cxn modelId="{F4A030E3-02F2-4E05-BE0D-ECBC0BF9AFB8}" type="presParOf" srcId="{D22D59E9-BD49-4169-B954-69BC28949A46}" destId="{88E76D18-2AFD-4EDC-9FAC-17BCDDDB2A33}" srcOrd="2" destOrd="0" presId="urn:microsoft.com/office/officeart/2005/8/layout/process5"/>
    <dgm:cxn modelId="{4BE55F37-E2C0-409E-BDBC-CE85B3F3000D}" type="presParOf" srcId="{D22D59E9-BD49-4169-B954-69BC28949A46}" destId="{1201AE07-4CC5-45FB-896C-82E99672F09E}" srcOrd="3" destOrd="0" presId="urn:microsoft.com/office/officeart/2005/8/layout/process5"/>
    <dgm:cxn modelId="{9CC92330-696B-4E18-BE21-DF94A2219C22}" type="presParOf" srcId="{1201AE07-4CC5-45FB-896C-82E99672F09E}" destId="{CA22364C-1BD4-4F2F-902F-A8DBC5968047}" srcOrd="0" destOrd="0" presId="urn:microsoft.com/office/officeart/2005/8/layout/process5"/>
    <dgm:cxn modelId="{99E38459-F840-448C-8FDA-2F7ED1FC5E0D}" type="presParOf" srcId="{D22D59E9-BD49-4169-B954-69BC28949A46}" destId="{2C7C3062-2A4A-4F0C-A4B7-6B916C572AD4}" srcOrd="4" destOrd="0" presId="urn:microsoft.com/office/officeart/2005/8/layout/process5"/>
    <dgm:cxn modelId="{34F28246-757D-4004-B66A-103F4076F8BD}" type="presParOf" srcId="{D22D59E9-BD49-4169-B954-69BC28949A46}" destId="{64A1B98C-EAED-459B-811B-5E924FC38A98}" srcOrd="5" destOrd="0" presId="urn:microsoft.com/office/officeart/2005/8/layout/process5"/>
    <dgm:cxn modelId="{72045F80-44E2-4A4A-9048-747712DF8F1F}" type="presParOf" srcId="{64A1B98C-EAED-459B-811B-5E924FC38A98}" destId="{8DCC0DF4-C3F0-491D-94B7-88562198AD1E}" srcOrd="0" destOrd="0" presId="urn:microsoft.com/office/officeart/2005/8/layout/process5"/>
    <dgm:cxn modelId="{3A33EF1D-A66B-471A-AF0C-48FBAF098524}" type="presParOf" srcId="{D22D59E9-BD49-4169-B954-69BC28949A46}" destId="{187AD7D3-41FC-484B-BDBA-106405ABFC32}" srcOrd="6" destOrd="0" presId="urn:microsoft.com/office/officeart/2005/8/layout/process5"/>
    <dgm:cxn modelId="{34186231-36F7-4A95-9656-B476CF1E1DD2}" type="presParOf" srcId="{D22D59E9-BD49-4169-B954-69BC28949A46}" destId="{1E20C31B-C1D2-4C13-823F-F6CD57F23A50}" srcOrd="7" destOrd="0" presId="urn:microsoft.com/office/officeart/2005/8/layout/process5"/>
    <dgm:cxn modelId="{3D0CA8A6-5F8F-4F0D-92CD-CC2ED4012C16}" type="presParOf" srcId="{1E20C31B-C1D2-4C13-823F-F6CD57F23A50}" destId="{289697F4-F705-4860-9123-A35DF4714F9E}" srcOrd="0" destOrd="0" presId="urn:microsoft.com/office/officeart/2005/8/layout/process5"/>
    <dgm:cxn modelId="{E54F8E03-F84C-493A-AFB5-C5D61314AA1A}" type="presParOf" srcId="{D22D59E9-BD49-4169-B954-69BC28949A46}" destId="{9B6CBA01-BAC2-4C41-87EF-CD2224202765}" srcOrd="8" destOrd="0" presId="urn:microsoft.com/office/officeart/2005/8/layout/process5"/>
    <dgm:cxn modelId="{AA47F1B2-7AFD-49DB-9DF0-D8834939360E}" type="presParOf" srcId="{D22D59E9-BD49-4169-B954-69BC28949A46}" destId="{E44C369A-2F04-4C32-8FF6-7EF5267FAAE8}" srcOrd="9" destOrd="0" presId="urn:microsoft.com/office/officeart/2005/8/layout/process5"/>
    <dgm:cxn modelId="{2931B6DE-5127-460B-BC1E-ACAFBFE5BD13}" type="presParOf" srcId="{E44C369A-2F04-4C32-8FF6-7EF5267FAAE8}" destId="{024B8E18-EEEF-46E1-AB87-28763562AC2C}" srcOrd="0" destOrd="0" presId="urn:microsoft.com/office/officeart/2005/8/layout/process5"/>
    <dgm:cxn modelId="{273CDD48-43C6-4E88-B570-481F44B25C7B}" type="presParOf" srcId="{D22D59E9-BD49-4169-B954-69BC28949A46}" destId="{EABDC570-7A06-45E5-B9BF-B7AB47E617DF}"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AAFEF-EE13-492F-95AA-4F35B7FBD08E}">
      <dsp:nvSpPr>
        <dsp:cNvPr id="0" name=""/>
        <dsp:cNvSpPr/>
      </dsp:nvSpPr>
      <dsp:spPr>
        <a:xfrm>
          <a:off x="3080"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Total Population</a:t>
          </a:r>
        </a:p>
      </dsp:txBody>
      <dsp:txXfrm>
        <a:off x="3080" y="587032"/>
        <a:ext cx="2444055" cy="1466433"/>
      </dsp:txXfrm>
    </dsp:sp>
    <dsp:sp modelId="{D76148BE-FC7C-463C-9294-12A70EF44711}">
      <dsp:nvSpPr>
        <dsp:cNvPr id="0" name=""/>
        <dsp:cNvSpPr/>
      </dsp:nvSpPr>
      <dsp:spPr>
        <a:xfrm>
          <a:off x="2691541"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Total Urban Population</a:t>
          </a:r>
        </a:p>
      </dsp:txBody>
      <dsp:txXfrm>
        <a:off x="2691541" y="587032"/>
        <a:ext cx="2444055" cy="1466433"/>
      </dsp:txXfrm>
    </dsp:sp>
    <dsp:sp modelId="{480A6459-2F1B-4399-AFFE-B1EA57F152E8}">
      <dsp:nvSpPr>
        <dsp:cNvPr id="0" name=""/>
        <dsp:cNvSpPr/>
      </dsp:nvSpPr>
      <dsp:spPr>
        <a:xfrm>
          <a:off x="5380002"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Level of Urbanization</a:t>
          </a:r>
        </a:p>
      </dsp:txBody>
      <dsp:txXfrm>
        <a:off x="5380002" y="587032"/>
        <a:ext cx="2444055" cy="1466433"/>
      </dsp:txXfrm>
    </dsp:sp>
    <dsp:sp modelId="{77942BCE-8200-4C0C-AFA0-89B889FEB6BF}">
      <dsp:nvSpPr>
        <dsp:cNvPr id="0" name=""/>
        <dsp:cNvSpPr/>
      </dsp:nvSpPr>
      <dsp:spPr>
        <a:xfrm>
          <a:off x="8068463"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Urbanization Rate</a:t>
          </a:r>
        </a:p>
      </dsp:txBody>
      <dsp:txXfrm>
        <a:off x="8068463" y="587032"/>
        <a:ext cx="2444055" cy="1466433"/>
      </dsp:txXfrm>
    </dsp:sp>
    <dsp:sp modelId="{7B6BB0E5-0F74-40C4-862A-74ABC9FB0198}">
      <dsp:nvSpPr>
        <dsp:cNvPr id="0" name=""/>
        <dsp:cNvSpPr/>
      </dsp:nvSpPr>
      <dsp:spPr>
        <a:xfrm>
          <a:off x="3080"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Population in the largest city (Delhi vs Shanghai)</a:t>
          </a:r>
        </a:p>
      </dsp:txBody>
      <dsp:txXfrm>
        <a:off x="3080" y="2297871"/>
        <a:ext cx="2444055" cy="1466433"/>
      </dsp:txXfrm>
    </dsp:sp>
    <dsp:sp modelId="{258D9061-DD45-4AE1-B29A-8ABF485461AB}">
      <dsp:nvSpPr>
        <dsp:cNvPr id="0" name=""/>
        <dsp:cNvSpPr/>
      </dsp:nvSpPr>
      <dsp:spPr>
        <a:xfrm>
          <a:off x="2691541"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Population in urban agglomeration more than 1 million population</a:t>
          </a:r>
        </a:p>
      </dsp:txBody>
      <dsp:txXfrm>
        <a:off x="2691541" y="2297871"/>
        <a:ext cx="2444055" cy="1466433"/>
      </dsp:txXfrm>
    </dsp:sp>
    <dsp:sp modelId="{92DED172-FF44-4BEA-A1D5-5ADF4043D702}">
      <dsp:nvSpPr>
        <dsp:cNvPr id="0" name=""/>
        <dsp:cNvSpPr/>
      </dsp:nvSpPr>
      <dsp:spPr>
        <a:xfrm>
          <a:off x="5380002"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Demographic structure</a:t>
          </a:r>
        </a:p>
      </dsp:txBody>
      <dsp:txXfrm>
        <a:off x="5380002" y="2297871"/>
        <a:ext cx="2444055" cy="1466433"/>
      </dsp:txXfrm>
    </dsp:sp>
    <dsp:sp modelId="{4BE9BD2B-BFBA-42F1-B85B-A6AD5D6CF561}">
      <dsp:nvSpPr>
        <dsp:cNvPr id="0" name=""/>
        <dsp:cNvSpPr/>
      </dsp:nvSpPr>
      <dsp:spPr>
        <a:xfrm>
          <a:off x="8068463"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GDP/Capita </a:t>
          </a:r>
        </a:p>
      </dsp:txBody>
      <dsp:txXfrm>
        <a:off x="8068463" y="2297871"/>
        <a:ext cx="2444055" cy="14664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121AF-459C-4638-ADC2-8E638C29E22C}">
      <dsp:nvSpPr>
        <dsp:cNvPr id="0" name=""/>
        <dsp:cNvSpPr/>
      </dsp:nvSpPr>
      <dsp:spPr>
        <a:xfrm>
          <a:off x="0" y="134806"/>
          <a:ext cx="6263640" cy="10055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There are still 234 million migrant workers lack access </a:t>
          </a:r>
        </a:p>
      </dsp:txBody>
      <dsp:txXfrm>
        <a:off x="49087" y="183893"/>
        <a:ext cx="6165466" cy="907369"/>
      </dsp:txXfrm>
    </dsp:sp>
    <dsp:sp modelId="{43B518EA-1E10-4E68-BCC3-96A7F4731327}">
      <dsp:nvSpPr>
        <dsp:cNvPr id="0" name=""/>
        <dsp:cNvSpPr/>
      </dsp:nvSpPr>
      <dsp:spPr>
        <a:xfrm>
          <a:off x="0" y="1192189"/>
          <a:ext cx="6263640" cy="100554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Land urbanization has outpaced the urbanization of the population..</a:t>
          </a:r>
        </a:p>
      </dsp:txBody>
      <dsp:txXfrm>
        <a:off x="49087" y="1241276"/>
        <a:ext cx="6165466" cy="907369"/>
      </dsp:txXfrm>
    </dsp:sp>
    <dsp:sp modelId="{386C3856-82A3-43C2-965F-2AA208C8A8F7}">
      <dsp:nvSpPr>
        <dsp:cNvPr id="0" name=""/>
        <dsp:cNvSpPr/>
      </dsp:nvSpPr>
      <dsp:spPr>
        <a:xfrm>
          <a:off x="0" y="2249572"/>
          <a:ext cx="6263640" cy="100554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spatial pattern and urban scales systems are unreasonable, and the distribution of cities does not match the resources and environmental carrying capacity</a:t>
          </a:r>
        </a:p>
      </dsp:txBody>
      <dsp:txXfrm>
        <a:off x="49087" y="2298659"/>
        <a:ext cx="6165466" cy="907369"/>
      </dsp:txXfrm>
    </dsp:sp>
    <dsp:sp modelId="{9DE415F6-9D0F-49FE-85EA-E512E78B3C39}">
      <dsp:nvSpPr>
        <dsp:cNvPr id="0" name=""/>
        <dsp:cNvSpPr/>
      </dsp:nvSpPr>
      <dsp:spPr>
        <a:xfrm>
          <a:off x="0" y="3306955"/>
          <a:ext cx="6263640" cy="100554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management level of urban areas is still low, and big city disease isincreasingly common and serious.</a:t>
          </a:r>
        </a:p>
      </dsp:txBody>
      <dsp:txXfrm>
        <a:off x="49087" y="3356042"/>
        <a:ext cx="6165466" cy="907369"/>
      </dsp:txXfrm>
    </dsp:sp>
    <dsp:sp modelId="{B124204C-BB50-4121-9A8E-162A48376A6A}">
      <dsp:nvSpPr>
        <dsp:cNvPr id="0" name=""/>
        <dsp:cNvSpPr/>
      </dsp:nvSpPr>
      <dsp:spPr>
        <a:xfrm>
          <a:off x="0" y="4364338"/>
          <a:ext cx="6263640" cy="10055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Lack of respect history, and cultural heritage. Many cities plan and construct international metropolises without regard for the actual situation.</a:t>
          </a:r>
        </a:p>
      </dsp:txBody>
      <dsp:txXfrm>
        <a:off x="49087" y="4413425"/>
        <a:ext cx="6165466" cy="9073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6E3A0-56CE-44B4-9486-D4B7F6009DAB}">
      <dsp:nvSpPr>
        <dsp:cNvPr id="0" name=""/>
        <dsp:cNvSpPr/>
      </dsp:nvSpPr>
      <dsp:spPr>
        <a:xfrm>
          <a:off x="0" y="20448"/>
          <a:ext cx="626364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Set up in 2014</a:t>
          </a:r>
        </a:p>
      </dsp:txBody>
      <dsp:txXfrm>
        <a:off x="50420" y="70868"/>
        <a:ext cx="6162800" cy="932014"/>
      </dsp:txXfrm>
    </dsp:sp>
    <dsp:sp modelId="{FD7139CC-C13A-4BB9-BED5-8B770D11B0F7}">
      <dsp:nvSpPr>
        <dsp:cNvPr id="0" name=""/>
        <dsp:cNvSpPr/>
      </dsp:nvSpPr>
      <dsp:spPr>
        <a:xfrm>
          <a:off x="0" y="1128182"/>
          <a:ext cx="626364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Land-centered urbanization to people-centered urbanization</a:t>
          </a:r>
        </a:p>
      </dsp:txBody>
      <dsp:txXfrm>
        <a:off x="50420" y="1178602"/>
        <a:ext cx="6162800" cy="932014"/>
      </dsp:txXfrm>
    </dsp:sp>
    <dsp:sp modelId="{9DFB3725-9F1D-4908-A54C-E6025DAA2EC0}">
      <dsp:nvSpPr>
        <dsp:cNvPr id="0" name=""/>
        <dsp:cNvSpPr/>
      </dsp:nvSpPr>
      <dsp:spPr>
        <a:xfrm>
          <a:off x="0" y="2235916"/>
          <a:ext cx="626364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Increase participation</a:t>
          </a:r>
        </a:p>
      </dsp:txBody>
      <dsp:txXfrm>
        <a:off x="50420" y="2286336"/>
        <a:ext cx="6162800" cy="932014"/>
      </dsp:txXfrm>
    </dsp:sp>
    <dsp:sp modelId="{E4B47EF5-4997-443A-A388-28D66FF5CCB2}">
      <dsp:nvSpPr>
        <dsp:cNvPr id="0" name=""/>
        <dsp:cNvSpPr/>
      </dsp:nvSpPr>
      <dsp:spPr>
        <a:xfrm>
          <a:off x="0" y="3343651"/>
          <a:ext cx="626364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Eco-city development </a:t>
          </a:r>
        </a:p>
      </dsp:txBody>
      <dsp:txXfrm>
        <a:off x="50420" y="3394071"/>
        <a:ext cx="6162800" cy="932014"/>
      </dsp:txXfrm>
    </dsp:sp>
    <dsp:sp modelId="{378C056E-00A1-4B8A-BBA8-30A73B142EA7}">
      <dsp:nvSpPr>
        <dsp:cNvPr id="0" name=""/>
        <dsp:cNvSpPr/>
      </dsp:nvSpPr>
      <dsp:spPr>
        <a:xfrm>
          <a:off x="0" y="4451385"/>
          <a:ext cx="626364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Set new developmental goals for China’s fast growing urbanization process</a:t>
          </a:r>
        </a:p>
      </dsp:txBody>
      <dsp:txXfrm>
        <a:off x="50420" y="4501805"/>
        <a:ext cx="6162800" cy="9320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1672B-FADA-40CE-89BD-66C1C437263C}">
      <dsp:nvSpPr>
        <dsp:cNvPr id="0" name=""/>
        <dsp:cNvSpPr/>
      </dsp:nvSpPr>
      <dsp:spPr>
        <a:xfrm>
          <a:off x="0" y="244943"/>
          <a:ext cx="6263640" cy="1392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Densely urbanized regions have  been developing in a fast pace</a:t>
          </a:r>
          <a:endParaRPr lang="en-US" sz="3500" kern="1200" dirty="0"/>
        </a:p>
      </dsp:txBody>
      <dsp:txXfrm>
        <a:off x="67966" y="312909"/>
        <a:ext cx="6127708" cy="1256367"/>
      </dsp:txXfrm>
    </dsp:sp>
    <dsp:sp modelId="{BE063545-C209-4781-B39E-C23115F89DFC}">
      <dsp:nvSpPr>
        <dsp:cNvPr id="0" name=""/>
        <dsp:cNvSpPr/>
      </dsp:nvSpPr>
      <dsp:spPr>
        <a:xfrm>
          <a:off x="0" y="1637243"/>
          <a:ext cx="6263640" cy="36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Three densely urbanized regions  have been formed along China’s  coast areas, i.e. the Pearl River  Delta, the Yangtze River Delta and	the Beijing-Tianjin-Hebei  Region.</a:t>
          </a:r>
        </a:p>
        <a:p>
          <a:pPr marL="228600" lvl="1" indent="-228600" algn="l" defTabSz="1200150">
            <a:lnSpc>
              <a:spcPct val="90000"/>
            </a:lnSpc>
            <a:spcBef>
              <a:spcPct val="0"/>
            </a:spcBef>
            <a:spcAft>
              <a:spcPct val="20000"/>
            </a:spcAft>
            <a:buChar char="•"/>
          </a:pPr>
          <a:r>
            <a:rPr lang="en-US" sz="2700" kern="1200"/>
            <a:t>These regions have become the  most dynamic and	competitive economies that dominate the  development orientation of the  country.</a:t>
          </a:r>
        </a:p>
      </dsp:txBody>
      <dsp:txXfrm>
        <a:off x="0" y="1637243"/>
        <a:ext cx="6263640" cy="362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158B3-EB23-493F-B8C0-BCC885651FEC}">
      <dsp:nvSpPr>
        <dsp:cNvPr id="0" name=""/>
        <dsp:cNvSpPr/>
      </dsp:nvSpPr>
      <dsp:spPr>
        <a:xfrm>
          <a:off x="0" y="1231443"/>
          <a:ext cx="7574049" cy="1008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3A44A1-199D-455C-A2C4-2DBF04044F89}">
      <dsp:nvSpPr>
        <dsp:cNvPr id="0" name=""/>
        <dsp:cNvSpPr/>
      </dsp:nvSpPr>
      <dsp:spPr>
        <a:xfrm>
          <a:off x="378702" y="641043"/>
          <a:ext cx="5301834" cy="1180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397" tIns="0" rIns="200397" bIns="0" numCol="1" spcCol="1270" anchor="ctr" anchorCtr="0">
          <a:noAutofit/>
        </a:bodyPr>
        <a:lstStyle/>
        <a:p>
          <a:pPr marL="0" lvl="0" indent="0" algn="l" defTabSz="1778000">
            <a:lnSpc>
              <a:spcPct val="90000"/>
            </a:lnSpc>
            <a:spcBef>
              <a:spcPct val="0"/>
            </a:spcBef>
            <a:spcAft>
              <a:spcPct val="35000"/>
            </a:spcAft>
            <a:buNone/>
          </a:pPr>
          <a:r>
            <a:rPr lang="en-US" sz="4000" kern="1200"/>
            <a:t>Hukou System</a:t>
          </a:r>
        </a:p>
      </dsp:txBody>
      <dsp:txXfrm>
        <a:off x="436344" y="698685"/>
        <a:ext cx="5186550" cy="1065516"/>
      </dsp:txXfrm>
    </dsp:sp>
    <dsp:sp modelId="{67DD4E36-D9CA-46BD-8F9F-891DF0D5981B}">
      <dsp:nvSpPr>
        <dsp:cNvPr id="0" name=""/>
        <dsp:cNvSpPr/>
      </dsp:nvSpPr>
      <dsp:spPr>
        <a:xfrm>
          <a:off x="0" y="3045844"/>
          <a:ext cx="7574049" cy="1008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A5C65B-3C2E-4124-AFB0-A61C6D013CB8}">
      <dsp:nvSpPr>
        <dsp:cNvPr id="0" name=""/>
        <dsp:cNvSpPr/>
      </dsp:nvSpPr>
      <dsp:spPr>
        <a:xfrm>
          <a:off x="378702" y="2455444"/>
          <a:ext cx="5301834" cy="1180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397" tIns="0" rIns="200397" bIns="0" numCol="1" spcCol="1270" anchor="ctr" anchorCtr="0">
          <a:noAutofit/>
        </a:bodyPr>
        <a:lstStyle/>
        <a:p>
          <a:pPr marL="0" lvl="0" indent="0" algn="l" defTabSz="1778000">
            <a:lnSpc>
              <a:spcPct val="90000"/>
            </a:lnSpc>
            <a:spcBef>
              <a:spcPct val="0"/>
            </a:spcBef>
            <a:spcAft>
              <a:spcPct val="35000"/>
            </a:spcAft>
            <a:buNone/>
          </a:pPr>
          <a:r>
            <a:rPr lang="en-US" sz="4000" kern="1200"/>
            <a:t>Economic Reform</a:t>
          </a:r>
        </a:p>
      </dsp:txBody>
      <dsp:txXfrm>
        <a:off x="436344" y="2513086"/>
        <a:ext cx="5186550" cy="1065516"/>
      </dsp:txXfrm>
    </dsp:sp>
    <dsp:sp modelId="{8A379E4D-1833-4FEF-B74D-B08BB3499095}">
      <dsp:nvSpPr>
        <dsp:cNvPr id="0" name=""/>
        <dsp:cNvSpPr/>
      </dsp:nvSpPr>
      <dsp:spPr>
        <a:xfrm>
          <a:off x="0" y="4860244"/>
          <a:ext cx="7574049" cy="1008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3AAC8A-AC25-427E-A5C8-5A4868B9E550}">
      <dsp:nvSpPr>
        <dsp:cNvPr id="0" name=""/>
        <dsp:cNvSpPr/>
      </dsp:nvSpPr>
      <dsp:spPr>
        <a:xfrm>
          <a:off x="378702" y="4269844"/>
          <a:ext cx="5301834" cy="1180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397" tIns="0" rIns="200397" bIns="0" numCol="1" spcCol="1270" anchor="ctr" anchorCtr="0">
          <a:noAutofit/>
        </a:bodyPr>
        <a:lstStyle/>
        <a:p>
          <a:pPr marL="0" lvl="0" indent="0" algn="l" defTabSz="1778000">
            <a:lnSpc>
              <a:spcPct val="90000"/>
            </a:lnSpc>
            <a:spcBef>
              <a:spcPct val="0"/>
            </a:spcBef>
            <a:spcAft>
              <a:spcPct val="35000"/>
            </a:spcAft>
            <a:buNone/>
          </a:pPr>
          <a:r>
            <a:rPr lang="en-US" sz="4000" kern="1200"/>
            <a:t>New-type Urbanization</a:t>
          </a:r>
        </a:p>
      </dsp:txBody>
      <dsp:txXfrm>
        <a:off x="436344" y="4327486"/>
        <a:ext cx="5186550" cy="1065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0F322-2ED9-493E-BB3F-F922A6B22E89}">
      <dsp:nvSpPr>
        <dsp:cNvPr id="0" name=""/>
        <dsp:cNvSpPr/>
      </dsp:nvSpPr>
      <dsp:spPr>
        <a:xfrm>
          <a:off x="0" y="38890"/>
          <a:ext cx="6900512" cy="17714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China hukou system acts as an internal passport. classifies people by residential location -since 1950</a:t>
          </a:r>
        </a:p>
      </dsp:txBody>
      <dsp:txXfrm>
        <a:off x="86475" y="125365"/>
        <a:ext cx="6727562" cy="1598503"/>
      </dsp:txXfrm>
    </dsp:sp>
    <dsp:sp modelId="{9E37005E-A486-4F7F-BC00-37361C427406}">
      <dsp:nvSpPr>
        <dsp:cNvPr id="0" name=""/>
        <dsp:cNvSpPr/>
      </dsp:nvSpPr>
      <dsp:spPr>
        <a:xfrm>
          <a:off x="0" y="1882343"/>
          <a:ext cx="6900512" cy="17714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People can only receive government services in the region in which they are registered</a:t>
          </a:r>
        </a:p>
      </dsp:txBody>
      <dsp:txXfrm>
        <a:off x="86475" y="1968818"/>
        <a:ext cx="6727562" cy="1598503"/>
      </dsp:txXfrm>
    </dsp:sp>
    <dsp:sp modelId="{0A9F51BC-358F-465C-82D4-3B528319C044}">
      <dsp:nvSpPr>
        <dsp:cNvPr id="0" name=""/>
        <dsp:cNvSpPr/>
      </dsp:nvSpPr>
      <dsp:spPr>
        <a:xfrm>
          <a:off x="0" y="3725797"/>
          <a:ext cx="6900512" cy="177145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hukou, a small red passbook, provides details on citizens, including marriages, divorces, births, and deaths, in addition to the area to which each person belongs</a:t>
          </a:r>
        </a:p>
      </dsp:txBody>
      <dsp:txXfrm>
        <a:off x="86475" y="3812272"/>
        <a:ext cx="6727562" cy="1598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51370-DF05-4561-AF3E-04A95C4D958B}">
      <dsp:nvSpPr>
        <dsp:cNvPr id="0" name=""/>
        <dsp:cNvSpPr/>
      </dsp:nvSpPr>
      <dsp:spPr>
        <a:xfrm rot="5400000">
          <a:off x="6535827" y="-2321567"/>
          <a:ext cx="1933235" cy="706112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“Food rationing system” in urban areas (ended 1992)</a:t>
          </a:r>
        </a:p>
        <a:p>
          <a:pPr marL="228600" lvl="1" indent="-228600" algn="l" defTabSz="933450">
            <a:lnSpc>
              <a:spcPct val="90000"/>
            </a:lnSpc>
            <a:spcBef>
              <a:spcPct val="0"/>
            </a:spcBef>
            <a:spcAft>
              <a:spcPct val="15000"/>
            </a:spcAft>
            <a:buChar char="•"/>
          </a:pPr>
          <a:r>
            <a:rPr lang="en-US" sz="2100" kern="1200"/>
            <a:t>Rural residents were tied to the land to produce an agricultural surplus</a:t>
          </a:r>
        </a:p>
        <a:p>
          <a:pPr marL="228600" lvl="1" indent="-228600" algn="l" defTabSz="933450">
            <a:lnSpc>
              <a:spcPct val="90000"/>
            </a:lnSpc>
            <a:spcBef>
              <a:spcPct val="0"/>
            </a:spcBef>
            <a:spcAft>
              <a:spcPct val="15000"/>
            </a:spcAft>
            <a:buChar char="•"/>
          </a:pPr>
          <a:r>
            <a:rPr lang="en-US" sz="2100" kern="1200"/>
            <a:t>Urban hukou were entitled to have access to state employment and key social resources and services</a:t>
          </a:r>
        </a:p>
      </dsp:txBody>
      <dsp:txXfrm rot="-5400000">
        <a:off x="3971883" y="336750"/>
        <a:ext cx="6966752" cy="1744489"/>
      </dsp:txXfrm>
    </dsp:sp>
    <dsp:sp modelId="{F8315C46-96CE-46B2-8727-D21CE4FE1679}">
      <dsp:nvSpPr>
        <dsp:cNvPr id="0" name=""/>
        <dsp:cNvSpPr/>
      </dsp:nvSpPr>
      <dsp:spPr>
        <a:xfrm>
          <a:off x="0" y="723"/>
          <a:ext cx="3971882" cy="24165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Socilalist Era (Before 1970s)</a:t>
          </a:r>
        </a:p>
      </dsp:txBody>
      <dsp:txXfrm>
        <a:off x="117966" y="118689"/>
        <a:ext cx="3735950" cy="2180612"/>
      </dsp:txXfrm>
    </dsp:sp>
    <dsp:sp modelId="{3B5D1247-6AC6-46C1-9E21-32F53AF70793}">
      <dsp:nvSpPr>
        <dsp:cNvPr id="0" name=""/>
        <dsp:cNvSpPr/>
      </dsp:nvSpPr>
      <dsp:spPr>
        <a:xfrm rot="5400000">
          <a:off x="6157162" y="139481"/>
          <a:ext cx="2475449" cy="7272676"/>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Since 1990s, hukou reform was decentralized to local governments, who have the autonomy to secure resources and experiment on hukou reforms</a:t>
          </a:r>
        </a:p>
        <a:p>
          <a:pPr marL="228600" lvl="1" indent="-228600" algn="l" defTabSz="933450">
            <a:lnSpc>
              <a:spcPct val="90000"/>
            </a:lnSpc>
            <a:spcBef>
              <a:spcPct val="0"/>
            </a:spcBef>
            <a:spcAft>
              <a:spcPct val="15000"/>
            </a:spcAft>
            <a:buChar char="•"/>
          </a:pPr>
          <a:r>
            <a:rPr lang="en-US" sz="2100" kern="1200" dirty="0"/>
            <a:t>This reform has also left a sizable migrant population in these highly urbanized cities still holding a rural hukou (rural-urban migrants, comprised 17% (221million) of total Chinese population </a:t>
          </a:r>
        </a:p>
      </dsp:txBody>
      <dsp:txXfrm rot="-5400000">
        <a:off x="3758549" y="2658936"/>
        <a:ext cx="7151835" cy="2233767"/>
      </dsp:txXfrm>
    </dsp:sp>
    <dsp:sp modelId="{8F46C1B0-78DB-4832-B782-89114CFC5C49}">
      <dsp:nvSpPr>
        <dsp:cNvPr id="0" name=""/>
        <dsp:cNvSpPr/>
      </dsp:nvSpPr>
      <dsp:spPr>
        <a:xfrm>
          <a:off x="0" y="2567547"/>
          <a:ext cx="3758549" cy="241654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After 1970s: Reforms to Hukou System</a:t>
          </a:r>
        </a:p>
      </dsp:txBody>
      <dsp:txXfrm>
        <a:off x="117966" y="2685513"/>
        <a:ext cx="3522617" cy="2180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80B6D-2561-4C21-B9A3-16615716D629}">
      <dsp:nvSpPr>
        <dsp:cNvPr id="0" name=""/>
        <dsp:cNvSpPr/>
      </dsp:nvSpPr>
      <dsp:spPr>
        <a:xfrm>
          <a:off x="0" y="105951"/>
          <a:ext cx="6666833" cy="100693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Hukou-based classification distinguishes each person by whether he or she had or lacked a local hukou</a:t>
          </a:r>
        </a:p>
      </dsp:txBody>
      <dsp:txXfrm>
        <a:off x="49154" y="155105"/>
        <a:ext cx="6568525" cy="908623"/>
      </dsp:txXfrm>
    </dsp:sp>
    <dsp:sp modelId="{E6EB1E26-4282-4129-A91F-16E8743BFF97}">
      <dsp:nvSpPr>
        <dsp:cNvPr id="0" name=""/>
        <dsp:cNvSpPr/>
      </dsp:nvSpPr>
      <dsp:spPr>
        <a:xfrm>
          <a:off x="0" y="1164723"/>
          <a:ext cx="6666833" cy="1006931"/>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Ties welfare entitlement (e.g., access to social welfare housing, jobs andservices) to a person's hukou status</a:t>
          </a:r>
        </a:p>
      </dsp:txBody>
      <dsp:txXfrm>
        <a:off x="49154" y="1213877"/>
        <a:ext cx="6568525" cy="908623"/>
      </dsp:txXfrm>
    </dsp:sp>
    <dsp:sp modelId="{16FB6618-0CC5-4B3F-BCC7-61BB19EDC611}">
      <dsp:nvSpPr>
        <dsp:cNvPr id="0" name=""/>
        <dsp:cNvSpPr/>
      </dsp:nvSpPr>
      <dsp:spPr>
        <a:xfrm>
          <a:off x="0" y="2223494"/>
          <a:ext cx="6666833" cy="1006931"/>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Residents with a local hukou enjoy more job opportunities in governmental institutions and state-owned enterprises</a:t>
          </a:r>
        </a:p>
      </dsp:txBody>
      <dsp:txXfrm>
        <a:off x="49154" y="2272648"/>
        <a:ext cx="6568525" cy="908623"/>
      </dsp:txXfrm>
    </dsp:sp>
    <dsp:sp modelId="{9EDF3301-168C-4DC4-B445-B8FCDEA3C332}">
      <dsp:nvSpPr>
        <dsp:cNvPr id="0" name=""/>
        <dsp:cNvSpPr/>
      </dsp:nvSpPr>
      <dsp:spPr>
        <a:xfrm>
          <a:off x="0" y="3282265"/>
          <a:ext cx="6666833" cy="1006931"/>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Migrants without a local hukou rely mainly on the private or informal sectors for employment</a:t>
          </a:r>
        </a:p>
      </dsp:txBody>
      <dsp:txXfrm>
        <a:off x="49154" y="3331419"/>
        <a:ext cx="6568525" cy="908623"/>
      </dsp:txXfrm>
    </dsp:sp>
    <dsp:sp modelId="{24575CF0-D126-47F8-97F7-AA5EFCD8C366}">
      <dsp:nvSpPr>
        <dsp:cNvPr id="0" name=""/>
        <dsp:cNvSpPr/>
      </dsp:nvSpPr>
      <dsp:spPr>
        <a:xfrm>
          <a:off x="0" y="4341036"/>
          <a:ext cx="6666833" cy="1006931"/>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migrants without a local hukou are excluded from subsidized housing, such as affordable housing andlow-rent housing, and denied mortgage loans.</a:t>
          </a:r>
        </a:p>
      </dsp:txBody>
      <dsp:txXfrm>
        <a:off x="49154" y="4390190"/>
        <a:ext cx="6568525" cy="9086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A6EAE-CB85-46FA-A15F-0087D46CFD01}">
      <dsp:nvSpPr>
        <dsp:cNvPr id="0" name=""/>
        <dsp:cNvSpPr/>
      </dsp:nvSpPr>
      <dsp:spPr>
        <a:xfrm>
          <a:off x="4055932" y="482100"/>
          <a:ext cx="1428808" cy="1121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Behaviour pattern</a:t>
          </a:r>
          <a:endParaRPr lang="en-US" sz="1600" kern="1200" dirty="0"/>
        </a:p>
      </dsp:txBody>
      <dsp:txXfrm>
        <a:off x="4265176" y="646306"/>
        <a:ext cx="1010320" cy="792860"/>
      </dsp:txXfrm>
    </dsp:sp>
    <dsp:sp modelId="{D09D11BF-4D8E-40DA-841C-5505F0BB46AD}">
      <dsp:nvSpPr>
        <dsp:cNvPr id="0" name=""/>
        <dsp:cNvSpPr/>
      </dsp:nvSpPr>
      <dsp:spPr>
        <a:xfrm>
          <a:off x="4690942" y="1797487"/>
          <a:ext cx="463831" cy="46383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752423" y="1974856"/>
        <a:ext cx="340869" cy="109093"/>
      </dsp:txXfrm>
    </dsp:sp>
    <dsp:sp modelId="{8ACA70B2-AE43-4583-8B15-0F39F589F2B0}">
      <dsp:nvSpPr>
        <dsp:cNvPr id="0" name=""/>
        <dsp:cNvSpPr/>
      </dsp:nvSpPr>
      <dsp:spPr>
        <a:xfrm>
          <a:off x="4346491" y="2354723"/>
          <a:ext cx="1191263" cy="10101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Value</a:t>
          </a:r>
        </a:p>
      </dsp:txBody>
      <dsp:txXfrm>
        <a:off x="4520947" y="2502659"/>
        <a:ext cx="842351" cy="714296"/>
      </dsp:txXfrm>
    </dsp:sp>
    <dsp:sp modelId="{017ACD0F-BE4E-484D-B9C5-BEF25FC86A62}">
      <dsp:nvSpPr>
        <dsp:cNvPr id="0" name=""/>
        <dsp:cNvSpPr/>
      </dsp:nvSpPr>
      <dsp:spPr>
        <a:xfrm>
          <a:off x="5998348" y="2069579"/>
          <a:ext cx="463831" cy="46383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059829" y="2246948"/>
        <a:ext cx="340869" cy="109093"/>
      </dsp:txXfrm>
    </dsp:sp>
    <dsp:sp modelId="{34AF50EE-44E2-4D53-989D-5A8ED4941578}">
      <dsp:nvSpPr>
        <dsp:cNvPr id="0" name=""/>
        <dsp:cNvSpPr/>
      </dsp:nvSpPr>
      <dsp:spPr>
        <a:xfrm>
          <a:off x="6018003" y="1603373"/>
          <a:ext cx="1046339" cy="10300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System Activity</a:t>
          </a:r>
        </a:p>
      </dsp:txBody>
      <dsp:txXfrm>
        <a:off x="6171236" y="1754220"/>
        <a:ext cx="739873" cy="728355"/>
      </dsp:txXfrm>
    </dsp:sp>
    <dsp:sp modelId="{27A55A9E-2C0B-4FAA-AC75-96C734FBEE0C}">
      <dsp:nvSpPr>
        <dsp:cNvPr id="0" name=""/>
        <dsp:cNvSpPr/>
      </dsp:nvSpPr>
      <dsp:spPr>
        <a:xfrm rot="31247">
          <a:off x="7076235" y="1781845"/>
          <a:ext cx="1115824" cy="7409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076240" y="1929019"/>
        <a:ext cx="893548" cy="444553"/>
      </dsp:txXfrm>
    </dsp:sp>
    <dsp:sp modelId="{14F2F0F3-A914-4EFE-B936-180E2A812A09}">
      <dsp:nvSpPr>
        <dsp:cNvPr id="0" name=""/>
        <dsp:cNvSpPr/>
      </dsp:nvSpPr>
      <dsp:spPr>
        <a:xfrm>
          <a:off x="8441157" y="1372712"/>
          <a:ext cx="1599418" cy="15994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Structure of city</a:t>
          </a:r>
        </a:p>
      </dsp:txBody>
      <dsp:txXfrm>
        <a:off x="8675386" y="1606941"/>
        <a:ext cx="1130960" cy="1130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9C286-4D6F-4037-A1CC-A31885B32824}">
      <dsp:nvSpPr>
        <dsp:cNvPr id="0" name=""/>
        <dsp:cNvSpPr/>
      </dsp:nvSpPr>
      <dsp:spPr>
        <a:xfrm>
          <a:off x="-281330" y="554291"/>
          <a:ext cx="6741993" cy="17449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1FD789-8A3E-4439-81DA-F695D0F1CB7F}">
      <dsp:nvSpPr>
        <dsp:cNvPr id="0" name=""/>
        <dsp:cNvSpPr/>
      </dsp:nvSpPr>
      <dsp:spPr>
        <a:xfrm>
          <a:off x="246511" y="946901"/>
          <a:ext cx="959712" cy="9597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9EC21-7949-445A-BF85-9EB243A180BD}">
      <dsp:nvSpPr>
        <dsp:cNvPr id="0" name=""/>
        <dsp:cNvSpPr/>
      </dsp:nvSpPr>
      <dsp:spPr>
        <a:xfrm>
          <a:off x="1734066" y="554291"/>
          <a:ext cx="4722654" cy="174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672" tIns="184672" rIns="184672" bIns="184672" numCol="1" spcCol="1270" anchor="ctr" anchorCtr="0">
          <a:noAutofit/>
        </a:bodyPr>
        <a:lstStyle/>
        <a:p>
          <a:pPr marL="0" lvl="0" indent="0" algn="l" defTabSz="977900">
            <a:lnSpc>
              <a:spcPct val="100000"/>
            </a:lnSpc>
            <a:spcBef>
              <a:spcPct val="0"/>
            </a:spcBef>
            <a:spcAft>
              <a:spcPct val="35000"/>
            </a:spcAft>
            <a:buNone/>
          </a:pPr>
          <a:r>
            <a:rPr lang="en-US" sz="2200" kern="1200"/>
            <a:t>Land Use pattern:  a dense core surrounded by self-sufficient satellite neighborhoods and communities </a:t>
          </a:r>
        </a:p>
      </dsp:txBody>
      <dsp:txXfrm>
        <a:off x="1734066" y="554291"/>
        <a:ext cx="4722654" cy="1744932"/>
      </dsp:txXfrm>
    </dsp:sp>
    <dsp:sp modelId="{C704BC2A-99F4-46DE-87F5-1AA014C23CB7}">
      <dsp:nvSpPr>
        <dsp:cNvPr id="0" name=""/>
        <dsp:cNvSpPr/>
      </dsp:nvSpPr>
      <dsp:spPr>
        <a:xfrm>
          <a:off x="-281330" y="3137725"/>
          <a:ext cx="6741993" cy="17449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D47F5-BAF1-4732-9240-B86AF4839809}">
      <dsp:nvSpPr>
        <dsp:cNvPr id="0" name=""/>
        <dsp:cNvSpPr/>
      </dsp:nvSpPr>
      <dsp:spPr>
        <a:xfrm>
          <a:off x="246511" y="3530334"/>
          <a:ext cx="959712" cy="9597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0D01B-897E-49C9-9099-9A9115E50FBE}">
      <dsp:nvSpPr>
        <dsp:cNvPr id="0" name=""/>
        <dsp:cNvSpPr/>
      </dsp:nvSpPr>
      <dsp:spPr>
        <a:xfrm>
          <a:off x="1734066" y="3137725"/>
          <a:ext cx="3033896" cy="174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672" tIns="184672" rIns="184672" bIns="184672" numCol="1" spcCol="1270" anchor="ctr" anchorCtr="0">
          <a:noAutofit/>
        </a:bodyPr>
        <a:lstStyle/>
        <a:p>
          <a:pPr marL="0" lvl="0" indent="0" algn="l" defTabSz="977900">
            <a:lnSpc>
              <a:spcPct val="100000"/>
            </a:lnSpc>
            <a:spcBef>
              <a:spcPct val="0"/>
            </a:spcBef>
            <a:spcAft>
              <a:spcPct val="35000"/>
            </a:spcAft>
            <a:buNone/>
          </a:pPr>
          <a:r>
            <a:rPr lang="en-US" sz="2200" kern="1200"/>
            <a:t>Three zones: </a:t>
          </a:r>
        </a:p>
      </dsp:txBody>
      <dsp:txXfrm>
        <a:off x="1734066" y="3137725"/>
        <a:ext cx="3033896" cy="1744932"/>
      </dsp:txXfrm>
    </dsp:sp>
    <dsp:sp modelId="{49FC79B4-833F-4338-8799-669CE3BAC74D}">
      <dsp:nvSpPr>
        <dsp:cNvPr id="0" name=""/>
        <dsp:cNvSpPr/>
      </dsp:nvSpPr>
      <dsp:spPr>
        <a:xfrm>
          <a:off x="3625797" y="2750952"/>
          <a:ext cx="2821964" cy="25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672" tIns="184672" rIns="184672" bIns="184672" numCol="1" spcCol="1270" anchor="ctr" anchorCtr="0">
          <a:noAutofit/>
        </a:bodyPr>
        <a:lstStyle/>
        <a:p>
          <a:pPr marL="0" lvl="0" indent="0" algn="l" defTabSz="800100">
            <a:lnSpc>
              <a:spcPct val="100000"/>
            </a:lnSpc>
            <a:spcBef>
              <a:spcPct val="0"/>
            </a:spcBef>
            <a:spcAft>
              <a:spcPct val="35000"/>
            </a:spcAft>
            <a:buFont typeface="+mj-lt"/>
            <a:buNone/>
          </a:pPr>
          <a:r>
            <a:rPr lang="en-US" sz="1800" kern="1200" dirty="0"/>
            <a:t>continuously built-up, high density city core; </a:t>
          </a:r>
        </a:p>
        <a:p>
          <a:pPr marL="0" lvl="0" indent="0" algn="l" defTabSz="800100">
            <a:lnSpc>
              <a:spcPct val="100000"/>
            </a:lnSpc>
            <a:spcBef>
              <a:spcPct val="0"/>
            </a:spcBef>
            <a:spcAft>
              <a:spcPct val="35000"/>
            </a:spcAft>
            <a:buFont typeface="+mj-lt"/>
            <a:buNone/>
          </a:pPr>
          <a:r>
            <a:rPr lang="en-US" sz="1800" kern="1200" dirty="0"/>
            <a:t>newly built-up, low-density area; </a:t>
          </a:r>
        </a:p>
        <a:p>
          <a:pPr marL="0" lvl="0" indent="0" algn="l" defTabSz="800100">
            <a:lnSpc>
              <a:spcPct val="100000"/>
            </a:lnSpc>
            <a:spcBef>
              <a:spcPct val="0"/>
            </a:spcBef>
            <a:spcAft>
              <a:spcPct val="35000"/>
            </a:spcAft>
            <a:buFont typeface="+mj-lt"/>
            <a:buNone/>
          </a:pPr>
          <a:r>
            <a:rPr lang="en-US" sz="1800" kern="1200" dirty="0"/>
            <a:t>suburbs and market gardens</a:t>
          </a:r>
          <a:r>
            <a:rPr lang="en-US" sz="1200" kern="1200" dirty="0"/>
            <a:t>.</a:t>
          </a:r>
        </a:p>
      </dsp:txBody>
      <dsp:txXfrm>
        <a:off x="3625797" y="2750952"/>
        <a:ext cx="2821964" cy="25494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36C5B-6D35-42D1-935E-14BCEDBC5A06}">
      <dsp:nvSpPr>
        <dsp:cNvPr id="0" name=""/>
        <dsp:cNvSpPr/>
      </dsp:nvSpPr>
      <dsp:spPr>
        <a:xfrm>
          <a:off x="0" y="647175"/>
          <a:ext cx="6664271" cy="11731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Reducing the dominance of central state planning</a:t>
          </a:r>
        </a:p>
      </dsp:txBody>
      <dsp:txXfrm>
        <a:off x="57268" y="704443"/>
        <a:ext cx="6549735" cy="1058597"/>
      </dsp:txXfrm>
    </dsp:sp>
    <dsp:sp modelId="{4302BDB9-E4C9-4AE3-AF7E-0FD2CC47C580}">
      <dsp:nvSpPr>
        <dsp:cNvPr id="0" name=""/>
        <dsp:cNvSpPr/>
      </dsp:nvSpPr>
      <dsp:spPr>
        <a:xfrm>
          <a:off x="0" y="1880789"/>
          <a:ext cx="6664271" cy="1173133"/>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Permitting a more market-led economy</a:t>
          </a:r>
        </a:p>
      </dsp:txBody>
      <dsp:txXfrm>
        <a:off x="57268" y="1938057"/>
        <a:ext cx="6549735" cy="1058597"/>
      </dsp:txXfrm>
    </dsp:sp>
    <dsp:sp modelId="{33EC9113-754F-434F-8B27-B4368BD44D09}">
      <dsp:nvSpPr>
        <dsp:cNvPr id="0" name=""/>
        <dsp:cNvSpPr/>
      </dsp:nvSpPr>
      <dsp:spPr>
        <a:xfrm>
          <a:off x="0" y="3114402"/>
          <a:ext cx="6664271" cy="117313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Adopting an "open-door policy" to open China to the world market and foreign investment. </a:t>
          </a:r>
        </a:p>
      </dsp:txBody>
      <dsp:txXfrm>
        <a:off x="57268" y="3171670"/>
        <a:ext cx="6549735" cy="1058597"/>
      </dsp:txXfrm>
    </dsp:sp>
    <dsp:sp modelId="{9F1AFB04-A216-43A9-B866-164175CC0091}">
      <dsp:nvSpPr>
        <dsp:cNvPr id="0" name=""/>
        <dsp:cNvSpPr/>
      </dsp:nvSpPr>
      <dsp:spPr>
        <a:xfrm>
          <a:off x="0" y="4348016"/>
          <a:ext cx="6664271" cy="117313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Private, individual economy, with individuals owning their means of production and earning their living through their own labor, and the commodity economy  were introduced. </a:t>
          </a:r>
        </a:p>
      </dsp:txBody>
      <dsp:txXfrm>
        <a:off x="57268" y="4405284"/>
        <a:ext cx="6549735" cy="10585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B9C23-988E-4CE8-A96F-16524FC40845}">
      <dsp:nvSpPr>
        <dsp:cNvPr id="0" name=""/>
        <dsp:cNvSpPr/>
      </dsp:nvSpPr>
      <dsp:spPr>
        <a:xfrm>
          <a:off x="300038" y="39646"/>
          <a:ext cx="2805841" cy="16835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Land is owned by the government and normally is allocated free of charge to users. </a:t>
          </a:r>
        </a:p>
      </dsp:txBody>
      <dsp:txXfrm>
        <a:off x="349346" y="88954"/>
        <a:ext cx="2707225" cy="1584888"/>
      </dsp:txXfrm>
    </dsp:sp>
    <dsp:sp modelId="{6652FAA5-DAB7-47F4-94BB-16F599B66A9F}">
      <dsp:nvSpPr>
        <dsp:cNvPr id="0" name=""/>
        <dsp:cNvSpPr/>
      </dsp:nvSpPr>
      <dsp:spPr>
        <a:xfrm>
          <a:off x="3352793" y="533474"/>
          <a:ext cx="594838" cy="69584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52793" y="672644"/>
        <a:ext cx="416387" cy="417508"/>
      </dsp:txXfrm>
    </dsp:sp>
    <dsp:sp modelId="{88E76D18-2AFD-4EDC-9FAC-17BCDDDB2A33}">
      <dsp:nvSpPr>
        <dsp:cNvPr id="0" name=""/>
        <dsp:cNvSpPr/>
      </dsp:nvSpPr>
      <dsp:spPr>
        <a:xfrm>
          <a:off x="4228216" y="39646"/>
          <a:ext cx="2805841" cy="1683504"/>
        </a:xfrm>
        <a:prstGeom prst="roundRect">
          <a:avLst>
            <a:gd name="adj" fmla="val 1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Changed with the economic reforms. </a:t>
          </a:r>
          <a:endParaRPr lang="en-US" sz="1800" kern="1200" dirty="0"/>
        </a:p>
      </dsp:txBody>
      <dsp:txXfrm>
        <a:off x="4277524" y="88954"/>
        <a:ext cx="2707225" cy="1584888"/>
      </dsp:txXfrm>
    </dsp:sp>
    <dsp:sp modelId="{1201AE07-4CC5-45FB-896C-82E99672F09E}">
      <dsp:nvSpPr>
        <dsp:cNvPr id="0" name=""/>
        <dsp:cNvSpPr/>
      </dsp:nvSpPr>
      <dsp:spPr>
        <a:xfrm>
          <a:off x="7280971" y="533474"/>
          <a:ext cx="594838" cy="695848"/>
        </a:xfrm>
        <a:prstGeom prst="rightArrow">
          <a:avLst>
            <a:gd name="adj1" fmla="val 60000"/>
            <a:gd name="adj2" fmla="val 5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280971" y="672644"/>
        <a:ext cx="416387" cy="417508"/>
      </dsp:txXfrm>
    </dsp:sp>
    <dsp:sp modelId="{2C7C3062-2A4A-4F0C-A4B7-6B916C572AD4}">
      <dsp:nvSpPr>
        <dsp:cNvPr id="0" name=""/>
        <dsp:cNvSpPr/>
      </dsp:nvSpPr>
      <dsp:spPr>
        <a:xfrm>
          <a:off x="8156394" y="39646"/>
          <a:ext cx="2805841" cy="1683504"/>
        </a:xfrm>
        <a:prstGeom prst="roundRect">
          <a:avLst>
            <a:gd name="adj" fmla="val 1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Cities: charging land use fees, and land use rights can be transferred and sold.</a:t>
          </a:r>
        </a:p>
      </dsp:txBody>
      <dsp:txXfrm>
        <a:off x="8205702" y="88954"/>
        <a:ext cx="2707225" cy="1584888"/>
      </dsp:txXfrm>
    </dsp:sp>
    <dsp:sp modelId="{64A1B98C-EAED-459B-811B-5E924FC38A98}">
      <dsp:nvSpPr>
        <dsp:cNvPr id="0" name=""/>
        <dsp:cNvSpPr/>
      </dsp:nvSpPr>
      <dsp:spPr>
        <a:xfrm rot="5419595">
          <a:off x="9253990" y="1919560"/>
          <a:ext cx="594848" cy="695848"/>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9343169" y="1970061"/>
        <a:ext cx="417508" cy="416394"/>
      </dsp:txXfrm>
    </dsp:sp>
    <dsp:sp modelId="{187AD7D3-41FC-484B-BDBA-106405ABFC32}">
      <dsp:nvSpPr>
        <dsp:cNvPr id="0" name=""/>
        <dsp:cNvSpPr/>
      </dsp:nvSpPr>
      <dsp:spPr>
        <a:xfrm>
          <a:off x="8122219" y="2845488"/>
          <a:ext cx="2840016" cy="2067461"/>
        </a:xfrm>
        <a:prstGeom prst="roundRect">
          <a:avLst>
            <a:gd name="adj" fmla="val 1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Most land use fees involve land to which foreign investment has been allocated. Land use fee was charged according to the type of use, location, and lease period </a:t>
          </a:r>
        </a:p>
      </dsp:txBody>
      <dsp:txXfrm>
        <a:off x="8182773" y="2906042"/>
        <a:ext cx="2718908" cy="1946353"/>
      </dsp:txXfrm>
    </dsp:sp>
    <dsp:sp modelId="{1E20C31B-C1D2-4C13-823F-F6CD57F23A50}">
      <dsp:nvSpPr>
        <dsp:cNvPr id="0" name=""/>
        <dsp:cNvSpPr/>
      </dsp:nvSpPr>
      <dsp:spPr>
        <a:xfrm rot="10749074">
          <a:off x="7280434" y="3560396"/>
          <a:ext cx="594903" cy="695848"/>
        </a:xfrm>
        <a:prstGeom prst="rightArrow">
          <a:avLst>
            <a:gd name="adj1" fmla="val 60000"/>
            <a:gd name="adj2" fmla="val 5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7458895" y="3698244"/>
        <a:ext cx="416432" cy="417508"/>
      </dsp:txXfrm>
    </dsp:sp>
    <dsp:sp modelId="{9B6CBA01-BAC2-4C41-87EF-CD2224202765}">
      <dsp:nvSpPr>
        <dsp:cNvPr id="0" name=""/>
        <dsp:cNvSpPr/>
      </dsp:nvSpPr>
      <dsp:spPr>
        <a:xfrm>
          <a:off x="3932284" y="3057449"/>
          <a:ext cx="3067598" cy="1764313"/>
        </a:xfrm>
        <a:prstGeom prst="roundRect">
          <a:avLst>
            <a:gd name="adj" fmla="val 1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Commercial housing Enterprise zone</a:t>
          </a:r>
        </a:p>
        <a:p>
          <a:pPr marL="0" lvl="0" indent="0" algn="ctr" defTabSz="800100">
            <a:lnSpc>
              <a:spcPct val="90000"/>
            </a:lnSpc>
            <a:spcBef>
              <a:spcPct val="0"/>
            </a:spcBef>
            <a:spcAft>
              <a:spcPct val="35000"/>
            </a:spcAft>
            <a:buNone/>
          </a:pPr>
          <a:r>
            <a:rPr lang="en-US" sz="1800" kern="1200" dirty="0"/>
            <a:t>Urban sprawl</a:t>
          </a:r>
        </a:p>
        <a:p>
          <a:pPr marL="0" lvl="0" indent="0" algn="ctr" defTabSz="800100">
            <a:lnSpc>
              <a:spcPct val="90000"/>
            </a:lnSpc>
            <a:spcBef>
              <a:spcPct val="0"/>
            </a:spcBef>
            <a:spcAft>
              <a:spcPct val="35000"/>
            </a:spcAft>
            <a:buNone/>
          </a:pPr>
          <a:r>
            <a:rPr lang="en-US" sz="1800" kern="1200" dirty="0"/>
            <a:t>Multi cores</a:t>
          </a:r>
        </a:p>
        <a:p>
          <a:pPr marL="0" lvl="0" indent="0" algn="ctr" defTabSz="800100">
            <a:lnSpc>
              <a:spcPct val="90000"/>
            </a:lnSpc>
            <a:spcBef>
              <a:spcPct val="0"/>
            </a:spcBef>
            <a:spcAft>
              <a:spcPct val="35000"/>
            </a:spcAft>
            <a:buNone/>
          </a:pPr>
          <a:r>
            <a:rPr lang="en-US" sz="1500" kern="1200" dirty="0">
              <a:solidFill>
                <a:schemeClr val="bg1"/>
              </a:solidFill>
            </a:rPr>
            <a:t> </a:t>
          </a:r>
        </a:p>
      </dsp:txBody>
      <dsp:txXfrm>
        <a:off x="3983959" y="3109124"/>
        <a:ext cx="2964248" cy="1660963"/>
      </dsp:txXfrm>
    </dsp:sp>
    <dsp:sp modelId="{E44C369A-2F04-4C32-8FF6-7EF5267FAAE8}">
      <dsp:nvSpPr>
        <dsp:cNvPr id="0" name=""/>
        <dsp:cNvSpPr/>
      </dsp:nvSpPr>
      <dsp:spPr>
        <a:xfrm rot="10851140">
          <a:off x="3090498" y="3560765"/>
          <a:ext cx="594904" cy="69584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268959" y="3701262"/>
        <a:ext cx="416433" cy="417508"/>
      </dsp:txXfrm>
    </dsp:sp>
    <dsp:sp modelId="{EABDC570-7A06-45E5-B9BF-B7AB47E617DF}">
      <dsp:nvSpPr>
        <dsp:cNvPr id="0" name=""/>
        <dsp:cNvSpPr/>
      </dsp:nvSpPr>
      <dsp:spPr>
        <a:xfrm>
          <a:off x="4106" y="3037466"/>
          <a:ext cx="2805841" cy="168350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a:t>Change the structure of cities</a:t>
          </a:r>
        </a:p>
        <a:p>
          <a:pPr marL="0" lvl="0" algn="ctr" defTabSz="711200">
            <a:lnSpc>
              <a:spcPct val="90000"/>
            </a:lnSpc>
            <a:spcBef>
              <a:spcPct val="0"/>
            </a:spcBef>
            <a:spcAft>
              <a:spcPct val="35000"/>
            </a:spcAft>
            <a:buNone/>
          </a:pPr>
          <a:endParaRPr lang="en-US" sz="1800" kern="1200" dirty="0"/>
        </a:p>
      </dsp:txBody>
      <dsp:txXfrm>
        <a:off x="53414" y="3086774"/>
        <a:ext cx="2707225" cy="15848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2D29F-8026-40F9-A3C4-C6117D1D553F}"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28B65-E12B-45E2-A048-0780CF75BCF6}" type="slidenum">
              <a:rPr lang="en-US" smtClean="0"/>
              <a:t>‹#›</a:t>
            </a:fld>
            <a:endParaRPr lang="en-US"/>
          </a:p>
        </p:txBody>
      </p:sp>
    </p:spTree>
    <p:extLst>
      <p:ext uri="{BB962C8B-B14F-4D97-AF65-F5344CB8AC3E}">
        <p14:creationId xmlns:p14="http://schemas.microsoft.com/office/powerpoint/2010/main" val="200435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ended in 1992), urban hukou holders were eligible for food rations that were stable across the years, greater in quantity, and more various than rural hukou holders</a:t>
            </a:r>
          </a:p>
          <a:p>
            <a:r>
              <a:rPr lang="en-US" dirty="0"/>
              <a:t>, such as “housing, food, water, sewage disposal, transportation, medical facilities, police protection, schools, and other essentials </a:t>
            </a:r>
            <a:r>
              <a:rPr lang="en-US" dirty="0" err="1"/>
              <a:t>andamenities</a:t>
            </a:r>
            <a:r>
              <a:rPr lang="en-US" dirty="0"/>
              <a:t> of life</a:t>
            </a:r>
          </a:p>
          <a:p>
            <a:r>
              <a:rPr lang="en-US" dirty="0"/>
              <a:t>L. Wu, 2013). </a:t>
            </a:r>
          </a:p>
          <a:p>
            <a:r>
              <a:rPr lang="en-US" dirty="0"/>
              <a:t>This has strengthened capacity of some major wealthy cities, such as Beijing, Shanghai, or Guangzhou, which are largest migrant receiving cities, in providing resources, social welfare and public services to their local urban hukou-holders. However, as traditional destinations of rural-urban migrants, these cities also have the strictest hukou policy and most draconian social policy towards migrant</a:t>
            </a:r>
          </a:p>
        </p:txBody>
      </p:sp>
      <p:sp>
        <p:nvSpPr>
          <p:cNvPr id="4" name="Slide Number Placeholder 3"/>
          <p:cNvSpPr>
            <a:spLocks noGrp="1"/>
          </p:cNvSpPr>
          <p:nvPr>
            <p:ph type="sldNum" sz="quarter" idx="5"/>
          </p:nvPr>
        </p:nvSpPr>
        <p:spPr/>
        <p:txBody>
          <a:bodyPr/>
          <a:lstStyle/>
          <a:p>
            <a:fld id="{1E128B65-E12B-45E2-A048-0780CF75BCF6}" type="slidenum">
              <a:rPr lang="en-US" smtClean="0"/>
              <a:t>6</a:t>
            </a:fld>
            <a:endParaRPr lang="en-US"/>
          </a:p>
        </p:txBody>
      </p:sp>
    </p:spTree>
    <p:extLst>
      <p:ext uri="{BB962C8B-B14F-4D97-AF65-F5344CB8AC3E}">
        <p14:creationId xmlns:p14="http://schemas.microsoft.com/office/powerpoint/2010/main" val="70596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control and resource allocation</a:t>
            </a:r>
          </a:p>
          <a:p>
            <a:r>
              <a:rPr lang="en-US" dirty="0"/>
              <a:t>The state also controlled 90% of the jobs. Most employment opportunities—70%— came from state work units. </a:t>
            </a:r>
          </a:p>
          <a:p>
            <a:r>
              <a:rPr lang="en-US" dirty="0"/>
              <a:t>The state controlled the location of investments and people through the dominance of employment by the state work units</a:t>
            </a:r>
          </a:p>
        </p:txBody>
      </p:sp>
      <p:sp>
        <p:nvSpPr>
          <p:cNvPr id="4" name="Slide Number Placeholder 3"/>
          <p:cNvSpPr>
            <a:spLocks noGrp="1"/>
          </p:cNvSpPr>
          <p:nvPr>
            <p:ph type="sldNum" sz="quarter" idx="5"/>
          </p:nvPr>
        </p:nvSpPr>
        <p:spPr/>
        <p:txBody>
          <a:bodyPr/>
          <a:lstStyle/>
          <a:p>
            <a:fld id="{1E128B65-E12B-45E2-A048-0780CF75BCF6}" type="slidenum">
              <a:rPr lang="en-US" smtClean="0"/>
              <a:t>9</a:t>
            </a:fld>
            <a:endParaRPr lang="en-US"/>
          </a:p>
        </p:txBody>
      </p:sp>
    </p:spTree>
    <p:extLst>
      <p:ext uri="{BB962C8B-B14F-4D97-AF65-F5344CB8AC3E}">
        <p14:creationId xmlns:p14="http://schemas.microsoft.com/office/powerpoint/2010/main" val="271493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economic and technical development zone (ETDZ). The rationale is to attract foreign investment, to restructure industry and foster new high technology, and to relax government control to raise incentives and autonomy in decision making. The ETDZs are very similar to "enterprise zones" in the United Kingdom, where special policy is provided to stimulate languishing local economies (Hall, 1981).</a:t>
            </a:r>
          </a:p>
        </p:txBody>
      </p:sp>
      <p:sp>
        <p:nvSpPr>
          <p:cNvPr id="4" name="Slide Number Placeholder 3"/>
          <p:cNvSpPr>
            <a:spLocks noGrp="1"/>
          </p:cNvSpPr>
          <p:nvPr>
            <p:ph type="sldNum" sz="quarter" idx="5"/>
          </p:nvPr>
        </p:nvSpPr>
        <p:spPr/>
        <p:txBody>
          <a:bodyPr/>
          <a:lstStyle/>
          <a:p>
            <a:fld id="{1E128B65-E12B-45E2-A048-0780CF75BCF6}" type="slidenum">
              <a:rPr lang="en-US" smtClean="0"/>
              <a:t>13</a:t>
            </a:fld>
            <a:endParaRPr lang="en-US"/>
          </a:p>
        </p:txBody>
      </p:sp>
    </p:spTree>
    <p:extLst>
      <p:ext uri="{BB962C8B-B14F-4D97-AF65-F5344CB8AC3E}">
        <p14:creationId xmlns:p14="http://schemas.microsoft.com/office/powerpoint/2010/main" val="12073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Between 1979 and 2015, the portion of the nation’s population dwelling in cities increased from 17.9% to 56.1%.</a:t>
            </a:r>
          </a:p>
          <a:p>
            <a:r>
              <a:rPr lang="en-US" dirty="0"/>
              <a:t> The average annual growth rate of the urban population during this </a:t>
            </a:r>
            <a:r>
              <a:rPr lang="en-US" dirty="0" err="1"/>
              <a:t>period,at</a:t>
            </a:r>
            <a:r>
              <a:rPr lang="en-US" dirty="0"/>
              <a:t> was &gt; 4 times higher than that of the previous period(1949–1978, 0.25%). </a:t>
            </a:r>
          </a:p>
          <a:p>
            <a:r>
              <a:rPr lang="en-US" dirty="0"/>
              <a:t>The urban population first reached 200 million in1981. It reached 400 million 17 years later in 1998, </a:t>
            </a:r>
          </a:p>
          <a:p>
            <a:r>
              <a:rPr lang="en-US" dirty="0"/>
              <a:t>passed 600 </a:t>
            </a:r>
            <a:r>
              <a:rPr lang="en-US" dirty="0" err="1"/>
              <a:t>millionin</a:t>
            </a:r>
            <a:r>
              <a:rPr lang="en-US" dirty="0"/>
              <a:t> 2007, after just 10 years, </a:t>
            </a:r>
          </a:p>
          <a:p>
            <a:r>
              <a:rPr lang="en-US" dirty="0"/>
              <a:t>and increased to nearly 800 million (770million) in 2015</a:t>
            </a:r>
          </a:p>
        </p:txBody>
      </p:sp>
      <p:sp>
        <p:nvSpPr>
          <p:cNvPr id="4" name="Slide Number Placeholder 3"/>
          <p:cNvSpPr>
            <a:spLocks noGrp="1"/>
          </p:cNvSpPr>
          <p:nvPr>
            <p:ph type="sldNum" sz="quarter" idx="5"/>
          </p:nvPr>
        </p:nvSpPr>
        <p:spPr/>
        <p:txBody>
          <a:bodyPr/>
          <a:lstStyle/>
          <a:p>
            <a:fld id="{1E128B65-E12B-45E2-A048-0780CF75BCF6}" type="slidenum">
              <a:rPr lang="en-US" smtClean="0"/>
              <a:t>16</a:t>
            </a:fld>
            <a:endParaRPr lang="en-US"/>
          </a:p>
        </p:txBody>
      </p:sp>
    </p:spTree>
    <p:extLst>
      <p:ext uri="{BB962C8B-B14F-4D97-AF65-F5344CB8AC3E}">
        <p14:creationId xmlns:p14="http://schemas.microsoft.com/office/powerpoint/2010/main" val="117213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education, medical treatment, and affordable housing as other urbanites with city hukou counted as urban residents living in cities and towns for &gt; 6months, from a statistical perspective. However, they cannot access urban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aggressively over-pursued wide streets, big squares, new </a:t>
            </a:r>
            <a:r>
              <a:rPr lang="en-US" dirty="0" err="1"/>
              <a:t>districts,development</a:t>
            </a:r>
            <a:r>
              <a:rPr lang="en-US" dirty="0"/>
              <a:t> zones, and industrial parks</a:t>
            </a:r>
          </a:p>
          <a:p>
            <a:endParaRPr lang="en-US" dirty="0"/>
          </a:p>
        </p:txBody>
      </p:sp>
      <p:sp>
        <p:nvSpPr>
          <p:cNvPr id="4" name="Slide Number Placeholder 3"/>
          <p:cNvSpPr>
            <a:spLocks noGrp="1"/>
          </p:cNvSpPr>
          <p:nvPr>
            <p:ph type="sldNum" sz="quarter" idx="5"/>
          </p:nvPr>
        </p:nvSpPr>
        <p:spPr/>
        <p:txBody>
          <a:bodyPr/>
          <a:lstStyle/>
          <a:p>
            <a:fld id="{1E128B65-E12B-45E2-A048-0780CF75BCF6}" type="slidenum">
              <a:rPr lang="en-US" smtClean="0"/>
              <a:t>18</a:t>
            </a:fld>
            <a:endParaRPr lang="en-US"/>
          </a:p>
        </p:txBody>
      </p:sp>
    </p:spTree>
    <p:extLst>
      <p:ext uri="{BB962C8B-B14F-4D97-AF65-F5344CB8AC3E}">
        <p14:creationId xmlns:p14="http://schemas.microsoft.com/office/powerpoint/2010/main" val="376746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It is very important to improve the ability of agricultural transfer populations to blend into cities and towns. The NUP also emphasizes that the will of peasants must be 2. fully respected. The change of household residents from rural to urban should be voluntary classified</a:t>
            </a:r>
          </a:p>
          <a:p>
            <a:r>
              <a:rPr lang="en-US" dirty="0"/>
              <a:t>2. The overgrowth of urban land expansion should be more strictly controlled, </a:t>
            </a:r>
          </a:p>
          <a:p>
            <a:r>
              <a:rPr lang="en-US" dirty="0"/>
              <a:t>3. New-type urbanization construction is combined  </a:t>
            </a:r>
            <a:r>
              <a:rPr lang="en-US" dirty="0" err="1"/>
              <a:t>withthe</a:t>
            </a:r>
            <a:r>
              <a:rPr lang="en-US" dirty="0"/>
              <a:t> construction of new countryside area</a:t>
            </a:r>
          </a:p>
        </p:txBody>
      </p:sp>
      <p:sp>
        <p:nvSpPr>
          <p:cNvPr id="4" name="Slide Number Placeholder 3"/>
          <p:cNvSpPr>
            <a:spLocks noGrp="1"/>
          </p:cNvSpPr>
          <p:nvPr>
            <p:ph type="sldNum" sz="quarter" idx="5"/>
          </p:nvPr>
        </p:nvSpPr>
        <p:spPr/>
        <p:txBody>
          <a:bodyPr/>
          <a:lstStyle/>
          <a:p>
            <a:fld id="{1E128B65-E12B-45E2-A048-0780CF75BCF6}" type="slidenum">
              <a:rPr lang="en-US" smtClean="0"/>
              <a:t>20</a:t>
            </a:fld>
            <a:endParaRPr lang="en-US"/>
          </a:p>
        </p:txBody>
      </p:sp>
    </p:spTree>
    <p:extLst>
      <p:ext uri="{BB962C8B-B14F-4D97-AF65-F5344CB8AC3E}">
        <p14:creationId xmlns:p14="http://schemas.microsoft.com/office/powerpoint/2010/main" val="61040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registration system (HRS).</a:t>
            </a:r>
          </a:p>
        </p:txBody>
      </p:sp>
      <p:sp>
        <p:nvSpPr>
          <p:cNvPr id="4" name="Slide Number Placeholder 3"/>
          <p:cNvSpPr>
            <a:spLocks noGrp="1"/>
          </p:cNvSpPr>
          <p:nvPr>
            <p:ph type="sldNum" sz="quarter" idx="5"/>
          </p:nvPr>
        </p:nvSpPr>
        <p:spPr/>
        <p:txBody>
          <a:bodyPr/>
          <a:lstStyle/>
          <a:p>
            <a:fld id="{1E128B65-E12B-45E2-A048-0780CF75BCF6}" type="slidenum">
              <a:rPr lang="en-US" smtClean="0"/>
              <a:t>21</a:t>
            </a:fld>
            <a:endParaRPr lang="en-US"/>
          </a:p>
        </p:txBody>
      </p:sp>
    </p:spTree>
    <p:extLst>
      <p:ext uri="{BB962C8B-B14F-4D97-AF65-F5344CB8AC3E}">
        <p14:creationId xmlns:p14="http://schemas.microsoft.com/office/powerpoint/2010/main" val="12301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Speeding up the pace of HRS reform; releasing the interim regulation on residence permits; and a notice on promoting 100 million people without urban hukou who settled in cities. calls for relaxing restrictions on access to urban hukou</a:t>
            </a:r>
          </a:p>
          <a:p>
            <a:r>
              <a:rPr lang="en-US" dirty="0"/>
              <a:t>2. supporting infrastructure, rebuilding shantytown houses (18 million) and dangerous houses (10.6 million) </a:t>
            </a:r>
          </a:p>
          <a:p>
            <a:r>
              <a:rPr lang="en-US" dirty="0"/>
              <a:t>3. The major driving force for urbanization and rural-to-urban migration is employment in non-agricultural industries. Therefore, industry development and industry-city integration are regarded as important factors. plot areas for industry-city integration were founded (about 60 nationwide). development of industries, complete urban services, and clear area boundaries. Secondly, migrant workers are encouraged to go back home, supported in undertaking business in urban or rural areas. </a:t>
            </a:r>
          </a:p>
          <a:p>
            <a:r>
              <a:rPr lang="en-US" dirty="0"/>
              <a:t>4. establishment of the Joint Committee of 15 ministries, the preparation of sub national planning. By setting experimental zones, fully use market mechanisms in resource allocation. Experimental zones were constructed jointly by the central government and local governments, in which the latter played the more important role</a:t>
            </a:r>
          </a:p>
        </p:txBody>
      </p:sp>
      <p:sp>
        <p:nvSpPr>
          <p:cNvPr id="4" name="Slide Number Placeholder 3"/>
          <p:cNvSpPr>
            <a:spLocks noGrp="1"/>
          </p:cNvSpPr>
          <p:nvPr>
            <p:ph type="sldNum" sz="quarter" idx="5"/>
          </p:nvPr>
        </p:nvSpPr>
        <p:spPr/>
        <p:txBody>
          <a:bodyPr/>
          <a:lstStyle/>
          <a:p>
            <a:fld id="{1E128B65-E12B-45E2-A048-0780CF75BCF6}" type="slidenum">
              <a:rPr lang="en-US" smtClean="0"/>
              <a:t>22</a:t>
            </a:fld>
            <a:endParaRPr lang="en-US"/>
          </a:p>
        </p:txBody>
      </p:sp>
    </p:spTree>
    <p:extLst>
      <p:ext uri="{BB962C8B-B14F-4D97-AF65-F5344CB8AC3E}">
        <p14:creationId xmlns:p14="http://schemas.microsoft.com/office/powerpoint/2010/main" val="232719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5C11-F9F2-51B4-0FB0-7B93EC0A1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190370-79AA-1011-8B91-AC9CC5CB5A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CA1728-CA14-26E2-9582-0FC6FAC16C37}"/>
              </a:ext>
            </a:extLst>
          </p:cNvPr>
          <p:cNvSpPr>
            <a:spLocks noGrp="1"/>
          </p:cNvSpPr>
          <p:nvPr>
            <p:ph type="dt" sz="half" idx="10"/>
          </p:nvPr>
        </p:nvSpPr>
        <p:spPr/>
        <p:txBody>
          <a:bodyPr/>
          <a:lstStyle/>
          <a:p>
            <a:fld id="{2B4B2A5F-7992-4E4C-9AED-28DF2F00C33D}" type="datetimeFigureOut">
              <a:rPr lang="en-US" smtClean="0"/>
              <a:t>12/7/2022</a:t>
            </a:fld>
            <a:endParaRPr lang="en-US"/>
          </a:p>
        </p:txBody>
      </p:sp>
      <p:sp>
        <p:nvSpPr>
          <p:cNvPr id="5" name="Footer Placeholder 4">
            <a:extLst>
              <a:ext uri="{FF2B5EF4-FFF2-40B4-BE49-F238E27FC236}">
                <a16:creationId xmlns:a16="http://schemas.microsoft.com/office/drawing/2014/main" id="{12AF5B67-670C-6153-C94A-0F66F3D3D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85E4F-03CC-D51B-CA57-4839FE62832B}"/>
              </a:ext>
            </a:extLst>
          </p:cNvPr>
          <p:cNvSpPr>
            <a:spLocks noGrp="1"/>
          </p:cNvSpPr>
          <p:nvPr>
            <p:ph type="sldNum" sz="quarter" idx="12"/>
          </p:nvPr>
        </p:nvSpPr>
        <p:spPr/>
        <p:txBody>
          <a:bodyPr/>
          <a:lstStyle/>
          <a:p>
            <a:fld id="{380BD99F-C675-447B-93FE-8469BEEB5C67}" type="slidenum">
              <a:rPr lang="en-US" smtClean="0"/>
              <a:t>‹#›</a:t>
            </a:fld>
            <a:endParaRPr lang="en-US"/>
          </a:p>
        </p:txBody>
      </p:sp>
    </p:spTree>
    <p:extLst>
      <p:ext uri="{BB962C8B-B14F-4D97-AF65-F5344CB8AC3E}">
        <p14:creationId xmlns:p14="http://schemas.microsoft.com/office/powerpoint/2010/main" val="341317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0BCC-0F05-3EAD-B145-4EA237DCDD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550B15-D726-E52C-85EA-54C03D052D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2B647-1186-0D42-A66B-78A1900F3817}"/>
              </a:ext>
            </a:extLst>
          </p:cNvPr>
          <p:cNvSpPr>
            <a:spLocks noGrp="1"/>
          </p:cNvSpPr>
          <p:nvPr>
            <p:ph type="dt" sz="half" idx="10"/>
          </p:nvPr>
        </p:nvSpPr>
        <p:spPr/>
        <p:txBody>
          <a:bodyPr/>
          <a:lstStyle/>
          <a:p>
            <a:fld id="{2B4B2A5F-7992-4E4C-9AED-28DF2F00C33D}" type="datetimeFigureOut">
              <a:rPr lang="en-US" smtClean="0"/>
              <a:t>12/7/2022</a:t>
            </a:fld>
            <a:endParaRPr lang="en-US"/>
          </a:p>
        </p:txBody>
      </p:sp>
      <p:sp>
        <p:nvSpPr>
          <p:cNvPr id="5" name="Footer Placeholder 4">
            <a:extLst>
              <a:ext uri="{FF2B5EF4-FFF2-40B4-BE49-F238E27FC236}">
                <a16:creationId xmlns:a16="http://schemas.microsoft.com/office/drawing/2014/main" id="{6AB9684D-D789-52A9-CDE0-6A54A4E61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C10C1-7A9A-F84D-16AE-6AFCB8D707D8}"/>
              </a:ext>
            </a:extLst>
          </p:cNvPr>
          <p:cNvSpPr>
            <a:spLocks noGrp="1"/>
          </p:cNvSpPr>
          <p:nvPr>
            <p:ph type="sldNum" sz="quarter" idx="12"/>
          </p:nvPr>
        </p:nvSpPr>
        <p:spPr/>
        <p:txBody>
          <a:bodyPr/>
          <a:lstStyle/>
          <a:p>
            <a:fld id="{380BD99F-C675-447B-93FE-8469BEEB5C67}" type="slidenum">
              <a:rPr lang="en-US" smtClean="0"/>
              <a:t>‹#›</a:t>
            </a:fld>
            <a:endParaRPr lang="en-US"/>
          </a:p>
        </p:txBody>
      </p:sp>
    </p:spTree>
    <p:extLst>
      <p:ext uri="{BB962C8B-B14F-4D97-AF65-F5344CB8AC3E}">
        <p14:creationId xmlns:p14="http://schemas.microsoft.com/office/powerpoint/2010/main" val="213472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0A5CF-49FC-53FA-4E76-1AA0EA1E7B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8F188-3911-8803-BD40-86A29BE188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7044F-75B8-2E9F-EF0B-2AA8ACE58966}"/>
              </a:ext>
            </a:extLst>
          </p:cNvPr>
          <p:cNvSpPr>
            <a:spLocks noGrp="1"/>
          </p:cNvSpPr>
          <p:nvPr>
            <p:ph type="dt" sz="half" idx="10"/>
          </p:nvPr>
        </p:nvSpPr>
        <p:spPr/>
        <p:txBody>
          <a:bodyPr/>
          <a:lstStyle/>
          <a:p>
            <a:fld id="{2B4B2A5F-7992-4E4C-9AED-28DF2F00C33D}" type="datetimeFigureOut">
              <a:rPr lang="en-US" smtClean="0"/>
              <a:t>12/7/2022</a:t>
            </a:fld>
            <a:endParaRPr lang="en-US"/>
          </a:p>
        </p:txBody>
      </p:sp>
      <p:sp>
        <p:nvSpPr>
          <p:cNvPr id="5" name="Footer Placeholder 4">
            <a:extLst>
              <a:ext uri="{FF2B5EF4-FFF2-40B4-BE49-F238E27FC236}">
                <a16:creationId xmlns:a16="http://schemas.microsoft.com/office/drawing/2014/main" id="{F846D04F-A0FA-E3DC-16DA-FCB72415C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B742E-292D-C80A-0675-0340A96BE06A}"/>
              </a:ext>
            </a:extLst>
          </p:cNvPr>
          <p:cNvSpPr>
            <a:spLocks noGrp="1"/>
          </p:cNvSpPr>
          <p:nvPr>
            <p:ph type="sldNum" sz="quarter" idx="12"/>
          </p:nvPr>
        </p:nvSpPr>
        <p:spPr/>
        <p:txBody>
          <a:bodyPr/>
          <a:lstStyle/>
          <a:p>
            <a:fld id="{380BD99F-C675-447B-93FE-8469BEEB5C67}" type="slidenum">
              <a:rPr lang="en-US" smtClean="0"/>
              <a:t>‹#›</a:t>
            </a:fld>
            <a:endParaRPr lang="en-US"/>
          </a:p>
        </p:txBody>
      </p:sp>
    </p:spTree>
    <p:extLst>
      <p:ext uri="{BB962C8B-B14F-4D97-AF65-F5344CB8AC3E}">
        <p14:creationId xmlns:p14="http://schemas.microsoft.com/office/powerpoint/2010/main" val="201280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8507-C351-CAB9-0BAA-8BAC49D32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6078E8-AA47-F7C2-1BB3-69390005BC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D2EA5-DE30-7DAE-8AA0-22F6AE1AD915}"/>
              </a:ext>
            </a:extLst>
          </p:cNvPr>
          <p:cNvSpPr>
            <a:spLocks noGrp="1"/>
          </p:cNvSpPr>
          <p:nvPr>
            <p:ph type="dt" sz="half" idx="10"/>
          </p:nvPr>
        </p:nvSpPr>
        <p:spPr/>
        <p:txBody>
          <a:bodyPr/>
          <a:lstStyle/>
          <a:p>
            <a:fld id="{2B4B2A5F-7992-4E4C-9AED-28DF2F00C33D}" type="datetimeFigureOut">
              <a:rPr lang="en-US" smtClean="0"/>
              <a:t>12/7/2022</a:t>
            </a:fld>
            <a:endParaRPr lang="en-US"/>
          </a:p>
        </p:txBody>
      </p:sp>
      <p:sp>
        <p:nvSpPr>
          <p:cNvPr id="5" name="Footer Placeholder 4">
            <a:extLst>
              <a:ext uri="{FF2B5EF4-FFF2-40B4-BE49-F238E27FC236}">
                <a16:creationId xmlns:a16="http://schemas.microsoft.com/office/drawing/2014/main" id="{352D5768-DAB7-6107-BA85-3D5EA80F0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41CCB-6E36-D78E-CC4F-C8014E97D569}"/>
              </a:ext>
            </a:extLst>
          </p:cNvPr>
          <p:cNvSpPr>
            <a:spLocks noGrp="1"/>
          </p:cNvSpPr>
          <p:nvPr>
            <p:ph type="sldNum" sz="quarter" idx="12"/>
          </p:nvPr>
        </p:nvSpPr>
        <p:spPr/>
        <p:txBody>
          <a:bodyPr/>
          <a:lstStyle/>
          <a:p>
            <a:fld id="{380BD99F-C675-447B-93FE-8469BEEB5C67}" type="slidenum">
              <a:rPr lang="en-US" smtClean="0"/>
              <a:t>‹#›</a:t>
            </a:fld>
            <a:endParaRPr lang="en-US"/>
          </a:p>
        </p:txBody>
      </p:sp>
    </p:spTree>
    <p:extLst>
      <p:ext uri="{BB962C8B-B14F-4D97-AF65-F5344CB8AC3E}">
        <p14:creationId xmlns:p14="http://schemas.microsoft.com/office/powerpoint/2010/main" val="220546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016C-C40E-54C4-26F4-24F473AC95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F4CCC9-6F91-D468-0FDE-F4F55AE458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51AD05-D923-CB36-67A0-BE827C8D2E27}"/>
              </a:ext>
            </a:extLst>
          </p:cNvPr>
          <p:cNvSpPr>
            <a:spLocks noGrp="1"/>
          </p:cNvSpPr>
          <p:nvPr>
            <p:ph type="dt" sz="half" idx="10"/>
          </p:nvPr>
        </p:nvSpPr>
        <p:spPr/>
        <p:txBody>
          <a:bodyPr/>
          <a:lstStyle/>
          <a:p>
            <a:fld id="{2B4B2A5F-7992-4E4C-9AED-28DF2F00C33D}" type="datetimeFigureOut">
              <a:rPr lang="en-US" smtClean="0"/>
              <a:t>12/7/2022</a:t>
            </a:fld>
            <a:endParaRPr lang="en-US"/>
          </a:p>
        </p:txBody>
      </p:sp>
      <p:sp>
        <p:nvSpPr>
          <p:cNvPr id="5" name="Footer Placeholder 4">
            <a:extLst>
              <a:ext uri="{FF2B5EF4-FFF2-40B4-BE49-F238E27FC236}">
                <a16:creationId xmlns:a16="http://schemas.microsoft.com/office/drawing/2014/main" id="{16CD4CF9-F07E-3A72-08AA-3B67E5BF5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F0CC1-7680-0716-CC7E-5A724F6BA3CA}"/>
              </a:ext>
            </a:extLst>
          </p:cNvPr>
          <p:cNvSpPr>
            <a:spLocks noGrp="1"/>
          </p:cNvSpPr>
          <p:nvPr>
            <p:ph type="sldNum" sz="quarter" idx="12"/>
          </p:nvPr>
        </p:nvSpPr>
        <p:spPr/>
        <p:txBody>
          <a:bodyPr/>
          <a:lstStyle/>
          <a:p>
            <a:fld id="{380BD99F-C675-447B-93FE-8469BEEB5C67}" type="slidenum">
              <a:rPr lang="en-US" smtClean="0"/>
              <a:t>‹#›</a:t>
            </a:fld>
            <a:endParaRPr lang="en-US"/>
          </a:p>
        </p:txBody>
      </p:sp>
    </p:spTree>
    <p:extLst>
      <p:ext uri="{BB962C8B-B14F-4D97-AF65-F5344CB8AC3E}">
        <p14:creationId xmlns:p14="http://schemas.microsoft.com/office/powerpoint/2010/main" val="358498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920B-49DF-55FA-264B-2C80EEC74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B69CE-21A9-D2B7-EA19-74E8AD82C8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77EBB-4BA3-6501-1295-C146225E34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C730B-AAA9-69DD-C035-42AB91B5DC4D}"/>
              </a:ext>
            </a:extLst>
          </p:cNvPr>
          <p:cNvSpPr>
            <a:spLocks noGrp="1"/>
          </p:cNvSpPr>
          <p:nvPr>
            <p:ph type="dt" sz="half" idx="10"/>
          </p:nvPr>
        </p:nvSpPr>
        <p:spPr/>
        <p:txBody>
          <a:bodyPr/>
          <a:lstStyle/>
          <a:p>
            <a:fld id="{2B4B2A5F-7992-4E4C-9AED-28DF2F00C33D}" type="datetimeFigureOut">
              <a:rPr lang="en-US" smtClean="0"/>
              <a:t>12/7/2022</a:t>
            </a:fld>
            <a:endParaRPr lang="en-US"/>
          </a:p>
        </p:txBody>
      </p:sp>
      <p:sp>
        <p:nvSpPr>
          <p:cNvPr id="6" name="Footer Placeholder 5">
            <a:extLst>
              <a:ext uri="{FF2B5EF4-FFF2-40B4-BE49-F238E27FC236}">
                <a16:creationId xmlns:a16="http://schemas.microsoft.com/office/drawing/2014/main" id="{A85D69D7-99BB-BAE8-B746-2908A5C5F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39E1A-A26A-5FA2-1D86-1B4EC45C14C3}"/>
              </a:ext>
            </a:extLst>
          </p:cNvPr>
          <p:cNvSpPr>
            <a:spLocks noGrp="1"/>
          </p:cNvSpPr>
          <p:nvPr>
            <p:ph type="sldNum" sz="quarter" idx="12"/>
          </p:nvPr>
        </p:nvSpPr>
        <p:spPr/>
        <p:txBody>
          <a:bodyPr/>
          <a:lstStyle/>
          <a:p>
            <a:fld id="{380BD99F-C675-447B-93FE-8469BEEB5C67}" type="slidenum">
              <a:rPr lang="en-US" smtClean="0"/>
              <a:t>‹#›</a:t>
            </a:fld>
            <a:endParaRPr lang="en-US"/>
          </a:p>
        </p:txBody>
      </p:sp>
    </p:spTree>
    <p:extLst>
      <p:ext uri="{BB962C8B-B14F-4D97-AF65-F5344CB8AC3E}">
        <p14:creationId xmlns:p14="http://schemas.microsoft.com/office/powerpoint/2010/main" val="209330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D35C-FABD-FE4A-8D05-9DA70812BB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057FFB-87AA-D008-70BD-0FF0775CF2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F91C40-2C0F-F123-46AB-2E765783F9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3AF175-663E-6511-4673-729DA5D7B3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52ADB-41DE-081F-3830-89E10B932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41900F-FF98-A325-894D-0D7D0AAE931E}"/>
              </a:ext>
            </a:extLst>
          </p:cNvPr>
          <p:cNvSpPr>
            <a:spLocks noGrp="1"/>
          </p:cNvSpPr>
          <p:nvPr>
            <p:ph type="dt" sz="half" idx="10"/>
          </p:nvPr>
        </p:nvSpPr>
        <p:spPr/>
        <p:txBody>
          <a:bodyPr/>
          <a:lstStyle/>
          <a:p>
            <a:fld id="{2B4B2A5F-7992-4E4C-9AED-28DF2F00C33D}" type="datetimeFigureOut">
              <a:rPr lang="en-US" smtClean="0"/>
              <a:t>12/7/2022</a:t>
            </a:fld>
            <a:endParaRPr lang="en-US"/>
          </a:p>
        </p:txBody>
      </p:sp>
      <p:sp>
        <p:nvSpPr>
          <p:cNvPr id="8" name="Footer Placeholder 7">
            <a:extLst>
              <a:ext uri="{FF2B5EF4-FFF2-40B4-BE49-F238E27FC236}">
                <a16:creationId xmlns:a16="http://schemas.microsoft.com/office/drawing/2014/main" id="{A47A98D5-6E54-C64D-B9E6-0243AA0022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140036-9F66-2166-6C00-10FAB674E973}"/>
              </a:ext>
            </a:extLst>
          </p:cNvPr>
          <p:cNvSpPr>
            <a:spLocks noGrp="1"/>
          </p:cNvSpPr>
          <p:nvPr>
            <p:ph type="sldNum" sz="quarter" idx="12"/>
          </p:nvPr>
        </p:nvSpPr>
        <p:spPr/>
        <p:txBody>
          <a:bodyPr/>
          <a:lstStyle/>
          <a:p>
            <a:fld id="{380BD99F-C675-447B-93FE-8469BEEB5C67}" type="slidenum">
              <a:rPr lang="en-US" smtClean="0"/>
              <a:t>‹#›</a:t>
            </a:fld>
            <a:endParaRPr lang="en-US"/>
          </a:p>
        </p:txBody>
      </p:sp>
    </p:spTree>
    <p:extLst>
      <p:ext uri="{BB962C8B-B14F-4D97-AF65-F5344CB8AC3E}">
        <p14:creationId xmlns:p14="http://schemas.microsoft.com/office/powerpoint/2010/main" val="65507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A6F3-A990-1DE0-679E-D4044ED49C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5F42F3-3028-A3A4-0F83-4D0BFFA4BF0F}"/>
              </a:ext>
            </a:extLst>
          </p:cNvPr>
          <p:cNvSpPr>
            <a:spLocks noGrp="1"/>
          </p:cNvSpPr>
          <p:nvPr>
            <p:ph type="dt" sz="half" idx="10"/>
          </p:nvPr>
        </p:nvSpPr>
        <p:spPr/>
        <p:txBody>
          <a:bodyPr/>
          <a:lstStyle/>
          <a:p>
            <a:fld id="{2B4B2A5F-7992-4E4C-9AED-28DF2F00C33D}" type="datetimeFigureOut">
              <a:rPr lang="en-US" smtClean="0"/>
              <a:t>12/7/2022</a:t>
            </a:fld>
            <a:endParaRPr lang="en-US"/>
          </a:p>
        </p:txBody>
      </p:sp>
      <p:sp>
        <p:nvSpPr>
          <p:cNvPr id="4" name="Footer Placeholder 3">
            <a:extLst>
              <a:ext uri="{FF2B5EF4-FFF2-40B4-BE49-F238E27FC236}">
                <a16:creationId xmlns:a16="http://schemas.microsoft.com/office/drawing/2014/main" id="{DC607939-22A5-BB76-A489-3CFF805882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0C4C41-4C64-A192-825C-058640412F72}"/>
              </a:ext>
            </a:extLst>
          </p:cNvPr>
          <p:cNvSpPr>
            <a:spLocks noGrp="1"/>
          </p:cNvSpPr>
          <p:nvPr>
            <p:ph type="sldNum" sz="quarter" idx="12"/>
          </p:nvPr>
        </p:nvSpPr>
        <p:spPr/>
        <p:txBody>
          <a:bodyPr/>
          <a:lstStyle/>
          <a:p>
            <a:fld id="{380BD99F-C675-447B-93FE-8469BEEB5C67}" type="slidenum">
              <a:rPr lang="en-US" smtClean="0"/>
              <a:t>‹#›</a:t>
            </a:fld>
            <a:endParaRPr lang="en-US"/>
          </a:p>
        </p:txBody>
      </p:sp>
    </p:spTree>
    <p:extLst>
      <p:ext uri="{BB962C8B-B14F-4D97-AF65-F5344CB8AC3E}">
        <p14:creationId xmlns:p14="http://schemas.microsoft.com/office/powerpoint/2010/main" val="331627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6D8D4-13FC-E14F-07A0-8329CA48BBE7}"/>
              </a:ext>
            </a:extLst>
          </p:cNvPr>
          <p:cNvSpPr>
            <a:spLocks noGrp="1"/>
          </p:cNvSpPr>
          <p:nvPr>
            <p:ph type="dt" sz="half" idx="10"/>
          </p:nvPr>
        </p:nvSpPr>
        <p:spPr/>
        <p:txBody>
          <a:bodyPr/>
          <a:lstStyle/>
          <a:p>
            <a:fld id="{2B4B2A5F-7992-4E4C-9AED-28DF2F00C33D}" type="datetimeFigureOut">
              <a:rPr lang="en-US" smtClean="0"/>
              <a:t>12/7/2022</a:t>
            </a:fld>
            <a:endParaRPr lang="en-US"/>
          </a:p>
        </p:txBody>
      </p:sp>
      <p:sp>
        <p:nvSpPr>
          <p:cNvPr id="3" name="Footer Placeholder 2">
            <a:extLst>
              <a:ext uri="{FF2B5EF4-FFF2-40B4-BE49-F238E27FC236}">
                <a16:creationId xmlns:a16="http://schemas.microsoft.com/office/drawing/2014/main" id="{1BC50980-CE77-95D6-3653-49435253A6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38F00-065E-00DA-6D46-E514AE22787C}"/>
              </a:ext>
            </a:extLst>
          </p:cNvPr>
          <p:cNvSpPr>
            <a:spLocks noGrp="1"/>
          </p:cNvSpPr>
          <p:nvPr>
            <p:ph type="sldNum" sz="quarter" idx="12"/>
          </p:nvPr>
        </p:nvSpPr>
        <p:spPr/>
        <p:txBody>
          <a:bodyPr/>
          <a:lstStyle/>
          <a:p>
            <a:fld id="{380BD99F-C675-447B-93FE-8469BEEB5C67}" type="slidenum">
              <a:rPr lang="en-US" smtClean="0"/>
              <a:t>‹#›</a:t>
            </a:fld>
            <a:endParaRPr lang="en-US"/>
          </a:p>
        </p:txBody>
      </p:sp>
    </p:spTree>
    <p:extLst>
      <p:ext uri="{BB962C8B-B14F-4D97-AF65-F5344CB8AC3E}">
        <p14:creationId xmlns:p14="http://schemas.microsoft.com/office/powerpoint/2010/main" val="382574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23F2-0F7F-5539-60C2-6A2423481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C8F979-7908-1A49-E2A7-2B0019A49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40B38A-33E9-0F33-A292-697332FBA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C9686-214C-44C9-CA04-D2942D900D9B}"/>
              </a:ext>
            </a:extLst>
          </p:cNvPr>
          <p:cNvSpPr>
            <a:spLocks noGrp="1"/>
          </p:cNvSpPr>
          <p:nvPr>
            <p:ph type="dt" sz="half" idx="10"/>
          </p:nvPr>
        </p:nvSpPr>
        <p:spPr/>
        <p:txBody>
          <a:bodyPr/>
          <a:lstStyle/>
          <a:p>
            <a:fld id="{2B4B2A5F-7992-4E4C-9AED-28DF2F00C33D}" type="datetimeFigureOut">
              <a:rPr lang="en-US" smtClean="0"/>
              <a:t>12/7/2022</a:t>
            </a:fld>
            <a:endParaRPr lang="en-US"/>
          </a:p>
        </p:txBody>
      </p:sp>
      <p:sp>
        <p:nvSpPr>
          <p:cNvPr id="6" name="Footer Placeholder 5">
            <a:extLst>
              <a:ext uri="{FF2B5EF4-FFF2-40B4-BE49-F238E27FC236}">
                <a16:creationId xmlns:a16="http://schemas.microsoft.com/office/drawing/2014/main" id="{584D31EC-B227-5266-59A8-8AD754C74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EC10A-9AA2-50C7-02E3-C5CE63CC317F}"/>
              </a:ext>
            </a:extLst>
          </p:cNvPr>
          <p:cNvSpPr>
            <a:spLocks noGrp="1"/>
          </p:cNvSpPr>
          <p:nvPr>
            <p:ph type="sldNum" sz="quarter" idx="12"/>
          </p:nvPr>
        </p:nvSpPr>
        <p:spPr/>
        <p:txBody>
          <a:bodyPr/>
          <a:lstStyle/>
          <a:p>
            <a:fld id="{380BD99F-C675-447B-93FE-8469BEEB5C67}" type="slidenum">
              <a:rPr lang="en-US" smtClean="0"/>
              <a:t>‹#›</a:t>
            </a:fld>
            <a:endParaRPr lang="en-US"/>
          </a:p>
        </p:txBody>
      </p:sp>
    </p:spTree>
    <p:extLst>
      <p:ext uri="{BB962C8B-B14F-4D97-AF65-F5344CB8AC3E}">
        <p14:creationId xmlns:p14="http://schemas.microsoft.com/office/powerpoint/2010/main" val="121577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8D03-44C6-117F-A7C0-C96F02C775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73A009-B7FF-EEBF-235D-D836D4197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0DF586-A6A3-A9E6-9097-0178271ED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3A456-D420-B029-0741-9FBB8F828AD5}"/>
              </a:ext>
            </a:extLst>
          </p:cNvPr>
          <p:cNvSpPr>
            <a:spLocks noGrp="1"/>
          </p:cNvSpPr>
          <p:nvPr>
            <p:ph type="dt" sz="half" idx="10"/>
          </p:nvPr>
        </p:nvSpPr>
        <p:spPr/>
        <p:txBody>
          <a:bodyPr/>
          <a:lstStyle/>
          <a:p>
            <a:fld id="{2B4B2A5F-7992-4E4C-9AED-28DF2F00C33D}" type="datetimeFigureOut">
              <a:rPr lang="en-US" smtClean="0"/>
              <a:t>12/7/2022</a:t>
            </a:fld>
            <a:endParaRPr lang="en-US"/>
          </a:p>
        </p:txBody>
      </p:sp>
      <p:sp>
        <p:nvSpPr>
          <p:cNvPr id="6" name="Footer Placeholder 5">
            <a:extLst>
              <a:ext uri="{FF2B5EF4-FFF2-40B4-BE49-F238E27FC236}">
                <a16:creationId xmlns:a16="http://schemas.microsoft.com/office/drawing/2014/main" id="{4F7C61D7-93B4-1B39-0866-2BB07D252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001A4A-7E82-2A64-1786-ACDEBB194C15}"/>
              </a:ext>
            </a:extLst>
          </p:cNvPr>
          <p:cNvSpPr>
            <a:spLocks noGrp="1"/>
          </p:cNvSpPr>
          <p:nvPr>
            <p:ph type="sldNum" sz="quarter" idx="12"/>
          </p:nvPr>
        </p:nvSpPr>
        <p:spPr/>
        <p:txBody>
          <a:bodyPr/>
          <a:lstStyle/>
          <a:p>
            <a:fld id="{380BD99F-C675-447B-93FE-8469BEEB5C67}" type="slidenum">
              <a:rPr lang="en-US" smtClean="0"/>
              <a:t>‹#›</a:t>
            </a:fld>
            <a:endParaRPr lang="en-US"/>
          </a:p>
        </p:txBody>
      </p:sp>
    </p:spTree>
    <p:extLst>
      <p:ext uri="{BB962C8B-B14F-4D97-AF65-F5344CB8AC3E}">
        <p14:creationId xmlns:p14="http://schemas.microsoft.com/office/powerpoint/2010/main" val="289358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5483F-80EB-3E87-7941-139E3C1E0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20BD9-1C2C-1FEB-55FC-C6B939B2F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9F30A-8291-4729-1F92-DA74EA047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B2A5F-7992-4E4C-9AED-28DF2F00C33D}" type="datetimeFigureOut">
              <a:rPr lang="en-US" smtClean="0"/>
              <a:t>12/7/2022</a:t>
            </a:fld>
            <a:endParaRPr lang="en-US"/>
          </a:p>
        </p:txBody>
      </p:sp>
      <p:sp>
        <p:nvSpPr>
          <p:cNvPr id="5" name="Footer Placeholder 4">
            <a:extLst>
              <a:ext uri="{FF2B5EF4-FFF2-40B4-BE49-F238E27FC236}">
                <a16:creationId xmlns:a16="http://schemas.microsoft.com/office/drawing/2014/main" id="{90B7DDF7-3679-FBF8-758A-0103D70B28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C8CF39-5397-9290-B751-C6038AFCA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BD99F-C675-447B-93FE-8469BEEB5C67}" type="slidenum">
              <a:rPr lang="en-US" smtClean="0"/>
              <a:t>‹#›</a:t>
            </a:fld>
            <a:endParaRPr lang="en-US"/>
          </a:p>
        </p:txBody>
      </p:sp>
    </p:spTree>
    <p:extLst>
      <p:ext uri="{BB962C8B-B14F-4D97-AF65-F5344CB8AC3E}">
        <p14:creationId xmlns:p14="http://schemas.microsoft.com/office/powerpoint/2010/main" val="325496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2.xml"/><Relationship Id="rId7" Type="http://schemas.openxmlformats.org/officeDocument/2006/relationships/image" Target="../media/image1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EBBDBDD0-AFDD-BB77-48A1-46506CD1FB00}"/>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Urbanization in China</a:t>
            </a:r>
          </a:p>
        </p:txBody>
      </p:sp>
      <p:sp>
        <p:nvSpPr>
          <p:cNvPr id="5" name="Subtitle 4">
            <a:extLst>
              <a:ext uri="{FF2B5EF4-FFF2-40B4-BE49-F238E27FC236}">
                <a16:creationId xmlns:a16="http://schemas.microsoft.com/office/drawing/2014/main" id="{611FCDA0-1F76-FEAF-18A7-B1136980FEFA}"/>
              </a:ext>
            </a:extLst>
          </p:cNvPr>
          <p:cNvSpPr>
            <a:spLocks noGrp="1"/>
          </p:cNvSpPr>
          <p:nvPr>
            <p:ph type="subTitle" idx="1"/>
          </p:nvPr>
        </p:nvSpPr>
        <p:spPr>
          <a:xfrm>
            <a:off x="1350682" y="4870824"/>
            <a:ext cx="10005951" cy="1458258"/>
          </a:xfrm>
        </p:spPr>
        <p:txBody>
          <a:bodyPr anchor="ctr">
            <a:normAutofit/>
          </a:bodyPr>
          <a:lstStyle/>
          <a:p>
            <a:pPr algn="l"/>
            <a:r>
              <a:rPr lang="en-US" dirty="0"/>
              <a:t>Several Fundamental Factors</a:t>
            </a:r>
          </a:p>
          <a:p>
            <a:pPr algn="l"/>
            <a:r>
              <a:rPr lang="en-US" dirty="0"/>
              <a:t>Sustainable Urbanization 2022: 14</a:t>
            </a:r>
            <a:r>
              <a:rPr lang="en-US" baseline="30000" dirty="0"/>
              <a:t>th</a:t>
            </a:r>
            <a:r>
              <a:rPr lang="en-US" dirty="0"/>
              <a:t> Meeting </a:t>
            </a:r>
          </a:p>
        </p:txBody>
      </p:sp>
    </p:spTree>
    <p:extLst>
      <p:ext uri="{BB962C8B-B14F-4D97-AF65-F5344CB8AC3E}">
        <p14:creationId xmlns:p14="http://schemas.microsoft.com/office/powerpoint/2010/main" val="752922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45"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9" name="Freeform: Shape 4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4B2B166-712D-E3C4-87F5-D833A0356D13}"/>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Before Economic Reform</a:t>
            </a:r>
          </a:p>
        </p:txBody>
      </p:sp>
      <p:sp>
        <p:nvSpPr>
          <p:cNvPr id="3" name="Content Placeholder 2">
            <a:extLst>
              <a:ext uri="{FF2B5EF4-FFF2-40B4-BE49-F238E27FC236}">
                <a16:creationId xmlns:a16="http://schemas.microsoft.com/office/drawing/2014/main" id="{EEFC92BE-520C-E006-F105-14B37B93175F}"/>
              </a:ext>
            </a:extLst>
          </p:cNvPr>
          <p:cNvSpPr>
            <a:spLocks noGrp="1"/>
          </p:cNvSpPr>
          <p:nvPr>
            <p:ph idx="1"/>
          </p:nvPr>
        </p:nvSpPr>
        <p:spPr>
          <a:xfrm>
            <a:off x="6193912" y="0"/>
            <a:ext cx="5970442" cy="6857999"/>
          </a:xfrm>
        </p:spPr>
        <p:txBody>
          <a:bodyPr anchor="ctr">
            <a:normAutofit/>
          </a:bodyPr>
          <a:lstStyle/>
          <a:p>
            <a:r>
              <a:rPr lang="en-US" sz="2400" dirty="0">
                <a:solidFill>
                  <a:schemeClr val="tx2"/>
                </a:solidFill>
              </a:rPr>
              <a:t>Before 1978: Centrally planned economy</a:t>
            </a:r>
          </a:p>
          <a:p>
            <a:pPr lvl="1"/>
            <a:r>
              <a:rPr lang="en-US" dirty="0">
                <a:solidFill>
                  <a:schemeClr val="tx2"/>
                </a:solidFill>
              </a:rPr>
              <a:t>Great certainty to urban planning</a:t>
            </a:r>
          </a:p>
          <a:p>
            <a:pPr lvl="1"/>
            <a:r>
              <a:rPr lang="en-US" dirty="0">
                <a:solidFill>
                  <a:schemeClr val="tx2"/>
                </a:solidFill>
              </a:rPr>
              <a:t>Urban planning: the spatial expression of the centralized economic plan</a:t>
            </a:r>
          </a:p>
          <a:p>
            <a:pPr lvl="1"/>
            <a:r>
              <a:rPr lang="en-US" dirty="0">
                <a:solidFill>
                  <a:schemeClr val="tx2"/>
                </a:solidFill>
              </a:rPr>
              <a:t>Urban planning: production and the requirement of industrial development provided by economic plan </a:t>
            </a:r>
          </a:p>
          <a:p>
            <a:pPr lvl="1"/>
            <a:r>
              <a:rPr lang="en-US" dirty="0">
                <a:solidFill>
                  <a:schemeClr val="tx2"/>
                </a:solidFill>
              </a:rPr>
              <a:t>The pace and direction of cities’ development were determined by the central government and manifested in the economic plan: allocate funds, materials, workers, and land needed for any economic projects</a:t>
            </a:r>
          </a:p>
        </p:txBody>
      </p:sp>
    </p:spTree>
    <p:extLst>
      <p:ext uri="{BB962C8B-B14F-4D97-AF65-F5344CB8AC3E}">
        <p14:creationId xmlns:p14="http://schemas.microsoft.com/office/powerpoint/2010/main" val="276474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4" name="Content Placeholder 4">
            <a:extLst>
              <a:ext uri="{FF2B5EF4-FFF2-40B4-BE49-F238E27FC236}">
                <a16:creationId xmlns:a16="http://schemas.microsoft.com/office/drawing/2014/main" id="{489F0978-6B0A-A0DA-068C-5B97BFF77839}"/>
              </a:ext>
            </a:extLst>
          </p:cNvPr>
          <p:cNvGraphicFramePr>
            <a:graphicFrameLocks noGrp="1"/>
          </p:cNvGraphicFramePr>
          <p:nvPr>
            <p:ph sz="half" idx="1"/>
            <p:extLst>
              <p:ext uri="{D42A27DB-BD31-4B8C-83A1-F6EECF244321}">
                <p14:modId xmlns:p14="http://schemas.microsoft.com/office/powerpoint/2010/main" val="195288086"/>
              </p:ext>
            </p:extLst>
          </p:nvPr>
        </p:nvGraphicFramePr>
        <p:xfrm>
          <a:off x="294237" y="263471"/>
          <a:ext cx="6741993" cy="5839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descr="Diagram, schematic&#10;&#10;Description automatically generated">
            <a:extLst>
              <a:ext uri="{FF2B5EF4-FFF2-40B4-BE49-F238E27FC236}">
                <a16:creationId xmlns:a16="http://schemas.microsoft.com/office/drawing/2014/main" id="{4839ABFA-203E-80B5-4DC6-0A74FC91E76F}"/>
              </a:ext>
            </a:extLst>
          </p:cNvPr>
          <p:cNvPicPr>
            <a:picLocks noGrp="1" noChangeAspect="1"/>
          </p:cNvPicPr>
          <p:nvPr>
            <p:ph sz="half" idx="2"/>
          </p:nvPr>
        </p:nvPicPr>
        <p:blipFill>
          <a:blip r:embed="rId7"/>
          <a:stretch>
            <a:fillRect/>
          </a:stretch>
        </p:blipFill>
        <p:spPr>
          <a:xfrm>
            <a:off x="7453351" y="263471"/>
            <a:ext cx="3499177" cy="5446191"/>
          </a:xfrm>
          <a:prstGeom prst="rect">
            <a:avLst/>
          </a:prstGeom>
        </p:spPr>
      </p:pic>
    </p:spTree>
    <p:extLst>
      <p:ext uri="{BB962C8B-B14F-4D97-AF65-F5344CB8AC3E}">
        <p14:creationId xmlns:p14="http://schemas.microsoft.com/office/powerpoint/2010/main" val="198194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7EF585-0542-92F0-12B9-0BDB1E51ADA3}"/>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After Economic Reform</a:t>
            </a:r>
          </a:p>
        </p:txBody>
      </p:sp>
      <p:graphicFrame>
        <p:nvGraphicFramePr>
          <p:cNvPr id="7" name="Content Placeholder 4">
            <a:extLst>
              <a:ext uri="{FF2B5EF4-FFF2-40B4-BE49-F238E27FC236}">
                <a16:creationId xmlns:a16="http://schemas.microsoft.com/office/drawing/2014/main" id="{A2D03E9D-3FD4-67DD-05AC-359302DA7DC5}"/>
              </a:ext>
            </a:extLst>
          </p:cNvPr>
          <p:cNvGraphicFramePr>
            <a:graphicFrameLocks noGrp="1"/>
          </p:cNvGraphicFramePr>
          <p:nvPr>
            <p:ph idx="1"/>
            <p:extLst>
              <p:ext uri="{D42A27DB-BD31-4B8C-83A1-F6EECF244321}">
                <p14:modId xmlns:p14="http://schemas.microsoft.com/office/powerpoint/2010/main" val="224885549"/>
              </p:ext>
            </p:extLst>
          </p:nvPr>
        </p:nvGraphicFramePr>
        <p:xfrm>
          <a:off x="5222928" y="371959"/>
          <a:ext cx="6664271" cy="6168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644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AE340-1758-32A3-23EB-FE82397585B0}"/>
              </a:ext>
            </a:extLst>
          </p:cNvPr>
          <p:cNvSpPr>
            <a:spLocks noGrp="1"/>
          </p:cNvSpPr>
          <p:nvPr>
            <p:ph type="title"/>
          </p:nvPr>
        </p:nvSpPr>
        <p:spPr>
          <a:xfrm>
            <a:off x="838200" y="365125"/>
            <a:ext cx="10515600" cy="673261"/>
          </a:xfrm>
        </p:spPr>
        <p:txBody>
          <a:bodyPr>
            <a:normAutofit fontScale="90000"/>
          </a:bodyPr>
          <a:lstStyle/>
          <a:p>
            <a:r>
              <a:rPr lang="en-US"/>
              <a:t>Land Reform</a:t>
            </a:r>
            <a:endParaRPr lang="en-US" dirty="0"/>
          </a:p>
        </p:txBody>
      </p:sp>
      <p:graphicFrame>
        <p:nvGraphicFramePr>
          <p:cNvPr id="73" name="Content Placeholder 2">
            <a:extLst>
              <a:ext uri="{FF2B5EF4-FFF2-40B4-BE49-F238E27FC236}">
                <a16:creationId xmlns:a16="http://schemas.microsoft.com/office/drawing/2014/main" id="{08DA35CB-59B0-F861-1995-A4A146468773}"/>
              </a:ext>
            </a:extLst>
          </p:cNvPr>
          <p:cNvGraphicFramePr>
            <a:graphicFrameLocks noGrp="1"/>
          </p:cNvGraphicFramePr>
          <p:nvPr>
            <p:ph idx="1"/>
            <p:extLst>
              <p:ext uri="{D42A27DB-BD31-4B8C-83A1-F6EECF244321}">
                <p14:modId xmlns:p14="http://schemas.microsoft.com/office/powerpoint/2010/main" val="671898326"/>
              </p:ext>
            </p:extLst>
          </p:nvPr>
        </p:nvGraphicFramePr>
        <p:xfrm>
          <a:off x="387458" y="1224366"/>
          <a:ext cx="10966342" cy="4952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50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9">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66EDFB3-4CB8-34E1-75B4-7176A9E9B792}"/>
              </a:ext>
            </a:extLst>
          </p:cNvPr>
          <p:cNvSpPr>
            <a:spLocks noGrp="1"/>
          </p:cNvSpPr>
          <p:nvPr>
            <p:ph type="title"/>
          </p:nvPr>
        </p:nvSpPr>
        <p:spPr>
          <a:xfrm>
            <a:off x="841248" y="5010912"/>
            <a:ext cx="2889504" cy="1344168"/>
          </a:xfrm>
        </p:spPr>
        <p:txBody>
          <a:bodyPr vert="horz" lIns="91440" tIns="45720" rIns="91440" bIns="45720" rtlCol="0" anchor="ctr">
            <a:normAutofit/>
          </a:bodyPr>
          <a:lstStyle/>
          <a:p>
            <a:r>
              <a:rPr lang="en-US" sz="2600" dirty="0">
                <a:solidFill>
                  <a:schemeClr val="bg1"/>
                </a:solidFill>
              </a:rPr>
              <a:t>Before economic reform </a:t>
            </a:r>
          </a:p>
        </p:txBody>
      </p:sp>
      <p:pic>
        <p:nvPicPr>
          <p:cNvPr id="8" name="Content Placeholder 7" descr="Diagram, schematic&#10;&#10;Description automatically generated">
            <a:extLst>
              <a:ext uri="{FF2B5EF4-FFF2-40B4-BE49-F238E27FC236}">
                <a16:creationId xmlns:a16="http://schemas.microsoft.com/office/drawing/2014/main" id="{F9C3D6A8-0103-A3EF-3066-2C5C065F5C92}"/>
              </a:ext>
            </a:extLst>
          </p:cNvPr>
          <p:cNvPicPr>
            <a:picLocks noGrp="1" noChangeAspect="1"/>
          </p:cNvPicPr>
          <p:nvPr>
            <p:ph sz="half" idx="2"/>
          </p:nvPr>
        </p:nvPicPr>
        <p:blipFill rotWithShape="1">
          <a:blip r:embed="rId2"/>
          <a:srcRect t="7584" r="-1" b="3889"/>
          <a:stretch/>
        </p:blipFill>
        <p:spPr>
          <a:xfrm>
            <a:off x="1797935" y="424328"/>
            <a:ext cx="2884180" cy="3973936"/>
          </a:xfrm>
          <a:prstGeom prst="rect">
            <a:avLst/>
          </a:prstGeom>
        </p:spPr>
      </p:pic>
      <p:pic>
        <p:nvPicPr>
          <p:cNvPr id="5" name="Content Placeholder 4" descr="Diagram, engineering drawing&#10;&#10;Description automatically generated">
            <a:extLst>
              <a:ext uri="{FF2B5EF4-FFF2-40B4-BE49-F238E27FC236}">
                <a16:creationId xmlns:a16="http://schemas.microsoft.com/office/drawing/2014/main" id="{2A8AB60D-3F92-67DB-D5C1-2379F3ADD4A2}"/>
              </a:ext>
            </a:extLst>
          </p:cNvPr>
          <p:cNvPicPr>
            <a:picLocks noChangeAspect="1"/>
          </p:cNvPicPr>
          <p:nvPr/>
        </p:nvPicPr>
        <p:blipFill rotWithShape="1">
          <a:blip r:embed="rId3"/>
          <a:srcRect l="20984" r="4324" b="1"/>
          <a:stretch/>
        </p:blipFill>
        <p:spPr>
          <a:xfrm>
            <a:off x="6861664" y="424328"/>
            <a:ext cx="4180622" cy="3973936"/>
          </a:xfrm>
          <a:prstGeom prst="rect">
            <a:avLst/>
          </a:prstGeom>
        </p:spPr>
      </p:pic>
      <p:cxnSp>
        <p:nvCxnSpPr>
          <p:cNvPr id="36" name="Straight Connector 31">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11">
            <a:extLst>
              <a:ext uri="{FF2B5EF4-FFF2-40B4-BE49-F238E27FC236}">
                <a16:creationId xmlns:a16="http://schemas.microsoft.com/office/drawing/2014/main" id="{8222268F-EC23-3812-5CFE-7040AB3EC0F9}"/>
              </a:ext>
            </a:extLst>
          </p:cNvPr>
          <p:cNvSpPr>
            <a:spLocks noGrp="1"/>
          </p:cNvSpPr>
          <p:nvPr>
            <p:ph sz="half" idx="1"/>
          </p:nvPr>
        </p:nvSpPr>
        <p:spPr>
          <a:xfrm>
            <a:off x="6369802" y="5010912"/>
            <a:ext cx="4987045" cy="1344168"/>
          </a:xfrm>
        </p:spPr>
        <p:txBody>
          <a:bodyPr vert="horz" lIns="91440" tIns="45720" rIns="91440" bIns="45720" rtlCol="0" anchor="ctr">
            <a:normAutofit/>
          </a:bodyPr>
          <a:lstStyle/>
          <a:p>
            <a:pPr marL="0" indent="0">
              <a:spcBef>
                <a:spcPct val="0"/>
              </a:spcBef>
              <a:buNone/>
            </a:pPr>
            <a:r>
              <a:rPr lang="en-US" sz="2600" dirty="0">
                <a:solidFill>
                  <a:schemeClr val="bg1"/>
                </a:solidFill>
                <a:latin typeface="+mj-lt"/>
                <a:ea typeface="+mj-ea"/>
                <a:cs typeface="+mj-cs"/>
              </a:rPr>
              <a:t>After economic reform</a:t>
            </a:r>
          </a:p>
        </p:txBody>
      </p:sp>
    </p:spTree>
    <p:extLst>
      <p:ext uri="{BB962C8B-B14F-4D97-AF65-F5344CB8AC3E}">
        <p14:creationId xmlns:p14="http://schemas.microsoft.com/office/powerpoint/2010/main" val="12160145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 name="Content Placeholder 5">
            <a:extLst>
              <a:ext uri="{FF2B5EF4-FFF2-40B4-BE49-F238E27FC236}">
                <a16:creationId xmlns:a16="http://schemas.microsoft.com/office/drawing/2014/main" id="{E9068DEC-B774-8D80-68BE-586E6BFCB349}"/>
              </a:ext>
            </a:extLst>
          </p:cNvPr>
          <p:cNvPicPr>
            <a:picLocks noChangeAspect="1"/>
          </p:cNvPicPr>
          <p:nvPr/>
        </p:nvPicPr>
        <p:blipFill>
          <a:blip r:embed="rId2"/>
          <a:stretch>
            <a:fillRect/>
          </a:stretch>
        </p:blipFill>
        <p:spPr>
          <a:xfrm>
            <a:off x="2506733" y="320040"/>
            <a:ext cx="7175485" cy="4305291"/>
          </a:xfrm>
          <a:prstGeom prst="rect">
            <a:avLst/>
          </a:prstGeom>
        </p:spPr>
      </p:pic>
      <p:sp>
        <p:nvSpPr>
          <p:cNvPr id="28" name="Rectangle 27">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3">
            <a:extLst>
              <a:ext uri="{FF2B5EF4-FFF2-40B4-BE49-F238E27FC236}">
                <a16:creationId xmlns:a16="http://schemas.microsoft.com/office/drawing/2014/main" id="{FB6BBCE4-EB20-83B0-3BCD-39C2AE988272}"/>
              </a:ext>
            </a:extLst>
          </p:cNvPr>
          <p:cNvSpPr>
            <a:spLocks noGrp="1"/>
          </p:cNvSpPr>
          <p:nvPr>
            <p:ph type="title"/>
          </p:nvPr>
        </p:nvSpPr>
        <p:spPr>
          <a:xfrm>
            <a:off x="841248" y="5010912"/>
            <a:ext cx="2889504" cy="1344168"/>
          </a:xfrm>
        </p:spPr>
        <p:txBody>
          <a:bodyPr vert="horz" lIns="91440" tIns="45720" rIns="91440" bIns="45720" rtlCol="0" anchor="ctr">
            <a:normAutofit/>
          </a:bodyPr>
          <a:lstStyle/>
          <a:p>
            <a:r>
              <a:rPr lang="en-US" sz="2600" kern="1200" dirty="0">
                <a:solidFill>
                  <a:schemeClr val="bg1"/>
                </a:solidFill>
                <a:latin typeface="+mj-lt"/>
                <a:ea typeface="+mj-ea"/>
                <a:cs typeface="+mj-cs"/>
              </a:rPr>
              <a:t>Before the reform </a:t>
            </a:r>
          </a:p>
        </p:txBody>
      </p:sp>
      <p:cxnSp>
        <p:nvCxnSpPr>
          <p:cNvPr id="30" name="Straight Connector 29">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2">
            <a:extLst>
              <a:ext uri="{FF2B5EF4-FFF2-40B4-BE49-F238E27FC236}">
                <a16:creationId xmlns:a16="http://schemas.microsoft.com/office/drawing/2014/main" id="{05761D9F-AB32-92DA-7DC5-9B10EBB61E19}"/>
              </a:ext>
            </a:extLst>
          </p:cNvPr>
          <p:cNvSpPr>
            <a:spLocks noGrp="1"/>
          </p:cNvSpPr>
          <p:nvPr>
            <p:ph sz="half" idx="2"/>
          </p:nvPr>
        </p:nvSpPr>
        <p:spPr>
          <a:xfrm>
            <a:off x="4959458" y="5010912"/>
            <a:ext cx="6397389" cy="1344168"/>
          </a:xfrm>
        </p:spPr>
        <p:txBody>
          <a:bodyPr vert="horz" lIns="91440" tIns="45720" rIns="91440" bIns="45720" rtlCol="0" anchor="ctr">
            <a:normAutofit/>
          </a:bodyPr>
          <a:lstStyle/>
          <a:p>
            <a:pPr marL="0" indent="0">
              <a:spcBef>
                <a:spcPct val="0"/>
              </a:spcBef>
              <a:buNone/>
            </a:pPr>
            <a:r>
              <a:rPr lang="en-US" sz="2600" dirty="0">
                <a:solidFill>
                  <a:schemeClr val="bg1"/>
                </a:solidFill>
                <a:latin typeface="+mj-lt"/>
                <a:ea typeface="+mj-ea"/>
                <a:cs typeface="+mj-cs"/>
              </a:rPr>
              <a:t>After the Reform</a:t>
            </a:r>
          </a:p>
        </p:txBody>
      </p:sp>
    </p:spTree>
    <p:extLst>
      <p:ext uri="{BB962C8B-B14F-4D97-AF65-F5344CB8AC3E}">
        <p14:creationId xmlns:p14="http://schemas.microsoft.com/office/powerpoint/2010/main" val="40199911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9E0F5019-FFD6-96EE-C432-640E3503C350}"/>
              </a:ext>
            </a:extLst>
          </p:cNvPr>
          <p:cNvPicPr>
            <a:picLocks noGrp="1" noChangeAspect="1"/>
          </p:cNvPicPr>
          <p:nvPr>
            <p:ph idx="1"/>
          </p:nvPr>
        </p:nvPicPr>
        <p:blipFill>
          <a:blip r:embed="rId3"/>
          <a:stretch>
            <a:fillRect/>
          </a:stretch>
        </p:blipFill>
        <p:spPr>
          <a:xfrm>
            <a:off x="1453445" y="643467"/>
            <a:ext cx="9285110" cy="5571066"/>
          </a:xfrm>
          <a:prstGeom prst="rect">
            <a:avLst/>
          </a:prstGeom>
        </p:spPr>
      </p:pic>
    </p:spTree>
    <p:extLst>
      <p:ext uri="{BB962C8B-B14F-4D97-AF65-F5344CB8AC3E}">
        <p14:creationId xmlns:p14="http://schemas.microsoft.com/office/powerpoint/2010/main" val="75068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CE847-958A-4B8A-A857-EDBB20F30FEF}"/>
              </a:ext>
            </a:extLst>
          </p:cNvPr>
          <p:cNvSpPr>
            <a:spLocks noGrp="1"/>
          </p:cNvSpPr>
          <p:nvPr>
            <p:ph type="title"/>
          </p:nvPr>
        </p:nvSpPr>
        <p:spPr>
          <a:xfrm>
            <a:off x="838200" y="365125"/>
            <a:ext cx="10515600" cy="1325563"/>
          </a:xfrm>
        </p:spPr>
        <p:txBody>
          <a:bodyPr>
            <a:normAutofit fontScale="90000"/>
          </a:bodyPr>
          <a:lstStyle/>
          <a:p>
            <a:r>
              <a:rPr lang="en-US" sz="4600" dirty="0">
                <a:solidFill>
                  <a:srgbClr val="FFFFFF"/>
                </a:solidFill>
              </a:rPr>
              <a:t>The Process of Fast Growing Urbanization in China</a:t>
            </a:r>
          </a:p>
        </p:txBody>
      </p:sp>
      <p:sp>
        <p:nvSpPr>
          <p:cNvPr id="3" name="Content Placeholder 2">
            <a:extLst>
              <a:ext uri="{FF2B5EF4-FFF2-40B4-BE49-F238E27FC236}">
                <a16:creationId xmlns:a16="http://schemas.microsoft.com/office/drawing/2014/main" id="{C18CF118-35D3-48DF-901D-6816764E18F1}"/>
              </a:ext>
            </a:extLst>
          </p:cNvPr>
          <p:cNvSpPr>
            <a:spLocks noGrp="1"/>
          </p:cNvSpPr>
          <p:nvPr>
            <p:ph idx="1"/>
          </p:nvPr>
        </p:nvSpPr>
        <p:spPr>
          <a:xfrm>
            <a:off x="838200" y="2438400"/>
            <a:ext cx="10515600" cy="3738562"/>
          </a:xfrm>
        </p:spPr>
        <p:txBody>
          <a:bodyPr>
            <a:normAutofit/>
          </a:bodyPr>
          <a:lstStyle/>
          <a:p>
            <a:pPr marL="0" marR="5080" indent="0">
              <a:spcBef>
                <a:spcPts val="105"/>
              </a:spcBef>
              <a:buNone/>
            </a:pPr>
            <a:r>
              <a:rPr lang="en-US" sz="2000" b="1" spc="-5" dirty="0">
                <a:latin typeface="Arial"/>
                <a:cs typeface="Arial"/>
              </a:rPr>
              <a:t>Besides </a:t>
            </a:r>
            <a:r>
              <a:rPr lang="en-US" sz="2000" b="1" dirty="0">
                <a:latin typeface="Arial"/>
                <a:cs typeface="Arial"/>
              </a:rPr>
              <a:t>the </a:t>
            </a:r>
            <a:r>
              <a:rPr lang="en-US" sz="2000" b="1" spc="-5" dirty="0">
                <a:latin typeface="Arial"/>
                <a:cs typeface="Arial"/>
              </a:rPr>
              <a:t>open-door </a:t>
            </a:r>
            <a:r>
              <a:rPr lang="en-US" sz="2000" b="1" spc="-10" dirty="0">
                <a:latin typeface="Arial"/>
                <a:cs typeface="Arial"/>
              </a:rPr>
              <a:t>policy </a:t>
            </a:r>
            <a:r>
              <a:rPr lang="en-US" sz="2000" b="1" spc="-5" dirty="0">
                <a:latin typeface="Arial"/>
                <a:cs typeface="Arial"/>
              </a:rPr>
              <a:t>and </a:t>
            </a:r>
            <a:r>
              <a:rPr lang="en-US" sz="2000" b="1" dirty="0">
                <a:latin typeface="Arial"/>
                <a:cs typeface="Arial"/>
              </a:rPr>
              <a:t>the </a:t>
            </a:r>
            <a:r>
              <a:rPr lang="en-US" sz="2000" b="1" spc="-5" dirty="0">
                <a:latin typeface="Arial"/>
                <a:cs typeface="Arial"/>
              </a:rPr>
              <a:t>economic  reform, China’s rapid urbanization is also </a:t>
            </a:r>
            <a:r>
              <a:rPr lang="en-US" sz="2000" b="1" dirty="0">
                <a:latin typeface="Arial"/>
                <a:cs typeface="Arial"/>
              </a:rPr>
              <a:t>due to the  following</a:t>
            </a:r>
            <a:r>
              <a:rPr lang="en-US" sz="2000" b="1" spc="-5" dirty="0">
                <a:latin typeface="Arial"/>
                <a:cs typeface="Arial"/>
              </a:rPr>
              <a:t> reasons:</a:t>
            </a:r>
            <a:endParaRPr lang="en-US" sz="2000" b="1" dirty="0">
              <a:latin typeface="Arial"/>
              <a:cs typeface="Arial"/>
            </a:endParaRPr>
          </a:p>
          <a:p>
            <a:pPr marL="431165" marR="6350">
              <a:spcBef>
                <a:spcPts val="844"/>
              </a:spcBef>
            </a:pPr>
            <a:r>
              <a:rPr lang="en-US" sz="2000" spc="-5" dirty="0">
                <a:latin typeface="Arial"/>
                <a:cs typeface="Arial"/>
              </a:rPr>
              <a:t>The wide </a:t>
            </a:r>
            <a:r>
              <a:rPr lang="en-US" sz="2000" dirty="0">
                <a:latin typeface="Arial"/>
                <a:cs typeface="Arial"/>
              </a:rPr>
              <a:t>spreading </a:t>
            </a:r>
            <a:r>
              <a:rPr lang="en-US" sz="2000" spc="-5" dirty="0">
                <a:latin typeface="Arial"/>
                <a:cs typeface="Arial"/>
              </a:rPr>
              <a:t>of the </a:t>
            </a:r>
            <a:r>
              <a:rPr lang="en-US" sz="2000" b="1" dirty="0">
                <a:solidFill>
                  <a:srgbClr val="FF0000"/>
                </a:solidFill>
                <a:latin typeface="Arial"/>
                <a:cs typeface="Arial"/>
              </a:rPr>
              <a:t>transport infrastructure  </a:t>
            </a:r>
            <a:r>
              <a:rPr lang="en-US" sz="2000" spc="-5" dirty="0">
                <a:latin typeface="Arial"/>
                <a:cs typeface="Arial"/>
              </a:rPr>
              <a:t>that facilitates easier</a:t>
            </a:r>
            <a:r>
              <a:rPr lang="en-US" sz="2000" spc="15" dirty="0">
                <a:latin typeface="Arial"/>
                <a:cs typeface="Arial"/>
              </a:rPr>
              <a:t> </a:t>
            </a:r>
            <a:r>
              <a:rPr lang="en-US" sz="2000" spc="-5" dirty="0">
                <a:latin typeface="Arial"/>
                <a:cs typeface="Arial"/>
              </a:rPr>
              <a:t>migration</a:t>
            </a:r>
            <a:endParaRPr lang="en-US" sz="2000" dirty="0">
              <a:latin typeface="Arial"/>
              <a:cs typeface="Arial"/>
            </a:endParaRPr>
          </a:p>
          <a:p>
            <a:pPr marL="431165">
              <a:spcBef>
                <a:spcPts val="520"/>
              </a:spcBef>
            </a:pPr>
            <a:r>
              <a:rPr lang="en-US" sz="2000" spc="-5" dirty="0">
                <a:latin typeface="Arial"/>
                <a:cs typeface="Arial"/>
              </a:rPr>
              <a:t>More </a:t>
            </a:r>
            <a:r>
              <a:rPr lang="en-US" sz="2000" dirty="0">
                <a:latin typeface="Arial"/>
                <a:cs typeface="Arial"/>
              </a:rPr>
              <a:t>education </a:t>
            </a:r>
            <a:r>
              <a:rPr lang="en-US" sz="2000" spc="-5" dirty="0">
                <a:latin typeface="Arial"/>
                <a:cs typeface="Arial"/>
              </a:rPr>
              <a:t>opportunities in the</a:t>
            </a:r>
            <a:r>
              <a:rPr lang="en-US" sz="2000" spc="15" dirty="0">
                <a:latin typeface="Arial"/>
                <a:cs typeface="Arial"/>
              </a:rPr>
              <a:t> </a:t>
            </a:r>
            <a:r>
              <a:rPr lang="en-US" sz="2000" spc="-5" dirty="0">
                <a:latin typeface="Arial"/>
                <a:cs typeface="Arial"/>
              </a:rPr>
              <a:t>cities</a:t>
            </a:r>
            <a:endParaRPr lang="en-US" sz="2000" dirty="0">
              <a:latin typeface="Arial"/>
              <a:cs typeface="Arial"/>
            </a:endParaRPr>
          </a:p>
          <a:p>
            <a:pPr marL="431165" marR="6350">
              <a:spcBef>
                <a:spcPts val="525"/>
              </a:spcBef>
            </a:pPr>
            <a:r>
              <a:rPr lang="en-US" sz="2000" spc="-5" dirty="0">
                <a:latin typeface="Arial"/>
                <a:cs typeface="Arial"/>
              </a:rPr>
              <a:t>The rapid development of </a:t>
            </a:r>
            <a:r>
              <a:rPr lang="en-US" sz="2000" b="1" spc="-5" dirty="0">
                <a:solidFill>
                  <a:srgbClr val="FF0000"/>
                </a:solidFill>
                <a:latin typeface="Arial"/>
                <a:cs typeface="Arial"/>
              </a:rPr>
              <a:t>information technology </a:t>
            </a:r>
            <a:r>
              <a:rPr lang="en-US" sz="2000" dirty="0">
                <a:latin typeface="Arial"/>
                <a:cs typeface="Arial"/>
              </a:rPr>
              <a:t>and  </a:t>
            </a:r>
            <a:r>
              <a:rPr lang="en-US" sz="2000" spc="-5" dirty="0">
                <a:latin typeface="Arial"/>
                <a:cs typeface="Arial"/>
              </a:rPr>
              <a:t>modern media which create new</a:t>
            </a:r>
            <a:r>
              <a:rPr lang="en-US" sz="2000" spc="20" dirty="0">
                <a:latin typeface="Arial"/>
                <a:cs typeface="Arial"/>
              </a:rPr>
              <a:t> </a:t>
            </a:r>
            <a:r>
              <a:rPr lang="en-US" sz="2000" dirty="0">
                <a:latin typeface="Arial"/>
                <a:cs typeface="Arial"/>
              </a:rPr>
              <a:t>jobs</a:t>
            </a:r>
          </a:p>
          <a:p>
            <a:pPr marL="431165" marR="5080">
              <a:spcBef>
                <a:spcPts val="515"/>
              </a:spcBef>
            </a:pPr>
            <a:r>
              <a:rPr lang="en-US" sz="2000" dirty="0">
                <a:latin typeface="Arial"/>
                <a:cs typeface="Arial"/>
              </a:rPr>
              <a:t>Lessons </a:t>
            </a:r>
            <a:r>
              <a:rPr lang="en-US" sz="2000" spc="-5" dirty="0">
                <a:latin typeface="Arial"/>
                <a:cs typeface="Arial"/>
              </a:rPr>
              <a:t>learnt </a:t>
            </a:r>
            <a:r>
              <a:rPr lang="en-US" sz="2000" dirty="0">
                <a:latin typeface="Arial"/>
                <a:cs typeface="Arial"/>
              </a:rPr>
              <a:t>from the </a:t>
            </a:r>
            <a:r>
              <a:rPr lang="en-US" sz="2000" b="1" spc="-5" dirty="0">
                <a:solidFill>
                  <a:srgbClr val="FF0000"/>
                </a:solidFill>
                <a:latin typeface="Arial"/>
                <a:cs typeface="Arial"/>
              </a:rPr>
              <a:t>developed </a:t>
            </a:r>
            <a:r>
              <a:rPr lang="en-US" sz="2000" b="1" dirty="0">
                <a:solidFill>
                  <a:srgbClr val="FF0000"/>
                </a:solidFill>
                <a:latin typeface="Arial"/>
                <a:cs typeface="Arial"/>
              </a:rPr>
              <a:t>countries </a:t>
            </a:r>
            <a:r>
              <a:rPr lang="en-US" sz="2000" spc="-5" dirty="0">
                <a:latin typeface="Arial"/>
                <a:cs typeface="Arial"/>
              </a:rPr>
              <a:t>that  help China to gain </a:t>
            </a:r>
            <a:r>
              <a:rPr lang="en-US" sz="2000" b="1" dirty="0">
                <a:solidFill>
                  <a:srgbClr val="FF0000"/>
                </a:solidFill>
                <a:latin typeface="Arial"/>
                <a:cs typeface="Arial"/>
              </a:rPr>
              <a:t>efficiency </a:t>
            </a:r>
            <a:r>
              <a:rPr lang="en-US" sz="2000" spc="-5" dirty="0">
                <a:latin typeface="Arial"/>
                <a:cs typeface="Arial"/>
              </a:rPr>
              <a:t>and avoid </a:t>
            </a:r>
            <a:r>
              <a:rPr lang="en-US" sz="2000" dirty="0">
                <a:latin typeface="Arial"/>
                <a:cs typeface="Arial"/>
              </a:rPr>
              <a:t>making  </a:t>
            </a:r>
            <a:r>
              <a:rPr lang="en-US" sz="2000" spc="-5" dirty="0">
                <a:latin typeface="Arial"/>
                <a:cs typeface="Arial"/>
              </a:rPr>
              <a:t>similar </a:t>
            </a:r>
            <a:r>
              <a:rPr lang="en-US" sz="2000" dirty="0">
                <a:latin typeface="Arial"/>
                <a:cs typeface="Arial"/>
              </a:rPr>
              <a:t>mistakes.</a:t>
            </a:r>
          </a:p>
          <a:p>
            <a:pPr marL="202565" marR="5080" indent="0">
              <a:spcBef>
                <a:spcPts val="515"/>
              </a:spcBef>
              <a:buNone/>
            </a:pPr>
            <a:endParaRPr lang="en-US" sz="2000" spc="-5" dirty="0">
              <a:latin typeface="Arial"/>
              <a:cs typeface="Arial"/>
            </a:endParaRPr>
          </a:p>
          <a:p>
            <a:pPr marL="202565" marR="5080" indent="0">
              <a:spcBef>
                <a:spcPts val="515"/>
              </a:spcBef>
              <a:buNone/>
            </a:pPr>
            <a:r>
              <a:rPr lang="en-US" sz="2000" b="1" spc="-5" dirty="0">
                <a:latin typeface="Arial"/>
                <a:cs typeface="Arial"/>
              </a:rPr>
              <a:t>Urbanization is accompanied by  </a:t>
            </a:r>
            <a:r>
              <a:rPr lang="en-US" sz="2000" b="1" dirty="0">
                <a:latin typeface="Arial"/>
                <a:cs typeface="Arial"/>
              </a:rPr>
              <a:t>the </a:t>
            </a:r>
            <a:r>
              <a:rPr lang="en-US" sz="2000" b="1" spc="-5" dirty="0">
                <a:latin typeface="Arial"/>
                <a:cs typeface="Arial"/>
              </a:rPr>
              <a:t>transition </a:t>
            </a:r>
            <a:r>
              <a:rPr lang="en-US" sz="2000" b="1" dirty="0">
                <a:latin typeface="Arial"/>
                <a:cs typeface="Arial"/>
              </a:rPr>
              <a:t>from a </a:t>
            </a:r>
            <a:r>
              <a:rPr lang="en-US" sz="2000" b="1" spc="-5" dirty="0">
                <a:latin typeface="Arial"/>
                <a:cs typeface="Arial"/>
              </a:rPr>
              <a:t>planned  economy towards </a:t>
            </a:r>
            <a:r>
              <a:rPr lang="en-US" sz="2000" b="1" dirty="0">
                <a:latin typeface="Arial"/>
                <a:cs typeface="Arial"/>
              </a:rPr>
              <a:t>a </a:t>
            </a:r>
            <a:r>
              <a:rPr lang="en-US" sz="2000" b="1" spc="-5" dirty="0">
                <a:latin typeface="Arial"/>
                <a:cs typeface="Arial"/>
              </a:rPr>
              <a:t>market  economy</a:t>
            </a:r>
            <a:endParaRPr lang="en-US" sz="2000" b="1" dirty="0"/>
          </a:p>
        </p:txBody>
      </p:sp>
    </p:spTree>
    <p:extLst>
      <p:ext uri="{BB962C8B-B14F-4D97-AF65-F5344CB8AC3E}">
        <p14:creationId xmlns:p14="http://schemas.microsoft.com/office/powerpoint/2010/main" val="126945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99409B-37F5-9E7F-AA84-CDE152949DAD}"/>
              </a:ext>
            </a:extLst>
          </p:cNvPr>
          <p:cNvSpPr>
            <a:spLocks noGrp="1"/>
          </p:cNvSpPr>
          <p:nvPr>
            <p:ph type="title"/>
          </p:nvPr>
        </p:nvSpPr>
        <p:spPr>
          <a:xfrm>
            <a:off x="524741" y="620392"/>
            <a:ext cx="3808268" cy="5504688"/>
          </a:xfrm>
        </p:spPr>
        <p:txBody>
          <a:bodyPr>
            <a:normAutofit/>
          </a:bodyPr>
          <a:lstStyle/>
          <a:p>
            <a:r>
              <a:rPr lang="en-US" sz="5100">
                <a:solidFill>
                  <a:schemeClr val="bg1"/>
                </a:solidFill>
              </a:rPr>
              <a:t>The Problems of the Fast Growing Urbanization </a:t>
            </a:r>
          </a:p>
        </p:txBody>
      </p:sp>
      <p:graphicFrame>
        <p:nvGraphicFramePr>
          <p:cNvPr id="5" name="Content Placeholder 2">
            <a:extLst>
              <a:ext uri="{FF2B5EF4-FFF2-40B4-BE49-F238E27FC236}">
                <a16:creationId xmlns:a16="http://schemas.microsoft.com/office/drawing/2014/main" id="{9C696263-1985-51AE-454E-C8617BA51B5D}"/>
              </a:ext>
            </a:extLst>
          </p:cNvPr>
          <p:cNvGraphicFramePr>
            <a:graphicFrameLocks noGrp="1"/>
          </p:cNvGraphicFramePr>
          <p:nvPr>
            <p:ph idx="1"/>
            <p:extLst>
              <p:ext uri="{D42A27DB-BD31-4B8C-83A1-F6EECF244321}">
                <p14:modId xmlns:p14="http://schemas.microsoft.com/office/powerpoint/2010/main" val="37887594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117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E748F3-28AA-FEB1-D365-7B2E8A1CE592}"/>
              </a:ext>
            </a:extLst>
          </p:cNvPr>
          <p:cNvSpPr>
            <a:spLocks noGrp="1"/>
          </p:cNvSpPr>
          <p:nvPr>
            <p:ph type="title"/>
          </p:nvPr>
        </p:nvSpPr>
        <p:spPr>
          <a:xfrm>
            <a:off x="524741" y="620392"/>
            <a:ext cx="3808268" cy="5504688"/>
          </a:xfrm>
        </p:spPr>
        <p:txBody>
          <a:bodyPr>
            <a:normAutofit/>
          </a:bodyPr>
          <a:lstStyle/>
          <a:p>
            <a:r>
              <a:rPr lang="en-US" sz="5100">
                <a:solidFill>
                  <a:schemeClr val="bg1"/>
                </a:solidFill>
              </a:rPr>
              <a:t>the National New-type Urbanization Plan (NUP) </a:t>
            </a:r>
          </a:p>
        </p:txBody>
      </p:sp>
      <p:graphicFrame>
        <p:nvGraphicFramePr>
          <p:cNvPr id="5" name="Content Placeholder 2">
            <a:extLst>
              <a:ext uri="{FF2B5EF4-FFF2-40B4-BE49-F238E27FC236}">
                <a16:creationId xmlns:a16="http://schemas.microsoft.com/office/drawing/2014/main" id="{A444D5B7-DAB2-A1CE-615D-3B2A05839162}"/>
              </a:ext>
            </a:extLst>
          </p:cNvPr>
          <p:cNvGraphicFramePr>
            <a:graphicFrameLocks noGrp="1"/>
          </p:cNvGraphicFramePr>
          <p:nvPr>
            <p:ph idx="1"/>
            <p:extLst>
              <p:ext uri="{D42A27DB-BD31-4B8C-83A1-F6EECF244321}">
                <p14:modId xmlns:p14="http://schemas.microsoft.com/office/powerpoint/2010/main" val="246399894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935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245263-C5D4-E0CC-F8C9-BFBDE2608606}"/>
              </a:ext>
            </a:extLst>
          </p:cNvPr>
          <p:cNvSpPr>
            <a:spLocks noGrp="1"/>
          </p:cNvSpPr>
          <p:nvPr>
            <p:ph type="title"/>
          </p:nvPr>
        </p:nvSpPr>
        <p:spPr/>
        <p:txBody>
          <a:bodyPr/>
          <a:lstStyle/>
          <a:p>
            <a:r>
              <a:rPr lang="en-US" dirty="0"/>
              <a:t>General Facts: China Urbanization</a:t>
            </a:r>
          </a:p>
        </p:txBody>
      </p:sp>
      <p:graphicFrame>
        <p:nvGraphicFramePr>
          <p:cNvPr id="7" name="Content Placeholder 4">
            <a:extLst>
              <a:ext uri="{FF2B5EF4-FFF2-40B4-BE49-F238E27FC236}">
                <a16:creationId xmlns:a16="http://schemas.microsoft.com/office/drawing/2014/main" id="{E77A0C7F-0A96-5954-AFC1-C57CA5466A0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62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9E11-42EF-CD48-F1AD-ADF769D56640}"/>
              </a:ext>
            </a:extLst>
          </p:cNvPr>
          <p:cNvSpPr>
            <a:spLocks noGrp="1"/>
          </p:cNvSpPr>
          <p:nvPr>
            <p:ph type="title"/>
          </p:nvPr>
        </p:nvSpPr>
        <p:spPr/>
        <p:txBody>
          <a:bodyPr/>
          <a:lstStyle/>
          <a:p>
            <a:r>
              <a:rPr lang="en-US" dirty="0"/>
              <a:t>NUP</a:t>
            </a:r>
          </a:p>
        </p:txBody>
      </p:sp>
      <p:sp>
        <p:nvSpPr>
          <p:cNvPr id="3" name="Content Placeholder 2">
            <a:extLst>
              <a:ext uri="{FF2B5EF4-FFF2-40B4-BE49-F238E27FC236}">
                <a16:creationId xmlns:a16="http://schemas.microsoft.com/office/drawing/2014/main" id="{E9976E23-1DEB-C601-2010-C221005044FF}"/>
              </a:ext>
            </a:extLst>
          </p:cNvPr>
          <p:cNvSpPr>
            <a:spLocks noGrp="1"/>
          </p:cNvSpPr>
          <p:nvPr>
            <p:ph sz="half" idx="1"/>
          </p:nvPr>
        </p:nvSpPr>
        <p:spPr>
          <a:xfrm>
            <a:off x="838200" y="1825625"/>
            <a:ext cx="4076700" cy="4351338"/>
          </a:xfrm>
        </p:spPr>
        <p:txBody>
          <a:bodyPr>
            <a:normAutofit fontScale="85000" lnSpcReduction="20000"/>
          </a:bodyPr>
          <a:lstStyle/>
          <a:p>
            <a:r>
              <a:rPr lang="en-US" dirty="0"/>
              <a:t>The main task is to solve the long-standing issue of farmer-workers acquiring citizenship. </a:t>
            </a:r>
          </a:p>
          <a:p>
            <a:r>
              <a:rPr lang="en-US" dirty="0"/>
              <a:t>China's urbanization needs to pay more attention to sustainable development (especially in three major agglomeration in China). </a:t>
            </a:r>
          </a:p>
          <a:p>
            <a:r>
              <a:rPr lang="en-US" dirty="0"/>
              <a:t>the coordinated development of urban and rural areas from the perspective of regions, rather than urban-rural dual development. </a:t>
            </a:r>
          </a:p>
        </p:txBody>
      </p:sp>
      <p:pic>
        <p:nvPicPr>
          <p:cNvPr id="6" name="Content Placeholder 5">
            <a:extLst>
              <a:ext uri="{FF2B5EF4-FFF2-40B4-BE49-F238E27FC236}">
                <a16:creationId xmlns:a16="http://schemas.microsoft.com/office/drawing/2014/main" id="{A3B46A2B-4FEA-3F75-BE62-55084108BDED}"/>
              </a:ext>
            </a:extLst>
          </p:cNvPr>
          <p:cNvPicPr>
            <a:picLocks noGrp="1" noChangeAspect="1"/>
          </p:cNvPicPr>
          <p:nvPr>
            <p:ph sz="half" idx="2"/>
          </p:nvPr>
        </p:nvPicPr>
        <p:blipFill>
          <a:blip r:embed="rId3"/>
          <a:stretch>
            <a:fillRect/>
          </a:stretch>
        </p:blipFill>
        <p:spPr>
          <a:xfrm>
            <a:off x="5069943" y="1322613"/>
            <a:ext cx="6888659" cy="4996543"/>
          </a:xfrm>
        </p:spPr>
      </p:pic>
    </p:spTree>
    <p:extLst>
      <p:ext uri="{BB962C8B-B14F-4D97-AF65-F5344CB8AC3E}">
        <p14:creationId xmlns:p14="http://schemas.microsoft.com/office/powerpoint/2010/main" val="408566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828A65B4-1320-23B5-B7D2-379DD273FECA}"/>
              </a:ext>
            </a:extLst>
          </p:cNvPr>
          <p:cNvPicPr>
            <a:picLocks noGrp="1" noChangeAspect="1"/>
          </p:cNvPicPr>
          <p:nvPr>
            <p:ph idx="1"/>
          </p:nvPr>
        </p:nvPicPr>
        <p:blipFill>
          <a:blip r:embed="rId3"/>
          <a:stretch>
            <a:fillRect/>
          </a:stretch>
        </p:blipFill>
        <p:spPr>
          <a:xfrm>
            <a:off x="2230507" y="457200"/>
            <a:ext cx="7730986" cy="5943600"/>
          </a:xfrm>
          <a:prstGeom prst="rect">
            <a:avLst/>
          </a:prstGeom>
        </p:spPr>
      </p:pic>
    </p:spTree>
    <p:extLst>
      <p:ext uri="{BB962C8B-B14F-4D97-AF65-F5344CB8AC3E}">
        <p14:creationId xmlns:p14="http://schemas.microsoft.com/office/powerpoint/2010/main" val="3710212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D6150AE-9B2C-5525-D712-6A2302BAF73E}"/>
              </a:ext>
            </a:extLst>
          </p:cNvPr>
          <p:cNvPicPr>
            <a:picLocks noGrp="1" noChangeAspect="1"/>
          </p:cNvPicPr>
          <p:nvPr>
            <p:ph idx="1"/>
          </p:nvPr>
        </p:nvPicPr>
        <p:blipFill>
          <a:blip r:embed="rId3"/>
          <a:stretch>
            <a:fillRect/>
          </a:stretch>
        </p:blipFill>
        <p:spPr>
          <a:xfrm>
            <a:off x="1224643" y="0"/>
            <a:ext cx="9932612" cy="6729344"/>
          </a:xfrm>
          <a:prstGeom prst="rect">
            <a:avLst/>
          </a:prstGeom>
        </p:spPr>
      </p:pic>
    </p:spTree>
    <p:extLst>
      <p:ext uri="{BB962C8B-B14F-4D97-AF65-F5344CB8AC3E}">
        <p14:creationId xmlns:p14="http://schemas.microsoft.com/office/powerpoint/2010/main" val="403423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122B-A889-4277-8813-BE4F753B06D5}"/>
              </a:ext>
            </a:extLst>
          </p:cNvPr>
          <p:cNvSpPr>
            <a:spLocks noGrp="1"/>
          </p:cNvSpPr>
          <p:nvPr>
            <p:ph type="title"/>
          </p:nvPr>
        </p:nvSpPr>
        <p:spPr>
          <a:xfrm>
            <a:off x="21571" y="76603"/>
            <a:ext cx="3600860" cy="5431536"/>
          </a:xfrm>
        </p:spPr>
        <p:txBody>
          <a:bodyPr>
            <a:normAutofit fontScale="90000"/>
          </a:bodyPr>
          <a:lstStyle/>
          <a:p>
            <a:r>
              <a:rPr lang="en-US" sz="2800" spc="-5" dirty="0"/>
              <a:t>The </a:t>
            </a:r>
            <a:r>
              <a:rPr lang="en-US" sz="2800" dirty="0"/>
              <a:t>new </a:t>
            </a:r>
            <a:br>
              <a:rPr lang="en-US" sz="2800" dirty="0"/>
            </a:br>
            <a:r>
              <a:rPr lang="en-US" sz="2800" spc="-5" dirty="0"/>
              <a:t>urban </a:t>
            </a:r>
            <a:r>
              <a:rPr lang="en-US" sz="2800" dirty="0"/>
              <a:t>system </a:t>
            </a:r>
            <a:r>
              <a:rPr lang="en-US" sz="2800" spc="-5" dirty="0"/>
              <a:t>in  China</a:t>
            </a: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br>
              <a:rPr lang="en-US" sz="2800" spc="-5" dirty="0"/>
            </a:br>
            <a:endParaRPr lang="en-US" sz="2800" dirty="0"/>
          </a:p>
        </p:txBody>
      </p:sp>
      <p:sp>
        <p:nvSpPr>
          <p:cNvPr id="3" name="Content Placeholder 2">
            <a:extLst>
              <a:ext uri="{FF2B5EF4-FFF2-40B4-BE49-F238E27FC236}">
                <a16:creationId xmlns:a16="http://schemas.microsoft.com/office/drawing/2014/main" id="{1D50774B-9B68-428A-8873-25E3D591F893}"/>
              </a:ext>
            </a:extLst>
          </p:cNvPr>
          <p:cNvSpPr>
            <a:spLocks noGrp="1"/>
          </p:cNvSpPr>
          <p:nvPr>
            <p:ph idx="1"/>
          </p:nvPr>
        </p:nvSpPr>
        <p:spPr>
          <a:xfrm>
            <a:off x="5126418" y="552091"/>
            <a:ext cx="6224335" cy="5431536"/>
          </a:xfrm>
        </p:spPr>
        <p:txBody>
          <a:bodyPr anchor="ctr">
            <a:normAutofit/>
          </a:bodyPr>
          <a:lstStyle/>
          <a:p>
            <a:pPr marL="0" indent="0">
              <a:buNone/>
            </a:pPr>
            <a:r>
              <a:rPr lang="en-US" sz="2200" b="1" dirty="0">
                <a:latin typeface="Arial"/>
                <a:cs typeface="Arial"/>
              </a:rPr>
              <a:t>A </a:t>
            </a:r>
            <a:r>
              <a:rPr lang="en-US" sz="2200" b="1" spc="-5" dirty="0">
                <a:latin typeface="Arial"/>
                <a:cs typeface="Arial"/>
              </a:rPr>
              <a:t>nu</a:t>
            </a:r>
            <a:r>
              <a:rPr lang="en-US" sz="2200" b="1" dirty="0">
                <a:latin typeface="Arial"/>
                <a:cs typeface="Arial"/>
              </a:rPr>
              <a:t>m</a:t>
            </a:r>
            <a:r>
              <a:rPr lang="en-US" sz="2200" b="1" spc="-5" dirty="0">
                <a:latin typeface="Arial"/>
                <a:cs typeface="Arial"/>
              </a:rPr>
              <a:t>be</a:t>
            </a:r>
            <a:r>
              <a:rPr lang="en-US" sz="2200" b="1" dirty="0">
                <a:latin typeface="Arial"/>
                <a:cs typeface="Arial"/>
              </a:rPr>
              <a:t>r of </a:t>
            </a:r>
            <a:r>
              <a:rPr lang="en-US" sz="2200" b="1" spc="-5" dirty="0">
                <a:latin typeface="Arial"/>
                <a:cs typeface="Arial"/>
              </a:rPr>
              <a:t>c</a:t>
            </a:r>
            <a:r>
              <a:rPr lang="en-US" sz="2200" b="1" spc="-10" dirty="0">
                <a:latin typeface="Arial"/>
                <a:cs typeface="Arial"/>
              </a:rPr>
              <a:t>i</a:t>
            </a:r>
            <a:r>
              <a:rPr lang="en-US" sz="2200" b="1" spc="5" dirty="0">
                <a:latin typeface="Arial"/>
                <a:cs typeface="Arial"/>
              </a:rPr>
              <a:t>t</a:t>
            </a:r>
            <a:r>
              <a:rPr lang="en-US" sz="2200" b="1" spc="-10" dirty="0">
                <a:latin typeface="Arial"/>
                <a:cs typeface="Arial"/>
              </a:rPr>
              <a:t>i</a:t>
            </a:r>
            <a:r>
              <a:rPr lang="en-US" sz="2200" b="1" spc="-5" dirty="0">
                <a:latin typeface="Arial"/>
                <a:cs typeface="Arial"/>
              </a:rPr>
              <a:t>e</a:t>
            </a:r>
            <a:r>
              <a:rPr lang="en-US" sz="2200" b="1" dirty="0">
                <a:latin typeface="Arial"/>
                <a:cs typeface="Arial"/>
              </a:rPr>
              <a:t>s </a:t>
            </a:r>
            <a:r>
              <a:rPr lang="en-US" sz="2200" b="1" spc="-10" dirty="0">
                <a:latin typeface="Arial"/>
                <a:cs typeface="Arial"/>
              </a:rPr>
              <a:t>wi</a:t>
            </a:r>
            <a:r>
              <a:rPr lang="en-US" sz="2200" b="1" spc="5" dirty="0">
                <a:latin typeface="Arial"/>
                <a:cs typeface="Arial"/>
              </a:rPr>
              <a:t>t</a:t>
            </a:r>
            <a:r>
              <a:rPr lang="en-US" sz="2200" b="1" dirty="0">
                <a:latin typeface="Arial"/>
                <a:cs typeface="Arial"/>
              </a:rPr>
              <a:t>h </a:t>
            </a:r>
            <a:r>
              <a:rPr lang="en-US" sz="2200" b="1" spc="-10" dirty="0">
                <a:latin typeface="Arial"/>
                <a:cs typeface="Arial"/>
              </a:rPr>
              <a:t>i</a:t>
            </a:r>
            <a:r>
              <a:rPr lang="en-US" sz="2200" b="1" spc="-5" dirty="0">
                <a:latin typeface="Arial"/>
                <a:cs typeface="Arial"/>
              </a:rPr>
              <a:t>n</a:t>
            </a:r>
            <a:r>
              <a:rPr lang="en-US" sz="2200" b="1" spc="5" dirty="0">
                <a:latin typeface="Arial"/>
                <a:cs typeface="Arial"/>
              </a:rPr>
              <a:t>t</a:t>
            </a:r>
            <a:r>
              <a:rPr lang="en-US" sz="2200" b="1" spc="-5" dirty="0">
                <a:latin typeface="Arial"/>
                <a:cs typeface="Arial"/>
              </a:rPr>
              <a:t>e</a:t>
            </a:r>
            <a:r>
              <a:rPr lang="en-US" sz="2200" b="1" dirty="0">
                <a:latin typeface="Arial"/>
                <a:cs typeface="Arial"/>
              </a:rPr>
              <a:t>r</a:t>
            </a:r>
            <a:r>
              <a:rPr lang="en-US" sz="2200" b="1" spc="-5" dirty="0">
                <a:latin typeface="Arial"/>
                <a:cs typeface="Arial"/>
              </a:rPr>
              <a:t>na</a:t>
            </a:r>
            <a:r>
              <a:rPr lang="en-US" sz="2200" b="1" spc="5" dirty="0">
                <a:latin typeface="Arial"/>
                <a:cs typeface="Arial"/>
              </a:rPr>
              <a:t>ti</a:t>
            </a:r>
            <a:r>
              <a:rPr lang="en-US" sz="2200" b="1" spc="-5" dirty="0">
                <a:latin typeface="Arial"/>
                <a:cs typeface="Arial"/>
              </a:rPr>
              <a:t>o</a:t>
            </a:r>
            <a:r>
              <a:rPr lang="en-US" sz="2200" b="1" spc="5" dirty="0">
                <a:latin typeface="Arial"/>
                <a:cs typeface="Arial"/>
              </a:rPr>
              <a:t>n</a:t>
            </a:r>
            <a:r>
              <a:rPr lang="en-US" sz="2200" b="1" spc="-5" dirty="0">
                <a:latin typeface="Arial"/>
                <a:cs typeface="Arial"/>
              </a:rPr>
              <a:t>a</a:t>
            </a:r>
            <a:r>
              <a:rPr lang="en-US" sz="2200" b="1" dirty="0">
                <a:latin typeface="Arial"/>
                <a:cs typeface="Arial"/>
              </a:rPr>
              <a:t>l	</a:t>
            </a:r>
            <a:r>
              <a:rPr lang="en-US" sz="2200" b="1" spc="5" dirty="0">
                <a:latin typeface="Arial"/>
                <a:cs typeface="Arial"/>
              </a:rPr>
              <a:t>a</a:t>
            </a:r>
            <a:r>
              <a:rPr lang="en-US" sz="2200" b="1" spc="-5" dirty="0">
                <a:latin typeface="Arial"/>
                <a:cs typeface="Arial"/>
              </a:rPr>
              <a:t>n</a:t>
            </a:r>
            <a:r>
              <a:rPr lang="en-US" sz="2200" b="1" dirty="0">
                <a:latin typeface="Arial"/>
                <a:cs typeface="Arial"/>
              </a:rPr>
              <a:t>d regional importance are raised</a:t>
            </a:r>
          </a:p>
          <a:p>
            <a:pPr marL="469900" marR="5080" lvl="1">
              <a:spcBef>
                <a:spcPts val="100"/>
              </a:spcBef>
            </a:pPr>
            <a:r>
              <a:rPr lang="en-US" sz="2200" spc="-5" dirty="0">
                <a:latin typeface="Arial"/>
                <a:cs typeface="Arial"/>
              </a:rPr>
              <a:t>Many muti national company locate their  </a:t>
            </a:r>
            <a:r>
              <a:rPr lang="en-US" sz="2200" dirty="0">
                <a:latin typeface="Arial"/>
                <a:cs typeface="Arial"/>
              </a:rPr>
              <a:t>headquarters </a:t>
            </a:r>
            <a:r>
              <a:rPr lang="en-US" sz="2200" spc="-5" dirty="0">
                <a:latin typeface="Arial"/>
                <a:cs typeface="Arial"/>
              </a:rPr>
              <a:t>in cities with  international </a:t>
            </a:r>
            <a:r>
              <a:rPr lang="en-US" sz="2200" dirty="0">
                <a:latin typeface="Arial"/>
                <a:cs typeface="Arial"/>
              </a:rPr>
              <a:t>importance  </a:t>
            </a:r>
            <a:r>
              <a:rPr lang="en-US" sz="2200" spc="-5" dirty="0">
                <a:latin typeface="Arial"/>
                <a:cs typeface="Arial"/>
              </a:rPr>
              <a:t>(e.g. </a:t>
            </a:r>
            <a:r>
              <a:rPr lang="en-US" sz="2200" dirty="0">
                <a:latin typeface="Arial"/>
                <a:cs typeface="Arial"/>
              </a:rPr>
              <a:t>Beijing </a:t>
            </a:r>
            <a:r>
              <a:rPr lang="en-US" sz="2200" spc="-5" dirty="0">
                <a:latin typeface="Arial"/>
                <a:cs typeface="Arial"/>
              </a:rPr>
              <a:t>and  Shanghai) </a:t>
            </a:r>
            <a:r>
              <a:rPr lang="en-US" sz="2200" dirty="0">
                <a:latin typeface="Arial"/>
                <a:cs typeface="Arial"/>
              </a:rPr>
              <a:t>and </a:t>
            </a:r>
            <a:r>
              <a:rPr lang="en-US" sz="2200" spc="-5" dirty="0">
                <a:latin typeface="Arial"/>
                <a:cs typeface="Arial"/>
              </a:rPr>
              <a:t>those with  regional importance </a:t>
            </a:r>
            <a:r>
              <a:rPr lang="en-US" sz="2200" dirty="0">
                <a:latin typeface="Arial"/>
                <a:cs typeface="Arial"/>
              </a:rPr>
              <a:t>(e.g.  </a:t>
            </a:r>
            <a:r>
              <a:rPr lang="en-US" sz="2200" spc="-5" dirty="0">
                <a:latin typeface="Arial"/>
                <a:cs typeface="Arial"/>
              </a:rPr>
              <a:t>Guangzhou and</a:t>
            </a:r>
            <a:r>
              <a:rPr lang="en-US" sz="2200" spc="385" dirty="0">
                <a:latin typeface="Arial"/>
                <a:cs typeface="Arial"/>
              </a:rPr>
              <a:t> </a:t>
            </a:r>
            <a:r>
              <a:rPr lang="en-US" sz="2200" spc="-5" dirty="0">
                <a:latin typeface="Arial"/>
                <a:cs typeface="Arial"/>
              </a:rPr>
              <a:t>Qingdao).</a:t>
            </a:r>
            <a:endParaRPr lang="en-US" sz="2200" dirty="0">
              <a:latin typeface="Arial"/>
              <a:cs typeface="Arial"/>
            </a:endParaRPr>
          </a:p>
          <a:p>
            <a:pPr marL="469900" marR="5080" lvl="1">
              <a:spcBef>
                <a:spcPts val="100"/>
              </a:spcBef>
            </a:pPr>
            <a:r>
              <a:rPr lang="en-US" sz="2200" spc="-5" dirty="0">
                <a:latin typeface="Arial"/>
                <a:cs typeface="Arial"/>
              </a:rPr>
              <a:t>Enhance their </a:t>
            </a:r>
            <a:r>
              <a:rPr lang="en-US" sz="2200" dirty="0">
                <a:latin typeface="Arial"/>
                <a:cs typeface="Arial"/>
              </a:rPr>
              <a:t>economic  </a:t>
            </a:r>
            <a:r>
              <a:rPr lang="en-US" sz="2200" spc="-5" dirty="0">
                <a:latin typeface="Arial"/>
                <a:cs typeface="Arial"/>
              </a:rPr>
              <a:t>dominance.</a:t>
            </a:r>
          </a:p>
          <a:p>
            <a:pPr marL="241300" marR="5080" lvl="1" indent="0">
              <a:spcBef>
                <a:spcPts val="100"/>
              </a:spcBef>
              <a:buNone/>
            </a:pPr>
            <a:r>
              <a:rPr lang="en-US" sz="2200" b="1" dirty="0">
                <a:latin typeface="Arial"/>
                <a:cs typeface="Arial"/>
              </a:rPr>
              <a:t>	</a:t>
            </a:r>
          </a:p>
          <a:p>
            <a:pPr marL="241300" marR="5080" lvl="1" indent="0">
              <a:spcBef>
                <a:spcPts val="100"/>
              </a:spcBef>
              <a:buNone/>
            </a:pPr>
            <a:endParaRPr lang="en-US" sz="2200" dirty="0">
              <a:latin typeface="Arial"/>
              <a:cs typeface="Arial"/>
            </a:endParaRPr>
          </a:p>
        </p:txBody>
      </p:sp>
      <p:grpSp>
        <p:nvGrpSpPr>
          <p:cNvPr id="20" name="object 11">
            <a:extLst>
              <a:ext uri="{FF2B5EF4-FFF2-40B4-BE49-F238E27FC236}">
                <a16:creationId xmlns:a16="http://schemas.microsoft.com/office/drawing/2014/main" id="{01D87735-0B42-4B86-81D2-A37C8943FFF0}"/>
              </a:ext>
            </a:extLst>
          </p:cNvPr>
          <p:cNvGrpSpPr/>
          <p:nvPr/>
        </p:nvGrpSpPr>
        <p:grpSpPr>
          <a:xfrm>
            <a:off x="-3579908" y="795744"/>
            <a:ext cx="8188522" cy="6414940"/>
            <a:chOff x="1580266" y="1493513"/>
            <a:chExt cx="8188522" cy="6414940"/>
          </a:xfrm>
        </p:grpSpPr>
        <p:sp>
          <p:nvSpPr>
            <p:cNvPr id="21" name="object 12">
              <a:extLst>
                <a:ext uri="{FF2B5EF4-FFF2-40B4-BE49-F238E27FC236}">
                  <a16:creationId xmlns:a16="http://schemas.microsoft.com/office/drawing/2014/main" id="{FC4CFA8C-66AE-4294-95EC-D7230A66045C}"/>
                </a:ext>
              </a:extLst>
            </p:cNvPr>
            <p:cNvSpPr/>
            <p:nvPr/>
          </p:nvSpPr>
          <p:spPr>
            <a:xfrm>
              <a:off x="1580266" y="1493513"/>
              <a:ext cx="213359" cy="213366"/>
            </a:xfrm>
            <a:prstGeom prst="rect">
              <a:avLst/>
            </a:prstGeom>
            <a:blipFill>
              <a:blip r:embed="rId2" cstate="print"/>
              <a:stretch>
                <a:fillRect/>
              </a:stretch>
            </a:blipFill>
          </p:spPr>
          <p:txBody>
            <a:bodyPr wrap="square" lIns="0" tIns="0" rIns="0" bIns="0" rtlCol="0"/>
            <a:lstStyle/>
            <a:p>
              <a:endParaRPr/>
            </a:p>
          </p:txBody>
        </p:sp>
        <p:sp>
          <p:nvSpPr>
            <p:cNvPr id="22" name="object 13">
              <a:extLst>
                <a:ext uri="{FF2B5EF4-FFF2-40B4-BE49-F238E27FC236}">
                  <a16:creationId xmlns:a16="http://schemas.microsoft.com/office/drawing/2014/main" id="{17EAFF14-C55F-437C-92C5-D2F481314197}"/>
                </a:ext>
              </a:extLst>
            </p:cNvPr>
            <p:cNvSpPr/>
            <p:nvPr/>
          </p:nvSpPr>
          <p:spPr>
            <a:xfrm>
              <a:off x="2485522" y="3947160"/>
              <a:ext cx="167639" cy="167640"/>
            </a:xfrm>
            <a:prstGeom prst="rect">
              <a:avLst/>
            </a:prstGeom>
            <a:blipFill>
              <a:blip r:embed="rId3" cstate="print"/>
              <a:stretch>
                <a:fillRect/>
              </a:stretch>
            </a:blipFill>
          </p:spPr>
          <p:txBody>
            <a:bodyPr wrap="square" lIns="0" tIns="0" rIns="0" bIns="0" rtlCol="0"/>
            <a:lstStyle/>
            <a:p>
              <a:endParaRPr/>
            </a:p>
          </p:txBody>
        </p:sp>
        <p:sp>
          <p:nvSpPr>
            <p:cNvPr id="23" name="object 14">
              <a:extLst>
                <a:ext uri="{FF2B5EF4-FFF2-40B4-BE49-F238E27FC236}">
                  <a16:creationId xmlns:a16="http://schemas.microsoft.com/office/drawing/2014/main" id="{E9F26C4B-AD7A-409B-972C-0057E8B71A55}"/>
                </a:ext>
              </a:extLst>
            </p:cNvPr>
            <p:cNvSpPr/>
            <p:nvPr/>
          </p:nvSpPr>
          <p:spPr>
            <a:xfrm>
              <a:off x="6888429" y="1887130"/>
              <a:ext cx="2880359" cy="6021323"/>
            </a:xfrm>
            <a:prstGeom prst="rect">
              <a:avLst/>
            </a:prstGeom>
            <a:blipFill>
              <a:blip r:embed="rId4" cstate="print"/>
              <a:stretch>
                <a:fillRect/>
              </a:stretch>
            </a:blipFill>
          </p:spPr>
          <p:txBody>
            <a:bodyPr wrap="square" lIns="0" tIns="0" rIns="0" bIns="0" rtlCol="0"/>
            <a:lstStyle/>
            <a:p>
              <a:endParaRPr/>
            </a:p>
          </p:txBody>
        </p:sp>
        <p:sp>
          <p:nvSpPr>
            <p:cNvPr id="25" name="object 15">
              <a:extLst>
                <a:ext uri="{FF2B5EF4-FFF2-40B4-BE49-F238E27FC236}">
                  <a16:creationId xmlns:a16="http://schemas.microsoft.com/office/drawing/2014/main" id="{78E95116-920C-4783-B8FF-C093D95F2301}"/>
                </a:ext>
              </a:extLst>
            </p:cNvPr>
            <p:cNvSpPr/>
            <p:nvPr/>
          </p:nvSpPr>
          <p:spPr>
            <a:xfrm>
              <a:off x="2485522" y="6370319"/>
              <a:ext cx="167639" cy="152400"/>
            </a:xfrm>
            <a:prstGeom prst="rect">
              <a:avLst/>
            </a:prstGeom>
            <a:blipFill>
              <a:blip r:embed="rId5"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584632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122B-A889-4277-8813-BE4F753B06D5}"/>
              </a:ext>
            </a:extLst>
          </p:cNvPr>
          <p:cNvSpPr>
            <a:spLocks noGrp="1"/>
          </p:cNvSpPr>
          <p:nvPr>
            <p:ph type="title"/>
          </p:nvPr>
        </p:nvSpPr>
        <p:spPr>
          <a:xfrm>
            <a:off x="122333" y="676656"/>
            <a:ext cx="3808268" cy="5504688"/>
          </a:xfrm>
        </p:spPr>
        <p:txBody>
          <a:bodyPr>
            <a:normAutofit/>
          </a:bodyPr>
          <a:lstStyle/>
          <a:p>
            <a:r>
              <a:rPr lang="en-US" sz="3200" spc="-5" dirty="0">
                <a:solidFill>
                  <a:schemeClr val="bg1"/>
                </a:solidFill>
              </a:rPr>
              <a:t>The </a:t>
            </a:r>
            <a:r>
              <a:rPr lang="en-US" sz="3200" dirty="0">
                <a:solidFill>
                  <a:schemeClr val="bg1"/>
                </a:solidFill>
              </a:rPr>
              <a:t>new </a:t>
            </a:r>
            <a:r>
              <a:rPr lang="en-US" sz="3200" spc="-5" dirty="0">
                <a:solidFill>
                  <a:schemeClr val="bg1"/>
                </a:solidFill>
              </a:rPr>
              <a:t>urban </a:t>
            </a:r>
            <a:r>
              <a:rPr lang="en-US" sz="3200" dirty="0">
                <a:solidFill>
                  <a:schemeClr val="bg1"/>
                </a:solidFill>
              </a:rPr>
              <a:t>system </a:t>
            </a:r>
            <a:r>
              <a:rPr lang="en-US" sz="3200" spc="-5" dirty="0">
                <a:solidFill>
                  <a:schemeClr val="bg1"/>
                </a:solidFill>
              </a:rPr>
              <a:t>in  China</a:t>
            </a:r>
            <a:endParaRPr lang="en-US" sz="3200" dirty="0">
              <a:solidFill>
                <a:schemeClr val="bg1"/>
              </a:solidFill>
            </a:endParaRPr>
          </a:p>
        </p:txBody>
      </p:sp>
      <p:graphicFrame>
        <p:nvGraphicFramePr>
          <p:cNvPr id="21" name="Content Placeholder 2">
            <a:extLst>
              <a:ext uri="{FF2B5EF4-FFF2-40B4-BE49-F238E27FC236}">
                <a16:creationId xmlns:a16="http://schemas.microsoft.com/office/drawing/2014/main" id="{EA8967F3-8F64-4853-AE44-30D07AEEF7DE}"/>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object 14">
            <a:extLst>
              <a:ext uri="{FF2B5EF4-FFF2-40B4-BE49-F238E27FC236}">
                <a16:creationId xmlns:a16="http://schemas.microsoft.com/office/drawing/2014/main" id="{EDF65A63-E59B-432C-8342-5BAC9507755A}"/>
              </a:ext>
            </a:extLst>
          </p:cNvPr>
          <p:cNvGrpSpPr/>
          <p:nvPr/>
        </p:nvGrpSpPr>
        <p:grpSpPr>
          <a:xfrm>
            <a:off x="-375182" y="1248094"/>
            <a:ext cx="5424336" cy="4361812"/>
            <a:chOff x="2485522" y="1229868"/>
            <a:chExt cx="7433178" cy="5977127"/>
          </a:xfrm>
        </p:grpSpPr>
        <p:sp>
          <p:nvSpPr>
            <p:cNvPr id="26" name="object 15">
              <a:extLst>
                <a:ext uri="{FF2B5EF4-FFF2-40B4-BE49-F238E27FC236}">
                  <a16:creationId xmlns:a16="http://schemas.microsoft.com/office/drawing/2014/main" id="{2E7A8638-0C3E-4A0D-AFF1-0DEB0EC402D0}"/>
                </a:ext>
              </a:extLst>
            </p:cNvPr>
            <p:cNvSpPr/>
            <p:nvPr/>
          </p:nvSpPr>
          <p:spPr>
            <a:xfrm>
              <a:off x="2485522" y="5303520"/>
              <a:ext cx="167639" cy="152400"/>
            </a:xfrm>
            <a:prstGeom prst="rect">
              <a:avLst/>
            </a:prstGeom>
            <a:blipFill>
              <a:blip r:embed="rId7" cstate="print"/>
              <a:stretch>
                <a:fillRect/>
              </a:stretch>
            </a:blipFill>
          </p:spPr>
          <p:txBody>
            <a:bodyPr wrap="square" lIns="0" tIns="0" rIns="0" bIns="0" rtlCol="0"/>
            <a:lstStyle/>
            <a:p>
              <a:endParaRPr/>
            </a:p>
          </p:txBody>
        </p:sp>
        <p:sp>
          <p:nvSpPr>
            <p:cNvPr id="27" name="object 16">
              <a:extLst>
                <a:ext uri="{FF2B5EF4-FFF2-40B4-BE49-F238E27FC236}">
                  <a16:creationId xmlns:a16="http://schemas.microsoft.com/office/drawing/2014/main" id="{29872487-CC9D-46E6-9A63-18359F1DBF8A}"/>
                </a:ext>
              </a:extLst>
            </p:cNvPr>
            <p:cNvSpPr/>
            <p:nvPr/>
          </p:nvSpPr>
          <p:spPr>
            <a:xfrm>
              <a:off x="7273930" y="1229868"/>
              <a:ext cx="2644139" cy="5977127"/>
            </a:xfrm>
            <a:prstGeom prst="rect">
              <a:avLst/>
            </a:prstGeom>
            <a:blipFill>
              <a:blip r:embed="rId8" cstate="print"/>
              <a:stretch>
                <a:fillRect/>
              </a:stretch>
            </a:blipFill>
          </p:spPr>
          <p:txBody>
            <a:bodyPr wrap="square" lIns="0" tIns="0" rIns="0" bIns="0" rtlCol="0"/>
            <a:lstStyle/>
            <a:p>
              <a:endParaRPr/>
            </a:p>
          </p:txBody>
        </p:sp>
        <p:sp>
          <p:nvSpPr>
            <p:cNvPr id="28" name="object 17">
              <a:extLst>
                <a:ext uri="{FF2B5EF4-FFF2-40B4-BE49-F238E27FC236}">
                  <a16:creationId xmlns:a16="http://schemas.microsoft.com/office/drawing/2014/main" id="{C2AF642B-32BE-4593-BD5D-66F211CF63D8}"/>
                </a:ext>
              </a:extLst>
            </p:cNvPr>
            <p:cNvSpPr/>
            <p:nvPr/>
          </p:nvSpPr>
          <p:spPr>
            <a:xfrm>
              <a:off x="7274560" y="1229880"/>
              <a:ext cx="2644140" cy="2158365"/>
            </a:xfrm>
            <a:custGeom>
              <a:avLst/>
              <a:gdLst/>
              <a:ahLst/>
              <a:cxnLst/>
              <a:rect l="l" t="t" r="r" b="b"/>
              <a:pathLst>
                <a:path w="2644140" h="2158365">
                  <a:moveTo>
                    <a:pt x="2644140" y="0"/>
                  </a:moveTo>
                  <a:lnTo>
                    <a:pt x="2640330" y="0"/>
                  </a:lnTo>
                  <a:lnTo>
                    <a:pt x="2640330" y="3048"/>
                  </a:lnTo>
                  <a:lnTo>
                    <a:pt x="2640330" y="2154936"/>
                  </a:lnTo>
                  <a:lnTo>
                    <a:pt x="2540" y="2154936"/>
                  </a:lnTo>
                  <a:lnTo>
                    <a:pt x="2540" y="3048"/>
                  </a:lnTo>
                  <a:lnTo>
                    <a:pt x="2640330" y="3048"/>
                  </a:lnTo>
                  <a:lnTo>
                    <a:pt x="2640330" y="0"/>
                  </a:lnTo>
                  <a:lnTo>
                    <a:pt x="2540" y="0"/>
                  </a:lnTo>
                  <a:lnTo>
                    <a:pt x="0" y="0"/>
                  </a:lnTo>
                  <a:lnTo>
                    <a:pt x="0" y="2157984"/>
                  </a:lnTo>
                  <a:lnTo>
                    <a:pt x="2644140" y="2157984"/>
                  </a:lnTo>
                  <a:lnTo>
                    <a:pt x="2644140" y="0"/>
                  </a:lnTo>
                  <a:close/>
                </a:path>
              </a:pathLst>
            </a:custGeom>
            <a:solidFill>
              <a:srgbClr val="000000"/>
            </a:solidFill>
          </p:spPr>
          <p:txBody>
            <a:bodyPr wrap="square" lIns="0" tIns="0" rIns="0" bIns="0" rtlCol="0"/>
            <a:lstStyle/>
            <a:p>
              <a:endParaRPr/>
            </a:p>
          </p:txBody>
        </p:sp>
      </p:grpSp>
    </p:spTree>
    <p:extLst>
      <p:ext uri="{BB962C8B-B14F-4D97-AF65-F5344CB8AC3E}">
        <p14:creationId xmlns:p14="http://schemas.microsoft.com/office/powerpoint/2010/main" val="345940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ACA0E-CEC3-4BED-AD1C-B079CDFE3841}"/>
              </a:ext>
            </a:extLst>
          </p:cNvPr>
          <p:cNvSpPr>
            <a:spLocks noGrp="1"/>
          </p:cNvSpPr>
          <p:nvPr>
            <p:ph type="title"/>
          </p:nvPr>
        </p:nvSpPr>
        <p:spPr>
          <a:xfrm>
            <a:off x="838200" y="624568"/>
            <a:ext cx="3766457" cy="5412920"/>
          </a:xfrm>
        </p:spPr>
        <p:txBody>
          <a:bodyPr>
            <a:normAutofit/>
          </a:bodyPr>
          <a:lstStyle/>
          <a:p>
            <a:r>
              <a:rPr lang="en-US" spc="-5">
                <a:solidFill>
                  <a:srgbClr val="FFFFFF"/>
                </a:solidFill>
              </a:rPr>
              <a:t>The </a:t>
            </a:r>
            <a:r>
              <a:rPr lang="en-US">
                <a:solidFill>
                  <a:srgbClr val="FFFFFF"/>
                </a:solidFill>
              </a:rPr>
              <a:t>new </a:t>
            </a:r>
            <a:r>
              <a:rPr lang="en-US" spc="-5">
                <a:solidFill>
                  <a:srgbClr val="FFFFFF"/>
                </a:solidFill>
              </a:rPr>
              <a:t>urban </a:t>
            </a:r>
            <a:r>
              <a:rPr lang="en-US">
                <a:solidFill>
                  <a:srgbClr val="FFFFFF"/>
                </a:solidFill>
              </a:rPr>
              <a:t>system </a:t>
            </a:r>
            <a:r>
              <a:rPr lang="en-US" spc="-5">
                <a:solidFill>
                  <a:srgbClr val="FFFFFF"/>
                </a:solidFill>
              </a:rPr>
              <a:t>in  China</a:t>
            </a:r>
            <a:endParaRPr lang="en-US">
              <a:solidFill>
                <a:srgbClr val="FFFFFF"/>
              </a:solidFill>
            </a:endParaRPr>
          </a:p>
        </p:txBody>
      </p:sp>
      <p:sp>
        <p:nvSpPr>
          <p:cNvPr id="3" name="Content Placeholder 2">
            <a:extLst>
              <a:ext uri="{FF2B5EF4-FFF2-40B4-BE49-F238E27FC236}">
                <a16:creationId xmlns:a16="http://schemas.microsoft.com/office/drawing/2014/main" id="{E536E2C6-B90B-4415-9566-A97F27590471}"/>
              </a:ext>
            </a:extLst>
          </p:cNvPr>
          <p:cNvSpPr>
            <a:spLocks noGrp="1"/>
          </p:cNvSpPr>
          <p:nvPr>
            <p:ph idx="1"/>
          </p:nvPr>
        </p:nvSpPr>
        <p:spPr>
          <a:xfrm>
            <a:off x="5600700" y="624568"/>
            <a:ext cx="5753098" cy="5412920"/>
          </a:xfrm>
        </p:spPr>
        <p:txBody>
          <a:bodyPr anchor="ctr">
            <a:normAutofit/>
          </a:bodyPr>
          <a:lstStyle/>
          <a:p>
            <a:r>
              <a:rPr lang="en-US" sz="2400" spc="-5">
                <a:latin typeface="Arial"/>
                <a:cs typeface="Arial"/>
              </a:rPr>
              <a:t>Industries are prospering In  small cities and</a:t>
            </a:r>
            <a:r>
              <a:rPr lang="en-US" sz="2400" spc="5">
                <a:latin typeface="Arial"/>
                <a:cs typeface="Arial"/>
              </a:rPr>
              <a:t> </a:t>
            </a:r>
            <a:r>
              <a:rPr lang="en-US" sz="2400" spc="-5">
                <a:latin typeface="Arial"/>
                <a:cs typeface="Arial"/>
              </a:rPr>
              <a:t>towns</a:t>
            </a:r>
          </a:p>
          <a:p>
            <a:pPr lvl="1"/>
            <a:r>
              <a:rPr lang="en-US" spc="-15">
                <a:latin typeface="Arial"/>
                <a:cs typeface="Arial"/>
              </a:rPr>
              <a:t>M</a:t>
            </a:r>
            <a:r>
              <a:rPr lang="en-US" spc="-5">
                <a:latin typeface="Arial"/>
                <a:cs typeface="Arial"/>
              </a:rPr>
              <a:t>a</a:t>
            </a:r>
            <a:r>
              <a:rPr lang="en-US" spc="5">
                <a:latin typeface="Arial"/>
                <a:cs typeface="Arial"/>
              </a:rPr>
              <a:t>n</a:t>
            </a:r>
            <a:r>
              <a:rPr lang="en-US" spc="-5">
                <a:latin typeface="Arial"/>
                <a:cs typeface="Arial"/>
              </a:rPr>
              <a:t>y</a:t>
            </a:r>
            <a:r>
              <a:rPr lang="en-US">
                <a:latin typeface="Arial"/>
                <a:cs typeface="Arial"/>
              </a:rPr>
              <a:t>	s</a:t>
            </a:r>
            <a:r>
              <a:rPr lang="en-US" spc="-15">
                <a:latin typeface="Arial"/>
                <a:cs typeface="Arial"/>
              </a:rPr>
              <a:t>m</a:t>
            </a:r>
            <a:r>
              <a:rPr lang="en-US" spc="5">
                <a:latin typeface="Arial"/>
                <a:cs typeface="Arial"/>
              </a:rPr>
              <a:t>a</a:t>
            </a:r>
            <a:r>
              <a:rPr lang="en-US" spc="-5">
                <a:latin typeface="Arial"/>
                <a:cs typeface="Arial"/>
              </a:rPr>
              <a:t>ll</a:t>
            </a:r>
            <a:r>
              <a:rPr lang="en-US">
                <a:latin typeface="Arial"/>
                <a:cs typeface="Arial"/>
              </a:rPr>
              <a:t>	c</a:t>
            </a:r>
            <a:r>
              <a:rPr lang="en-US" spc="-5">
                <a:latin typeface="Arial"/>
                <a:cs typeface="Arial"/>
              </a:rPr>
              <a:t>ities</a:t>
            </a:r>
            <a:r>
              <a:rPr lang="en-US">
                <a:latin typeface="Arial"/>
                <a:cs typeface="Arial"/>
              </a:rPr>
              <a:t>	</a:t>
            </a:r>
            <a:r>
              <a:rPr lang="en-US" spc="-15">
                <a:latin typeface="Arial"/>
                <a:cs typeface="Arial"/>
              </a:rPr>
              <a:t>a</a:t>
            </a:r>
            <a:r>
              <a:rPr lang="en-US" spc="-5">
                <a:latin typeface="Arial"/>
                <a:cs typeface="Arial"/>
              </a:rPr>
              <a:t>nd towns along the </a:t>
            </a:r>
            <a:r>
              <a:rPr lang="en-US">
                <a:latin typeface="Arial"/>
                <a:cs typeface="Arial"/>
              </a:rPr>
              <a:t>coast </a:t>
            </a:r>
            <a:r>
              <a:rPr lang="en-US" spc="-5">
                <a:latin typeface="Arial"/>
                <a:cs typeface="Arial"/>
              </a:rPr>
              <a:t>are  directly </a:t>
            </a:r>
            <a:r>
              <a:rPr lang="en-US">
                <a:latin typeface="Arial"/>
                <a:cs typeface="Arial"/>
              </a:rPr>
              <a:t>participating </a:t>
            </a:r>
            <a:r>
              <a:rPr lang="en-US" spc="-5">
                <a:latin typeface="Arial"/>
                <a:cs typeface="Arial"/>
              </a:rPr>
              <a:t>in  international production</a:t>
            </a:r>
          </a:p>
          <a:p>
            <a:pPr lvl="1"/>
            <a:r>
              <a:rPr lang="en-US" spc="-5">
                <a:latin typeface="Arial"/>
                <a:cs typeface="Arial"/>
              </a:rPr>
              <a:t>They absorbed a great number of surplus labour from the countryside and brought the rural economy up</a:t>
            </a:r>
            <a:endParaRPr lang="en-US"/>
          </a:p>
        </p:txBody>
      </p:sp>
    </p:spTree>
    <p:extLst>
      <p:ext uri="{BB962C8B-B14F-4D97-AF65-F5344CB8AC3E}">
        <p14:creationId xmlns:p14="http://schemas.microsoft.com/office/powerpoint/2010/main" val="279036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6924-5AB9-0E09-A5F1-66891CA19CEF}"/>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630B7F4C-3956-780D-CF46-A8F145B88B64}"/>
              </a:ext>
            </a:extLst>
          </p:cNvPr>
          <p:cNvSpPr>
            <a:spLocks noGrp="1"/>
          </p:cNvSpPr>
          <p:nvPr>
            <p:ph idx="1"/>
          </p:nvPr>
        </p:nvSpPr>
        <p:spPr/>
        <p:txBody>
          <a:bodyPr>
            <a:normAutofit fontScale="70000" lnSpcReduction="20000"/>
          </a:bodyPr>
          <a:lstStyle/>
          <a:p>
            <a:r>
              <a:rPr lang="en-US" dirty="0">
                <a:effectLst/>
              </a:rPr>
              <a:t>Gar-On Yeh, A., &amp; Wu, F. (1995). Internal structure of Chinese cities in the midst of economic reform. </a:t>
            </a:r>
            <a:r>
              <a:rPr lang="en-US" i="1" dirty="0">
                <a:effectLst/>
              </a:rPr>
              <a:t>Urban Geography</a:t>
            </a:r>
            <a:r>
              <a:rPr lang="en-US" dirty="0">
                <a:effectLst/>
              </a:rPr>
              <a:t>, </a:t>
            </a:r>
            <a:r>
              <a:rPr lang="en-US" i="1" dirty="0">
                <a:effectLst/>
              </a:rPr>
              <a:t>16</a:t>
            </a:r>
            <a:r>
              <a:rPr lang="en-US" dirty="0">
                <a:effectLst/>
              </a:rPr>
              <a:t>(6), 521–554. https://doi.org/10.2747/0272-3638.16.6.521</a:t>
            </a:r>
          </a:p>
          <a:p>
            <a:r>
              <a:rPr lang="en-US" dirty="0">
                <a:effectLst/>
              </a:rPr>
              <a:t>Yan, D., Kong, Y., Ye, B., &amp; Xiang, H. (2021). </a:t>
            </a:r>
            <a:r>
              <a:rPr lang="en-US" dirty="0" err="1">
                <a:effectLst/>
              </a:rPr>
              <a:t>Spatio</a:t>
            </a:r>
            <a:r>
              <a:rPr lang="en-US" dirty="0">
                <a:effectLst/>
              </a:rPr>
              <a:t>-temporal variation and daily prediction of PM2.5 concentration in world-class urban agglomerations of China. </a:t>
            </a:r>
            <a:r>
              <a:rPr lang="en-US" i="1" dirty="0">
                <a:effectLst/>
              </a:rPr>
              <a:t>Environmental Geochemistry and Health</a:t>
            </a:r>
            <a:r>
              <a:rPr lang="en-US" dirty="0">
                <a:effectLst/>
              </a:rPr>
              <a:t>, </a:t>
            </a:r>
            <a:r>
              <a:rPr lang="en-US" i="1" dirty="0">
                <a:effectLst/>
              </a:rPr>
              <a:t>43</a:t>
            </a:r>
            <a:r>
              <a:rPr lang="en-US" dirty="0">
                <a:effectLst/>
              </a:rPr>
              <a:t>(1), 301–316. https://doi.org/10.1007/s10653-020-00708-x</a:t>
            </a:r>
          </a:p>
          <a:p>
            <a:r>
              <a:rPr lang="en-US" dirty="0">
                <a:effectLst/>
              </a:rPr>
              <a:t>Li, B., Chen, C., &amp; Hu, B. (2016). Governing urbanization and the New Urbanization Plan in China. </a:t>
            </a:r>
            <a:r>
              <a:rPr lang="en-US" i="1" dirty="0">
                <a:effectLst/>
              </a:rPr>
              <a:t>Environment and Urbanization</a:t>
            </a:r>
            <a:r>
              <a:rPr lang="en-US" dirty="0">
                <a:effectLst/>
              </a:rPr>
              <a:t>, </a:t>
            </a:r>
            <a:r>
              <a:rPr lang="en-US" i="1" dirty="0">
                <a:effectLst/>
              </a:rPr>
              <a:t>28</a:t>
            </a:r>
            <a:r>
              <a:rPr lang="en-US" dirty="0">
                <a:effectLst/>
              </a:rPr>
              <a:t>(2), 515–534. https://doi.org/10.1177/0956247816647345</a:t>
            </a:r>
          </a:p>
          <a:p>
            <a:r>
              <a:rPr lang="en-US" dirty="0">
                <a:effectLst/>
              </a:rPr>
              <a:t>Chen, M., Liu, W., Lu, D., Chen, H., &amp; Ye, C. (2018). Progress of China’s new-type urbanization construction since 2014: A preliminary assessment. </a:t>
            </a:r>
            <a:r>
              <a:rPr lang="en-US" i="1" dirty="0">
                <a:effectLst/>
              </a:rPr>
              <a:t>Cities</a:t>
            </a:r>
            <a:r>
              <a:rPr lang="en-US" dirty="0">
                <a:effectLst/>
              </a:rPr>
              <a:t>, </a:t>
            </a:r>
            <a:r>
              <a:rPr lang="en-US" i="1" dirty="0">
                <a:effectLst/>
              </a:rPr>
              <a:t>78</a:t>
            </a:r>
            <a:r>
              <a:rPr lang="en-US" dirty="0">
                <a:effectLst/>
              </a:rPr>
              <a:t>(February 2018), 180–193. https://doi.org/10.1016/j.cities.2018.02.012</a:t>
            </a:r>
          </a:p>
          <a:p>
            <a:r>
              <a:rPr lang="en-US" dirty="0">
                <a:effectLst/>
              </a:rPr>
              <a:t>Banerjee, T., &amp; Schenk, S. (1984). Lower order cities and national urbanization policies: China and India. </a:t>
            </a:r>
            <a:r>
              <a:rPr lang="en-US" i="1" dirty="0">
                <a:effectLst/>
              </a:rPr>
              <a:t>Environment &amp; Planning A</a:t>
            </a:r>
            <a:r>
              <a:rPr lang="en-US" dirty="0">
                <a:effectLst/>
              </a:rPr>
              <a:t>, </a:t>
            </a:r>
            <a:r>
              <a:rPr lang="en-US" i="1" dirty="0">
                <a:effectLst/>
              </a:rPr>
              <a:t>16</a:t>
            </a:r>
            <a:r>
              <a:rPr lang="en-US" dirty="0">
                <a:effectLst/>
              </a:rPr>
              <a:t>(4), 487–512. https://doi.org/10.1068/a160487</a:t>
            </a:r>
          </a:p>
          <a:p>
            <a:r>
              <a:rPr lang="en-US" dirty="0">
                <a:effectLst/>
              </a:rPr>
              <a:t>Jia, M., Liu, Y., Lieske, S. N., &amp; Chen, T. (2020). Public policy change and its impact on urban expansion: An evaluation of 265 cities in China. </a:t>
            </a:r>
            <a:r>
              <a:rPr lang="en-US" i="1" dirty="0">
                <a:effectLst/>
              </a:rPr>
              <a:t>Land Use Policy</a:t>
            </a:r>
            <a:r>
              <a:rPr lang="en-US" dirty="0">
                <a:effectLst/>
              </a:rPr>
              <a:t>, </a:t>
            </a:r>
            <a:r>
              <a:rPr lang="en-US" i="1" dirty="0">
                <a:effectLst/>
              </a:rPr>
              <a:t>97</a:t>
            </a:r>
            <a:r>
              <a:rPr lang="en-US" dirty="0">
                <a:effectLst/>
              </a:rPr>
              <a:t>(January). </a:t>
            </a:r>
            <a:r>
              <a:rPr lang="en-US">
                <a:effectLst/>
              </a:rPr>
              <a:t>https://doi.org/10.1016/j.landusepol.2020.104754</a:t>
            </a:r>
          </a:p>
          <a:p>
            <a:endParaRPr lang="en-US"/>
          </a:p>
        </p:txBody>
      </p:sp>
    </p:spTree>
    <p:extLst>
      <p:ext uri="{BB962C8B-B14F-4D97-AF65-F5344CB8AC3E}">
        <p14:creationId xmlns:p14="http://schemas.microsoft.com/office/powerpoint/2010/main" val="276761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B519EDF-FFD2-3A12-4F86-C5A8A2EA3C4F}"/>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China </a:t>
            </a:r>
            <a:br>
              <a:rPr lang="en-US" sz="4800" dirty="0">
                <a:solidFill>
                  <a:schemeClr val="bg1"/>
                </a:solidFill>
              </a:rPr>
            </a:br>
            <a:r>
              <a:rPr lang="en-US" sz="4800" dirty="0">
                <a:solidFill>
                  <a:schemeClr val="bg1"/>
                </a:solidFill>
              </a:rPr>
              <a:t>Urbanization</a:t>
            </a:r>
          </a:p>
        </p:txBody>
      </p:sp>
      <p:graphicFrame>
        <p:nvGraphicFramePr>
          <p:cNvPr id="16" name="Content Placeholder 2">
            <a:extLst>
              <a:ext uri="{FF2B5EF4-FFF2-40B4-BE49-F238E27FC236}">
                <a16:creationId xmlns:a16="http://schemas.microsoft.com/office/drawing/2014/main" id="{88BAD887-B668-E89D-EE11-D460701D9F4C}"/>
              </a:ext>
            </a:extLst>
          </p:cNvPr>
          <p:cNvGraphicFramePr>
            <a:graphicFrameLocks noGrp="1"/>
          </p:cNvGraphicFramePr>
          <p:nvPr>
            <p:ph idx="1"/>
            <p:extLst>
              <p:ext uri="{D42A27DB-BD31-4B8C-83A1-F6EECF244321}">
                <p14:modId xmlns:p14="http://schemas.microsoft.com/office/powerpoint/2010/main" val="604735265"/>
              </p:ext>
            </p:extLst>
          </p:nvPr>
        </p:nvGraphicFramePr>
        <p:xfrm>
          <a:off x="4437137" y="154983"/>
          <a:ext cx="7574049" cy="650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56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4CFB-84CC-4D61-9C97-66918F3F9AAE}"/>
              </a:ext>
            </a:extLst>
          </p:cNvPr>
          <p:cNvSpPr>
            <a:spLocks noGrp="1"/>
          </p:cNvSpPr>
          <p:nvPr>
            <p:ph type="title"/>
          </p:nvPr>
        </p:nvSpPr>
        <p:spPr>
          <a:xfrm>
            <a:off x="635000" y="640823"/>
            <a:ext cx="3418659" cy="5583148"/>
          </a:xfrm>
        </p:spPr>
        <p:txBody>
          <a:bodyPr anchor="ctr">
            <a:normAutofit/>
          </a:bodyPr>
          <a:lstStyle/>
          <a:p>
            <a:br>
              <a:rPr lang="en-US" sz="5400"/>
            </a:br>
            <a:r>
              <a:rPr lang="en-US" sz="5400"/>
              <a:t>China Hukou System</a:t>
            </a:r>
            <a:endParaRPr lang="en-US" sz="5400" dirty="0"/>
          </a:p>
        </p:txBody>
      </p:sp>
      <p:graphicFrame>
        <p:nvGraphicFramePr>
          <p:cNvPr id="5" name="Content Placeholder 2">
            <a:extLst>
              <a:ext uri="{FF2B5EF4-FFF2-40B4-BE49-F238E27FC236}">
                <a16:creationId xmlns:a16="http://schemas.microsoft.com/office/drawing/2014/main" id="{1E8EBFC9-0788-4A3C-BC63-D6CDBAFE9DB7}"/>
              </a:ext>
            </a:extLst>
          </p:cNvPr>
          <p:cNvGraphicFramePr>
            <a:graphicFrameLocks noGrp="1"/>
          </p:cNvGraphicFramePr>
          <p:nvPr>
            <p:ph idx="1"/>
            <p:extLst>
              <p:ext uri="{D42A27DB-BD31-4B8C-83A1-F6EECF244321}">
                <p14:modId xmlns:p14="http://schemas.microsoft.com/office/powerpoint/2010/main" val="399914752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STATE WITHIN A STATE Fifty years of the Chinese hukou system. - ppt download">
            <a:extLst>
              <a:ext uri="{FF2B5EF4-FFF2-40B4-BE49-F238E27FC236}">
                <a16:creationId xmlns:a16="http://schemas.microsoft.com/office/drawing/2014/main" id="{2A45B5F4-9265-4F33-A732-1D46B29164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339" y="6793"/>
            <a:ext cx="3523258" cy="264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37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068E3D-8CEA-AC17-5810-C4E723A9F15C}"/>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Hukou System</a:t>
            </a:r>
          </a:p>
        </p:txBody>
      </p:sp>
      <p:sp>
        <p:nvSpPr>
          <p:cNvPr id="3" name="Content Placeholder 2">
            <a:extLst>
              <a:ext uri="{FF2B5EF4-FFF2-40B4-BE49-F238E27FC236}">
                <a16:creationId xmlns:a16="http://schemas.microsoft.com/office/drawing/2014/main" id="{054DE845-D608-EA3E-089A-3AE16352D3AD}"/>
              </a:ext>
            </a:extLst>
          </p:cNvPr>
          <p:cNvSpPr>
            <a:spLocks noGrp="1"/>
          </p:cNvSpPr>
          <p:nvPr>
            <p:ph idx="1"/>
          </p:nvPr>
        </p:nvSpPr>
        <p:spPr>
          <a:xfrm>
            <a:off x="838200" y="2438400"/>
            <a:ext cx="10515600" cy="3738562"/>
          </a:xfrm>
        </p:spPr>
        <p:txBody>
          <a:bodyPr>
            <a:normAutofit/>
          </a:bodyPr>
          <a:lstStyle/>
          <a:p>
            <a:pPr marL="0" indent="0" algn="ctr">
              <a:buNone/>
            </a:pPr>
            <a:r>
              <a:rPr lang="en-US" sz="2600" dirty="0"/>
              <a:t>The hukou system in China: to restrict population migration. Early theoretical and empirical studies demonstrate that China's hukou system hinders rural-urban migration</a:t>
            </a:r>
          </a:p>
        </p:txBody>
      </p:sp>
    </p:spTree>
    <p:extLst>
      <p:ext uri="{BB962C8B-B14F-4D97-AF65-F5344CB8AC3E}">
        <p14:creationId xmlns:p14="http://schemas.microsoft.com/office/powerpoint/2010/main" val="107779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F5FE2-B75A-7AA9-5D59-8EE0381A2DE5}"/>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rPr>
              <a:t>Stages of Hukou System</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61680B5-A518-25E1-7E42-37BECAF55EA9}"/>
              </a:ext>
            </a:extLst>
          </p:cNvPr>
          <p:cNvGraphicFramePr>
            <a:graphicFrameLocks noGrp="1"/>
          </p:cNvGraphicFramePr>
          <p:nvPr>
            <p:ph idx="1"/>
            <p:extLst>
              <p:ext uri="{D42A27DB-BD31-4B8C-83A1-F6EECF244321}">
                <p14:modId xmlns:p14="http://schemas.microsoft.com/office/powerpoint/2010/main" val="1874781536"/>
              </p:ext>
            </p:extLst>
          </p:nvPr>
        </p:nvGraphicFramePr>
        <p:xfrm>
          <a:off x="579496" y="1383869"/>
          <a:ext cx="11033008" cy="5014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482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0E040-7592-0B98-FA65-2CA687B83E7D}"/>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Hukou System</a:t>
            </a:r>
          </a:p>
        </p:txBody>
      </p:sp>
      <p:graphicFrame>
        <p:nvGraphicFramePr>
          <p:cNvPr id="7" name="Content Placeholder 2">
            <a:extLst>
              <a:ext uri="{FF2B5EF4-FFF2-40B4-BE49-F238E27FC236}">
                <a16:creationId xmlns:a16="http://schemas.microsoft.com/office/drawing/2014/main" id="{FE9B586C-8ED5-D371-66CC-7BF8831F4085}"/>
              </a:ext>
            </a:extLst>
          </p:cNvPr>
          <p:cNvGraphicFramePr>
            <a:graphicFrameLocks noGrp="1"/>
          </p:cNvGraphicFramePr>
          <p:nvPr>
            <p:ph idx="1"/>
            <p:extLst>
              <p:ext uri="{D42A27DB-BD31-4B8C-83A1-F6EECF244321}">
                <p14:modId xmlns:p14="http://schemas.microsoft.com/office/powerpoint/2010/main" val="303399029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947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F9851A-380A-B8B4-8386-75211A400315}"/>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Hukou System</a:t>
            </a:r>
          </a:p>
        </p:txBody>
      </p:sp>
      <p:sp>
        <p:nvSpPr>
          <p:cNvPr id="7" name="Content Placeholder 2">
            <a:extLst>
              <a:ext uri="{FF2B5EF4-FFF2-40B4-BE49-F238E27FC236}">
                <a16:creationId xmlns:a16="http://schemas.microsoft.com/office/drawing/2014/main" id="{E9ED2754-D3F3-D466-2582-EACBA9706A62}"/>
              </a:ext>
            </a:extLst>
          </p:cNvPr>
          <p:cNvSpPr>
            <a:spLocks noGrp="1"/>
          </p:cNvSpPr>
          <p:nvPr>
            <p:ph idx="1"/>
          </p:nvPr>
        </p:nvSpPr>
        <p:spPr>
          <a:xfrm>
            <a:off x="6503158" y="649480"/>
            <a:ext cx="4862447" cy="5546047"/>
          </a:xfrm>
        </p:spPr>
        <p:txBody>
          <a:bodyPr anchor="ctr">
            <a:normAutofit/>
          </a:bodyPr>
          <a:lstStyle/>
          <a:p>
            <a:r>
              <a:rPr lang="en-US" sz="2000" dirty="0"/>
              <a:t>The persistence of the hukou divisions amid rural-urban migration, generating a two-class urban society in China</a:t>
            </a:r>
          </a:p>
          <a:p>
            <a:r>
              <a:rPr lang="en-US" sz="2000" dirty="0"/>
              <a:t>has formed a structural source of discrimination against migrants</a:t>
            </a:r>
          </a:p>
          <a:p>
            <a:r>
              <a:rPr lang="en-US" sz="2000" dirty="0"/>
              <a:t>Over the past thirty years, numerous attempts to reform the </a:t>
            </a:r>
            <a:r>
              <a:rPr lang="en-US" sz="2000" dirty="0" err="1"/>
              <a:t>hukousystem</a:t>
            </a:r>
            <a:r>
              <a:rPr lang="en-US" sz="2000" dirty="0"/>
              <a:t> aimed at easing restrictive practices. </a:t>
            </a:r>
          </a:p>
          <a:p>
            <a:r>
              <a:rPr lang="en-US" sz="2000" dirty="0"/>
              <a:t>The hukou system continues to divide and discriminate migrants from native residents</a:t>
            </a:r>
          </a:p>
          <a:p>
            <a:r>
              <a:rPr lang="en-US" sz="2000" dirty="0"/>
              <a:t>The local versus non-local distinction has remained.</a:t>
            </a:r>
          </a:p>
          <a:p>
            <a:r>
              <a:rPr lang="en-US" sz="2000" dirty="0"/>
              <a:t>distinction between residents may remain of major significance particularly in major cities</a:t>
            </a:r>
          </a:p>
        </p:txBody>
      </p:sp>
    </p:spTree>
    <p:extLst>
      <p:ext uri="{BB962C8B-B14F-4D97-AF65-F5344CB8AC3E}">
        <p14:creationId xmlns:p14="http://schemas.microsoft.com/office/powerpoint/2010/main" val="143022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B5FE-A91B-1610-1D2C-66075D74051B}"/>
              </a:ext>
            </a:extLst>
          </p:cNvPr>
          <p:cNvSpPr>
            <a:spLocks noGrp="1"/>
          </p:cNvSpPr>
          <p:nvPr>
            <p:ph type="title"/>
          </p:nvPr>
        </p:nvSpPr>
        <p:spPr>
          <a:xfrm>
            <a:off x="838199" y="365125"/>
            <a:ext cx="10969487" cy="779463"/>
          </a:xfrm>
        </p:spPr>
        <p:txBody>
          <a:bodyPr>
            <a:normAutofit/>
          </a:bodyPr>
          <a:lstStyle/>
          <a:p>
            <a:r>
              <a:rPr lang="en-US" dirty="0"/>
              <a:t>(Before) Economic Reform</a:t>
            </a:r>
          </a:p>
        </p:txBody>
      </p:sp>
      <p:graphicFrame>
        <p:nvGraphicFramePr>
          <p:cNvPr id="4" name="Content Placeholder 3">
            <a:extLst>
              <a:ext uri="{FF2B5EF4-FFF2-40B4-BE49-F238E27FC236}">
                <a16:creationId xmlns:a16="http://schemas.microsoft.com/office/drawing/2014/main" id="{3E410F5E-4A90-0693-B50E-E767161C3013}"/>
              </a:ext>
            </a:extLst>
          </p:cNvPr>
          <p:cNvGraphicFramePr>
            <a:graphicFrameLocks noGrp="1"/>
          </p:cNvGraphicFramePr>
          <p:nvPr>
            <p:ph idx="1"/>
            <p:extLst>
              <p:ext uri="{D42A27DB-BD31-4B8C-83A1-F6EECF244321}">
                <p14:modId xmlns:p14="http://schemas.microsoft.com/office/powerpoint/2010/main" val="16268194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030284F-2569-B03C-ED7D-A080EC1ACEB8}"/>
              </a:ext>
            </a:extLst>
          </p:cNvPr>
          <p:cNvSpPr txBox="1"/>
          <p:nvPr/>
        </p:nvSpPr>
        <p:spPr>
          <a:xfrm>
            <a:off x="838200" y="1502688"/>
            <a:ext cx="3720548" cy="4801314"/>
          </a:xfrm>
          <a:prstGeom prst="rect">
            <a:avLst/>
          </a:prstGeom>
          <a:noFill/>
        </p:spPr>
        <p:txBody>
          <a:bodyPr wrap="square" rtlCol="0">
            <a:spAutoFit/>
          </a:bodyPr>
          <a:lstStyle/>
          <a:p>
            <a:r>
              <a:rPr lang="en-US" b="1" dirty="0"/>
              <a:t>Socialist urban development principles</a:t>
            </a:r>
            <a:r>
              <a:rPr lang="en-US" dirty="0"/>
              <a:t>:</a:t>
            </a:r>
          </a:p>
          <a:p>
            <a:pPr marL="285750" indent="-285750">
              <a:buFont typeface="Arial" panose="020B0604020202020204" pitchFamily="34" charset="0"/>
              <a:buChar char="•"/>
            </a:pPr>
            <a:r>
              <a:rPr lang="en-US" dirty="0"/>
              <a:t>All citizens should have equal access to facilities and services </a:t>
            </a:r>
          </a:p>
          <a:p>
            <a:pPr marL="285750" indent="-285750">
              <a:buFont typeface="Arial" panose="020B0604020202020204" pitchFamily="34" charset="0"/>
              <a:buChar char="•"/>
            </a:pPr>
            <a:r>
              <a:rPr lang="en-US" dirty="0"/>
              <a:t>Industries and residences should be physically separated from each other by "green belts,“</a:t>
            </a:r>
          </a:p>
          <a:p>
            <a:pPr marL="285750" indent="-285750">
              <a:buFont typeface="Arial" panose="020B0604020202020204" pitchFamily="34" charset="0"/>
              <a:buChar char="•"/>
            </a:pPr>
            <a:r>
              <a:rPr lang="en-US" dirty="0"/>
              <a:t>they should be located sufficiently near each other to minimize the journey to work.</a:t>
            </a:r>
          </a:p>
          <a:p>
            <a:pPr marL="285750" indent="-285750">
              <a:buFont typeface="Arial" panose="020B0604020202020204" pitchFamily="34" charset="0"/>
              <a:buChar char="•"/>
            </a:pPr>
            <a:r>
              <a:rPr lang="en-US" dirty="0"/>
              <a:t> Service centers should be arranged to serve the entire city and to satisfy people's daily requirements. </a:t>
            </a:r>
          </a:p>
          <a:p>
            <a:r>
              <a:rPr lang="en-US" b="1" dirty="0"/>
              <a:t>(the principles of classlessness and urban uniformity)</a:t>
            </a:r>
          </a:p>
          <a:p>
            <a:endParaRPr lang="en-US" dirty="0"/>
          </a:p>
        </p:txBody>
      </p:sp>
    </p:spTree>
    <p:extLst>
      <p:ext uri="{BB962C8B-B14F-4D97-AF65-F5344CB8AC3E}">
        <p14:creationId xmlns:p14="http://schemas.microsoft.com/office/powerpoint/2010/main" val="3211112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2225</Words>
  <Application>Microsoft Office PowerPoint</Application>
  <PresentationFormat>Widescreen</PresentationFormat>
  <Paragraphs>159</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Tw Cen MT</vt:lpstr>
      <vt:lpstr>Office Theme</vt:lpstr>
      <vt:lpstr>Urbanization in China</vt:lpstr>
      <vt:lpstr>General Facts: China Urbanization</vt:lpstr>
      <vt:lpstr>China  Urbanization</vt:lpstr>
      <vt:lpstr> China Hukou System</vt:lpstr>
      <vt:lpstr>Hukou System</vt:lpstr>
      <vt:lpstr>Stages of Hukou System</vt:lpstr>
      <vt:lpstr>Hukou System</vt:lpstr>
      <vt:lpstr>Hukou System</vt:lpstr>
      <vt:lpstr>(Before) Economic Reform</vt:lpstr>
      <vt:lpstr>Before Economic Reform</vt:lpstr>
      <vt:lpstr>PowerPoint Presentation</vt:lpstr>
      <vt:lpstr>After Economic Reform</vt:lpstr>
      <vt:lpstr>Land Reform</vt:lpstr>
      <vt:lpstr>Before economic reform </vt:lpstr>
      <vt:lpstr>Before the reform </vt:lpstr>
      <vt:lpstr>PowerPoint Presentation</vt:lpstr>
      <vt:lpstr>The Process of Fast Growing Urbanization in China</vt:lpstr>
      <vt:lpstr>The Problems of the Fast Growing Urbanization </vt:lpstr>
      <vt:lpstr>the National New-type Urbanization Plan (NUP) </vt:lpstr>
      <vt:lpstr>NUP</vt:lpstr>
      <vt:lpstr>PowerPoint Presentation</vt:lpstr>
      <vt:lpstr>PowerPoint Presentation</vt:lpstr>
      <vt:lpstr>The new  urban system in  China            </vt:lpstr>
      <vt:lpstr>The new urban system in  China</vt:lpstr>
      <vt:lpstr>The new urban system in  China</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Facts: India vs China</dc:title>
  <dc:creator>Reviewer</dc:creator>
  <cp:lastModifiedBy>Reviewer</cp:lastModifiedBy>
  <cp:revision>12</cp:revision>
  <dcterms:created xsi:type="dcterms:W3CDTF">2022-11-30T17:08:56Z</dcterms:created>
  <dcterms:modified xsi:type="dcterms:W3CDTF">2022-12-07T05:53:34Z</dcterms:modified>
</cp:coreProperties>
</file>