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3"/>
  </p:notesMasterIdLst>
  <p:sldIdLst>
    <p:sldId id="310" r:id="rId2"/>
    <p:sldId id="291" r:id="rId3"/>
    <p:sldId id="311" r:id="rId4"/>
    <p:sldId id="296" r:id="rId5"/>
    <p:sldId id="299" r:id="rId6"/>
    <p:sldId id="292" r:id="rId7"/>
    <p:sldId id="293" r:id="rId8"/>
    <p:sldId id="319" r:id="rId9"/>
    <p:sldId id="285" r:id="rId10"/>
    <p:sldId id="320" r:id="rId11"/>
    <p:sldId id="312" r:id="rId12"/>
    <p:sldId id="316" r:id="rId13"/>
    <p:sldId id="317" r:id="rId14"/>
    <p:sldId id="318" r:id="rId15"/>
    <p:sldId id="313" r:id="rId16"/>
    <p:sldId id="315" r:id="rId17"/>
    <p:sldId id="321" r:id="rId18"/>
    <p:sldId id="298" r:id="rId19"/>
    <p:sldId id="300" r:id="rId20"/>
    <p:sldId id="302" r:id="rId21"/>
    <p:sldId id="303" r:id="rId22"/>
    <p:sldId id="322" r:id="rId23"/>
    <p:sldId id="304" r:id="rId24"/>
    <p:sldId id="305" r:id="rId25"/>
    <p:sldId id="323" r:id="rId26"/>
    <p:sldId id="257" r:id="rId27"/>
    <p:sldId id="258" r:id="rId28"/>
    <p:sldId id="260" r:id="rId29"/>
    <p:sldId id="324" r:id="rId30"/>
    <p:sldId id="271" r:id="rId31"/>
    <p:sldId id="265" r:id="rId32"/>
    <p:sldId id="277" r:id="rId33"/>
    <p:sldId id="280" r:id="rId34"/>
    <p:sldId id="283" r:id="rId35"/>
    <p:sldId id="274" r:id="rId36"/>
    <p:sldId id="279" r:id="rId37"/>
    <p:sldId id="358" r:id="rId38"/>
    <p:sldId id="360" r:id="rId39"/>
    <p:sldId id="364" r:id="rId40"/>
    <p:sldId id="365" r:id="rId41"/>
    <p:sldId id="36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7570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ERJA%201\UNS\KULIAH%20PWK\Urbanisasi%20Berkelanjutan\2022\Pertemuan%203%20Urbanization%20Trend\Comparison%20G%20and%20N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GDP/cap (US$)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Sheet1!$A$4:$A$15</c:f>
              <c:strCache>
                <c:ptCount val="12"/>
                <c:pt idx="0">
                  <c:v>Indonesia</c:v>
                </c:pt>
                <c:pt idx="1">
                  <c:v>Nigeria</c:v>
                </c:pt>
                <c:pt idx="2">
                  <c:v>Senegal</c:v>
                </c:pt>
                <c:pt idx="3">
                  <c:v>SA</c:v>
                </c:pt>
                <c:pt idx="4">
                  <c:v>Egypt</c:v>
                </c:pt>
                <c:pt idx="5">
                  <c:v>Morocco</c:v>
                </c:pt>
                <c:pt idx="6">
                  <c:v>Algeria</c:v>
                </c:pt>
                <c:pt idx="7">
                  <c:v>Tunisia</c:v>
                </c:pt>
                <c:pt idx="8">
                  <c:v>Bostwana</c:v>
                </c:pt>
                <c:pt idx="9">
                  <c:v>South Sudan</c:v>
                </c:pt>
                <c:pt idx="10">
                  <c:v>Somalia</c:v>
                </c:pt>
                <c:pt idx="11">
                  <c:v>CA Rep</c:v>
                </c:pt>
              </c:strCache>
            </c:str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4000</c:v>
                </c:pt>
                <c:pt idx="1">
                  <c:v>5200</c:v>
                </c:pt>
                <c:pt idx="2">
                  <c:v>3600</c:v>
                </c:pt>
                <c:pt idx="3">
                  <c:v>12000</c:v>
                </c:pt>
                <c:pt idx="4">
                  <c:v>13000</c:v>
                </c:pt>
                <c:pt idx="5">
                  <c:v>8000</c:v>
                </c:pt>
                <c:pt idx="6">
                  <c:v>11000</c:v>
                </c:pt>
                <c:pt idx="7">
                  <c:v>10000</c:v>
                </c:pt>
                <c:pt idx="8">
                  <c:v>18000</c:v>
                </c:pt>
                <c:pt idx="9">
                  <c:v>800</c:v>
                </c:pt>
                <c:pt idx="10">
                  <c:v>900</c:v>
                </c:pt>
                <c:pt idx="11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C3-406A-8DAB-663F2B0CC5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6432623"/>
        <c:axId val="1136433455"/>
      </c:barChart>
      <c:catAx>
        <c:axId val="1136432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433455"/>
        <c:crosses val="autoZero"/>
        <c:auto val="1"/>
        <c:lblAlgn val="ctr"/>
        <c:lblOffset val="100"/>
        <c:noMultiLvlLbl val="0"/>
      </c:catAx>
      <c:valAx>
        <c:axId val="1136433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643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Pop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'Persentase largest'!$A$50</c:f>
              <c:strCache>
                <c:ptCount val="1"/>
                <c:pt idx="0">
                  <c:v>Australia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'Persentase largest'!$B$49:$H$49</c:f>
              <c:strCache>
                <c:ptCount val="7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strCache>
            </c:strRef>
          </c:cat>
          <c:val>
            <c:numRef>
              <c:f>'Persentase largest'!$B$50:$H$50</c:f>
              <c:numCache>
                <c:formatCode>#,##0.0</c:formatCode>
                <c:ptCount val="7"/>
                <c:pt idx="0">
                  <c:v>1.9897400460104</c:v>
                </c:pt>
                <c:pt idx="1">
                  <c:v>1.9701888786880599</c:v>
                </c:pt>
                <c:pt idx="2">
                  <c:v>1.2189427101475701</c:v>
                </c:pt>
                <c:pt idx="3">
                  <c:v>1.47997801595662</c:v>
                </c:pt>
                <c:pt idx="4">
                  <c:v>1.1922723234483199</c:v>
                </c:pt>
                <c:pt idx="5">
                  <c:v>1.5554895890699501</c:v>
                </c:pt>
                <c:pt idx="6">
                  <c:v>1.2829331373369799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A4-47C4-B81D-2B7974289851}"/>
            </c:ext>
          </c:extLst>
        </c:ser>
        <c:ser>
          <c:idx val="1"/>
          <c:order val="1"/>
          <c:tx>
            <c:strRef>
              <c:f>'Persentase largest'!$A$51</c:f>
              <c:strCache>
                <c:ptCount val="1"/>
                <c:pt idx="0">
                  <c:v>Canada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'Persentase largest'!$B$49:$H$49</c:f>
              <c:strCache>
                <c:ptCount val="7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strCache>
            </c:strRef>
          </c:cat>
          <c:val>
            <c:numRef>
              <c:f>'Persentase largest'!$B$51:$H$51</c:f>
              <c:numCache>
                <c:formatCode>#,##0.0</c:formatCode>
                <c:ptCount val="7"/>
                <c:pt idx="0">
                  <c:v>2.0011221104430299</c:v>
                </c:pt>
                <c:pt idx="1">
                  <c:v>1.3978316003312901</c:v>
                </c:pt>
                <c:pt idx="2">
                  <c:v>1.2895949784715599</c:v>
                </c:pt>
                <c:pt idx="3">
                  <c:v>1.5076606728480699</c:v>
                </c:pt>
                <c:pt idx="4">
                  <c:v>0.93128155345242902</c:v>
                </c:pt>
                <c:pt idx="5">
                  <c:v>1.11186407517168</c:v>
                </c:pt>
                <c:pt idx="6">
                  <c:v>1.1527970771773599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A4-47C4-B81D-2B7974289851}"/>
            </c:ext>
          </c:extLst>
        </c:ser>
        <c:ser>
          <c:idx val="2"/>
          <c:order val="2"/>
          <c:tx>
            <c:strRef>
              <c:f>'Persentase largest'!$A$52</c:f>
              <c:strCache>
                <c:ptCount val="1"/>
                <c:pt idx="0">
                  <c:v>European Union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'Persentase largest'!$B$49:$H$49</c:f>
              <c:strCache>
                <c:ptCount val="7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strCache>
            </c:strRef>
          </c:cat>
          <c:val>
            <c:numRef>
              <c:f>'Persentase largest'!$B$52:$H$52</c:f>
              <c:numCache>
                <c:formatCode>#,##0.0</c:formatCode>
                <c:ptCount val="7"/>
                <c:pt idx="0">
                  <c:v>0.86642117277581576</c:v>
                </c:pt>
                <c:pt idx="1">
                  <c:v>0.54811216736005974</c:v>
                </c:pt>
                <c:pt idx="2">
                  <c:v>0.44919284477052202</c:v>
                </c:pt>
                <c:pt idx="3">
                  <c:v>0.3352302663330704</c:v>
                </c:pt>
                <c:pt idx="4">
                  <c:v>0.1196635888285158</c:v>
                </c:pt>
                <c:pt idx="5">
                  <c:v>0.13939423597915379</c:v>
                </c:pt>
                <c:pt idx="6">
                  <c:v>6.2988233187041942E-2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A4-47C4-B81D-2B7974289851}"/>
            </c:ext>
          </c:extLst>
        </c:ser>
        <c:ser>
          <c:idx val="3"/>
          <c:order val="3"/>
          <c:tx>
            <c:strRef>
              <c:f>'Persentase largest'!$A$53</c:f>
              <c:strCache>
                <c:ptCount val="1"/>
                <c:pt idx="0">
                  <c:v>South Asia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'Persentase largest'!$B$49:$H$49</c:f>
              <c:strCache>
                <c:ptCount val="7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strCache>
            </c:strRef>
          </c:cat>
          <c:val>
            <c:numRef>
              <c:f>'Persentase largest'!$B$53:$H$53</c:f>
              <c:numCache>
                <c:formatCode>#,##0.0</c:formatCode>
                <c:ptCount val="7"/>
                <c:pt idx="0">
                  <c:v>2.112315991879953</c:v>
                </c:pt>
                <c:pt idx="1">
                  <c:v>2.2939841297730652</c:v>
                </c:pt>
                <c:pt idx="2">
                  <c:v>2.4001683654060031</c:v>
                </c:pt>
                <c:pt idx="3">
                  <c:v>2.2362023172592274</c:v>
                </c:pt>
                <c:pt idx="4">
                  <c:v>1.8957380065313174</c:v>
                </c:pt>
                <c:pt idx="5">
                  <c:v>1.4349216281588184</c:v>
                </c:pt>
                <c:pt idx="6">
                  <c:v>1.1496840659715417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A4-47C4-B81D-2B7974289851}"/>
            </c:ext>
          </c:extLst>
        </c:ser>
        <c:ser>
          <c:idx val="4"/>
          <c:order val="4"/>
          <c:tx>
            <c:strRef>
              <c:f>'Persentase largest'!$A$54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DB19C4"/>
              </a:solidFill>
              <a:round/>
            </a:ln>
            <a:effectLst/>
          </c:spPr>
          <c:marker>
            <c:symbol val="none"/>
          </c:marker>
          <c:cat>
            <c:strRef>
              <c:f>'Persentase largest'!$B$49:$H$49</c:f>
              <c:strCache>
                <c:ptCount val="7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strCache>
            </c:strRef>
          </c:cat>
          <c:val>
            <c:numRef>
              <c:f>'Persentase largest'!$B$54:$H$54</c:f>
              <c:numCache>
                <c:formatCode>#,##0.0</c:formatCode>
                <c:ptCount val="7"/>
                <c:pt idx="0">
                  <c:v>-1.01552778731319</c:v>
                </c:pt>
                <c:pt idx="1">
                  <c:v>2.7616755664530399</c:v>
                </c:pt>
                <c:pt idx="2">
                  <c:v>1.25422105193987</c:v>
                </c:pt>
                <c:pt idx="3">
                  <c:v>1.4673032108792801</c:v>
                </c:pt>
                <c:pt idx="4">
                  <c:v>0.78795659295399201</c:v>
                </c:pt>
                <c:pt idx="5">
                  <c:v>0.48295968867836098</c:v>
                </c:pt>
                <c:pt idx="6">
                  <c:v>0.23804087022988299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3A4-47C4-B81D-2B7974289851}"/>
            </c:ext>
          </c:extLst>
        </c:ser>
        <c:ser>
          <c:idx val="5"/>
          <c:order val="5"/>
          <c:tx>
            <c:strRef>
              <c:f>'Persentase largest'!$A$55</c:f>
              <c:strCache>
                <c:ptCount val="1"/>
                <c:pt idx="0">
                  <c:v>Sub-Saharan Africa (excluding high income)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'Persentase largest'!$B$49:$H$49</c:f>
              <c:strCache>
                <c:ptCount val="7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strCache>
            </c:strRef>
          </c:cat>
          <c:val>
            <c:numRef>
              <c:f>'Persentase largest'!$B$55:$H$55</c:f>
              <c:numCache>
                <c:formatCode>#,##0.0</c:formatCode>
                <c:ptCount val="7"/>
                <c:pt idx="0">
                  <c:v>2.3471980138128714</c:v>
                </c:pt>
                <c:pt idx="1">
                  <c:v>2.6303028049479877</c:v>
                </c:pt>
                <c:pt idx="2">
                  <c:v>2.8961051945556306</c:v>
                </c:pt>
                <c:pt idx="3">
                  <c:v>2.8352570911366399</c:v>
                </c:pt>
                <c:pt idx="4">
                  <c:v>2.6507296932614111</c:v>
                </c:pt>
                <c:pt idx="5">
                  <c:v>2.7635194874371223</c:v>
                </c:pt>
                <c:pt idx="6">
                  <c:v>2.6279801927478132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A4-47C4-B81D-2B7974289851}"/>
            </c:ext>
          </c:extLst>
        </c:ser>
        <c:ser>
          <c:idx val="6"/>
          <c:order val="6"/>
          <c:tx>
            <c:strRef>
              <c:f>'Persentase largest'!$A$56</c:f>
              <c:strCache>
                <c:ptCount val="1"/>
                <c:pt idx="0">
                  <c:v>Indonesia</c:v>
                </c:pt>
              </c:strCache>
            </c:strRef>
          </c:tx>
          <c:spPr>
            <a:ln w="2857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cat>
            <c:strRef>
              <c:f>'Persentase largest'!$B$49:$H$49</c:f>
              <c:strCache>
                <c:ptCount val="7"/>
                <c:pt idx="0">
                  <c:v>1961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2020</c:v>
                </c:pt>
              </c:strCache>
            </c:strRef>
          </c:cat>
          <c:val>
            <c:numRef>
              <c:f>'Persentase largest'!$B$56:$H$56</c:f>
              <c:numCache>
                <c:formatCode>#,##0.0</c:formatCode>
                <c:ptCount val="7"/>
                <c:pt idx="0">
                  <c:v>2.6398351593760401</c:v>
                </c:pt>
                <c:pt idx="1">
                  <c:v>2.6791181944120401</c:v>
                </c:pt>
                <c:pt idx="2">
                  <c:v>2.3592787077462001</c:v>
                </c:pt>
                <c:pt idx="3">
                  <c:v>1.7820550143316001</c:v>
                </c:pt>
                <c:pt idx="4">
                  <c:v>1.37990809661569</c:v>
                </c:pt>
                <c:pt idx="5">
                  <c:v>1.3377824768766</c:v>
                </c:pt>
                <c:pt idx="6">
                  <c:v>1.0651789858777501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3A4-47C4-B81D-2B7974289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0750751"/>
        <c:axId val="1550760319"/>
      </c:lineChart>
      <c:catAx>
        <c:axId val="155075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760319"/>
        <c:crosses val="autoZero"/>
        <c:auto val="1"/>
        <c:lblAlgn val="ctr"/>
        <c:lblOffset val="100"/>
        <c:noMultiLvlLbl val="0"/>
      </c:catAx>
      <c:valAx>
        <c:axId val="155076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0750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212C4-191C-435C-BEDB-FD716CF59A99}" type="doc">
      <dgm:prSet loTypeId="urn:microsoft.com/office/officeart/2005/8/layout/defaul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663EB8-CBF0-4DD3-BD75-35951AE0238A}">
      <dgm:prSet/>
      <dgm:spPr/>
      <dgm:t>
        <a:bodyPr/>
        <a:lstStyle/>
        <a:p>
          <a:pPr>
            <a:spcAft>
              <a:spcPts val="0"/>
            </a:spcAft>
          </a:pPr>
          <a:r>
            <a:rPr lang="en-US" b="0" i="0" baseline="0" dirty="0"/>
            <a:t>In the next 35 years, Africa will need to accommodate almost 900 million new urban dwellers, which is equivalent to what Europe, USA &amp; Japan combined have managed over the last 265 years.</a:t>
          </a:r>
          <a:endParaRPr lang="en-US" dirty="0"/>
        </a:p>
      </dgm:t>
    </dgm:pt>
    <dgm:pt modelId="{A7C75A50-7072-4310-A87A-7B64B8DEB6B4}" type="parTrans" cxnId="{FEB72485-2B5A-433A-917C-37097A19A996}">
      <dgm:prSet/>
      <dgm:spPr/>
      <dgm:t>
        <a:bodyPr/>
        <a:lstStyle/>
        <a:p>
          <a:endParaRPr lang="en-US"/>
        </a:p>
      </dgm:t>
    </dgm:pt>
    <dgm:pt modelId="{ED6B6554-4291-4E77-A787-8A83C3D9A096}" type="sibTrans" cxnId="{FEB72485-2B5A-433A-917C-37097A19A996}">
      <dgm:prSet/>
      <dgm:spPr/>
      <dgm:t>
        <a:bodyPr/>
        <a:lstStyle/>
        <a:p>
          <a:endParaRPr lang="en-US"/>
        </a:p>
      </dgm:t>
    </dgm:pt>
    <dgm:pt modelId="{0838627B-341C-47C5-9848-DB62CCC89EF9}">
      <dgm:prSet custT="1"/>
      <dgm:spPr/>
      <dgm:t>
        <a:bodyPr/>
        <a:lstStyle/>
        <a:p>
          <a:r>
            <a:rPr lang="en-US" sz="1400" dirty="0"/>
            <a:t>75 % </a:t>
          </a:r>
          <a:r>
            <a:rPr lang="en-US" sz="1400" b="0" i="0" baseline="0" dirty="0"/>
            <a:t>of Africa’s urban population is younger than 35.</a:t>
          </a:r>
          <a:endParaRPr lang="en-US" sz="1400" dirty="0"/>
        </a:p>
      </dgm:t>
    </dgm:pt>
    <dgm:pt modelId="{D6913674-B2F3-4EFE-8DF8-73ED8CCDADFC}" type="parTrans" cxnId="{1E732472-3EA1-4BBD-9975-957AF4E5D057}">
      <dgm:prSet/>
      <dgm:spPr/>
      <dgm:t>
        <a:bodyPr/>
        <a:lstStyle/>
        <a:p>
          <a:endParaRPr lang="en-US"/>
        </a:p>
      </dgm:t>
    </dgm:pt>
    <dgm:pt modelId="{F7DB9AD3-A3DF-49B4-A1EC-DE72C3CCA092}" type="sibTrans" cxnId="{1E732472-3EA1-4BBD-9975-957AF4E5D057}">
      <dgm:prSet/>
      <dgm:spPr/>
      <dgm:t>
        <a:bodyPr/>
        <a:lstStyle/>
        <a:p>
          <a:endParaRPr lang="en-US"/>
        </a:p>
      </dgm:t>
    </dgm:pt>
    <dgm:pt modelId="{2316E71B-A4B9-43BF-B1B7-227E74E96917}">
      <dgm:prSet/>
      <dgm:spPr/>
      <dgm:t>
        <a:bodyPr/>
        <a:lstStyle/>
        <a:p>
          <a:pPr>
            <a:spcAft>
              <a:spcPts val="0"/>
            </a:spcAft>
          </a:pPr>
          <a:r>
            <a:rPr lang="en-US" b="0" i="0" baseline="0"/>
            <a:t>Almost  50% of Africa’s urban population lives in slums &amp; informal settlements.</a:t>
          </a:r>
          <a:endParaRPr lang="en-US"/>
        </a:p>
      </dgm:t>
    </dgm:pt>
    <dgm:pt modelId="{573F6048-0962-4189-A275-1227D82F7859}" type="parTrans" cxnId="{D20AF1F1-823F-47E8-BA42-2DD39C8F954D}">
      <dgm:prSet/>
      <dgm:spPr/>
      <dgm:t>
        <a:bodyPr/>
        <a:lstStyle/>
        <a:p>
          <a:endParaRPr lang="en-US"/>
        </a:p>
      </dgm:t>
    </dgm:pt>
    <dgm:pt modelId="{7453F2BC-5FE4-4165-898A-BF5C96A49064}" type="sibTrans" cxnId="{D20AF1F1-823F-47E8-BA42-2DD39C8F954D}">
      <dgm:prSet/>
      <dgm:spPr/>
      <dgm:t>
        <a:bodyPr/>
        <a:lstStyle/>
        <a:p>
          <a:endParaRPr lang="en-US"/>
        </a:p>
      </dgm:t>
    </dgm:pt>
    <dgm:pt modelId="{BCCDF16B-77EE-4C92-9F83-F01F56CB7C31}">
      <dgm:prSet custT="1"/>
      <dgm:spPr/>
      <dgm:t>
        <a:bodyPr/>
        <a:lstStyle/>
        <a:p>
          <a:r>
            <a:rPr lang="en-US" sz="1400" b="0" i="0" baseline="0" dirty="0"/>
            <a:t>Inequality in African cities is the 2nd highest in the world.</a:t>
          </a:r>
          <a:endParaRPr lang="en-US" sz="1400" dirty="0"/>
        </a:p>
      </dgm:t>
    </dgm:pt>
    <dgm:pt modelId="{4A9BD6EE-B299-41AE-8A85-464407ECD9A4}" type="parTrans" cxnId="{346F79FB-C2FA-4879-BEB9-3A8C24C25117}">
      <dgm:prSet/>
      <dgm:spPr/>
      <dgm:t>
        <a:bodyPr/>
        <a:lstStyle/>
        <a:p>
          <a:endParaRPr lang="en-US"/>
        </a:p>
      </dgm:t>
    </dgm:pt>
    <dgm:pt modelId="{D9DA62C0-DA69-4C97-A8E8-A273BAB7245A}" type="sibTrans" cxnId="{346F79FB-C2FA-4879-BEB9-3A8C24C25117}">
      <dgm:prSet/>
      <dgm:spPr/>
      <dgm:t>
        <a:bodyPr/>
        <a:lstStyle/>
        <a:p>
          <a:endParaRPr lang="en-US"/>
        </a:p>
      </dgm:t>
    </dgm:pt>
    <dgm:pt modelId="{7087E35A-98FB-4028-827D-5181887BEB95}" type="pres">
      <dgm:prSet presAssocID="{DB2212C4-191C-435C-BEDB-FD716CF59A99}" presName="diagram" presStyleCnt="0">
        <dgm:presLayoutVars>
          <dgm:dir/>
          <dgm:resizeHandles val="exact"/>
        </dgm:presLayoutVars>
      </dgm:prSet>
      <dgm:spPr/>
    </dgm:pt>
    <dgm:pt modelId="{5324DF20-516C-4DEC-AEBC-BC0DE312323A}" type="pres">
      <dgm:prSet presAssocID="{11663EB8-CBF0-4DD3-BD75-35951AE0238A}" presName="node" presStyleLbl="node1" presStyleIdx="0" presStyleCnt="4" custScaleY="173472">
        <dgm:presLayoutVars>
          <dgm:bulletEnabled val="1"/>
        </dgm:presLayoutVars>
      </dgm:prSet>
      <dgm:spPr/>
    </dgm:pt>
    <dgm:pt modelId="{94D62C76-398B-44B7-8B99-40A19EC37806}" type="pres">
      <dgm:prSet presAssocID="{ED6B6554-4291-4E77-A787-8A83C3D9A096}" presName="sibTrans" presStyleCnt="0"/>
      <dgm:spPr/>
    </dgm:pt>
    <dgm:pt modelId="{F77D6B11-4B00-470B-A4B6-EFFD8C8C54FC}" type="pres">
      <dgm:prSet presAssocID="{0838627B-341C-47C5-9848-DB62CCC89EF9}" presName="node" presStyleLbl="node1" presStyleIdx="1" presStyleCnt="4" custLinFactNeighborX="3977" custLinFactNeighborY="1821">
        <dgm:presLayoutVars>
          <dgm:bulletEnabled val="1"/>
        </dgm:presLayoutVars>
      </dgm:prSet>
      <dgm:spPr/>
    </dgm:pt>
    <dgm:pt modelId="{7A4FF6F8-2FFB-4FEB-AE2B-AE676580C832}" type="pres">
      <dgm:prSet presAssocID="{F7DB9AD3-A3DF-49B4-A1EC-DE72C3CCA092}" presName="sibTrans" presStyleCnt="0"/>
      <dgm:spPr/>
    </dgm:pt>
    <dgm:pt modelId="{A31CF773-AC4A-447D-91AF-FA1C9EC4A47D}" type="pres">
      <dgm:prSet presAssocID="{2316E71B-A4B9-43BF-B1B7-227E74E96917}" presName="node" presStyleLbl="node1" presStyleIdx="2" presStyleCnt="4">
        <dgm:presLayoutVars>
          <dgm:bulletEnabled val="1"/>
        </dgm:presLayoutVars>
      </dgm:prSet>
      <dgm:spPr/>
    </dgm:pt>
    <dgm:pt modelId="{EEEB4E2E-8424-4769-B07A-52CC35EA54EB}" type="pres">
      <dgm:prSet presAssocID="{7453F2BC-5FE4-4165-898A-BF5C96A49064}" presName="sibTrans" presStyleCnt="0"/>
      <dgm:spPr/>
    </dgm:pt>
    <dgm:pt modelId="{DB8B34CB-BD92-4395-A120-9E376E7DE64B}" type="pres">
      <dgm:prSet presAssocID="{BCCDF16B-77EE-4C92-9F83-F01F56CB7C31}" presName="node" presStyleLbl="node1" presStyleIdx="3" presStyleCnt="4">
        <dgm:presLayoutVars>
          <dgm:bulletEnabled val="1"/>
        </dgm:presLayoutVars>
      </dgm:prSet>
      <dgm:spPr/>
    </dgm:pt>
  </dgm:ptLst>
  <dgm:cxnLst>
    <dgm:cxn modelId="{DC18451E-A699-4DAA-9F96-63A2769A1676}" type="presOf" srcId="{11663EB8-CBF0-4DD3-BD75-35951AE0238A}" destId="{5324DF20-516C-4DEC-AEBC-BC0DE312323A}" srcOrd="0" destOrd="0" presId="urn:microsoft.com/office/officeart/2005/8/layout/default"/>
    <dgm:cxn modelId="{1E732472-3EA1-4BBD-9975-957AF4E5D057}" srcId="{DB2212C4-191C-435C-BEDB-FD716CF59A99}" destId="{0838627B-341C-47C5-9848-DB62CCC89EF9}" srcOrd="1" destOrd="0" parTransId="{D6913674-B2F3-4EFE-8DF8-73ED8CCDADFC}" sibTransId="{F7DB9AD3-A3DF-49B4-A1EC-DE72C3CCA092}"/>
    <dgm:cxn modelId="{B16EE573-2AA2-483B-859C-515672C24E7C}" type="presOf" srcId="{2316E71B-A4B9-43BF-B1B7-227E74E96917}" destId="{A31CF773-AC4A-447D-91AF-FA1C9EC4A47D}" srcOrd="0" destOrd="0" presId="urn:microsoft.com/office/officeart/2005/8/layout/default"/>
    <dgm:cxn modelId="{FEB72485-2B5A-433A-917C-37097A19A996}" srcId="{DB2212C4-191C-435C-BEDB-FD716CF59A99}" destId="{11663EB8-CBF0-4DD3-BD75-35951AE0238A}" srcOrd="0" destOrd="0" parTransId="{A7C75A50-7072-4310-A87A-7B64B8DEB6B4}" sibTransId="{ED6B6554-4291-4E77-A787-8A83C3D9A096}"/>
    <dgm:cxn modelId="{1F2AD68B-E870-446D-9BDB-66025370344D}" type="presOf" srcId="{DB2212C4-191C-435C-BEDB-FD716CF59A99}" destId="{7087E35A-98FB-4028-827D-5181887BEB95}" srcOrd="0" destOrd="0" presId="urn:microsoft.com/office/officeart/2005/8/layout/default"/>
    <dgm:cxn modelId="{6EDFAFE7-14AD-498F-A5CF-119AF81291DB}" type="presOf" srcId="{0838627B-341C-47C5-9848-DB62CCC89EF9}" destId="{F77D6B11-4B00-470B-A4B6-EFFD8C8C54FC}" srcOrd="0" destOrd="0" presId="urn:microsoft.com/office/officeart/2005/8/layout/default"/>
    <dgm:cxn modelId="{4274E5EE-9CCB-401E-B825-9D46CB822955}" type="presOf" srcId="{BCCDF16B-77EE-4C92-9F83-F01F56CB7C31}" destId="{DB8B34CB-BD92-4395-A120-9E376E7DE64B}" srcOrd="0" destOrd="0" presId="urn:microsoft.com/office/officeart/2005/8/layout/default"/>
    <dgm:cxn modelId="{D20AF1F1-823F-47E8-BA42-2DD39C8F954D}" srcId="{DB2212C4-191C-435C-BEDB-FD716CF59A99}" destId="{2316E71B-A4B9-43BF-B1B7-227E74E96917}" srcOrd="2" destOrd="0" parTransId="{573F6048-0962-4189-A275-1227D82F7859}" sibTransId="{7453F2BC-5FE4-4165-898A-BF5C96A49064}"/>
    <dgm:cxn modelId="{346F79FB-C2FA-4879-BEB9-3A8C24C25117}" srcId="{DB2212C4-191C-435C-BEDB-FD716CF59A99}" destId="{BCCDF16B-77EE-4C92-9F83-F01F56CB7C31}" srcOrd="3" destOrd="0" parTransId="{4A9BD6EE-B299-41AE-8A85-464407ECD9A4}" sibTransId="{D9DA62C0-DA69-4C97-A8E8-A273BAB7245A}"/>
    <dgm:cxn modelId="{26C70BC4-8063-4877-9402-D68251F8D9AE}" type="presParOf" srcId="{7087E35A-98FB-4028-827D-5181887BEB95}" destId="{5324DF20-516C-4DEC-AEBC-BC0DE312323A}" srcOrd="0" destOrd="0" presId="urn:microsoft.com/office/officeart/2005/8/layout/default"/>
    <dgm:cxn modelId="{601B90CA-D835-4360-8408-B919769946B9}" type="presParOf" srcId="{7087E35A-98FB-4028-827D-5181887BEB95}" destId="{94D62C76-398B-44B7-8B99-40A19EC37806}" srcOrd="1" destOrd="0" presId="urn:microsoft.com/office/officeart/2005/8/layout/default"/>
    <dgm:cxn modelId="{C3FCD1B3-8EC9-4C64-938A-ED53C3A25B29}" type="presParOf" srcId="{7087E35A-98FB-4028-827D-5181887BEB95}" destId="{F77D6B11-4B00-470B-A4B6-EFFD8C8C54FC}" srcOrd="2" destOrd="0" presId="urn:microsoft.com/office/officeart/2005/8/layout/default"/>
    <dgm:cxn modelId="{15A8A0CC-9B06-4389-96DC-E0D709EC7CD8}" type="presParOf" srcId="{7087E35A-98FB-4028-827D-5181887BEB95}" destId="{7A4FF6F8-2FFB-4FEB-AE2B-AE676580C832}" srcOrd="3" destOrd="0" presId="urn:microsoft.com/office/officeart/2005/8/layout/default"/>
    <dgm:cxn modelId="{0CB6A436-3DF3-42CB-999B-6B42D6B53963}" type="presParOf" srcId="{7087E35A-98FB-4028-827D-5181887BEB95}" destId="{A31CF773-AC4A-447D-91AF-FA1C9EC4A47D}" srcOrd="4" destOrd="0" presId="urn:microsoft.com/office/officeart/2005/8/layout/default"/>
    <dgm:cxn modelId="{2A387DB3-EBF3-4101-9D71-EBEB2AAE12FE}" type="presParOf" srcId="{7087E35A-98FB-4028-827D-5181887BEB95}" destId="{EEEB4E2E-8424-4769-B07A-52CC35EA54EB}" srcOrd="5" destOrd="0" presId="urn:microsoft.com/office/officeart/2005/8/layout/default"/>
    <dgm:cxn modelId="{1FD4D4DE-B3EE-415C-8C43-149B7A5E96ED}" type="presParOf" srcId="{7087E35A-98FB-4028-827D-5181887BEB95}" destId="{DB8B34CB-BD92-4395-A120-9E376E7DE64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AF3767-72A8-41E5-8390-7E5EE5F36F4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C37C008-3ED2-4D5D-98A0-AABF552C5A63}">
      <dgm:prSet/>
      <dgm:spPr/>
      <dgm:t>
        <a:bodyPr/>
        <a:lstStyle/>
        <a:p>
          <a:r>
            <a:rPr lang="en-US"/>
            <a:t>Majority of the people are dispossessed of their asset due to the urban expansion process affected the living of several  communities to lose their land</a:t>
          </a:r>
        </a:p>
      </dgm:t>
    </dgm:pt>
    <dgm:pt modelId="{A0F34935-B55F-43D7-B51A-F697CA988412}" type="parTrans" cxnId="{1289BB09-586B-41AE-920C-C54DCD22523B}">
      <dgm:prSet/>
      <dgm:spPr/>
      <dgm:t>
        <a:bodyPr/>
        <a:lstStyle/>
        <a:p>
          <a:endParaRPr lang="en-US"/>
        </a:p>
      </dgm:t>
    </dgm:pt>
    <dgm:pt modelId="{99765A32-71A0-44C2-8B0B-177E2A50968B}" type="sibTrans" cxnId="{1289BB09-586B-41AE-920C-C54DCD22523B}">
      <dgm:prSet/>
      <dgm:spPr/>
      <dgm:t>
        <a:bodyPr/>
        <a:lstStyle/>
        <a:p>
          <a:endParaRPr lang="en-US"/>
        </a:p>
      </dgm:t>
    </dgm:pt>
    <dgm:pt modelId="{2B199915-3072-4592-9323-176C35C9103B}">
      <dgm:prSet/>
      <dgm:spPr/>
      <dgm:t>
        <a:bodyPr/>
        <a:lstStyle/>
        <a:p>
          <a:r>
            <a:rPr lang="en-US"/>
            <a:t>The unplanned urbanization process are in fact affecting the environment itself </a:t>
          </a:r>
        </a:p>
      </dgm:t>
    </dgm:pt>
    <dgm:pt modelId="{628FEC25-0E24-4930-955F-FC37CF45C2E0}" type="parTrans" cxnId="{8CFE65D5-4B72-48C2-B96A-EB8833EC621B}">
      <dgm:prSet/>
      <dgm:spPr/>
      <dgm:t>
        <a:bodyPr/>
        <a:lstStyle/>
        <a:p>
          <a:endParaRPr lang="en-US"/>
        </a:p>
      </dgm:t>
    </dgm:pt>
    <dgm:pt modelId="{BB5EAC54-EF40-429C-AD6E-E6B8BA38CDE0}" type="sibTrans" cxnId="{8CFE65D5-4B72-48C2-B96A-EB8833EC621B}">
      <dgm:prSet/>
      <dgm:spPr/>
      <dgm:t>
        <a:bodyPr/>
        <a:lstStyle/>
        <a:p>
          <a:endParaRPr lang="en-US"/>
        </a:p>
      </dgm:t>
    </dgm:pt>
    <dgm:pt modelId="{AC643902-88F4-416E-BE3C-B628FB8DB963}">
      <dgm:prSet/>
      <dgm:spPr/>
      <dgm:t>
        <a:bodyPr/>
        <a:lstStyle/>
        <a:p>
          <a:r>
            <a:rPr lang="en-US"/>
            <a:t>The problems related to expansion are partly resulted from the miss management of land and other resources in the inner cities</a:t>
          </a:r>
        </a:p>
      </dgm:t>
    </dgm:pt>
    <dgm:pt modelId="{CB8FDE90-1D04-40AC-A0A2-418C3AA3C7EA}" type="parTrans" cxnId="{96B47FFA-B6B4-4B20-A243-11652C1E074F}">
      <dgm:prSet/>
      <dgm:spPr/>
      <dgm:t>
        <a:bodyPr/>
        <a:lstStyle/>
        <a:p>
          <a:endParaRPr lang="en-US"/>
        </a:p>
      </dgm:t>
    </dgm:pt>
    <dgm:pt modelId="{9C067413-E1B2-41EE-BDCA-72FA8CD44059}" type="sibTrans" cxnId="{96B47FFA-B6B4-4B20-A243-11652C1E074F}">
      <dgm:prSet/>
      <dgm:spPr/>
      <dgm:t>
        <a:bodyPr/>
        <a:lstStyle/>
        <a:p>
          <a:endParaRPr lang="en-US"/>
        </a:p>
      </dgm:t>
    </dgm:pt>
    <dgm:pt modelId="{017F69C0-E8CE-4187-8A92-D3222A7A72E9}">
      <dgm:prSet/>
      <dgm:spPr/>
      <dgm:t>
        <a:bodyPr/>
        <a:lstStyle/>
        <a:p>
          <a:r>
            <a:rPr lang="en-US"/>
            <a:t>The rapid expansion of urban growth has an adverse impact on the socio-economic activities in the Eastern Ethiopia</a:t>
          </a:r>
        </a:p>
      </dgm:t>
    </dgm:pt>
    <dgm:pt modelId="{4D085616-C901-4938-8735-CC3B38A4BB17}" type="parTrans" cxnId="{E75D3382-70A9-4950-8E0D-5E351BAD12AD}">
      <dgm:prSet/>
      <dgm:spPr/>
      <dgm:t>
        <a:bodyPr/>
        <a:lstStyle/>
        <a:p>
          <a:endParaRPr lang="en-US"/>
        </a:p>
      </dgm:t>
    </dgm:pt>
    <dgm:pt modelId="{70F2D55F-270B-44A4-B7F5-4EAB29ACF9CA}" type="sibTrans" cxnId="{E75D3382-70A9-4950-8E0D-5E351BAD12AD}">
      <dgm:prSet/>
      <dgm:spPr/>
      <dgm:t>
        <a:bodyPr/>
        <a:lstStyle/>
        <a:p>
          <a:endParaRPr lang="en-US"/>
        </a:p>
      </dgm:t>
    </dgm:pt>
    <dgm:pt modelId="{B0AC3C3D-30A6-4A6C-8553-3AA81E44F199}" type="pres">
      <dgm:prSet presAssocID="{E4AF3767-72A8-41E5-8390-7E5EE5F36F4B}" presName="outerComposite" presStyleCnt="0">
        <dgm:presLayoutVars>
          <dgm:chMax val="5"/>
          <dgm:dir/>
          <dgm:resizeHandles val="exact"/>
        </dgm:presLayoutVars>
      </dgm:prSet>
      <dgm:spPr/>
    </dgm:pt>
    <dgm:pt modelId="{FF0CE122-9867-42F1-A5F3-6736BBE599C6}" type="pres">
      <dgm:prSet presAssocID="{E4AF3767-72A8-41E5-8390-7E5EE5F36F4B}" presName="dummyMaxCanvas" presStyleCnt="0">
        <dgm:presLayoutVars/>
      </dgm:prSet>
      <dgm:spPr/>
    </dgm:pt>
    <dgm:pt modelId="{43201AB6-908D-4510-BA86-C2FC3FFF7953}" type="pres">
      <dgm:prSet presAssocID="{E4AF3767-72A8-41E5-8390-7E5EE5F36F4B}" presName="FourNodes_1" presStyleLbl="node1" presStyleIdx="0" presStyleCnt="4">
        <dgm:presLayoutVars>
          <dgm:bulletEnabled val="1"/>
        </dgm:presLayoutVars>
      </dgm:prSet>
      <dgm:spPr/>
    </dgm:pt>
    <dgm:pt modelId="{A3ADE0C9-631D-4ECE-8289-280987B409CF}" type="pres">
      <dgm:prSet presAssocID="{E4AF3767-72A8-41E5-8390-7E5EE5F36F4B}" presName="FourNodes_2" presStyleLbl="node1" presStyleIdx="1" presStyleCnt="4">
        <dgm:presLayoutVars>
          <dgm:bulletEnabled val="1"/>
        </dgm:presLayoutVars>
      </dgm:prSet>
      <dgm:spPr/>
    </dgm:pt>
    <dgm:pt modelId="{777AE0C7-258B-4D6A-98A5-35C68D66DD12}" type="pres">
      <dgm:prSet presAssocID="{E4AF3767-72A8-41E5-8390-7E5EE5F36F4B}" presName="FourNodes_3" presStyleLbl="node1" presStyleIdx="2" presStyleCnt="4">
        <dgm:presLayoutVars>
          <dgm:bulletEnabled val="1"/>
        </dgm:presLayoutVars>
      </dgm:prSet>
      <dgm:spPr/>
    </dgm:pt>
    <dgm:pt modelId="{013E1A96-97C5-44F0-AE7E-925743673D22}" type="pres">
      <dgm:prSet presAssocID="{E4AF3767-72A8-41E5-8390-7E5EE5F36F4B}" presName="FourNodes_4" presStyleLbl="node1" presStyleIdx="3" presStyleCnt="4">
        <dgm:presLayoutVars>
          <dgm:bulletEnabled val="1"/>
        </dgm:presLayoutVars>
      </dgm:prSet>
      <dgm:spPr/>
    </dgm:pt>
    <dgm:pt modelId="{D709344D-4C06-4736-B5BF-80ADC97F8502}" type="pres">
      <dgm:prSet presAssocID="{E4AF3767-72A8-41E5-8390-7E5EE5F36F4B}" presName="FourConn_1-2" presStyleLbl="fgAccFollowNode1" presStyleIdx="0" presStyleCnt="3">
        <dgm:presLayoutVars>
          <dgm:bulletEnabled val="1"/>
        </dgm:presLayoutVars>
      </dgm:prSet>
      <dgm:spPr/>
    </dgm:pt>
    <dgm:pt modelId="{3609D73C-AD7D-4E4E-A7B2-654F599449DA}" type="pres">
      <dgm:prSet presAssocID="{E4AF3767-72A8-41E5-8390-7E5EE5F36F4B}" presName="FourConn_2-3" presStyleLbl="fgAccFollowNode1" presStyleIdx="1" presStyleCnt="3">
        <dgm:presLayoutVars>
          <dgm:bulletEnabled val="1"/>
        </dgm:presLayoutVars>
      </dgm:prSet>
      <dgm:spPr/>
    </dgm:pt>
    <dgm:pt modelId="{B5537253-F567-44C7-B7BE-F202AD7A5542}" type="pres">
      <dgm:prSet presAssocID="{E4AF3767-72A8-41E5-8390-7E5EE5F36F4B}" presName="FourConn_3-4" presStyleLbl="fgAccFollowNode1" presStyleIdx="2" presStyleCnt="3">
        <dgm:presLayoutVars>
          <dgm:bulletEnabled val="1"/>
        </dgm:presLayoutVars>
      </dgm:prSet>
      <dgm:spPr/>
    </dgm:pt>
    <dgm:pt modelId="{09E2D966-2039-4197-BDD5-DE8835871E21}" type="pres">
      <dgm:prSet presAssocID="{E4AF3767-72A8-41E5-8390-7E5EE5F36F4B}" presName="FourNodes_1_text" presStyleLbl="node1" presStyleIdx="3" presStyleCnt="4">
        <dgm:presLayoutVars>
          <dgm:bulletEnabled val="1"/>
        </dgm:presLayoutVars>
      </dgm:prSet>
      <dgm:spPr/>
    </dgm:pt>
    <dgm:pt modelId="{1E8CB43E-9A35-4B14-AFDD-A9D04AFB5BEC}" type="pres">
      <dgm:prSet presAssocID="{E4AF3767-72A8-41E5-8390-7E5EE5F36F4B}" presName="FourNodes_2_text" presStyleLbl="node1" presStyleIdx="3" presStyleCnt="4">
        <dgm:presLayoutVars>
          <dgm:bulletEnabled val="1"/>
        </dgm:presLayoutVars>
      </dgm:prSet>
      <dgm:spPr/>
    </dgm:pt>
    <dgm:pt modelId="{0B7CB6DD-56F1-4A11-B8B5-96CE86386515}" type="pres">
      <dgm:prSet presAssocID="{E4AF3767-72A8-41E5-8390-7E5EE5F36F4B}" presName="FourNodes_3_text" presStyleLbl="node1" presStyleIdx="3" presStyleCnt="4">
        <dgm:presLayoutVars>
          <dgm:bulletEnabled val="1"/>
        </dgm:presLayoutVars>
      </dgm:prSet>
      <dgm:spPr/>
    </dgm:pt>
    <dgm:pt modelId="{0E2409F9-0873-42AF-8334-A92203D80707}" type="pres">
      <dgm:prSet presAssocID="{E4AF3767-72A8-41E5-8390-7E5EE5F36F4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F1B1303-3DAE-4C16-AB12-44C82E008160}" type="presOf" srcId="{017F69C0-E8CE-4187-8A92-D3222A7A72E9}" destId="{013E1A96-97C5-44F0-AE7E-925743673D22}" srcOrd="0" destOrd="0" presId="urn:microsoft.com/office/officeart/2005/8/layout/vProcess5"/>
    <dgm:cxn modelId="{AA0BB607-C65B-4DBF-BE24-0C52E342D654}" type="presOf" srcId="{FC37C008-3ED2-4D5D-98A0-AABF552C5A63}" destId="{09E2D966-2039-4197-BDD5-DE8835871E21}" srcOrd="1" destOrd="0" presId="urn:microsoft.com/office/officeart/2005/8/layout/vProcess5"/>
    <dgm:cxn modelId="{1289BB09-586B-41AE-920C-C54DCD22523B}" srcId="{E4AF3767-72A8-41E5-8390-7E5EE5F36F4B}" destId="{FC37C008-3ED2-4D5D-98A0-AABF552C5A63}" srcOrd="0" destOrd="0" parTransId="{A0F34935-B55F-43D7-B51A-F697CA988412}" sibTransId="{99765A32-71A0-44C2-8B0B-177E2A50968B}"/>
    <dgm:cxn modelId="{9AAC1C12-EFAD-4A2B-9C8D-52B69296BBF4}" type="presOf" srcId="{AC643902-88F4-416E-BE3C-B628FB8DB963}" destId="{0B7CB6DD-56F1-4A11-B8B5-96CE86386515}" srcOrd="1" destOrd="0" presId="urn:microsoft.com/office/officeart/2005/8/layout/vProcess5"/>
    <dgm:cxn modelId="{C7BECA33-AF50-4AF2-8924-485648D86B68}" type="presOf" srcId="{E4AF3767-72A8-41E5-8390-7E5EE5F36F4B}" destId="{B0AC3C3D-30A6-4A6C-8553-3AA81E44F199}" srcOrd="0" destOrd="0" presId="urn:microsoft.com/office/officeart/2005/8/layout/vProcess5"/>
    <dgm:cxn modelId="{4ED98D62-6FFD-4D51-B304-362DECF566E9}" type="presOf" srcId="{9C067413-E1B2-41EE-BDCA-72FA8CD44059}" destId="{B5537253-F567-44C7-B7BE-F202AD7A5542}" srcOrd="0" destOrd="0" presId="urn:microsoft.com/office/officeart/2005/8/layout/vProcess5"/>
    <dgm:cxn modelId="{B506C442-A02B-4D76-8D84-A8D36B2E13F5}" type="presOf" srcId="{017F69C0-E8CE-4187-8A92-D3222A7A72E9}" destId="{0E2409F9-0873-42AF-8334-A92203D80707}" srcOrd="1" destOrd="0" presId="urn:microsoft.com/office/officeart/2005/8/layout/vProcess5"/>
    <dgm:cxn modelId="{6927B144-8E20-4457-83F3-656798DFCADA}" type="presOf" srcId="{AC643902-88F4-416E-BE3C-B628FB8DB963}" destId="{777AE0C7-258B-4D6A-98A5-35C68D66DD12}" srcOrd="0" destOrd="0" presId="urn:microsoft.com/office/officeart/2005/8/layout/vProcess5"/>
    <dgm:cxn modelId="{43957B7D-3A4B-46E8-9CEE-0E238B59394B}" type="presOf" srcId="{99765A32-71A0-44C2-8B0B-177E2A50968B}" destId="{D709344D-4C06-4736-B5BF-80ADC97F8502}" srcOrd="0" destOrd="0" presId="urn:microsoft.com/office/officeart/2005/8/layout/vProcess5"/>
    <dgm:cxn modelId="{66052B82-48DE-4EEE-A671-DF2E3A3D3817}" type="presOf" srcId="{2B199915-3072-4592-9323-176C35C9103B}" destId="{A3ADE0C9-631D-4ECE-8289-280987B409CF}" srcOrd="0" destOrd="0" presId="urn:microsoft.com/office/officeart/2005/8/layout/vProcess5"/>
    <dgm:cxn modelId="{E75D3382-70A9-4950-8E0D-5E351BAD12AD}" srcId="{E4AF3767-72A8-41E5-8390-7E5EE5F36F4B}" destId="{017F69C0-E8CE-4187-8A92-D3222A7A72E9}" srcOrd="3" destOrd="0" parTransId="{4D085616-C901-4938-8735-CC3B38A4BB17}" sibTransId="{70F2D55F-270B-44A4-B7F5-4EAB29ACF9CA}"/>
    <dgm:cxn modelId="{23372199-1456-4CC1-B5ED-9730B0812A87}" type="presOf" srcId="{2B199915-3072-4592-9323-176C35C9103B}" destId="{1E8CB43E-9A35-4B14-AFDD-A9D04AFB5BEC}" srcOrd="1" destOrd="0" presId="urn:microsoft.com/office/officeart/2005/8/layout/vProcess5"/>
    <dgm:cxn modelId="{71C9E0AD-EBF1-4762-B07B-31225466726E}" type="presOf" srcId="{FC37C008-3ED2-4D5D-98A0-AABF552C5A63}" destId="{43201AB6-908D-4510-BA86-C2FC3FFF7953}" srcOrd="0" destOrd="0" presId="urn:microsoft.com/office/officeart/2005/8/layout/vProcess5"/>
    <dgm:cxn modelId="{8CFE65D5-4B72-48C2-B96A-EB8833EC621B}" srcId="{E4AF3767-72A8-41E5-8390-7E5EE5F36F4B}" destId="{2B199915-3072-4592-9323-176C35C9103B}" srcOrd="1" destOrd="0" parTransId="{628FEC25-0E24-4930-955F-FC37CF45C2E0}" sibTransId="{BB5EAC54-EF40-429C-AD6E-E6B8BA38CDE0}"/>
    <dgm:cxn modelId="{E7AABBEB-05F7-4F72-AD54-E74AE9669958}" type="presOf" srcId="{BB5EAC54-EF40-429C-AD6E-E6B8BA38CDE0}" destId="{3609D73C-AD7D-4E4E-A7B2-654F599449DA}" srcOrd="0" destOrd="0" presId="urn:microsoft.com/office/officeart/2005/8/layout/vProcess5"/>
    <dgm:cxn modelId="{96B47FFA-B6B4-4B20-A243-11652C1E074F}" srcId="{E4AF3767-72A8-41E5-8390-7E5EE5F36F4B}" destId="{AC643902-88F4-416E-BE3C-B628FB8DB963}" srcOrd="2" destOrd="0" parTransId="{CB8FDE90-1D04-40AC-A0A2-418C3AA3C7EA}" sibTransId="{9C067413-E1B2-41EE-BDCA-72FA8CD44059}"/>
    <dgm:cxn modelId="{ACE5C7D2-47B6-410B-A38E-A90CDC54F584}" type="presParOf" srcId="{B0AC3C3D-30A6-4A6C-8553-3AA81E44F199}" destId="{FF0CE122-9867-42F1-A5F3-6736BBE599C6}" srcOrd="0" destOrd="0" presId="urn:microsoft.com/office/officeart/2005/8/layout/vProcess5"/>
    <dgm:cxn modelId="{65B8E747-3062-4D5B-8570-B9D2F3092020}" type="presParOf" srcId="{B0AC3C3D-30A6-4A6C-8553-3AA81E44F199}" destId="{43201AB6-908D-4510-BA86-C2FC3FFF7953}" srcOrd="1" destOrd="0" presId="urn:microsoft.com/office/officeart/2005/8/layout/vProcess5"/>
    <dgm:cxn modelId="{2B546771-4374-405C-AB46-C77B006C9582}" type="presParOf" srcId="{B0AC3C3D-30A6-4A6C-8553-3AA81E44F199}" destId="{A3ADE0C9-631D-4ECE-8289-280987B409CF}" srcOrd="2" destOrd="0" presId="urn:microsoft.com/office/officeart/2005/8/layout/vProcess5"/>
    <dgm:cxn modelId="{EB183108-960B-49B8-B16C-458D6E85330F}" type="presParOf" srcId="{B0AC3C3D-30A6-4A6C-8553-3AA81E44F199}" destId="{777AE0C7-258B-4D6A-98A5-35C68D66DD12}" srcOrd="3" destOrd="0" presId="urn:microsoft.com/office/officeart/2005/8/layout/vProcess5"/>
    <dgm:cxn modelId="{523670F3-9585-4160-90B4-25CA852B20B7}" type="presParOf" srcId="{B0AC3C3D-30A6-4A6C-8553-3AA81E44F199}" destId="{013E1A96-97C5-44F0-AE7E-925743673D22}" srcOrd="4" destOrd="0" presId="urn:microsoft.com/office/officeart/2005/8/layout/vProcess5"/>
    <dgm:cxn modelId="{8620AAEA-4F18-485E-8077-C3680C223360}" type="presParOf" srcId="{B0AC3C3D-30A6-4A6C-8553-3AA81E44F199}" destId="{D709344D-4C06-4736-B5BF-80ADC97F8502}" srcOrd="5" destOrd="0" presId="urn:microsoft.com/office/officeart/2005/8/layout/vProcess5"/>
    <dgm:cxn modelId="{0EDDE8B0-09A9-4028-B485-D75250C49C8B}" type="presParOf" srcId="{B0AC3C3D-30A6-4A6C-8553-3AA81E44F199}" destId="{3609D73C-AD7D-4E4E-A7B2-654F599449DA}" srcOrd="6" destOrd="0" presId="urn:microsoft.com/office/officeart/2005/8/layout/vProcess5"/>
    <dgm:cxn modelId="{3421AFB0-7943-405C-A623-1F08F6878987}" type="presParOf" srcId="{B0AC3C3D-30A6-4A6C-8553-3AA81E44F199}" destId="{B5537253-F567-44C7-B7BE-F202AD7A5542}" srcOrd="7" destOrd="0" presId="urn:microsoft.com/office/officeart/2005/8/layout/vProcess5"/>
    <dgm:cxn modelId="{694A0A86-E325-4651-A333-298696074ADF}" type="presParOf" srcId="{B0AC3C3D-30A6-4A6C-8553-3AA81E44F199}" destId="{09E2D966-2039-4197-BDD5-DE8835871E21}" srcOrd="8" destOrd="0" presId="urn:microsoft.com/office/officeart/2005/8/layout/vProcess5"/>
    <dgm:cxn modelId="{B9B80D92-B529-44F6-95A3-468495E08563}" type="presParOf" srcId="{B0AC3C3D-30A6-4A6C-8553-3AA81E44F199}" destId="{1E8CB43E-9A35-4B14-AFDD-A9D04AFB5BEC}" srcOrd="9" destOrd="0" presId="urn:microsoft.com/office/officeart/2005/8/layout/vProcess5"/>
    <dgm:cxn modelId="{5E59F787-123D-46FC-A8B7-0E2D9368C0D8}" type="presParOf" srcId="{B0AC3C3D-30A6-4A6C-8553-3AA81E44F199}" destId="{0B7CB6DD-56F1-4A11-B8B5-96CE86386515}" srcOrd="10" destOrd="0" presId="urn:microsoft.com/office/officeart/2005/8/layout/vProcess5"/>
    <dgm:cxn modelId="{52421702-3EA3-48C1-BA54-2791D1DB4057}" type="presParOf" srcId="{B0AC3C3D-30A6-4A6C-8553-3AA81E44F199}" destId="{0E2409F9-0873-42AF-8334-A92203D8070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DC92DC-E2A1-4E65-852D-A0B98204B77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E0E90B-8CA9-43E6-A813-C683DF812E56}">
      <dgm:prSet/>
      <dgm:spPr/>
      <dgm:t>
        <a:bodyPr/>
        <a:lstStyle/>
        <a:p>
          <a:r>
            <a:rPr lang="en-US" dirty="0"/>
            <a:t>Prevailing migration pattern in Nigeria is rural to urban migration, which makes population growth in major Nigerian cities like </a:t>
          </a:r>
          <a:r>
            <a:rPr lang="en-US" b="1" dirty="0"/>
            <a:t>Lagos, Ibadan, Kano, and </a:t>
          </a:r>
          <a:r>
            <a:rPr lang="en-US" b="1" dirty="0" err="1"/>
            <a:t>Portharcourt</a:t>
          </a:r>
          <a:r>
            <a:rPr lang="en-US" b="1" dirty="0"/>
            <a:t> </a:t>
          </a:r>
          <a:r>
            <a:rPr lang="en-US" dirty="0"/>
            <a:t>among others to be very alarming on annual basis. </a:t>
          </a:r>
        </a:p>
      </dgm:t>
    </dgm:pt>
    <dgm:pt modelId="{FACDDE59-701F-4CE3-B728-3558261B8A55}" type="parTrans" cxnId="{0F243971-17ED-42AA-8BA9-6BB5D0F53CDC}">
      <dgm:prSet/>
      <dgm:spPr/>
      <dgm:t>
        <a:bodyPr/>
        <a:lstStyle/>
        <a:p>
          <a:endParaRPr lang="en-US"/>
        </a:p>
      </dgm:t>
    </dgm:pt>
    <dgm:pt modelId="{EC911BA0-3A69-451E-9C83-56B665EEDB3E}" type="sibTrans" cxnId="{0F243971-17ED-42AA-8BA9-6BB5D0F53CDC}">
      <dgm:prSet/>
      <dgm:spPr/>
      <dgm:t>
        <a:bodyPr/>
        <a:lstStyle/>
        <a:p>
          <a:endParaRPr lang="en-US"/>
        </a:p>
      </dgm:t>
    </dgm:pt>
    <dgm:pt modelId="{CA3A8C1E-40BB-43AD-B2EB-BEDC9E4D30AE}">
      <dgm:prSet/>
      <dgm:spPr/>
      <dgm:t>
        <a:bodyPr/>
        <a:lstStyle/>
        <a:p>
          <a:r>
            <a:rPr lang="en-US"/>
            <a:t>Nearly half of the growth rate of urban areas was contributed by migrants.</a:t>
          </a:r>
        </a:p>
      </dgm:t>
    </dgm:pt>
    <dgm:pt modelId="{8134F4F8-C4A6-42C5-A669-F7A93F6D5F56}" type="parTrans" cxnId="{92315CDE-C396-4317-B116-AC1BD22DA891}">
      <dgm:prSet/>
      <dgm:spPr/>
      <dgm:t>
        <a:bodyPr/>
        <a:lstStyle/>
        <a:p>
          <a:endParaRPr lang="en-US"/>
        </a:p>
      </dgm:t>
    </dgm:pt>
    <dgm:pt modelId="{31463419-133B-4E80-AAEC-87686D97DD84}" type="sibTrans" cxnId="{92315CDE-C396-4317-B116-AC1BD22DA891}">
      <dgm:prSet/>
      <dgm:spPr/>
      <dgm:t>
        <a:bodyPr/>
        <a:lstStyle/>
        <a:p>
          <a:endParaRPr lang="en-US"/>
        </a:p>
      </dgm:t>
    </dgm:pt>
    <dgm:pt modelId="{4A00B855-840C-45B5-BB68-41520B88085D}">
      <dgm:prSet custT="1"/>
      <dgm:spPr/>
      <dgm:t>
        <a:bodyPr/>
        <a:lstStyle/>
        <a:p>
          <a:r>
            <a:rPr lang="en-US" sz="1400" dirty="0"/>
            <a:t>Migration has a negative impact on the quality of rural life, because it </a:t>
          </a:r>
          <a:r>
            <a:rPr lang="en-US" sz="1400" b="1" dirty="0"/>
            <a:t>reduces the number of individuals in rural areas</a:t>
          </a:r>
          <a:r>
            <a:rPr lang="en-US" sz="1400" dirty="0"/>
            <a:t>. </a:t>
          </a:r>
        </a:p>
      </dgm:t>
    </dgm:pt>
    <dgm:pt modelId="{47C616C9-7ED8-481B-ABC6-5C81354B14BD}" type="parTrans" cxnId="{B48184CE-46F1-4152-8E76-B36710D23129}">
      <dgm:prSet/>
      <dgm:spPr/>
      <dgm:t>
        <a:bodyPr/>
        <a:lstStyle/>
        <a:p>
          <a:endParaRPr lang="en-US"/>
        </a:p>
      </dgm:t>
    </dgm:pt>
    <dgm:pt modelId="{9BF3834E-6BB1-4187-B627-BA635AD4C4F6}" type="sibTrans" cxnId="{B48184CE-46F1-4152-8E76-B36710D23129}">
      <dgm:prSet/>
      <dgm:spPr/>
      <dgm:t>
        <a:bodyPr/>
        <a:lstStyle/>
        <a:p>
          <a:endParaRPr lang="en-US"/>
        </a:p>
      </dgm:t>
    </dgm:pt>
    <dgm:pt modelId="{5102979B-03E2-4FAD-96C9-1D2C9791368E}">
      <dgm:prSet custT="1"/>
      <dgm:spPr/>
      <dgm:t>
        <a:bodyPr/>
        <a:lstStyle/>
        <a:p>
          <a:r>
            <a:rPr lang="en-US" sz="1200" dirty="0"/>
            <a:t>rural-urban migration has a positive impact on </a:t>
          </a:r>
          <a:r>
            <a:rPr lang="en-US" sz="1200" b="1" dirty="0"/>
            <a:t>urban growth and social development </a:t>
          </a:r>
          <a:r>
            <a:rPr lang="en-US" sz="1200" dirty="0"/>
            <a:t>and this helps generate employment, educational facilities and transportation infrastructure for the migrants. </a:t>
          </a:r>
        </a:p>
      </dgm:t>
    </dgm:pt>
    <dgm:pt modelId="{6C4B0ADE-B553-437E-9899-80C2D00C4E34}" type="parTrans" cxnId="{F3362D8A-938B-4F6A-83FC-AE16FBE8EF15}">
      <dgm:prSet/>
      <dgm:spPr/>
      <dgm:t>
        <a:bodyPr/>
        <a:lstStyle/>
        <a:p>
          <a:endParaRPr lang="en-US"/>
        </a:p>
      </dgm:t>
    </dgm:pt>
    <dgm:pt modelId="{4F9468F6-0EC8-43F9-8BFA-712AB1D3706E}" type="sibTrans" cxnId="{F3362D8A-938B-4F6A-83FC-AE16FBE8EF15}">
      <dgm:prSet/>
      <dgm:spPr/>
      <dgm:t>
        <a:bodyPr/>
        <a:lstStyle/>
        <a:p>
          <a:endParaRPr lang="en-US"/>
        </a:p>
      </dgm:t>
    </dgm:pt>
    <dgm:pt modelId="{6356870F-1267-462B-AAAE-52ED9E177D78}" type="pres">
      <dgm:prSet presAssocID="{30DC92DC-E2A1-4E65-852D-A0B98204B779}" presName="Name0" presStyleCnt="0">
        <dgm:presLayoutVars>
          <dgm:dir/>
          <dgm:animLvl val="lvl"/>
          <dgm:resizeHandles val="exact"/>
        </dgm:presLayoutVars>
      </dgm:prSet>
      <dgm:spPr/>
    </dgm:pt>
    <dgm:pt modelId="{D8015D66-649C-4239-A6C6-5FAE3B651F06}" type="pres">
      <dgm:prSet presAssocID="{CA3A8C1E-40BB-43AD-B2EB-BEDC9E4D30AE}" presName="boxAndChildren" presStyleCnt="0"/>
      <dgm:spPr/>
    </dgm:pt>
    <dgm:pt modelId="{831B1EC2-0834-4E59-A4E0-9CD32680A981}" type="pres">
      <dgm:prSet presAssocID="{CA3A8C1E-40BB-43AD-B2EB-BEDC9E4D30AE}" presName="parentTextBox" presStyleLbl="node1" presStyleIdx="0" presStyleCnt="2"/>
      <dgm:spPr/>
    </dgm:pt>
    <dgm:pt modelId="{3B7198CC-3F56-443D-9023-6AFEEC6B07CF}" type="pres">
      <dgm:prSet presAssocID="{CA3A8C1E-40BB-43AD-B2EB-BEDC9E4D30AE}" presName="entireBox" presStyleLbl="node1" presStyleIdx="0" presStyleCnt="2"/>
      <dgm:spPr/>
    </dgm:pt>
    <dgm:pt modelId="{D911FB30-594B-4C03-A9AF-9C47F184A157}" type="pres">
      <dgm:prSet presAssocID="{CA3A8C1E-40BB-43AD-B2EB-BEDC9E4D30AE}" presName="descendantBox" presStyleCnt="0"/>
      <dgm:spPr/>
    </dgm:pt>
    <dgm:pt modelId="{152CA11B-077E-438B-9C15-1FE0C0198EA2}" type="pres">
      <dgm:prSet presAssocID="{4A00B855-840C-45B5-BB68-41520B88085D}" presName="childTextBox" presStyleLbl="fgAccFollowNode1" presStyleIdx="0" presStyleCnt="2">
        <dgm:presLayoutVars>
          <dgm:bulletEnabled val="1"/>
        </dgm:presLayoutVars>
      </dgm:prSet>
      <dgm:spPr/>
    </dgm:pt>
    <dgm:pt modelId="{AD0C05FD-9481-465A-9FAB-9A7F6D1227F9}" type="pres">
      <dgm:prSet presAssocID="{5102979B-03E2-4FAD-96C9-1D2C9791368E}" presName="childTextBox" presStyleLbl="fgAccFollowNode1" presStyleIdx="1" presStyleCnt="2">
        <dgm:presLayoutVars>
          <dgm:bulletEnabled val="1"/>
        </dgm:presLayoutVars>
      </dgm:prSet>
      <dgm:spPr/>
    </dgm:pt>
    <dgm:pt modelId="{61913EF5-6D8F-425A-9300-95B348D223EA}" type="pres">
      <dgm:prSet presAssocID="{EC911BA0-3A69-451E-9C83-56B665EEDB3E}" presName="sp" presStyleCnt="0"/>
      <dgm:spPr/>
    </dgm:pt>
    <dgm:pt modelId="{DFD69EF1-4153-4611-8064-BC876D014A2E}" type="pres">
      <dgm:prSet presAssocID="{77E0E90B-8CA9-43E6-A813-C683DF812E56}" presName="arrowAndChildren" presStyleCnt="0"/>
      <dgm:spPr/>
    </dgm:pt>
    <dgm:pt modelId="{6C1981F3-FDB2-4329-BAB8-39CC91670AEE}" type="pres">
      <dgm:prSet presAssocID="{77E0E90B-8CA9-43E6-A813-C683DF812E56}" presName="parentTextArrow" presStyleLbl="node1" presStyleIdx="1" presStyleCnt="2"/>
      <dgm:spPr/>
    </dgm:pt>
  </dgm:ptLst>
  <dgm:cxnLst>
    <dgm:cxn modelId="{8128AE0C-97E3-47D2-AEDA-657AEDFFE755}" type="presOf" srcId="{CA3A8C1E-40BB-43AD-B2EB-BEDC9E4D30AE}" destId="{831B1EC2-0834-4E59-A4E0-9CD32680A981}" srcOrd="0" destOrd="0" presId="urn:microsoft.com/office/officeart/2005/8/layout/process4"/>
    <dgm:cxn modelId="{DFB8663F-738E-45F6-BEA0-92E3E268B0C8}" type="presOf" srcId="{77E0E90B-8CA9-43E6-A813-C683DF812E56}" destId="{6C1981F3-FDB2-4329-BAB8-39CC91670AEE}" srcOrd="0" destOrd="0" presId="urn:microsoft.com/office/officeart/2005/8/layout/process4"/>
    <dgm:cxn modelId="{B631945F-4941-46D1-882E-B6EE001EA7E2}" type="presOf" srcId="{5102979B-03E2-4FAD-96C9-1D2C9791368E}" destId="{AD0C05FD-9481-465A-9FAB-9A7F6D1227F9}" srcOrd="0" destOrd="0" presId="urn:microsoft.com/office/officeart/2005/8/layout/process4"/>
    <dgm:cxn modelId="{95A41D6B-5BBB-462D-8D7E-8E3B6F11A6CE}" type="presOf" srcId="{CA3A8C1E-40BB-43AD-B2EB-BEDC9E4D30AE}" destId="{3B7198CC-3F56-443D-9023-6AFEEC6B07CF}" srcOrd="1" destOrd="0" presId="urn:microsoft.com/office/officeart/2005/8/layout/process4"/>
    <dgm:cxn modelId="{0F243971-17ED-42AA-8BA9-6BB5D0F53CDC}" srcId="{30DC92DC-E2A1-4E65-852D-A0B98204B779}" destId="{77E0E90B-8CA9-43E6-A813-C683DF812E56}" srcOrd="0" destOrd="0" parTransId="{FACDDE59-701F-4CE3-B728-3558261B8A55}" sibTransId="{EC911BA0-3A69-451E-9C83-56B665EEDB3E}"/>
    <dgm:cxn modelId="{E0EEE178-4BFC-4B3F-84EC-9B48D74CB546}" type="presOf" srcId="{4A00B855-840C-45B5-BB68-41520B88085D}" destId="{152CA11B-077E-438B-9C15-1FE0C0198EA2}" srcOrd="0" destOrd="0" presId="urn:microsoft.com/office/officeart/2005/8/layout/process4"/>
    <dgm:cxn modelId="{F3362D8A-938B-4F6A-83FC-AE16FBE8EF15}" srcId="{CA3A8C1E-40BB-43AD-B2EB-BEDC9E4D30AE}" destId="{5102979B-03E2-4FAD-96C9-1D2C9791368E}" srcOrd="1" destOrd="0" parTransId="{6C4B0ADE-B553-437E-9899-80C2D00C4E34}" sibTransId="{4F9468F6-0EC8-43F9-8BFA-712AB1D3706E}"/>
    <dgm:cxn modelId="{B48184CE-46F1-4152-8E76-B36710D23129}" srcId="{CA3A8C1E-40BB-43AD-B2EB-BEDC9E4D30AE}" destId="{4A00B855-840C-45B5-BB68-41520B88085D}" srcOrd="0" destOrd="0" parTransId="{47C616C9-7ED8-481B-ABC6-5C81354B14BD}" sibTransId="{9BF3834E-6BB1-4187-B627-BA635AD4C4F6}"/>
    <dgm:cxn modelId="{92315CDE-C396-4317-B116-AC1BD22DA891}" srcId="{30DC92DC-E2A1-4E65-852D-A0B98204B779}" destId="{CA3A8C1E-40BB-43AD-B2EB-BEDC9E4D30AE}" srcOrd="1" destOrd="0" parTransId="{8134F4F8-C4A6-42C5-A669-F7A93F6D5F56}" sibTransId="{31463419-133B-4E80-AAEC-87686D97DD84}"/>
    <dgm:cxn modelId="{B70FF2E0-20A8-45FB-9842-14CB4AC2B3B9}" type="presOf" srcId="{30DC92DC-E2A1-4E65-852D-A0B98204B779}" destId="{6356870F-1267-462B-AAAE-52ED9E177D78}" srcOrd="0" destOrd="0" presId="urn:microsoft.com/office/officeart/2005/8/layout/process4"/>
    <dgm:cxn modelId="{7C86B7B4-9069-492C-8CBC-5F24937ED4D2}" type="presParOf" srcId="{6356870F-1267-462B-AAAE-52ED9E177D78}" destId="{D8015D66-649C-4239-A6C6-5FAE3B651F06}" srcOrd="0" destOrd="0" presId="urn:microsoft.com/office/officeart/2005/8/layout/process4"/>
    <dgm:cxn modelId="{92C54148-B3C6-4D0E-9D9F-DAE64F9A7931}" type="presParOf" srcId="{D8015D66-649C-4239-A6C6-5FAE3B651F06}" destId="{831B1EC2-0834-4E59-A4E0-9CD32680A981}" srcOrd="0" destOrd="0" presId="urn:microsoft.com/office/officeart/2005/8/layout/process4"/>
    <dgm:cxn modelId="{2F98C306-A3FB-4BA0-A11D-A8D9F9F838D5}" type="presParOf" srcId="{D8015D66-649C-4239-A6C6-5FAE3B651F06}" destId="{3B7198CC-3F56-443D-9023-6AFEEC6B07CF}" srcOrd="1" destOrd="0" presId="urn:microsoft.com/office/officeart/2005/8/layout/process4"/>
    <dgm:cxn modelId="{BE28578F-08A7-4B1B-BF64-5CE13FA69274}" type="presParOf" srcId="{D8015D66-649C-4239-A6C6-5FAE3B651F06}" destId="{D911FB30-594B-4C03-A9AF-9C47F184A157}" srcOrd="2" destOrd="0" presId="urn:microsoft.com/office/officeart/2005/8/layout/process4"/>
    <dgm:cxn modelId="{9DE4E36D-EF96-4919-8726-17C711D3EF60}" type="presParOf" srcId="{D911FB30-594B-4C03-A9AF-9C47F184A157}" destId="{152CA11B-077E-438B-9C15-1FE0C0198EA2}" srcOrd="0" destOrd="0" presId="urn:microsoft.com/office/officeart/2005/8/layout/process4"/>
    <dgm:cxn modelId="{315845F3-CBA5-4594-BA53-F20F3026C8F1}" type="presParOf" srcId="{D911FB30-594B-4C03-A9AF-9C47F184A157}" destId="{AD0C05FD-9481-465A-9FAB-9A7F6D1227F9}" srcOrd="1" destOrd="0" presId="urn:microsoft.com/office/officeart/2005/8/layout/process4"/>
    <dgm:cxn modelId="{0F0CB899-D064-4B2F-902E-751F4A8262D4}" type="presParOf" srcId="{6356870F-1267-462B-AAAE-52ED9E177D78}" destId="{61913EF5-6D8F-425A-9300-95B348D223EA}" srcOrd="1" destOrd="0" presId="urn:microsoft.com/office/officeart/2005/8/layout/process4"/>
    <dgm:cxn modelId="{BDCF29C6-C9E1-4F3C-9895-F7005E1D9A3E}" type="presParOf" srcId="{6356870F-1267-462B-AAAE-52ED9E177D78}" destId="{DFD69EF1-4153-4611-8064-BC876D014A2E}" srcOrd="2" destOrd="0" presId="urn:microsoft.com/office/officeart/2005/8/layout/process4"/>
    <dgm:cxn modelId="{369FE1E2-9197-4F5D-B646-D6E795A126F0}" type="presParOf" srcId="{DFD69EF1-4153-4611-8064-BC876D014A2E}" destId="{6C1981F3-FDB2-4329-BAB8-39CC91670AE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A238C71-3E8F-47B0-8B80-19E3D4994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97C4535-11BB-4704-83A0-434B8E9D2CD9}">
      <dgm:prSet/>
      <dgm:spPr/>
      <dgm:t>
        <a:bodyPr/>
        <a:lstStyle/>
        <a:p>
          <a:r>
            <a:rPr lang="en-US" b="0" baseline="0"/>
            <a:t>Between 1985 and 1990, over 3 million Nigerians migrated from rural areas to urban centres, while over 5 million Nigerians migrated between 2001 and 2005</a:t>
          </a:r>
          <a:endParaRPr lang="en-US"/>
        </a:p>
      </dgm:t>
    </dgm:pt>
    <dgm:pt modelId="{6BDE3316-C8C9-4CF0-8C13-CA0F28CF09F2}" type="parTrans" cxnId="{A95A5104-0145-46D1-89C4-75CC3F20B250}">
      <dgm:prSet/>
      <dgm:spPr/>
      <dgm:t>
        <a:bodyPr/>
        <a:lstStyle/>
        <a:p>
          <a:endParaRPr lang="en-US"/>
        </a:p>
      </dgm:t>
    </dgm:pt>
    <dgm:pt modelId="{21A368E7-9F93-48D9-BDBB-4E49A9765824}" type="sibTrans" cxnId="{A95A5104-0145-46D1-89C4-75CC3F20B250}">
      <dgm:prSet/>
      <dgm:spPr/>
      <dgm:t>
        <a:bodyPr/>
        <a:lstStyle/>
        <a:p>
          <a:endParaRPr lang="en-US"/>
        </a:p>
      </dgm:t>
    </dgm:pt>
    <dgm:pt modelId="{851E0A4F-1517-4E7B-84DA-DBB73F9DDA33}">
      <dgm:prSet/>
      <dgm:spPr/>
      <dgm:t>
        <a:bodyPr/>
        <a:lstStyle/>
        <a:p>
          <a:r>
            <a:rPr lang="en-US" b="0" baseline="0"/>
            <a:t>This shows over </a:t>
          </a:r>
          <a:r>
            <a:rPr lang="en-US" b="1" baseline="0"/>
            <a:t>75% increase </a:t>
          </a:r>
          <a:r>
            <a:rPr lang="en-US" b="0" baseline="0"/>
            <a:t>in the rural-urban migration in Nigeria, for every period of 5-year.</a:t>
          </a:r>
          <a:endParaRPr lang="en-US"/>
        </a:p>
      </dgm:t>
    </dgm:pt>
    <dgm:pt modelId="{60ABB06B-D780-472C-9FAC-D530DF0305BD}" type="parTrans" cxnId="{FA45C740-20DF-471B-BC66-1A77CC8C3F58}">
      <dgm:prSet/>
      <dgm:spPr/>
      <dgm:t>
        <a:bodyPr/>
        <a:lstStyle/>
        <a:p>
          <a:endParaRPr lang="en-US"/>
        </a:p>
      </dgm:t>
    </dgm:pt>
    <dgm:pt modelId="{17B5898C-6531-4D2C-BA24-82B61BC2532E}" type="sibTrans" cxnId="{FA45C740-20DF-471B-BC66-1A77CC8C3F58}">
      <dgm:prSet/>
      <dgm:spPr/>
      <dgm:t>
        <a:bodyPr/>
        <a:lstStyle/>
        <a:p>
          <a:endParaRPr lang="en-US"/>
        </a:p>
      </dgm:t>
    </dgm:pt>
    <dgm:pt modelId="{69C5EACC-A0C1-44E6-A341-1C89B687C3FC}">
      <dgm:prSet/>
      <dgm:spPr/>
      <dgm:t>
        <a:bodyPr/>
        <a:lstStyle/>
        <a:p>
          <a:r>
            <a:rPr lang="en-US" b="0" baseline="0"/>
            <a:t>This rural-urban drift will continue to increase in Nigeria, if physical developments continue to be the urban affairs, while rural areas are left unattended to in terms of the </a:t>
          </a:r>
          <a:r>
            <a:rPr lang="en-US" b="1" baseline="0"/>
            <a:t>provision of the infrastructural facilities, services, social amenities and homogenous economic activities in the rural areas</a:t>
          </a:r>
          <a:r>
            <a:rPr lang="en-US" b="0" baseline="0"/>
            <a:t>.</a:t>
          </a:r>
          <a:endParaRPr lang="en-US"/>
        </a:p>
      </dgm:t>
    </dgm:pt>
    <dgm:pt modelId="{83C7318E-1867-4BC7-AEA2-404A6B27919B}" type="parTrans" cxnId="{9981CB6E-0461-4FB5-8500-C399EC29BE5D}">
      <dgm:prSet/>
      <dgm:spPr/>
      <dgm:t>
        <a:bodyPr/>
        <a:lstStyle/>
        <a:p>
          <a:endParaRPr lang="en-US"/>
        </a:p>
      </dgm:t>
    </dgm:pt>
    <dgm:pt modelId="{4B7A10D5-4312-4E39-A2BD-0E4AF156F070}" type="sibTrans" cxnId="{9981CB6E-0461-4FB5-8500-C399EC29BE5D}">
      <dgm:prSet/>
      <dgm:spPr/>
      <dgm:t>
        <a:bodyPr/>
        <a:lstStyle/>
        <a:p>
          <a:endParaRPr lang="en-US"/>
        </a:p>
      </dgm:t>
    </dgm:pt>
    <dgm:pt modelId="{AD5D4649-09B3-4E71-9993-359691A723EF}" type="pres">
      <dgm:prSet presAssocID="{3A238C71-3E8F-47B0-8B80-19E3D4994CDB}" presName="linear" presStyleCnt="0">
        <dgm:presLayoutVars>
          <dgm:animLvl val="lvl"/>
          <dgm:resizeHandles val="exact"/>
        </dgm:presLayoutVars>
      </dgm:prSet>
      <dgm:spPr/>
    </dgm:pt>
    <dgm:pt modelId="{872DCDC7-54AF-4486-99D4-451E6862B4AC}" type="pres">
      <dgm:prSet presAssocID="{B97C4535-11BB-4704-83A0-434B8E9D2C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06F767-6B5A-496D-B37D-3C7B9A242E33}" type="pres">
      <dgm:prSet presAssocID="{21A368E7-9F93-48D9-BDBB-4E49A9765824}" presName="spacer" presStyleCnt="0"/>
      <dgm:spPr/>
    </dgm:pt>
    <dgm:pt modelId="{29E0539E-54EE-4DC0-AB8B-3D59C74E3B36}" type="pres">
      <dgm:prSet presAssocID="{851E0A4F-1517-4E7B-84DA-DBB73F9DDA3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1B45156-617F-4E1E-9871-6D7979A3A85A}" type="pres">
      <dgm:prSet presAssocID="{17B5898C-6531-4D2C-BA24-82B61BC2532E}" presName="spacer" presStyleCnt="0"/>
      <dgm:spPr/>
    </dgm:pt>
    <dgm:pt modelId="{2719BA5F-C5FD-4794-8492-CDDF161E8AE3}" type="pres">
      <dgm:prSet presAssocID="{69C5EACC-A0C1-44E6-A341-1C89B687C3F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5A5104-0145-46D1-89C4-75CC3F20B250}" srcId="{3A238C71-3E8F-47B0-8B80-19E3D4994CDB}" destId="{B97C4535-11BB-4704-83A0-434B8E9D2CD9}" srcOrd="0" destOrd="0" parTransId="{6BDE3316-C8C9-4CF0-8C13-CA0F28CF09F2}" sibTransId="{21A368E7-9F93-48D9-BDBB-4E49A9765824}"/>
    <dgm:cxn modelId="{FA45C740-20DF-471B-BC66-1A77CC8C3F58}" srcId="{3A238C71-3E8F-47B0-8B80-19E3D4994CDB}" destId="{851E0A4F-1517-4E7B-84DA-DBB73F9DDA33}" srcOrd="1" destOrd="0" parTransId="{60ABB06B-D780-472C-9FAC-D530DF0305BD}" sibTransId="{17B5898C-6531-4D2C-BA24-82B61BC2532E}"/>
    <dgm:cxn modelId="{9981CB6E-0461-4FB5-8500-C399EC29BE5D}" srcId="{3A238C71-3E8F-47B0-8B80-19E3D4994CDB}" destId="{69C5EACC-A0C1-44E6-A341-1C89B687C3FC}" srcOrd="2" destOrd="0" parTransId="{83C7318E-1867-4BC7-AEA2-404A6B27919B}" sibTransId="{4B7A10D5-4312-4E39-A2BD-0E4AF156F070}"/>
    <dgm:cxn modelId="{5BA13353-DE01-4163-8318-660B8D18D4EA}" type="presOf" srcId="{69C5EACC-A0C1-44E6-A341-1C89B687C3FC}" destId="{2719BA5F-C5FD-4794-8492-CDDF161E8AE3}" srcOrd="0" destOrd="0" presId="urn:microsoft.com/office/officeart/2005/8/layout/vList2"/>
    <dgm:cxn modelId="{30AF0AAC-89FE-4B81-82C0-7B50933FC17F}" type="presOf" srcId="{B97C4535-11BB-4704-83A0-434B8E9D2CD9}" destId="{872DCDC7-54AF-4486-99D4-451E6862B4AC}" srcOrd="0" destOrd="0" presId="urn:microsoft.com/office/officeart/2005/8/layout/vList2"/>
    <dgm:cxn modelId="{A88D10B4-C929-4827-95BE-DC96CB6D7659}" type="presOf" srcId="{851E0A4F-1517-4E7B-84DA-DBB73F9DDA33}" destId="{29E0539E-54EE-4DC0-AB8B-3D59C74E3B36}" srcOrd="0" destOrd="0" presId="urn:microsoft.com/office/officeart/2005/8/layout/vList2"/>
    <dgm:cxn modelId="{C104ACE1-33BA-49D8-9413-ABF6D3C4B20F}" type="presOf" srcId="{3A238C71-3E8F-47B0-8B80-19E3D4994CDB}" destId="{AD5D4649-09B3-4E71-9993-359691A723EF}" srcOrd="0" destOrd="0" presId="urn:microsoft.com/office/officeart/2005/8/layout/vList2"/>
    <dgm:cxn modelId="{73A9A9A3-8694-4356-A973-2C07B8AC48A7}" type="presParOf" srcId="{AD5D4649-09B3-4E71-9993-359691A723EF}" destId="{872DCDC7-54AF-4486-99D4-451E6862B4AC}" srcOrd="0" destOrd="0" presId="urn:microsoft.com/office/officeart/2005/8/layout/vList2"/>
    <dgm:cxn modelId="{9984528F-662F-4D11-9265-9EF3DD1F8440}" type="presParOf" srcId="{AD5D4649-09B3-4E71-9993-359691A723EF}" destId="{3D06F767-6B5A-496D-B37D-3C7B9A242E33}" srcOrd="1" destOrd="0" presId="urn:microsoft.com/office/officeart/2005/8/layout/vList2"/>
    <dgm:cxn modelId="{597C41E3-5043-4139-B3ED-045EB0ECF1EF}" type="presParOf" srcId="{AD5D4649-09B3-4E71-9993-359691A723EF}" destId="{29E0539E-54EE-4DC0-AB8B-3D59C74E3B36}" srcOrd="2" destOrd="0" presId="urn:microsoft.com/office/officeart/2005/8/layout/vList2"/>
    <dgm:cxn modelId="{EBF53E8E-ED21-46E8-ADA0-C02E3E21182A}" type="presParOf" srcId="{AD5D4649-09B3-4E71-9993-359691A723EF}" destId="{21B45156-617F-4E1E-9871-6D7979A3A85A}" srcOrd="3" destOrd="0" presId="urn:microsoft.com/office/officeart/2005/8/layout/vList2"/>
    <dgm:cxn modelId="{800DCC61-0B40-469A-A147-4E2795AC1857}" type="presParOf" srcId="{AD5D4649-09B3-4E71-9993-359691A723EF}" destId="{2719BA5F-C5FD-4794-8492-CDDF161E8A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FAC243-27F4-4610-832A-23CA4EE1198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6E8AAA-6450-4CF5-B0D2-41357604CD2D}">
      <dgm:prSet/>
      <dgm:spPr/>
      <dgm:t>
        <a:bodyPr/>
        <a:lstStyle/>
        <a:p>
          <a:r>
            <a:rPr lang="en-US" b="1" baseline="0"/>
            <a:t>Rural-urban drift should be addressed more at the local level </a:t>
          </a:r>
          <a:endParaRPr lang="en-US"/>
        </a:p>
      </dgm:t>
    </dgm:pt>
    <dgm:pt modelId="{51FC29A7-4387-4120-8783-C25F15122FBF}" type="parTrans" cxnId="{541F3BC1-C6A4-4DA1-86B8-B2646D65CDB4}">
      <dgm:prSet/>
      <dgm:spPr/>
      <dgm:t>
        <a:bodyPr/>
        <a:lstStyle/>
        <a:p>
          <a:endParaRPr lang="en-US"/>
        </a:p>
      </dgm:t>
    </dgm:pt>
    <dgm:pt modelId="{9A0694E3-C4A5-4814-9EAB-CDE3F2560FB3}" type="sibTrans" cxnId="{541F3BC1-C6A4-4DA1-86B8-B2646D65CDB4}">
      <dgm:prSet/>
      <dgm:spPr/>
      <dgm:t>
        <a:bodyPr/>
        <a:lstStyle/>
        <a:p>
          <a:endParaRPr lang="en-US"/>
        </a:p>
      </dgm:t>
    </dgm:pt>
    <dgm:pt modelId="{9911C2CB-4356-43B9-A0B0-64BFC6EA0CCA}">
      <dgm:prSet/>
      <dgm:spPr/>
      <dgm:t>
        <a:bodyPr/>
        <a:lstStyle/>
        <a:p>
          <a:r>
            <a:rPr lang="en-US" b="0" baseline="0" dirty="0"/>
            <a:t>The major factor that leads to rural-urban drift in Nigeria is regional inequalities. </a:t>
          </a:r>
          <a:r>
            <a:rPr lang="en-US" b="1" baseline="0" dirty="0"/>
            <a:t>Comprehensive development plans should be developed </a:t>
          </a:r>
          <a:r>
            <a:rPr lang="en-US" b="0" baseline="0" dirty="0"/>
            <a:t>with citizen participation, and adopted by the local government councils. </a:t>
          </a:r>
          <a:endParaRPr lang="en-US" dirty="0"/>
        </a:p>
      </dgm:t>
    </dgm:pt>
    <dgm:pt modelId="{ED8F1F2E-281C-416B-86C8-5664C55F279F}" type="parTrans" cxnId="{03EE98DD-EFCE-4EFD-AE16-5717A167E3BB}">
      <dgm:prSet/>
      <dgm:spPr/>
      <dgm:t>
        <a:bodyPr/>
        <a:lstStyle/>
        <a:p>
          <a:endParaRPr lang="en-US"/>
        </a:p>
      </dgm:t>
    </dgm:pt>
    <dgm:pt modelId="{A4931531-A7E6-4CED-9140-5D87F249465D}" type="sibTrans" cxnId="{03EE98DD-EFCE-4EFD-AE16-5717A167E3BB}">
      <dgm:prSet/>
      <dgm:spPr/>
      <dgm:t>
        <a:bodyPr/>
        <a:lstStyle/>
        <a:p>
          <a:endParaRPr lang="en-US"/>
        </a:p>
      </dgm:t>
    </dgm:pt>
    <dgm:pt modelId="{618F9D36-4988-4307-86EE-28408C0FFC1E}">
      <dgm:prSet/>
      <dgm:spPr/>
      <dgm:t>
        <a:bodyPr/>
        <a:lstStyle/>
        <a:p>
          <a:r>
            <a:rPr lang="en-US" b="0" baseline="0"/>
            <a:t>Government </a:t>
          </a:r>
          <a:r>
            <a:rPr lang="en-US" b="1" baseline="0"/>
            <a:t>should provide necessary incentives to promote agricultural activities </a:t>
          </a:r>
          <a:r>
            <a:rPr lang="en-US" b="0" baseline="0"/>
            <a:t>in the countryside through zerointerest loan to farmers, low cost agricultural tools, good market for agricultural produce and other incentives. </a:t>
          </a:r>
          <a:endParaRPr lang="en-US"/>
        </a:p>
      </dgm:t>
    </dgm:pt>
    <dgm:pt modelId="{B6F87A1A-4B0D-46B5-95C3-F1D629DAE304}" type="parTrans" cxnId="{004B5965-4C74-4E66-B5E0-D70AA35F36E1}">
      <dgm:prSet/>
      <dgm:spPr/>
      <dgm:t>
        <a:bodyPr/>
        <a:lstStyle/>
        <a:p>
          <a:endParaRPr lang="en-US"/>
        </a:p>
      </dgm:t>
    </dgm:pt>
    <dgm:pt modelId="{3B265760-33CA-4F39-A273-A1CC9190A206}" type="sibTrans" cxnId="{004B5965-4C74-4E66-B5E0-D70AA35F36E1}">
      <dgm:prSet/>
      <dgm:spPr/>
      <dgm:t>
        <a:bodyPr/>
        <a:lstStyle/>
        <a:p>
          <a:endParaRPr lang="en-US"/>
        </a:p>
      </dgm:t>
    </dgm:pt>
    <dgm:pt modelId="{5FDAC93B-5F89-48D6-AC24-C50CF1C02BF1}">
      <dgm:prSet/>
      <dgm:spPr/>
      <dgm:t>
        <a:bodyPr/>
        <a:lstStyle/>
        <a:p>
          <a:r>
            <a:rPr lang="en-US" b="0" baseline="0"/>
            <a:t>Government should </a:t>
          </a:r>
          <a:r>
            <a:rPr lang="en-US" b="1" baseline="0"/>
            <a:t>demolish all slums in urban centres</a:t>
          </a:r>
          <a:r>
            <a:rPr lang="en-US" b="0" baseline="0"/>
            <a:t> and make these areas return back to green zones, by planting trees</a:t>
          </a:r>
          <a:endParaRPr lang="en-US"/>
        </a:p>
      </dgm:t>
    </dgm:pt>
    <dgm:pt modelId="{4DEE7A1C-B9EE-40A9-8E18-10A1A49FF6C1}" type="parTrans" cxnId="{5CDB62ED-C769-4BBE-B801-8B473AC625B8}">
      <dgm:prSet/>
      <dgm:spPr/>
      <dgm:t>
        <a:bodyPr/>
        <a:lstStyle/>
        <a:p>
          <a:endParaRPr lang="en-US"/>
        </a:p>
      </dgm:t>
    </dgm:pt>
    <dgm:pt modelId="{B7941A1A-F9CC-42CD-886C-1343D8B391DF}" type="sibTrans" cxnId="{5CDB62ED-C769-4BBE-B801-8B473AC625B8}">
      <dgm:prSet/>
      <dgm:spPr/>
      <dgm:t>
        <a:bodyPr/>
        <a:lstStyle/>
        <a:p>
          <a:endParaRPr lang="en-US"/>
        </a:p>
      </dgm:t>
    </dgm:pt>
    <dgm:pt modelId="{4F171149-41A5-47BC-9716-1E2E7357A821}" type="pres">
      <dgm:prSet presAssocID="{EAFAC243-27F4-4610-832A-23CA4EE11984}" presName="linear" presStyleCnt="0">
        <dgm:presLayoutVars>
          <dgm:animLvl val="lvl"/>
          <dgm:resizeHandles val="exact"/>
        </dgm:presLayoutVars>
      </dgm:prSet>
      <dgm:spPr/>
    </dgm:pt>
    <dgm:pt modelId="{533AF1C8-B929-43AC-87EB-387AC129CA11}" type="pres">
      <dgm:prSet presAssocID="{166E8AAA-6450-4CF5-B0D2-41357604CD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682B4B-1F19-488A-88CA-BE3A74B9FDA6}" type="pres">
      <dgm:prSet presAssocID="{9A0694E3-C4A5-4814-9EAB-CDE3F2560FB3}" presName="spacer" presStyleCnt="0"/>
      <dgm:spPr/>
    </dgm:pt>
    <dgm:pt modelId="{9B584D38-2645-41F4-99DA-18DF72691F2B}" type="pres">
      <dgm:prSet presAssocID="{9911C2CB-4356-43B9-A0B0-64BFC6EA0C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8C3F756-8A65-4C61-ACED-8E2149A12680}" type="pres">
      <dgm:prSet presAssocID="{A4931531-A7E6-4CED-9140-5D87F249465D}" presName="spacer" presStyleCnt="0"/>
      <dgm:spPr/>
    </dgm:pt>
    <dgm:pt modelId="{D5E4444F-7945-4FF6-898C-EAC38B0214CE}" type="pres">
      <dgm:prSet presAssocID="{618F9D36-4988-4307-86EE-28408C0FFC1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6EBBD23-0BDB-48F6-9D87-2029E75FD730}" type="pres">
      <dgm:prSet presAssocID="{3B265760-33CA-4F39-A273-A1CC9190A206}" presName="spacer" presStyleCnt="0"/>
      <dgm:spPr/>
    </dgm:pt>
    <dgm:pt modelId="{370EA5CB-BC5A-4932-92C2-FD2C1F79D15F}" type="pres">
      <dgm:prSet presAssocID="{5FDAC93B-5F89-48D6-AC24-C50CF1C02BF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85F324-971F-44BE-A02C-8DE5AADE7E4E}" type="presOf" srcId="{EAFAC243-27F4-4610-832A-23CA4EE11984}" destId="{4F171149-41A5-47BC-9716-1E2E7357A821}" srcOrd="0" destOrd="0" presId="urn:microsoft.com/office/officeart/2005/8/layout/vList2"/>
    <dgm:cxn modelId="{004B5965-4C74-4E66-B5E0-D70AA35F36E1}" srcId="{EAFAC243-27F4-4610-832A-23CA4EE11984}" destId="{618F9D36-4988-4307-86EE-28408C0FFC1E}" srcOrd="2" destOrd="0" parTransId="{B6F87A1A-4B0D-46B5-95C3-F1D629DAE304}" sibTransId="{3B265760-33CA-4F39-A273-A1CC9190A206}"/>
    <dgm:cxn modelId="{ADB17946-238C-44FA-BFFF-B7DD9317D988}" type="presOf" srcId="{166E8AAA-6450-4CF5-B0D2-41357604CD2D}" destId="{533AF1C8-B929-43AC-87EB-387AC129CA11}" srcOrd="0" destOrd="0" presId="urn:microsoft.com/office/officeart/2005/8/layout/vList2"/>
    <dgm:cxn modelId="{5B51D581-C110-4568-A6DC-776844870DCA}" type="presOf" srcId="{5FDAC93B-5F89-48D6-AC24-C50CF1C02BF1}" destId="{370EA5CB-BC5A-4932-92C2-FD2C1F79D15F}" srcOrd="0" destOrd="0" presId="urn:microsoft.com/office/officeart/2005/8/layout/vList2"/>
    <dgm:cxn modelId="{F90B00B8-232B-49D2-81CE-70AE709269B9}" type="presOf" srcId="{9911C2CB-4356-43B9-A0B0-64BFC6EA0CCA}" destId="{9B584D38-2645-41F4-99DA-18DF72691F2B}" srcOrd="0" destOrd="0" presId="urn:microsoft.com/office/officeart/2005/8/layout/vList2"/>
    <dgm:cxn modelId="{9CAFA3BB-B912-4E39-A728-EDB31870F647}" type="presOf" srcId="{618F9D36-4988-4307-86EE-28408C0FFC1E}" destId="{D5E4444F-7945-4FF6-898C-EAC38B0214CE}" srcOrd="0" destOrd="0" presId="urn:microsoft.com/office/officeart/2005/8/layout/vList2"/>
    <dgm:cxn modelId="{541F3BC1-C6A4-4DA1-86B8-B2646D65CDB4}" srcId="{EAFAC243-27F4-4610-832A-23CA4EE11984}" destId="{166E8AAA-6450-4CF5-B0D2-41357604CD2D}" srcOrd="0" destOrd="0" parTransId="{51FC29A7-4387-4120-8783-C25F15122FBF}" sibTransId="{9A0694E3-C4A5-4814-9EAB-CDE3F2560FB3}"/>
    <dgm:cxn modelId="{03EE98DD-EFCE-4EFD-AE16-5717A167E3BB}" srcId="{EAFAC243-27F4-4610-832A-23CA4EE11984}" destId="{9911C2CB-4356-43B9-A0B0-64BFC6EA0CCA}" srcOrd="1" destOrd="0" parTransId="{ED8F1F2E-281C-416B-86C8-5664C55F279F}" sibTransId="{A4931531-A7E6-4CED-9140-5D87F249465D}"/>
    <dgm:cxn modelId="{5CDB62ED-C769-4BBE-B801-8B473AC625B8}" srcId="{EAFAC243-27F4-4610-832A-23CA4EE11984}" destId="{5FDAC93B-5F89-48D6-AC24-C50CF1C02BF1}" srcOrd="3" destOrd="0" parTransId="{4DEE7A1C-B9EE-40A9-8E18-10A1A49FF6C1}" sibTransId="{B7941A1A-F9CC-42CD-886C-1343D8B391DF}"/>
    <dgm:cxn modelId="{FF992678-9D39-4290-9160-505ABE14DC6A}" type="presParOf" srcId="{4F171149-41A5-47BC-9716-1E2E7357A821}" destId="{533AF1C8-B929-43AC-87EB-387AC129CA11}" srcOrd="0" destOrd="0" presId="urn:microsoft.com/office/officeart/2005/8/layout/vList2"/>
    <dgm:cxn modelId="{A1FC82B1-56E4-4037-90F3-A27261487E53}" type="presParOf" srcId="{4F171149-41A5-47BC-9716-1E2E7357A821}" destId="{EF682B4B-1F19-488A-88CA-BE3A74B9FDA6}" srcOrd="1" destOrd="0" presId="urn:microsoft.com/office/officeart/2005/8/layout/vList2"/>
    <dgm:cxn modelId="{0279B1AE-CFA6-45FF-A05E-95D918A33DF7}" type="presParOf" srcId="{4F171149-41A5-47BC-9716-1E2E7357A821}" destId="{9B584D38-2645-41F4-99DA-18DF72691F2B}" srcOrd="2" destOrd="0" presId="urn:microsoft.com/office/officeart/2005/8/layout/vList2"/>
    <dgm:cxn modelId="{3F76D4CF-1E65-4DDB-8DE9-EE9915EA48A0}" type="presParOf" srcId="{4F171149-41A5-47BC-9716-1E2E7357A821}" destId="{A8C3F756-8A65-4C61-ACED-8E2149A12680}" srcOrd="3" destOrd="0" presId="urn:microsoft.com/office/officeart/2005/8/layout/vList2"/>
    <dgm:cxn modelId="{10C8A8F2-D344-4BA8-9F1B-DC74EB1B3B05}" type="presParOf" srcId="{4F171149-41A5-47BC-9716-1E2E7357A821}" destId="{D5E4444F-7945-4FF6-898C-EAC38B0214CE}" srcOrd="4" destOrd="0" presId="urn:microsoft.com/office/officeart/2005/8/layout/vList2"/>
    <dgm:cxn modelId="{5DF8632C-6C2D-4C23-B902-0EB3E06B4B2D}" type="presParOf" srcId="{4F171149-41A5-47BC-9716-1E2E7357A821}" destId="{46EBBD23-0BDB-48F6-9D87-2029E75FD730}" srcOrd="5" destOrd="0" presId="urn:microsoft.com/office/officeart/2005/8/layout/vList2"/>
    <dgm:cxn modelId="{D299EB8B-91BA-4C6B-B94C-D8D98B486F99}" type="presParOf" srcId="{4F171149-41A5-47BC-9716-1E2E7357A821}" destId="{370EA5CB-BC5A-4932-92C2-FD2C1F79D15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07D28-E0C0-44AD-A11E-E21B29DA765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A8B06B-ACC8-4486-8F47-897B287269F4}">
      <dgm:prSet/>
      <dgm:spPr/>
      <dgm:t>
        <a:bodyPr/>
        <a:lstStyle/>
        <a:p>
          <a:r>
            <a:rPr lang="en-US" b="0" i="0" baseline="0" dirty="0"/>
            <a:t>Youth unemployment in Africa is 6 times higher in urban areas than in rural areas.</a:t>
          </a:r>
          <a:endParaRPr lang="en-US" dirty="0"/>
        </a:p>
      </dgm:t>
    </dgm:pt>
    <dgm:pt modelId="{D1694A19-2A06-48C8-9585-7AD45186338D}" type="parTrans" cxnId="{BD70D906-B40B-46B0-87E0-020015C98A1E}">
      <dgm:prSet/>
      <dgm:spPr/>
      <dgm:t>
        <a:bodyPr/>
        <a:lstStyle/>
        <a:p>
          <a:endParaRPr lang="en-US"/>
        </a:p>
      </dgm:t>
    </dgm:pt>
    <dgm:pt modelId="{339B815C-A368-4B3B-8E49-82166DF93838}" type="sibTrans" cxnId="{BD70D906-B40B-46B0-87E0-020015C98A1E}">
      <dgm:prSet/>
      <dgm:spPr/>
      <dgm:t>
        <a:bodyPr/>
        <a:lstStyle/>
        <a:p>
          <a:endParaRPr lang="en-US"/>
        </a:p>
      </dgm:t>
    </dgm:pt>
    <dgm:pt modelId="{CCFA77B4-4A36-432A-999C-608D8CB4571F}">
      <dgm:prSet/>
      <dgm:spPr/>
      <dgm:t>
        <a:bodyPr/>
        <a:lstStyle/>
        <a:p>
          <a:r>
            <a:rPr lang="en-US" b="0" i="0" baseline="0" dirty="0"/>
            <a:t>61% of urban employment opportunities in Africa are informal.</a:t>
          </a:r>
          <a:endParaRPr lang="en-US" dirty="0"/>
        </a:p>
      </dgm:t>
    </dgm:pt>
    <dgm:pt modelId="{5B66ABC6-CFB3-43C5-B66A-08A04EB5E650}" type="parTrans" cxnId="{CEAA2736-AA1F-40EE-AD92-6B036480E822}">
      <dgm:prSet/>
      <dgm:spPr/>
      <dgm:t>
        <a:bodyPr/>
        <a:lstStyle/>
        <a:p>
          <a:endParaRPr lang="en-US"/>
        </a:p>
      </dgm:t>
    </dgm:pt>
    <dgm:pt modelId="{322AC439-4E98-46CE-8C53-5A32335A9293}" type="sibTrans" cxnId="{CEAA2736-AA1F-40EE-AD92-6B036480E822}">
      <dgm:prSet/>
      <dgm:spPr/>
      <dgm:t>
        <a:bodyPr/>
        <a:lstStyle/>
        <a:p>
          <a:endParaRPr lang="en-US"/>
        </a:p>
      </dgm:t>
    </dgm:pt>
    <dgm:pt modelId="{85B69E26-D55B-4642-AE04-0561E5ED6DAC}">
      <dgm:prSet/>
      <dgm:spPr/>
      <dgm:t>
        <a:bodyPr/>
        <a:lstStyle/>
        <a:p>
          <a:r>
            <a:rPr lang="en-US" b="0" i="0" baseline="0"/>
            <a:t>37 out of the 54 African countries are still more than 50% rural.</a:t>
          </a:r>
          <a:endParaRPr lang="en-US"/>
        </a:p>
      </dgm:t>
    </dgm:pt>
    <dgm:pt modelId="{D35A9A61-4446-44FD-B2C8-BCEF7F5DBB1C}" type="parTrans" cxnId="{D0B0F5F2-D9E3-4440-B5BF-8E1518061959}">
      <dgm:prSet/>
      <dgm:spPr/>
      <dgm:t>
        <a:bodyPr/>
        <a:lstStyle/>
        <a:p>
          <a:endParaRPr lang="en-US"/>
        </a:p>
      </dgm:t>
    </dgm:pt>
    <dgm:pt modelId="{30167417-F8C2-407A-8F94-79D7ECF6C5F0}" type="sibTrans" cxnId="{D0B0F5F2-D9E3-4440-B5BF-8E1518061959}">
      <dgm:prSet/>
      <dgm:spPr/>
      <dgm:t>
        <a:bodyPr/>
        <a:lstStyle/>
        <a:p>
          <a:endParaRPr lang="en-US"/>
        </a:p>
      </dgm:t>
    </dgm:pt>
    <dgm:pt modelId="{21692ABE-16BB-4575-907D-B20D36341A9E}">
      <dgm:prSet/>
      <dgm:spPr/>
      <dgm:t>
        <a:bodyPr/>
        <a:lstStyle/>
        <a:p>
          <a:r>
            <a:rPr lang="en-US" b="0" i="0" baseline="0"/>
            <a:t>In 2050, Africa is expected to host nearly 25% of the global urban population.</a:t>
          </a:r>
          <a:endParaRPr lang="en-US"/>
        </a:p>
      </dgm:t>
    </dgm:pt>
    <dgm:pt modelId="{37E7C8B4-A82E-44EC-A277-8E44C8CBE252}" type="parTrans" cxnId="{80A4AB4B-B2A2-4788-BE6E-46DA09F15B43}">
      <dgm:prSet/>
      <dgm:spPr/>
      <dgm:t>
        <a:bodyPr/>
        <a:lstStyle/>
        <a:p>
          <a:endParaRPr lang="en-US"/>
        </a:p>
      </dgm:t>
    </dgm:pt>
    <dgm:pt modelId="{E4D2BB7E-BB64-4B45-B4E6-EB98AB82F61B}" type="sibTrans" cxnId="{80A4AB4B-B2A2-4788-BE6E-46DA09F15B43}">
      <dgm:prSet/>
      <dgm:spPr/>
      <dgm:t>
        <a:bodyPr/>
        <a:lstStyle/>
        <a:p>
          <a:endParaRPr lang="en-US"/>
        </a:p>
      </dgm:t>
    </dgm:pt>
    <dgm:pt modelId="{45287450-A2CA-411B-8ABF-9EAEBAA62064}">
      <dgm:prSet/>
      <dgm:spPr/>
      <dgm:t>
        <a:bodyPr/>
        <a:lstStyle/>
        <a:p>
          <a:r>
            <a:rPr lang="en-US" b="0" i="0" baseline="0" dirty="0"/>
            <a:t>Residential electricity consumption per capita in Africa is only half that of China.</a:t>
          </a:r>
          <a:endParaRPr lang="en-US" dirty="0"/>
        </a:p>
      </dgm:t>
    </dgm:pt>
    <dgm:pt modelId="{4F8255F3-2D53-4B7E-85AF-3B53FF965564}" type="parTrans" cxnId="{330F320B-3A8F-4B05-BED9-22901179B7B4}">
      <dgm:prSet/>
      <dgm:spPr/>
      <dgm:t>
        <a:bodyPr/>
        <a:lstStyle/>
        <a:p>
          <a:endParaRPr lang="en-US"/>
        </a:p>
      </dgm:t>
    </dgm:pt>
    <dgm:pt modelId="{728AC300-BE34-4CC1-90CF-DDED6B545DAB}" type="sibTrans" cxnId="{330F320B-3A8F-4B05-BED9-22901179B7B4}">
      <dgm:prSet/>
      <dgm:spPr/>
      <dgm:t>
        <a:bodyPr/>
        <a:lstStyle/>
        <a:p>
          <a:endParaRPr lang="en-US"/>
        </a:p>
      </dgm:t>
    </dgm:pt>
    <dgm:pt modelId="{0D88685E-93C9-48AC-8BB2-BEE527D5E45C}">
      <dgm:prSet/>
      <dgm:spPr/>
      <dgm:t>
        <a:bodyPr/>
        <a:lstStyle/>
        <a:p>
          <a:r>
            <a:rPr lang="en-US" b="0" i="0" baseline="0" dirty="0"/>
            <a:t>In Africa, less than 50% of solid waste is collected &amp; only 5% is contained or recycled</a:t>
          </a:r>
          <a:endParaRPr lang="en-US" dirty="0"/>
        </a:p>
      </dgm:t>
    </dgm:pt>
    <dgm:pt modelId="{1C928F70-D928-4AF0-AA84-97AE31F24855}" type="parTrans" cxnId="{51F6F204-4B22-4DDD-BF91-635735964CD9}">
      <dgm:prSet/>
      <dgm:spPr/>
      <dgm:t>
        <a:bodyPr/>
        <a:lstStyle/>
        <a:p>
          <a:endParaRPr lang="en-US"/>
        </a:p>
      </dgm:t>
    </dgm:pt>
    <dgm:pt modelId="{2F141314-99A6-4F19-BB0A-818C3D8C9BFF}" type="sibTrans" cxnId="{51F6F204-4B22-4DDD-BF91-635735964CD9}">
      <dgm:prSet/>
      <dgm:spPr/>
      <dgm:t>
        <a:bodyPr/>
        <a:lstStyle/>
        <a:p>
          <a:endParaRPr lang="en-US"/>
        </a:p>
      </dgm:t>
    </dgm:pt>
    <dgm:pt modelId="{E8F8324A-7710-4916-B27A-17E48B74318C}" type="pres">
      <dgm:prSet presAssocID="{28507D28-E0C0-44AD-A11E-E21B29DA765C}" presName="diagram" presStyleCnt="0">
        <dgm:presLayoutVars>
          <dgm:dir/>
          <dgm:resizeHandles val="exact"/>
        </dgm:presLayoutVars>
      </dgm:prSet>
      <dgm:spPr/>
    </dgm:pt>
    <dgm:pt modelId="{A1226D2D-7ACB-4ED0-922B-B04DF3356F51}" type="pres">
      <dgm:prSet presAssocID="{79A8B06B-ACC8-4486-8F47-897B287269F4}" presName="node" presStyleLbl="node1" presStyleIdx="0" presStyleCnt="6">
        <dgm:presLayoutVars>
          <dgm:bulletEnabled val="1"/>
        </dgm:presLayoutVars>
      </dgm:prSet>
      <dgm:spPr/>
    </dgm:pt>
    <dgm:pt modelId="{C71011AE-539B-4494-9F2C-BE6403EACCE0}" type="pres">
      <dgm:prSet presAssocID="{339B815C-A368-4B3B-8E49-82166DF93838}" presName="sibTrans" presStyleCnt="0"/>
      <dgm:spPr/>
    </dgm:pt>
    <dgm:pt modelId="{8F57DA6E-5450-465F-879F-A349B6314DD6}" type="pres">
      <dgm:prSet presAssocID="{CCFA77B4-4A36-432A-999C-608D8CB4571F}" presName="node" presStyleLbl="node1" presStyleIdx="1" presStyleCnt="6">
        <dgm:presLayoutVars>
          <dgm:bulletEnabled val="1"/>
        </dgm:presLayoutVars>
      </dgm:prSet>
      <dgm:spPr/>
    </dgm:pt>
    <dgm:pt modelId="{E38E7D9C-B2DB-4341-91DB-8EB6F6F0CB71}" type="pres">
      <dgm:prSet presAssocID="{322AC439-4E98-46CE-8C53-5A32335A9293}" presName="sibTrans" presStyleCnt="0"/>
      <dgm:spPr/>
    </dgm:pt>
    <dgm:pt modelId="{730F7EEE-94AB-4EC7-A53A-97472AB43D50}" type="pres">
      <dgm:prSet presAssocID="{85B69E26-D55B-4642-AE04-0561E5ED6DAC}" presName="node" presStyleLbl="node1" presStyleIdx="2" presStyleCnt="6">
        <dgm:presLayoutVars>
          <dgm:bulletEnabled val="1"/>
        </dgm:presLayoutVars>
      </dgm:prSet>
      <dgm:spPr/>
    </dgm:pt>
    <dgm:pt modelId="{97CE3079-1FB0-4E99-9949-2ABBF44C4E1F}" type="pres">
      <dgm:prSet presAssocID="{30167417-F8C2-407A-8F94-79D7ECF6C5F0}" presName="sibTrans" presStyleCnt="0"/>
      <dgm:spPr/>
    </dgm:pt>
    <dgm:pt modelId="{9DD2E149-008D-4E7C-941D-93BBE116AF02}" type="pres">
      <dgm:prSet presAssocID="{21692ABE-16BB-4575-907D-B20D36341A9E}" presName="node" presStyleLbl="node1" presStyleIdx="3" presStyleCnt="6">
        <dgm:presLayoutVars>
          <dgm:bulletEnabled val="1"/>
        </dgm:presLayoutVars>
      </dgm:prSet>
      <dgm:spPr/>
    </dgm:pt>
    <dgm:pt modelId="{43EBA835-D5E2-4571-999F-61146E46A0DF}" type="pres">
      <dgm:prSet presAssocID="{E4D2BB7E-BB64-4B45-B4E6-EB98AB82F61B}" presName="sibTrans" presStyleCnt="0"/>
      <dgm:spPr/>
    </dgm:pt>
    <dgm:pt modelId="{62916728-A4A3-480A-A0AF-FD02B4646BBC}" type="pres">
      <dgm:prSet presAssocID="{45287450-A2CA-411B-8ABF-9EAEBAA62064}" presName="node" presStyleLbl="node1" presStyleIdx="4" presStyleCnt="6">
        <dgm:presLayoutVars>
          <dgm:bulletEnabled val="1"/>
        </dgm:presLayoutVars>
      </dgm:prSet>
      <dgm:spPr/>
    </dgm:pt>
    <dgm:pt modelId="{FBA344DC-85F8-4917-A0F7-E40B4326D46C}" type="pres">
      <dgm:prSet presAssocID="{728AC300-BE34-4CC1-90CF-DDED6B545DAB}" presName="sibTrans" presStyleCnt="0"/>
      <dgm:spPr/>
    </dgm:pt>
    <dgm:pt modelId="{76121569-EA86-496A-A5C0-D7E619986C92}" type="pres">
      <dgm:prSet presAssocID="{0D88685E-93C9-48AC-8BB2-BEE527D5E45C}" presName="node" presStyleLbl="node1" presStyleIdx="5" presStyleCnt="6">
        <dgm:presLayoutVars>
          <dgm:bulletEnabled val="1"/>
        </dgm:presLayoutVars>
      </dgm:prSet>
      <dgm:spPr/>
    </dgm:pt>
  </dgm:ptLst>
  <dgm:cxnLst>
    <dgm:cxn modelId="{51F6F204-4B22-4DDD-BF91-635735964CD9}" srcId="{28507D28-E0C0-44AD-A11E-E21B29DA765C}" destId="{0D88685E-93C9-48AC-8BB2-BEE527D5E45C}" srcOrd="5" destOrd="0" parTransId="{1C928F70-D928-4AF0-AA84-97AE31F24855}" sibTransId="{2F141314-99A6-4F19-BB0A-818C3D8C9BFF}"/>
    <dgm:cxn modelId="{BD70D906-B40B-46B0-87E0-020015C98A1E}" srcId="{28507D28-E0C0-44AD-A11E-E21B29DA765C}" destId="{79A8B06B-ACC8-4486-8F47-897B287269F4}" srcOrd="0" destOrd="0" parTransId="{D1694A19-2A06-48C8-9585-7AD45186338D}" sibTransId="{339B815C-A368-4B3B-8E49-82166DF93838}"/>
    <dgm:cxn modelId="{330F320B-3A8F-4B05-BED9-22901179B7B4}" srcId="{28507D28-E0C0-44AD-A11E-E21B29DA765C}" destId="{45287450-A2CA-411B-8ABF-9EAEBAA62064}" srcOrd="4" destOrd="0" parTransId="{4F8255F3-2D53-4B7E-85AF-3B53FF965564}" sibTransId="{728AC300-BE34-4CC1-90CF-DDED6B545DAB}"/>
    <dgm:cxn modelId="{94162710-4E15-4CEA-AC0F-F3E391D68615}" type="presOf" srcId="{85B69E26-D55B-4642-AE04-0561E5ED6DAC}" destId="{730F7EEE-94AB-4EC7-A53A-97472AB43D50}" srcOrd="0" destOrd="0" presId="urn:microsoft.com/office/officeart/2005/8/layout/default"/>
    <dgm:cxn modelId="{CEAA2736-AA1F-40EE-AD92-6B036480E822}" srcId="{28507D28-E0C0-44AD-A11E-E21B29DA765C}" destId="{CCFA77B4-4A36-432A-999C-608D8CB4571F}" srcOrd="1" destOrd="0" parTransId="{5B66ABC6-CFB3-43C5-B66A-08A04EB5E650}" sibTransId="{322AC439-4E98-46CE-8C53-5A32335A9293}"/>
    <dgm:cxn modelId="{9577F65B-1541-480C-A617-82105150E540}" type="presOf" srcId="{CCFA77B4-4A36-432A-999C-608D8CB4571F}" destId="{8F57DA6E-5450-465F-879F-A349B6314DD6}" srcOrd="0" destOrd="0" presId="urn:microsoft.com/office/officeart/2005/8/layout/default"/>
    <dgm:cxn modelId="{83986F41-BECC-4163-87D7-ACEE40805D69}" type="presOf" srcId="{28507D28-E0C0-44AD-A11E-E21B29DA765C}" destId="{E8F8324A-7710-4916-B27A-17E48B74318C}" srcOrd="0" destOrd="0" presId="urn:microsoft.com/office/officeart/2005/8/layout/default"/>
    <dgm:cxn modelId="{80A4AB4B-B2A2-4788-BE6E-46DA09F15B43}" srcId="{28507D28-E0C0-44AD-A11E-E21B29DA765C}" destId="{21692ABE-16BB-4575-907D-B20D36341A9E}" srcOrd="3" destOrd="0" parTransId="{37E7C8B4-A82E-44EC-A277-8E44C8CBE252}" sibTransId="{E4D2BB7E-BB64-4B45-B4E6-EB98AB82F61B}"/>
    <dgm:cxn modelId="{5850D076-B8EB-48A5-824A-F7DC220E9AAF}" type="presOf" srcId="{79A8B06B-ACC8-4486-8F47-897B287269F4}" destId="{A1226D2D-7ACB-4ED0-922B-B04DF3356F51}" srcOrd="0" destOrd="0" presId="urn:microsoft.com/office/officeart/2005/8/layout/default"/>
    <dgm:cxn modelId="{0AE5F4B5-D815-42BA-BC7C-C22FCBFF4707}" type="presOf" srcId="{45287450-A2CA-411B-8ABF-9EAEBAA62064}" destId="{62916728-A4A3-480A-A0AF-FD02B4646BBC}" srcOrd="0" destOrd="0" presId="urn:microsoft.com/office/officeart/2005/8/layout/default"/>
    <dgm:cxn modelId="{661C31B8-6108-4590-A5C0-054B7F5EDA90}" type="presOf" srcId="{21692ABE-16BB-4575-907D-B20D36341A9E}" destId="{9DD2E149-008D-4E7C-941D-93BBE116AF02}" srcOrd="0" destOrd="0" presId="urn:microsoft.com/office/officeart/2005/8/layout/default"/>
    <dgm:cxn modelId="{7C1270D2-BE29-4166-AD4F-5A3C724B31DF}" type="presOf" srcId="{0D88685E-93C9-48AC-8BB2-BEE527D5E45C}" destId="{76121569-EA86-496A-A5C0-D7E619986C92}" srcOrd="0" destOrd="0" presId="urn:microsoft.com/office/officeart/2005/8/layout/default"/>
    <dgm:cxn modelId="{D0B0F5F2-D9E3-4440-B5BF-8E1518061959}" srcId="{28507D28-E0C0-44AD-A11E-E21B29DA765C}" destId="{85B69E26-D55B-4642-AE04-0561E5ED6DAC}" srcOrd="2" destOrd="0" parTransId="{D35A9A61-4446-44FD-B2C8-BCEF7F5DBB1C}" sibTransId="{30167417-F8C2-407A-8F94-79D7ECF6C5F0}"/>
    <dgm:cxn modelId="{7E7FE59B-E9C8-4DFC-8FFE-34D19CE4B857}" type="presParOf" srcId="{E8F8324A-7710-4916-B27A-17E48B74318C}" destId="{A1226D2D-7ACB-4ED0-922B-B04DF3356F51}" srcOrd="0" destOrd="0" presId="urn:microsoft.com/office/officeart/2005/8/layout/default"/>
    <dgm:cxn modelId="{32CFCFCD-F806-4790-8236-5F251CF4EF58}" type="presParOf" srcId="{E8F8324A-7710-4916-B27A-17E48B74318C}" destId="{C71011AE-539B-4494-9F2C-BE6403EACCE0}" srcOrd="1" destOrd="0" presId="urn:microsoft.com/office/officeart/2005/8/layout/default"/>
    <dgm:cxn modelId="{2C2F8000-8BF2-4C29-946A-6FF1514FC4B2}" type="presParOf" srcId="{E8F8324A-7710-4916-B27A-17E48B74318C}" destId="{8F57DA6E-5450-465F-879F-A349B6314DD6}" srcOrd="2" destOrd="0" presId="urn:microsoft.com/office/officeart/2005/8/layout/default"/>
    <dgm:cxn modelId="{360C8DB1-03F6-43F9-ADD0-EB6FA6D6E1BE}" type="presParOf" srcId="{E8F8324A-7710-4916-B27A-17E48B74318C}" destId="{E38E7D9C-B2DB-4341-91DB-8EB6F6F0CB71}" srcOrd="3" destOrd="0" presId="urn:microsoft.com/office/officeart/2005/8/layout/default"/>
    <dgm:cxn modelId="{DF6525CD-6D35-4E22-A2D5-DD5EA783BF4E}" type="presParOf" srcId="{E8F8324A-7710-4916-B27A-17E48B74318C}" destId="{730F7EEE-94AB-4EC7-A53A-97472AB43D50}" srcOrd="4" destOrd="0" presId="urn:microsoft.com/office/officeart/2005/8/layout/default"/>
    <dgm:cxn modelId="{2A4EF5C6-3AA6-44ED-BB69-CD262BA34DB0}" type="presParOf" srcId="{E8F8324A-7710-4916-B27A-17E48B74318C}" destId="{97CE3079-1FB0-4E99-9949-2ABBF44C4E1F}" srcOrd="5" destOrd="0" presId="urn:microsoft.com/office/officeart/2005/8/layout/default"/>
    <dgm:cxn modelId="{EF44810C-7DC8-4151-946E-8B4BB75BACD2}" type="presParOf" srcId="{E8F8324A-7710-4916-B27A-17E48B74318C}" destId="{9DD2E149-008D-4E7C-941D-93BBE116AF02}" srcOrd="6" destOrd="0" presId="urn:microsoft.com/office/officeart/2005/8/layout/default"/>
    <dgm:cxn modelId="{BEC65D6C-473B-470E-BB46-6274C25A223C}" type="presParOf" srcId="{E8F8324A-7710-4916-B27A-17E48B74318C}" destId="{43EBA835-D5E2-4571-999F-61146E46A0DF}" srcOrd="7" destOrd="0" presId="urn:microsoft.com/office/officeart/2005/8/layout/default"/>
    <dgm:cxn modelId="{BE3D31D5-2518-444D-ADBD-FF822F1F88DD}" type="presParOf" srcId="{E8F8324A-7710-4916-B27A-17E48B74318C}" destId="{62916728-A4A3-480A-A0AF-FD02B4646BBC}" srcOrd="8" destOrd="0" presId="urn:microsoft.com/office/officeart/2005/8/layout/default"/>
    <dgm:cxn modelId="{95A56A99-25C7-4AF4-8E6B-EFAF84A5C4A8}" type="presParOf" srcId="{E8F8324A-7710-4916-B27A-17E48B74318C}" destId="{FBA344DC-85F8-4917-A0F7-E40B4326D46C}" srcOrd="9" destOrd="0" presId="urn:microsoft.com/office/officeart/2005/8/layout/default"/>
    <dgm:cxn modelId="{67638D79-3BFC-415B-8CF8-6CE9C4C860C7}" type="presParOf" srcId="{E8F8324A-7710-4916-B27A-17E48B74318C}" destId="{76121569-EA86-496A-A5C0-D7E619986C9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58608D-1603-4B39-A134-1693031668A3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D4279C-3E7B-41D4-9C74-32A57BC2F39C}">
      <dgm:prSet phldrT="[Text]"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2000" dirty="0"/>
            <a:t>1921</a:t>
          </a:r>
        </a:p>
      </dgm:t>
    </dgm:pt>
    <dgm:pt modelId="{DF8EE077-46C9-4FCB-97B6-CB6A0882D6E4}" type="parTrans" cxnId="{ABE0C111-178B-4B38-9718-7667E353AF75}">
      <dgm:prSet/>
      <dgm:spPr/>
      <dgm:t>
        <a:bodyPr/>
        <a:lstStyle/>
        <a:p>
          <a:endParaRPr lang="en-US"/>
        </a:p>
      </dgm:t>
    </dgm:pt>
    <dgm:pt modelId="{05898BBF-C923-42B2-BB10-87AD0DCA1C09}" type="sibTrans" cxnId="{ABE0C111-178B-4B38-9718-7667E353AF75}">
      <dgm:prSet/>
      <dgm:spPr/>
      <dgm:t>
        <a:bodyPr/>
        <a:lstStyle/>
        <a:p>
          <a:endParaRPr lang="en-US"/>
        </a:p>
      </dgm:t>
    </dgm:pt>
    <dgm:pt modelId="{6337DF96-F8EB-4497-A065-5A0CC576562B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2000" dirty="0"/>
            <a:t>1934</a:t>
          </a:r>
        </a:p>
      </dgm:t>
    </dgm:pt>
    <dgm:pt modelId="{8D405885-9ED1-4642-A7D2-5BA14F5E1FF7}" type="parTrans" cxnId="{C9B49651-D414-4900-89BB-E284BE5118EA}">
      <dgm:prSet/>
      <dgm:spPr/>
      <dgm:t>
        <a:bodyPr/>
        <a:lstStyle/>
        <a:p>
          <a:endParaRPr lang="en-US"/>
        </a:p>
      </dgm:t>
    </dgm:pt>
    <dgm:pt modelId="{57A854EF-7AA6-402F-BA01-87951A5CCCD9}" type="sibTrans" cxnId="{C9B49651-D414-4900-89BB-E284BE5118EA}">
      <dgm:prSet/>
      <dgm:spPr/>
      <dgm:t>
        <a:bodyPr/>
        <a:lstStyle/>
        <a:p>
          <a:endParaRPr lang="en-US"/>
        </a:p>
      </dgm:t>
    </dgm:pt>
    <dgm:pt modelId="{3478EAF7-CF8B-4278-A8CE-2FCEE2D34E78}">
      <dgm:prSet phldrT="[Text]"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2000" dirty="0"/>
            <a:t>1938</a:t>
          </a:r>
        </a:p>
      </dgm:t>
    </dgm:pt>
    <dgm:pt modelId="{87FEFD75-22DF-40AE-B869-E020CFC4DD2F}" type="parTrans" cxnId="{9BE63B11-28E0-4D22-A256-2453E1F4CC22}">
      <dgm:prSet/>
      <dgm:spPr/>
      <dgm:t>
        <a:bodyPr/>
        <a:lstStyle/>
        <a:p>
          <a:endParaRPr lang="en-US"/>
        </a:p>
      </dgm:t>
    </dgm:pt>
    <dgm:pt modelId="{EE95DE38-7D01-4457-BEDE-8D78E7A76EA7}" type="sibTrans" cxnId="{9BE63B11-28E0-4D22-A256-2453E1F4CC22}">
      <dgm:prSet/>
      <dgm:spPr/>
      <dgm:t>
        <a:bodyPr/>
        <a:lstStyle/>
        <a:p>
          <a:endParaRPr lang="en-US"/>
        </a:p>
      </dgm:t>
    </dgm:pt>
    <dgm:pt modelId="{9635CD99-C322-4B1A-8425-5043F9E7D68B}">
      <dgm:prSet phldrT="[Text]" custT="1"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r>
            <a:rPr lang="en-US" sz="2000" dirty="0"/>
            <a:t>1948</a:t>
          </a:r>
        </a:p>
      </dgm:t>
    </dgm:pt>
    <dgm:pt modelId="{48DCB13F-B466-4A90-A439-C5CCEBD02F5E}" type="parTrans" cxnId="{8C14D399-253F-4C57-ADDA-B3DB23D36666}">
      <dgm:prSet/>
      <dgm:spPr/>
      <dgm:t>
        <a:bodyPr/>
        <a:lstStyle/>
        <a:p>
          <a:endParaRPr lang="en-US"/>
        </a:p>
      </dgm:t>
    </dgm:pt>
    <dgm:pt modelId="{778DE466-6209-4A3F-BB4A-16F874F2001A}" type="sibTrans" cxnId="{8C14D399-253F-4C57-ADDA-B3DB23D36666}">
      <dgm:prSet/>
      <dgm:spPr/>
      <dgm:t>
        <a:bodyPr/>
        <a:lstStyle/>
        <a:p>
          <a:endParaRPr lang="en-US"/>
        </a:p>
      </dgm:t>
    </dgm:pt>
    <dgm:pt modelId="{DD4319F5-F795-4D2F-AA01-C0981AD1DEBE}">
      <dgm:prSet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dirty="0"/>
            <a:t>1957-1960</a:t>
          </a:r>
        </a:p>
      </dgm:t>
    </dgm:pt>
    <dgm:pt modelId="{D76B81BF-741A-47E2-88F0-A64F6781AA10}" type="parTrans" cxnId="{2901A698-82F6-466A-A738-9B833F82FBEB}">
      <dgm:prSet/>
      <dgm:spPr/>
      <dgm:t>
        <a:bodyPr/>
        <a:lstStyle/>
        <a:p>
          <a:endParaRPr lang="en-US"/>
        </a:p>
      </dgm:t>
    </dgm:pt>
    <dgm:pt modelId="{3B40A189-EB80-4DB0-A522-5A604713E30A}" type="sibTrans" cxnId="{2901A698-82F6-466A-A738-9B833F82FBEB}">
      <dgm:prSet/>
      <dgm:spPr/>
      <dgm:t>
        <a:bodyPr/>
        <a:lstStyle/>
        <a:p>
          <a:endParaRPr lang="en-US"/>
        </a:p>
      </dgm:t>
    </dgm:pt>
    <dgm:pt modelId="{A9241F45-3C95-49EA-A3E6-95E8F523E0B5}">
      <dgm:prSet phldrT="[Text]" custT="1"/>
      <dgm:spPr>
        <a:ln>
          <a:solidFill>
            <a:schemeClr val="tx1">
              <a:lumMod val="95000"/>
              <a:lumOff val="5000"/>
            </a:schemeClr>
          </a:solidFill>
        </a:ln>
      </dgm:spPr>
      <dgm:t>
        <a:bodyPr/>
        <a:lstStyle/>
        <a:p>
          <a:r>
            <a:rPr lang="en-US" sz="2000"/>
            <a:t>1903</a:t>
          </a:r>
        </a:p>
      </dgm:t>
    </dgm:pt>
    <dgm:pt modelId="{AAF46EF9-B0BB-4767-AD05-1360DC8175AC}" type="sibTrans" cxnId="{1AB91014-1D49-4A1F-9225-78ECD259DCE3}">
      <dgm:prSet/>
      <dgm:spPr/>
      <dgm:t>
        <a:bodyPr/>
        <a:lstStyle/>
        <a:p>
          <a:endParaRPr lang="en-US"/>
        </a:p>
      </dgm:t>
    </dgm:pt>
    <dgm:pt modelId="{A4305FEF-3C69-40DD-A8EF-3A52E1F6C402}" type="parTrans" cxnId="{1AB91014-1D49-4A1F-9225-78ECD259DCE3}">
      <dgm:prSet/>
      <dgm:spPr/>
      <dgm:t>
        <a:bodyPr/>
        <a:lstStyle/>
        <a:p>
          <a:endParaRPr lang="en-US"/>
        </a:p>
      </dgm:t>
    </dgm:pt>
    <dgm:pt modelId="{D6A1C1AC-A290-4D2D-8DD4-AADB1A7ED8D4}" type="pres">
      <dgm:prSet presAssocID="{9358608D-1603-4B39-A134-1693031668A3}" presName="CompostProcess" presStyleCnt="0">
        <dgm:presLayoutVars>
          <dgm:dir/>
          <dgm:resizeHandles val="exact"/>
        </dgm:presLayoutVars>
      </dgm:prSet>
      <dgm:spPr/>
    </dgm:pt>
    <dgm:pt modelId="{D231E7B7-B9E9-4C2C-9F4F-2D5234CA205F}" type="pres">
      <dgm:prSet presAssocID="{9358608D-1603-4B39-A134-1693031668A3}" presName="arrow" presStyleLbl="bgShp" presStyleIdx="0" presStyleCnt="1" custLinFactNeighborX="2664" custLinFactNeighborY="-1104"/>
      <dgm:spPr>
        <a:solidFill>
          <a:schemeClr val="accent1">
            <a:lumMod val="60000"/>
            <a:lumOff val="40000"/>
          </a:schemeClr>
        </a:solidFill>
      </dgm:spPr>
    </dgm:pt>
    <dgm:pt modelId="{C7385B3C-F388-4EEC-88D1-F3AB8BB149A8}" type="pres">
      <dgm:prSet presAssocID="{9358608D-1603-4B39-A134-1693031668A3}" presName="linearProcess" presStyleCnt="0"/>
      <dgm:spPr/>
    </dgm:pt>
    <dgm:pt modelId="{1A6D66DC-802B-4D6F-A5A4-F3A179190346}" type="pres">
      <dgm:prSet presAssocID="{A9241F45-3C95-49EA-A3E6-95E8F523E0B5}" presName="textNode" presStyleLbl="node1" presStyleIdx="0" presStyleCnt="6" custScaleX="41880" custScaleY="34903" custLinFactNeighborX="65601" custLinFactNeighborY="1488">
        <dgm:presLayoutVars>
          <dgm:bulletEnabled val="1"/>
        </dgm:presLayoutVars>
      </dgm:prSet>
      <dgm:spPr/>
    </dgm:pt>
    <dgm:pt modelId="{2EB0185C-23FF-4C9A-A9B1-497EE91281A7}" type="pres">
      <dgm:prSet presAssocID="{AAF46EF9-B0BB-4767-AD05-1360DC8175AC}" presName="sibTrans" presStyleCnt="0"/>
      <dgm:spPr/>
    </dgm:pt>
    <dgm:pt modelId="{CD59E059-BC8E-4458-8345-52BD782345C2}" type="pres">
      <dgm:prSet presAssocID="{B1D4279C-3E7B-41D4-9C74-32A57BC2F39C}" presName="textNode" presStyleLbl="node1" presStyleIdx="1" presStyleCnt="6" custScaleX="43869" custScaleY="40196" custLinFactNeighborX="-15889" custLinFactNeighborY="1488">
        <dgm:presLayoutVars>
          <dgm:bulletEnabled val="1"/>
        </dgm:presLayoutVars>
      </dgm:prSet>
      <dgm:spPr/>
    </dgm:pt>
    <dgm:pt modelId="{6B929AA8-7448-4D5F-9617-91199C34EF8B}" type="pres">
      <dgm:prSet presAssocID="{05898BBF-C923-42B2-BB10-87AD0DCA1C09}" presName="sibTrans" presStyleCnt="0"/>
      <dgm:spPr/>
    </dgm:pt>
    <dgm:pt modelId="{F449B054-FDEF-489D-A08F-9B2A1E831E86}" type="pres">
      <dgm:prSet presAssocID="{6337DF96-F8EB-4497-A065-5A0CC576562B}" presName="textNode" presStyleLbl="node1" presStyleIdx="2" presStyleCnt="6" custScaleX="42153" custScaleY="37202" custLinFactNeighborX="-84816" custLinFactNeighborY="744">
        <dgm:presLayoutVars>
          <dgm:bulletEnabled val="1"/>
        </dgm:presLayoutVars>
      </dgm:prSet>
      <dgm:spPr/>
    </dgm:pt>
    <dgm:pt modelId="{8558A15E-64B9-4E93-804D-7E787BE0D0C5}" type="pres">
      <dgm:prSet presAssocID="{57A854EF-7AA6-402F-BA01-87951A5CCCD9}" presName="sibTrans" presStyleCnt="0"/>
      <dgm:spPr/>
    </dgm:pt>
    <dgm:pt modelId="{28A308CE-1E53-4F0B-87F5-6B1629EDA67B}" type="pres">
      <dgm:prSet presAssocID="{3478EAF7-CF8B-4278-A8CE-2FCEE2D34E78}" presName="textNode" presStyleLbl="node1" presStyleIdx="3" presStyleCnt="6" custScaleX="43656" custScaleY="37202" custLinFactX="-6406" custLinFactNeighborX="-100000" custLinFactNeighborY="338">
        <dgm:presLayoutVars>
          <dgm:bulletEnabled val="1"/>
        </dgm:presLayoutVars>
      </dgm:prSet>
      <dgm:spPr/>
    </dgm:pt>
    <dgm:pt modelId="{89EAB6CF-107D-4FF0-8704-40C7067C8BC8}" type="pres">
      <dgm:prSet presAssocID="{EE95DE38-7D01-4457-BEDE-8D78E7A76EA7}" presName="sibTrans" presStyleCnt="0"/>
      <dgm:spPr/>
    </dgm:pt>
    <dgm:pt modelId="{494BBA2D-0E6B-4907-9801-4D38FEAAA259}" type="pres">
      <dgm:prSet presAssocID="{9635CD99-C322-4B1A-8425-5043F9E7D68B}" presName="textNode" presStyleLbl="node1" presStyleIdx="4" presStyleCnt="6" custScaleX="42987" custScaleY="38690" custLinFactX="-15258" custLinFactNeighborX="-100000" custLinFactNeighborY="-406">
        <dgm:presLayoutVars>
          <dgm:bulletEnabled val="1"/>
        </dgm:presLayoutVars>
      </dgm:prSet>
      <dgm:spPr/>
    </dgm:pt>
    <dgm:pt modelId="{DF8E1C6B-2655-426B-A3EB-C6AA06327E65}" type="pres">
      <dgm:prSet presAssocID="{778DE466-6209-4A3F-BB4A-16F874F2001A}" presName="sibTrans" presStyleCnt="0"/>
      <dgm:spPr/>
    </dgm:pt>
    <dgm:pt modelId="{CD85E4DD-1B73-4930-90FB-B082F52495BA}" type="pres">
      <dgm:prSet presAssocID="{DD4319F5-F795-4D2F-AA01-C0981AD1DEBE}" presName="textNode" presStyleLbl="node1" presStyleIdx="5" presStyleCnt="6" custScaleX="43121" custScaleY="37202" custLinFactX="-21282" custLinFactNeighborX="-100000" custLinFactNeighborY="338">
        <dgm:presLayoutVars>
          <dgm:bulletEnabled val="1"/>
        </dgm:presLayoutVars>
      </dgm:prSet>
      <dgm:spPr/>
    </dgm:pt>
  </dgm:ptLst>
  <dgm:cxnLst>
    <dgm:cxn modelId="{9BE63B11-28E0-4D22-A256-2453E1F4CC22}" srcId="{9358608D-1603-4B39-A134-1693031668A3}" destId="{3478EAF7-CF8B-4278-A8CE-2FCEE2D34E78}" srcOrd="3" destOrd="0" parTransId="{87FEFD75-22DF-40AE-B869-E020CFC4DD2F}" sibTransId="{EE95DE38-7D01-4457-BEDE-8D78E7A76EA7}"/>
    <dgm:cxn modelId="{ABE0C111-178B-4B38-9718-7667E353AF75}" srcId="{9358608D-1603-4B39-A134-1693031668A3}" destId="{B1D4279C-3E7B-41D4-9C74-32A57BC2F39C}" srcOrd="1" destOrd="0" parTransId="{DF8EE077-46C9-4FCB-97B6-CB6A0882D6E4}" sibTransId="{05898BBF-C923-42B2-BB10-87AD0DCA1C09}"/>
    <dgm:cxn modelId="{1AB91014-1D49-4A1F-9225-78ECD259DCE3}" srcId="{9358608D-1603-4B39-A134-1693031668A3}" destId="{A9241F45-3C95-49EA-A3E6-95E8F523E0B5}" srcOrd="0" destOrd="0" parTransId="{A4305FEF-3C69-40DD-A8EF-3A52E1F6C402}" sibTransId="{AAF46EF9-B0BB-4767-AD05-1360DC8175AC}"/>
    <dgm:cxn modelId="{4B14AB26-98EE-4005-837A-223B330E9A76}" type="presOf" srcId="{9635CD99-C322-4B1A-8425-5043F9E7D68B}" destId="{494BBA2D-0E6B-4907-9801-4D38FEAAA259}" srcOrd="0" destOrd="0" presId="urn:microsoft.com/office/officeart/2005/8/layout/hProcess9"/>
    <dgm:cxn modelId="{6F79742A-A523-4EC2-A106-F9D90AF3A577}" type="presOf" srcId="{3478EAF7-CF8B-4278-A8CE-2FCEE2D34E78}" destId="{28A308CE-1E53-4F0B-87F5-6B1629EDA67B}" srcOrd="0" destOrd="0" presId="urn:microsoft.com/office/officeart/2005/8/layout/hProcess9"/>
    <dgm:cxn modelId="{A8EA673E-A3F9-4041-96E0-D74B854864C3}" type="presOf" srcId="{A9241F45-3C95-49EA-A3E6-95E8F523E0B5}" destId="{1A6D66DC-802B-4D6F-A5A4-F3A179190346}" srcOrd="0" destOrd="0" presId="urn:microsoft.com/office/officeart/2005/8/layout/hProcess9"/>
    <dgm:cxn modelId="{C9B49651-D414-4900-89BB-E284BE5118EA}" srcId="{9358608D-1603-4B39-A134-1693031668A3}" destId="{6337DF96-F8EB-4497-A065-5A0CC576562B}" srcOrd="2" destOrd="0" parTransId="{8D405885-9ED1-4642-A7D2-5BA14F5E1FF7}" sibTransId="{57A854EF-7AA6-402F-BA01-87951A5CCCD9}"/>
    <dgm:cxn modelId="{7A2B3B73-32D2-4908-B56B-422988F234FE}" type="presOf" srcId="{B1D4279C-3E7B-41D4-9C74-32A57BC2F39C}" destId="{CD59E059-BC8E-4458-8345-52BD782345C2}" srcOrd="0" destOrd="0" presId="urn:microsoft.com/office/officeart/2005/8/layout/hProcess9"/>
    <dgm:cxn modelId="{6B69BD8D-3ACD-481C-9085-78D401E7E9D3}" type="presOf" srcId="{6337DF96-F8EB-4497-A065-5A0CC576562B}" destId="{F449B054-FDEF-489D-A08F-9B2A1E831E86}" srcOrd="0" destOrd="0" presId="urn:microsoft.com/office/officeart/2005/8/layout/hProcess9"/>
    <dgm:cxn modelId="{2901A698-82F6-466A-A738-9B833F82FBEB}" srcId="{9358608D-1603-4B39-A134-1693031668A3}" destId="{DD4319F5-F795-4D2F-AA01-C0981AD1DEBE}" srcOrd="5" destOrd="0" parTransId="{D76B81BF-741A-47E2-88F0-A64F6781AA10}" sibTransId="{3B40A189-EB80-4DB0-A522-5A604713E30A}"/>
    <dgm:cxn modelId="{8C14D399-253F-4C57-ADDA-B3DB23D36666}" srcId="{9358608D-1603-4B39-A134-1693031668A3}" destId="{9635CD99-C322-4B1A-8425-5043F9E7D68B}" srcOrd="4" destOrd="0" parTransId="{48DCB13F-B466-4A90-A439-C5CCEBD02F5E}" sibTransId="{778DE466-6209-4A3F-BB4A-16F874F2001A}"/>
    <dgm:cxn modelId="{1ECA26B6-8134-4A8F-9BEA-55AEA2E2DC5D}" type="presOf" srcId="{9358608D-1603-4B39-A134-1693031668A3}" destId="{D6A1C1AC-A290-4D2D-8DD4-AADB1A7ED8D4}" srcOrd="0" destOrd="0" presId="urn:microsoft.com/office/officeart/2005/8/layout/hProcess9"/>
    <dgm:cxn modelId="{BBE524F9-387A-423D-B684-ECB7625B2577}" type="presOf" srcId="{DD4319F5-F795-4D2F-AA01-C0981AD1DEBE}" destId="{CD85E4DD-1B73-4930-90FB-B082F52495BA}" srcOrd="0" destOrd="0" presId="urn:microsoft.com/office/officeart/2005/8/layout/hProcess9"/>
    <dgm:cxn modelId="{947D9495-4F06-4D45-B6A9-543338253895}" type="presParOf" srcId="{D6A1C1AC-A290-4D2D-8DD4-AADB1A7ED8D4}" destId="{D231E7B7-B9E9-4C2C-9F4F-2D5234CA205F}" srcOrd="0" destOrd="0" presId="urn:microsoft.com/office/officeart/2005/8/layout/hProcess9"/>
    <dgm:cxn modelId="{E3492A28-CD1C-4811-8094-4E075625FA40}" type="presParOf" srcId="{D6A1C1AC-A290-4D2D-8DD4-AADB1A7ED8D4}" destId="{C7385B3C-F388-4EEC-88D1-F3AB8BB149A8}" srcOrd="1" destOrd="0" presId="urn:microsoft.com/office/officeart/2005/8/layout/hProcess9"/>
    <dgm:cxn modelId="{B08AB772-7249-426E-8A6D-5A3BA58E4329}" type="presParOf" srcId="{C7385B3C-F388-4EEC-88D1-F3AB8BB149A8}" destId="{1A6D66DC-802B-4D6F-A5A4-F3A179190346}" srcOrd="0" destOrd="0" presId="urn:microsoft.com/office/officeart/2005/8/layout/hProcess9"/>
    <dgm:cxn modelId="{4FD4393C-5BA9-4B9F-B442-1E9AA79566E8}" type="presParOf" srcId="{C7385B3C-F388-4EEC-88D1-F3AB8BB149A8}" destId="{2EB0185C-23FF-4C9A-A9B1-497EE91281A7}" srcOrd="1" destOrd="0" presId="urn:microsoft.com/office/officeart/2005/8/layout/hProcess9"/>
    <dgm:cxn modelId="{93B831AB-2723-4DF5-9AD9-3DC94A99527B}" type="presParOf" srcId="{C7385B3C-F388-4EEC-88D1-F3AB8BB149A8}" destId="{CD59E059-BC8E-4458-8345-52BD782345C2}" srcOrd="2" destOrd="0" presId="urn:microsoft.com/office/officeart/2005/8/layout/hProcess9"/>
    <dgm:cxn modelId="{8D85C54F-57A5-40E2-A903-4C7740DE8055}" type="presParOf" srcId="{C7385B3C-F388-4EEC-88D1-F3AB8BB149A8}" destId="{6B929AA8-7448-4D5F-9617-91199C34EF8B}" srcOrd="3" destOrd="0" presId="urn:microsoft.com/office/officeart/2005/8/layout/hProcess9"/>
    <dgm:cxn modelId="{B832D896-99F1-47F9-956B-82F3BD8EB0DD}" type="presParOf" srcId="{C7385B3C-F388-4EEC-88D1-F3AB8BB149A8}" destId="{F449B054-FDEF-489D-A08F-9B2A1E831E86}" srcOrd="4" destOrd="0" presId="urn:microsoft.com/office/officeart/2005/8/layout/hProcess9"/>
    <dgm:cxn modelId="{83CD1660-E6F5-49DB-8446-D2BCD9DBAB2D}" type="presParOf" srcId="{C7385B3C-F388-4EEC-88D1-F3AB8BB149A8}" destId="{8558A15E-64B9-4E93-804D-7E787BE0D0C5}" srcOrd="5" destOrd="0" presId="urn:microsoft.com/office/officeart/2005/8/layout/hProcess9"/>
    <dgm:cxn modelId="{7B8C2E6C-D4AD-43A5-98FA-2CC656FE506B}" type="presParOf" srcId="{C7385B3C-F388-4EEC-88D1-F3AB8BB149A8}" destId="{28A308CE-1E53-4F0B-87F5-6B1629EDA67B}" srcOrd="6" destOrd="0" presId="urn:microsoft.com/office/officeart/2005/8/layout/hProcess9"/>
    <dgm:cxn modelId="{5DDAED86-7091-42F3-B337-FE075A49FECD}" type="presParOf" srcId="{C7385B3C-F388-4EEC-88D1-F3AB8BB149A8}" destId="{89EAB6CF-107D-4FF0-8704-40C7067C8BC8}" srcOrd="7" destOrd="0" presId="urn:microsoft.com/office/officeart/2005/8/layout/hProcess9"/>
    <dgm:cxn modelId="{492526BF-C27B-471B-9B87-9EB8A62B2F92}" type="presParOf" srcId="{C7385B3C-F388-4EEC-88D1-F3AB8BB149A8}" destId="{494BBA2D-0E6B-4907-9801-4D38FEAAA259}" srcOrd="8" destOrd="0" presId="urn:microsoft.com/office/officeart/2005/8/layout/hProcess9"/>
    <dgm:cxn modelId="{D07C7216-28DE-4199-8645-DABDC4FF6753}" type="presParOf" srcId="{C7385B3C-F388-4EEC-88D1-F3AB8BB149A8}" destId="{DF8E1C6B-2655-426B-A3EB-C6AA06327E65}" srcOrd="9" destOrd="0" presId="urn:microsoft.com/office/officeart/2005/8/layout/hProcess9"/>
    <dgm:cxn modelId="{2C4F9F50-48FC-4E1A-945C-A2B47F3DC753}" type="presParOf" srcId="{C7385B3C-F388-4EEC-88D1-F3AB8BB149A8}" destId="{CD85E4DD-1B73-4930-90FB-B082F52495B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F59C06-4E7F-49A0-B206-F11E949935DB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7C281D-0156-45E8-9E28-8FD169124670}">
      <dgm:prSet/>
      <dgm:spPr/>
      <dgm:t>
        <a:bodyPr/>
        <a:lstStyle/>
        <a:p>
          <a:r>
            <a:rPr lang="en-US" b="1" baseline="0" dirty="0">
              <a:solidFill>
                <a:srgbClr val="FF0000"/>
              </a:solidFill>
            </a:rPr>
            <a:t>Planning for urban expansion </a:t>
          </a:r>
          <a:r>
            <a:rPr lang="en-US" b="0" baseline="0" dirty="0"/>
            <a:t>is one of the most important tasks for African governments. </a:t>
          </a:r>
          <a:endParaRPr lang="en-US" dirty="0"/>
        </a:p>
      </dgm:t>
    </dgm:pt>
    <dgm:pt modelId="{E434022E-D65E-48E5-8114-74FE2439ED76}" type="parTrans" cxnId="{B8BBC53C-B730-42C4-A482-67924ACD520B}">
      <dgm:prSet/>
      <dgm:spPr/>
      <dgm:t>
        <a:bodyPr/>
        <a:lstStyle/>
        <a:p>
          <a:endParaRPr lang="en-US"/>
        </a:p>
      </dgm:t>
    </dgm:pt>
    <dgm:pt modelId="{F7AD11F5-25B1-4579-AA73-C6ACEDBED23D}" type="sibTrans" cxnId="{B8BBC53C-B730-42C4-A482-67924ACD520B}">
      <dgm:prSet/>
      <dgm:spPr/>
      <dgm:t>
        <a:bodyPr/>
        <a:lstStyle/>
        <a:p>
          <a:endParaRPr lang="en-US"/>
        </a:p>
      </dgm:t>
    </dgm:pt>
    <dgm:pt modelId="{CE7B4F5D-831B-48C5-B794-67EF9E044818}">
      <dgm:prSet/>
      <dgm:spPr/>
      <dgm:t>
        <a:bodyPr/>
        <a:lstStyle/>
        <a:p>
          <a:r>
            <a:rPr lang="en-US" b="1" baseline="0" dirty="0">
              <a:solidFill>
                <a:srgbClr val="FF0000"/>
              </a:solidFill>
            </a:rPr>
            <a:t>Inclusive planning is important</a:t>
          </a:r>
          <a:r>
            <a:rPr lang="en-US" b="0" baseline="0" dirty="0"/>
            <a:t>. Without that, the numbers of inhabitants without access to shelter and basic services such as water and sanitation, energy or formal employment opportunities will explode. </a:t>
          </a:r>
          <a:endParaRPr lang="en-US" dirty="0"/>
        </a:p>
      </dgm:t>
    </dgm:pt>
    <dgm:pt modelId="{B9E8E77F-F53E-4C07-B62D-ED1299368CD3}" type="parTrans" cxnId="{A1258A8F-746F-417E-A735-86335C6190DA}">
      <dgm:prSet/>
      <dgm:spPr/>
      <dgm:t>
        <a:bodyPr/>
        <a:lstStyle/>
        <a:p>
          <a:endParaRPr lang="en-US"/>
        </a:p>
      </dgm:t>
    </dgm:pt>
    <dgm:pt modelId="{70229378-A3C8-4C46-B1ED-9AD8893C0384}" type="sibTrans" cxnId="{A1258A8F-746F-417E-A735-86335C6190DA}">
      <dgm:prSet/>
      <dgm:spPr/>
      <dgm:t>
        <a:bodyPr/>
        <a:lstStyle/>
        <a:p>
          <a:endParaRPr lang="en-US"/>
        </a:p>
      </dgm:t>
    </dgm:pt>
    <dgm:pt modelId="{92A9246A-BD1A-4DC4-8F4F-3A7230743061}">
      <dgm:prSet/>
      <dgm:spPr/>
      <dgm:t>
        <a:bodyPr/>
        <a:lstStyle/>
        <a:p>
          <a:r>
            <a:rPr lang="en-US" b="1" baseline="0" dirty="0">
              <a:solidFill>
                <a:srgbClr val="FF0000"/>
              </a:solidFill>
            </a:rPr>
            <a:t>Unequal planning exacerbates </a:t>
          </a:r>
          <a:r>
            <a:rPr lang="en-US" b="1" baseline="0" dirty="0"/>
            <a:t>social disparities </a:t>
          </a:r>
          <a:r>
            <a:rPr lang="en-US" b="0" baseline="0" dirty="0"/>
            <a:t>by </a:t>
          </a:r>
          <a:r>
            <a:rPr lang="en-US" b="0" baseline="0" dirty="0" err="1"/>
            <a:t>marginalising</a:t>
          </a:r>
          <a:r>
            <a:rPr lang="en-US" b="0" baseline="0" dirty="0"/>
            <a:t> the urban poor from the inner most spaces of cities</a:t>
          </a:r>
          <a:endParaRPr lang="en-US" dirty="0"/>
        </a:p>
      </dgm:t>
    </dgm:pt>
    <dgm:pt modelId="{AD7DDD32-FCBD-401B-B388-E6442533C003}" type="parTrans" cxnId="{F2E0C0EB-E5F7-4970-973D-8C4B1F44D842}">
      <dgm:prSet/>
      <dgm:spPr/>
      <dgm:t>
        <a:bodyPr/>
        <a:lstStyle/>
        <a:p>
          <a:endParaRPr lang="en-US"/>
        </a:p>
      </dgm:t>
    </dgm:pt>
    <dgm:pt modelId="{E373F0A5-0072-4C5F-B99A-2EC0E3FAEE4E}" type="sibTrans" cxnId="{F2E0C0EB-E5F7-4970-973D-8C4B1F44D842}">
      <dgm:prSet/>
      <dgm:spPr/>
      <dgm:t>
        <a:bodyPr/>
        <a:lstStyle/>
        <a:p>
          <a:endParaRPr lang="en-US"/>
        </a:p>
      </dgm:t>
    </dgm:pt>
    <dgm:pt modelId="{DEB91DCC-B753-4860-B3AD-76AEB681D171}" type="pres">
      <dgm:prSet presAssocID="{D1F59C06-4E7F-49A0-B206-F11E949935DB}" presName="outerComposite" presStyleCnt="0">
        <dgm:presLayoutVars>
          <dgm:chMax val="5"/>
          <dgm:dir/>
          <dgm:resizeHandles val="exact"/>
        </dgm:presLayoutVars>
      </dgm:prSet>
      <dgm:spPr/>
    </dgm:pt>
    <dgm:pt modelId="{42185E32-CEB8-41BB-8182-82393E65DE73}" type="pres">
      <dgm:prSet presAssocID="{D1F59C06-4E7F-49A0-B206-F11E949935DB}" presName="dummyMaxCanvas" presStyleCnt="0">
        <dgm:presLayoutVars/>
      </dgm:prSet>
      <dgm:spPr/>
    </dgm:pt>
    <dgm:pt modelId="{01006EBD-D7A4-461E-9748-A49D738E76FF}" type="pres">
      <dgm:prSet presAssocID="{D1F59C06-4E7F-49A0-B206-F11E949935DB}" presName="ThreeNodes_1" presStyleLbl="node1" presStyleIdx="0" presStyleCnt="3">
        <dgm:presLayoutVars>
          <dgm:bulletEnabled val="1"/>
        </dgm:presLayoutVars>
      </dgm:prSet>
      <dgm:spPr/>
    </dgm:pt>
    <dgm:pt modelId="{32CA5876-9765-4681-8756-52AF90BAB379}" type="pres">
      <dgm:prSet presAssocID="{D1F59C06-4E7F-49A0-B206-F11E949935DB}" presName="ThreeNodes_2" presStyleLbl="node1" presStyleIdx="1" presStyleCnt="3">
        <dgm:presLayoutVars>
          <dgm:bulletEnabled val="1"/>
        </dgm:presLayoutVars>
      </dgm:prSet>
      <dgm:spPr/>
    </dgm:pt>
    <dgm:pt modelId="{1951F91F-4FA0-41F5-9275-4421EA1828E6}" type="pres">
      <dgm:prSet presAssocID="{D1F59C06-4E7F-49A0-B206-F11E949935DB}" presName="ThreeNodes_3" presStyleLbl="node1" presStyleIdx="2" presStyleCnt="3">
        <dgm:presLayoutVars>
          <dgm:bulletEnabled val="1"/>
        </dgm:presLayoutVars>
      </dgm:prSet>
      <dgm:spPr/>
    </dgm:pt>
    <dgm:pt modelId="{8708AE6E-E440-47F1-A6D7-25152837E74A}" type="pres">
      <dgm:prSet presAssocID="{D1F59C06-4E7F-49A0-B206-F11E949935DB}" presName="ThreeConn_1-2" presStyleLbl="fgAccFollowNode1" presStyleIdx="0" presStyleCnt="2">
        <dgm:presLayoutVars>
          <dgm:bulletEnabled val="1"/>
        </dgm:presLayoutVars>
      </dgm:prSet>
      <dgm:spPr/>
    </dgm:pt>
    <dgm:pt modelId="{5317989B-9934-4858-B756-1D670EF96D50}" type="pres">
      <dgm:prSet presAssocID="{D1F59C06-4E7F-49A0-B206-F11E949935DB}" presName="ThreeConn_2-3" presStyleLbl="fgAccFollowNode1" presStyleIdx="1" presStyleCnt="2">
        <dgm:presLayoutVars>
          <dgm:bulletEnabled val="1"/>
        </dgm:presLayoutVars>
      </dgm:prSet>
      <dgm:spPr/>
    </dgm:pt>
    <dgm:pt modelId="{95B8C821-841B-4E9F-9E0F-E13E0D4AC726}" type="pres">
      <dgm:prSet presAssocID="{D1F59C06-4E7F-49A0-B206-F11E949935DB}" presName="ThreeNodes_1_text" presStyleLbl="node1" presStyleIdx="2" presStyleCnt="3">
        <dgm:presLayoutVars>
          <dgm:bulletEnabled val="1"/>
        </dgm:presLayoutVars>
      </dgm:prSet>
      <dgm:spPr/>
    </dgm:pt>
    <dgm:pt modelId="{9150DFC1-516B-4F05-9E80-42FC791CBCDE}" type="pres">
      <dgm:prSet presAssocID="{D1F59C06-4E7F-49A0-B206-F11E949935DB}" presName="ThreeNodes_2_text" presStyleLbl="node1" presStyleIdx="2" presStyleCnt="3">
        <dgm:presLayoutVars>
          <dgm:bulletEnabled val="1"/>
        </dgm:presLayoutVars>
      </dgm:prSet>
      <dgm:spPr/>
    </dgm:pt>
    <dgm:pt modelId="{2EC5D243-3661-48C4-8592-4188143322B4}" type="pres">
      <dgm:prSet presAssocID="{D1F59C06-4E7F-49A0-B206-F11E949935D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5DAC326-9CC2-429A-84A4-A54B5BE00A6F}" type="presOf" srcId="{F7AD11F5-25B1-4579-AA73-C6ACEDBED23D}" destId="{8708AE6E-E440-47F1-A6D7-25152837E74A}" srcOrd="0" destOrd="0" presId="urn:microsoft.com/office/officeart/2005/8/layout/vProcess5"/>
    <dgm:cxn modelId="{B8BBC53C-B730-42C4-A482-67924ACD520B}" srcId="{D1F59C06-4E7F-49A0-B206-F11E949935DB}" destId="{597C281D-0156-45E8-9E28-8FD169124670}" srcOrd="0" destOrd="0" parTransId="{E434022E-D65E-48E5-8114-74FE2439ED76}" sibTransId="{F7AD11F5-25B1-4579-AA73-C6ACEDBED23D}"/>
    <dgm:cxn modelId="{202E1A43-85DF-4FDC-A668-B26CC04DE64D}" type="presOf" srcId="{92A9246A-BD1A-4DC4-8F4F-3A7230743061}" destId="{1951F91F-4FA0-41F5-9275-4421EA1828E6}" srcOrd="0" destOrd="0" presId="urn:microsoft.com/office/officeart/2005/8/layout/vProcess5"/>
    <dgm:cxn modelId="{278D006A-D757-4DD9-AA88-ED15150CC32A}" type="presOf" srcId="{597C281D-0156-45E8-9E28-8FD169124670}" destId="{95B8C821-841B-4E9F-9E0F-E13E0D4AC726}" srcOrd="1" destOrd="0" presId="urn:microsoft.com/office/officeart/2005/8/layout/vProcess5"/>
    <dgm:cxn modelId="{98AF427A-8ACA-48D1-A430-B457235BF81A}" type="presOf" srcId="{CE7B4F5D-831B-48C5-B794-67EF9E044818}" destId="{32CA5876-9765-4681-8756-52AF90BAB379}" srcOrd="0" destOrd="0" presId="urn:microsoft.com/office/officeart/2005/8/layout/vProcess5"/>
    <dgm:cxn modelId="{A1258A8F-746F-417E-A735-86335C6190DA}" srcId="{D1F59C06-4E7F-49A0-B206-F11E949935DB}" destId="{CE7B4F5D-831B-48C5-B794-67EF9E044818}" srcOrd="1" destOrd="0" parTransId="{B9E8E77F-F53E-4C07-B62D-ED1299368CD3}" sibTransId="{70229378-A3C8-4C46-B1ED-9AD8893C0384}"/>
    <dgm:cxn modelId="{83AB139C-22F4-41EC-A641-DEC1936A14CF}" type="presOf" srcId="{92A9246A-BD1A-4DC4-8F4F-3A7230743061}" destId="{2EC5D243-3661-48C4-8592-4188143322B4}" srcOrd="1" destOrd="0" presId="urn:microsoft.com/office/officeart/2005/8/layout/vProcess5"/>
    <dgm:cxn modelId="{CBC99CB2-401E-4D0F-A990-0EA4B69AFEEE}" type="presOf" srcId="{597C281D-0156-45E8-9E28-8FD169124670}" destId="{01006EBD-D7A4-461E-9748-A49D738E76FF}" srcOrd="0" destOrd="0" presId="urn:microsoft.com/office/officeart/2005/8/layout/vProcess5"/>
    <dgm:cxn modelId="{196C29C6-C807-460C-A9FE-07ABE4740789}" type="presOf" srcId="{70229378-A3C8-4C46-B1ED-9AD8893C0384}" destId="{5317989B-9934-4858-B756-1D670EF96D50}" srcOrd="0" destOrd="0" presId="urn:microsoft.com/office/officeart/2005/8/layout/vProcess5"/>
    <dgm:cxn modelId="{A52972CB-4A0C-4FFF-B5D1-58B54C100381}" type="presOf" srcId="{D1F59C06-4E7F-49A0-B206-F11E949935DB}" destId="{DEB91DCC-B753-4860-B3AD-76AEB681D171}" srcOrd="0" destOrd="0" presId="urn:microsoft.com/office/officeart/2005/8/layout/vProcess5"/>
    <dgm:cxn modelId="{DA379ED1-E068-4E5B-937C-B7B1D66AB10A}" type="presOf" srcId="{CE7B4F5D-831B-48C5-B794-67EF9E044818}" destId="{9150DFC1-516B-4F05-9E80-42FC791CBCDE}" srcOrd="1" destOrd="0" presId="urn:microsoft.com/office/officeart/2005/8/layout/vProcess5"/>
    <dgm:cxn modelId="{F2E0C0EB-E5F7-4970-973D-8C4B1F44D842}" srcId="{D1F59C06-4E7F-49A0-B206-F11E949935DB}" destId="{92A9246A-BD1A-4DC4-8F4F-3A7230743061}" srcOrd="2" destOrd="0" parTransId="{AD7DDD32-FCBD-401B-B388-E6442533C003}" sibTransId="{E373F0A5-0072-4C5F-B99A-2EC0E3FAEE4E}"/>
    <dgm:cxn modelId="{89DFEF7C-1633-4818-A810-83FDCFB55127}" type="presParOf" srcId="{DEB91DCC-B753-4860-B3AD-76AEB681D171}" destId="{42185E32-CEB8-41BB-8182-82393E65DE73}" srcOrd="0" destOrd="0" presId="urn:microsoft.com/office/officeart/2005/8/layout/vProcess5"/>
    <dgm:cxn modelId="{417CD278-BA31-4B56-B20E-836D30307DBA}" type="presParOf" srcId="{DEB91DCC-B753-4860-B3AD-76AEB681D171}" destId="{01006EBD-D7A4-461E-9748-A49D738E76FF}" srcOrd="1" destOrd="0" presId="urn:microsoft.com/office/officeart/2005/8/layout/vProcess5"/>
    <dgm:cxn modelId="{BACAC2A3-C8E8-4169-A7A8-5DF021472343}" type="presParOf" srcId="{DEB91DCC-B753-4860-B3AD-76AEB681D171}" destId="{32CA5876-9765-4681-8756-52AF90BAB379}" srcOrd="2" destOrd="0" presId="urn:microsoft.com/office/officeart/2005/8/layout/vProcess5"/>
    <dgm:cxn modelId="{4EE34258-3111-41B4-B96F-95853F39B3FB}" type="presParOf" srcId="{DEB91DCC-B753-4860-B3AD-76AEB681D171}" destId="{1951F91F-4FA0-41F5-9275-4421EA1828E6}" srcOrd="3" destOrd="0" presId="urn:microsoft.com/office/officeart/2005/8/layout/vProcess5"/>
    <dgm:cxn modelId="{FD6E7E16-E5D7-46BF-8DAB-5E915D520472}" type="presParOf" srcId="{DEB91DCC-B753-4860-B3AD-76AEB681D171}" destId="{8708AE6E-E440-47F1-A6D7-25152837E74A}" srcOrd="4" destOrd="0" presId="urn:microsoft.com/office/officeart/2005/8/layout/vProcess5"/>
    <dgm:cxn modelId="{8C7F0470-A1C5-4779-8FAB-FA8EC48B083B}" type="presParOf" srcId="{DEB91DCC-B753-4860-B3AD-76AEB681D171}" destId="{5317989B-9934-4858-B756-1D670EF96D50}" srcOrd="5" destOrd="0" presId="urn:microsoft.com/office/officeart/2005/8/layout/vProcess5"/>
    <dgm:cxn modelId="{C72452BF-E80A-49BD-804E-BD43EF0B0219}" type="presParOf" srcId="{DEB91DCC-B753-4860-B3AD-76AEB681D171}" destId="{95B8C821-841B-4E9F-9E0F-E13E0D4AC726}" srcOrd="6" destOrd="0" presId="urn:microsoft.com/office/officeart/2005/8/layout/vProcess5"/>
    <dgm:cxn modelId="{D6BC9DCA-2736-4D8E-A830-8D3D682E9429}" type="presParOf" srcId="{DEB91DCC-B753-4860-B3AD-76AEB681D171}" destId="{9150DFC1-516B-4F05-9E80-42FC791CBCDE}" srcOrd="7" destOrd="0" presId="urn:microsoft.com/office/officeart/2005/8/layout/vProcess5"/>
    <dgm:cxn modelId="{4CB8AA8C-0E21-432A-818F-258B56BEFAF2}" type="presParOf" srcId="{DEB91DCC-B753-4860-B3AD-76AEB681D171}" destId="{2EC5D243-3661-48C4-8592-4188143322B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BB0E88-DF8E-49A3-95AA-7C54E0EDDBB3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B6D8EA-712C-4B4F-A04B-A8AF3A9BF9FB}">
      <dgm:prSet custT="1"/>
      <dgm:spPr/>
      <dgm:t>
        <a:bodyPr/>
        <a:lstStyle/>
        <a:p>
          <a:r>
            <a:rPr lang="en-US" sz="1400"/>
            <a:t>By 2030, water demand is likely to increase by 238% in sub-Saharan Africa, particularly in cities. This is 3 times more than any other region in the world.</a:t>
          </a:r>
          <a:endParaRPr lang="en-US" sz="1400" dirty="0"/>
        </a:p>
      </dgm:t>
    </dgm:pt>
    <dgm:pt modelId="{FB9C8375-B82D-4802-AC2B-6F1B24BCAD0E}" type="parTrans" cxnId="{CF9CB4FF-B8E1-4F60-8F07-21DA1FDC5DC1}">
      <dgm:prSet/>
      <dgm:spPr/>
      <dgm:t>
        <a:bodyPr/>
        <a:lstStyle/>
        <a:p>
          <a:endParaRPr lang="en-US"/>
        </a:p>
      </dgm:t>
    </dgm:pt>
    <dgm:pt modelId="{3400A035-84BC-436E-8E0A-817BB3851D0F}" type="sibTrans" cxnId="{CF9CB4FF-B8E1-4F60-8F07-21DA1FDC5DC1}">
      <dgm:prSet/>
      <dgm:spPr/>
      <dgm:t>
        <a:bodyPr/>
        <a:lstStyle/>
        <a:p>
          <a:endParaRPr lang="en-US"/>
        </a:p>
      </dgm:t>
    </dgm:pt>
    <dgm:pt modelId="{D107E614-1336-4265-9893-6F1EBE22374F}">
      <dgm:prSet custT="1"/>
      <dgm:spPr/>
      <dgm:t>
        <a:bodyPr/>
        <a:lstStyle/>
        <a:p>
          <a:r>
            <a:rPr lang="en-US" sz="1400" dirty="0"/>
            <a:t>Over the last 25 years, 247 million urban Africans gained access to improved water and 135 million to improved sanitation.</a:t>
          </a:r>
        </a:p>
      </dgm:t>
    </dgm:pt>
    <dgm:pt modelId="{CBD6DD87-8BC7-4EFE-9215-6F058443FC1C}" type="parTrans" cxnId="{7C4ABA68-265A-45E2-B8CB-9B6C369320F7}">
      <dgm:prSet/>
      <dgm:spPr/>
      <dgm:t>
        <a:bodyPr/>
        <a:lstStyle/>
        <a:p>
          <a:endParaRPr lang="en-US"/>
        </a:p>
      </dgm:t>
    </dgm:pt>
    <dgm:pt modelId="{47CA85D4-ABF9-4DE8-B65F-B9CB93BC39CE}" type="sibTrans" cxnId="{7C4ABA68-265A-45E2-B8CB-9B6C369320F7}">
      <dgm:prSet/>
      <dgm:spPr/>
      <dgm:t>
        <a:bodyPr/>
        <a:lstStyle/>
        <a:p>
          <a:endParaRPr lang="en-US"/>
        </a:p>
      </dgm:t>
    </dgm:pt>
    <dgm:pt modelId="{6E55DDC0-CC51-4971-A47F-EBD802877C87}">
      <dgm:prSet custT="1"/>
      <dgm:spPr/>
      <dgm:t>
        <a:bodyPr/>
        <a:lstStyle/>
        <a:p>
          <a:r>
            <a:rPr lang="en-US" sz="1600" dirty="0"/>
            <a:t>However, </a:t>
          </a:r>
          <a:r>
            <a:rPr lang="en-US" sz="1600" dirty="0" err="1"/>
            <a:t>urbanisation</a:t>
          </a:r>
          <a:r>
            <a:rPr lang="en-US" sz="1600" dirty="0"/>
            <a:t> rates are exceeding the number of urban Africans gaining access.</a:t>
          </a:r>
        </a:p>
      </dgm:t>
    </dgm:pt>
    <dgm:pt modelId="{99BD0FFB-AFAF-46B7-A1C2-89410A96BAAF}" type="parTrans" cxnId="{F5445FD7-2338-4B75-B83C-D5161D1DAE97}">
      <dgm:prSet/>
      <dgm:spPr/>
      <dgm:t>
        <a:bodyPr/>
        <a:lstStyle/>
        <a:p>
          <a:endParaRPr lang="en-US"/>
        </a:p>
      </dgm:t>
    </dgm:pt>
    <dgm:pt modelId="{45BE1F62-ECAB-4B52-9797-AE25CE75D66F}" type="sibTrans" cxnId="{F5445FD7-2338-4B75-B83C-D5161D1DAE97}">
      <dgm:prSet/>
      <dgm:spPr/>
      <dgm:t>
        <a:bodyPr/>
        <a:lstStyle/>
        <a:p>
          <a:endParaRPr lang="en-US"/>
        </a:p>
      </dgm:t>
    </dgm:pt>
    <dgm:pt modelId="{DF66A0C9-3441-46F2-8460-80FCDA27B0AB}">
      <dgm:prSet/>
      <dgm:spPr/>
      <dgm:t>
        <a:bodyPr/>
        <a:lstStyle/>
        <a:p>
          <a:r>
            <a:rPr lang="en-US" dirty="0"/>
            <a:t>In the last 25 years the number of people without access to improved sanitation has increased by 134 million. </a:t>
          </a:r>
        </a:p>
      </dgm:t>
    </dgm:pt>
    <dgm:pt modelId="{74DA69A8-CBD0-4826-9C5F-8DF32F952BEC}" type="parTrans" cxnId="{E0D87D7A-4AA0-4E82-86A0-BB95DAF0CF6A}">
      <dgm:prSet/>
      <dgm:spPr/>
      <dgm:t>
        <a:bodyPr/>
        <a:lstStyle/>
        <a:p>
          <a:endParaRPr lang="en-US"/>
        </a:p>
      </dgm:t>
    </dgm:pt>
    <dgm:pt modelId="{17F15FAA-2D6A-4D48-A7CB-AD23FAF08A57}" type="sibTrans" cxnId="{E0D87D7A-4AA0-4E82-86A0-BB95DAF0CF6A}">
      <dgm:prSet/>
      <dgm:spPr/>
      <dgm:t>
        <a:bodyPr/>
        <a:lstStyle/>
        <a:p>
          <a:endParaRPr lang="en-US"/>
        </a:p>
      </dgm:t>
    </dgm:pt>
    <dgm:pt modelId="{E8A0AB32-0F6F-41AA-A852-060CBB64D339}" type="pres">
      <dgm:prSet presAssocID="{F5BB0E88-DF8E-49A3-95AA-7C54E0EDDBB3}" presName="Name0" presStyleCnt="0">
        <dgm:presLayoutVars>
          <dgm:dir/>
          <dgm:animLvl val="lvl"/>
          <dgm:resizeHandles val="exact"/>
        </dgm:presLayoutVars>
      </dgm:prSet>
      <dgm:spPr/>
    </dgm:pt>
    <dgm:pt modelId="{A4E47BF2-4936-4273-9C5F-8DC1370B6DD7}" type="pres">
      <dgm:prSet presAssocID="{DF66A0C9-3441-46F2-8460-80FCDA27B0AB}" presName="boxAndChildren" presStyleCnt="0"/>
      <dgm:spPr/>
    </dgm:pt>
    <dgm:pt modelId="{2D024377-C2A8-46C3-ABB3-6091E706CC46}" type="pres">
      <dgm:prSet presAssocID="{DF66A0C9-3441-46F2-8460-80FCDA27B0AB}" presName="parentTextBox" presStyleLbl="node1" presStyleIdx="0" presStyleCnt="4"/>
      <dgm:spPr/>
    </dgm:pt>
    <dgm:pt modelId="{3638126A-40F6-4E9A-8DE9-D423E6601733}" type="pres">
      <dgm:prSet presAssocID="{45BE1F62-ECAB-4B52-9797-AE25CE75D66F}" presName="sp" presStyleCnt="0"/>
      <dgm:spPr/>
    </dgm:pt>
    <dgm:pt modelId="{AA09FBCE-0E2A-4FD3-A334-A7AC02590477}" type="pres">
      <dgm:prSet presAssocID="{6E55DDC0-CC51-4971-A47F-EBD802877C87}" presName="arrowAndChildren" presStyleCnt="0"/>
      <dgm:spPr/>
    </dgm:pt>
    <dgm:pt modelId="{78C70095-DAFC-46D0-80FF-60C1321E7832}" type="pres">
      <dgm:prSet presAssocID="{6E55DDC0-CC51-4971-A47F-EBD802877C87}" presName="parentTextArrow" presStyleLbl="node1" presStyleIdx="1" presStyleCnt="4"/>
      <dgm:spPr/>
    </dgm:pt>
    <dgm:pt modelId="{6BD3E736-0C98-4D7A-9BD7-C4F43F10C456}" type="pres">
      <dgm:prSet presAssocID="{47CA85D4-ABF9-4DE8-B65F-B9CB93BC39CE}" presName="sp" presStyleCnt="0"/>
      <dgm:spPr/>
    </dgm:pt>
    <dgm:pt modelId="{F34B2D00-E3E5-4E19-BA2A-58119A684228}" type="pres">
      <dgm:prSet presAssocID="{D107E614-1336-4265-9893-6F1EBE22374F}" presName="arrowAndChildren" presStyleCnt="0"/>
      <dgm:spPr/>
    </dgm:pt>
    <dgm:pt modelId="{7F3DEA7B-038C-4C0D-ACF8-F5930506CD03}" type="pres">
      <dgm:prSet presAssocID="{D107E614-1336-4265-9893-6F1EBE22374F}" presName="parentTextArrow" presStyleLbl="node1" presStyleIdx="2" presStyleCnt="4"/>
      <dgm:spPr/>
    </dgm:pt>
    <dgm:pt modelId="{059FE7DF-F0F5-4666-8DAC-FA9F6FF9C44B}" type="pres">
      <dgm:prSet presAssocID="{3400A035-84BC-436E-8E0A-817BB3851D0F}" presName="sp" presStyleCnt="0"/>
      <dgm:spPr/>
    </dgm:pt>
    <dgm:pt modelId="{65C0982C-4FB0-407D-A902-79365AF21FC3}" type="pres">
      <dgm:prSet presAssocID="{52B6D8EA-712C-4B4F-A04B-A8AF3A9BF9FB}" presName="arrowAndChildren" presStyleCnt="0"/>
      <dgm:spPr/>
    </dgm:pt>
    <dgm:pt modelId="{E1AA3721-14B0-4310-A909-5F4BC1251692}" type="pres">
      <dgm:prSet presAssocID="{52B6D8EA-712C-4B4F-A04B-A8AF3A9BF9FB}" presName="parentTextArrow" presStyleLbl="node1" presStyleIdx="3" presStyleCnt="4"/>
      <dgm:spPr/>
    </dgm:pt>
  </dgm:ptLst>
  <dgm:cxnLst>
    <dgm:cxn modelId="{7C4ABA68-265A-45E2-B8CB-9B6C369320F7}" srcId="{F5BB0E88-DF8E-49A3-95AA-7C54E0EDDBB3}" destId="{D107E614-1336-4265-9893-6F1EBE22374F}" srcOrd="1" destOrd="0" parTransId="{CBD6DD87-8BC7-4EFE-9215-6F058443FC1C}" sibTransId="{47CA85D4-ABF9-4DE8-B65F-B9CB93BC39CE}"/>
    <dgm:cxn modelId="{E84E7E6C-3443-4E13-AE73-CCEE8DDFB23D}" type="presOf" srcId="{52B6D8EA-712C-4B4F-A04B-A8AF3A9BF9FB}" destId="{E1AA3721-14B0-4310-A909-5F4BC1251692}" srcOrd="0" destOrd="0" presId="urn:microsoft.com/office/officeart/2005/8/layout/process4"/>
    <dgm:cxn modelId="{9CB32B55-2C01-464F-A2E4-79B795305D1C}" type="presOf" srcId="{D107E614-1336-4265-9893-6F1EBE22374F}" destId="{7F3DEA7B-038C-4C0D-ACF8-F5930506CD03}" srcOrd="0" destOrd="0" presId="urn:microsoft.com/office/officeart/2005/8/layout/process4"/>
    <dgm:cxn modelId="{E0D87D7A-4AA0-4E82-86A0-BB95DAF0CF6A}" srcId="{F5BB0E88-DF8E-49A3-95AA-7C54E0EDDBB3}" destId="{DF66A0C9-3441-46F2-8460-80FCDA27B0AB}" srcOrd="3" destOrd="0" parTransId="{74DA69A8-CBD0-4826-9C5F-8DF32F952BEC}" sibTransId="{17F15FAA-2D6A-4D48-A7CB-AD23FAF08A57}"/>
    <dgm:cxn modelId="{EE054B92-E121-4A88-8DB0-D0CD9F3793E2}" type="presOf" srcId="{DF66A0C9-3441-46F2-8460-80FCDA27B0AB}" destId="{2D024377-C2A8-46C3-ABB3-6091E706CC46}" srcOrd="0" destOrd="0" presId="urn:microsoft.com/office/officeart/2005/8/layout/process4"/>
    <dgm:cxn modelId="{F5445FD7-2338-4B75-B83C-D5161D1DAE97}" srcId="{F5BB0E88-DF8E-49A3-95AA-7C54E0EDDBB3}" destId="{6E55DDC0-CC51-4971-A47F-EBD802877C87}" srcOrd="2" destOrd="0" parTransId="{99BD0FFB-AFAF-46B7-A1C2-89410A96BAAF}" sibTransId="{45BE1F62-ECAB-4B52-9797-AE25CE75D66F}"/>
    <dgm:cxn modelId="{9625E9F7-1954-46FC-9F07-4AFAC8011A8D}" type="presOf" srcId="{6E55DDC0-CC51-4971-A47F-EBD802877C87}" destId="{78C70095-DAFC-46D0-80FF-60C1321E7832}" srcOrd="0" destOrd="0" presId="urn:microsoft.com/office/officeart/2005/8/layout/process4"/>
    <dgm:cxn modelId="{748814F8-9717-4306-BA2E-606D2034FC81}" type="presOf" srcId="{F5BB0E88-DF8E-49A3-95AA-7C54E0EDDBB3}" destId="{E8A0AB32-0F6F-41AA-A852-060CBB64D339}" srcOrd="0" destOrd="0" presId="urn:microsoft.com/office/officeart/2005/8/layout/process4"/>
    <dgm:cxn modelId="{CF9CB4FF-B8E1-4F60-8F07-21DA1FDC5DC1}" srcId="{F5BB0E88-DF8E-49A3-95AA-7C54E0EDDBB3}" destId="{52B6D8EA-712C-4B4F-A04B-A8AF3A9BF9FB}" srcOrd="0" destOrd="0" parTransId="{FB9C8375-B82D-4802-AC2B-6F1B24BCAD0E}" sibTransId="{3400A035-84BC-436E-8E0A-817BB3851D0F}"/>
    <dgm:cxn modelId="{ABEF901C-27F6-44A1-AA3C-E80DF2B87C17}" type="presParOf" srcId="{E8A0AB32-0F6F-41AA-A852-060CBB64D339}" destId="{A4E47BF2-4936-4273-9C5F-8DC1370B6DD7}" srcOrd="0" destOrd="0" presId="urn:microsoft.com/office/officeart/2005/8/layout/process4"/>
    <dgm:cxn modelId="{C9ADBE3A-D93E-4482-9A1A-D33F2BAE2BF0}" type="presParOf" srcId="{A4E47BF2-4936-4273-9C5F-8DC1370B6DD7}" destId="{2D024377-C2A8-46C3-ABB3-6091E706CC46}" srcOrd="0" destOrd="0" presId="urn:microsoft.com/office/officeart/2005/8/layout/process4"/>
    <dgm:cxn modelId="{935CDD67-D9C4-47F9-82A7-2A670A462F26}" type="presParOf" srcId="{E8A0AB32-0F6F-41AA-A852-060CBB64D339}" destId="{3638126A-40F6-4E9A-8DE9-D423E6601733}" srcOrd="1" destOrd="0" presId="urn:microsoft.com/office/officeart/2005/8/layout/process4"/>
    <dgm:cxn modelId="{15BF0450-439D-45D7-8BC8-CAF9FAE2E21C}" type="presParOf" srcId="{E8A0AB32-0F6F-41AA-A852-060CBB64D339}" destId="{AA09FBCE-0E2A-4FD3-A334-A7AC02590477}" srcOrd="2" destOrd="0" presId="urn:microsoft.com/office/officeart/2005/8/layout/process4"/>
    <dgm:cxn modelId="{63B4BCDC-24F1-4A2E-815B-0ABEEE433AED}" type="presParOf" srcId="{AA09FBCE-0E2A-4FD3-A334-A7AC02590477}" destId="{78C70095-DAFC-46D0-80FF-60C1321E7832}" srcOrd="0" destOrd="0" presId="urn:microsoft.com/office/officeart/2005/8/layout/process4"/>
    <dgm:cxn modelId="{366D7040-8B3D-4BA6-B4CD-2447326D83A9}" type="presParOf" srcId="{E8A0AB32-0F6F-41AA-A852-060CBB64D339}" destId="{6BD3E736-0C98-4D7A-9BD7-C4F43F10C456}" srcOrd="3" destOrd="0" presId="urn:microsoft.com/office/officeart/2005/8/layout/process4"/>
    <dgm:cxn modelId="{5736301E-19D4-4D94-8273-D23155CE2A0A}" type="presParOf" srcId="{E8A0AB32-0F6F-41AA-A852-060CBB64D339}" destId="{F34B2D00-E3E5-4E19-BA2A-58119A684228}" srcOrd="4" destOrd="0" presId="urn:microsoft.com/office/officeart/2005/8/layout/process4"/>
    <dgm:cxn modelId="{1E380522-449E-42E5-AFAD-D552423BA608}" type="presParOf" srcId="{F34B2D00-E3E5-4E19-BA2A-58119A684228}" destId="{7F3DEA7B-038C-4C0D-ACF8-F5930506CD03}" srcOrd="0" destOrd="0" presId="urn:microsoft.com/office/officeart/2005/8/layout/process4"/>
    <dgm:cxn modelId="{66A15B56-2A2D-4332-88B8-16B1E4D58B27}" type="presParOf" srcId="{E8A0AB32-0F6F-41AA-A852-060CBB64D339}" destId="{059FE7DF-F0F5-4666-8DAC-FA9F6FF9C44B}" srcOrd="5" destOrd="0" presId="urn:microsoft.com/office/officeart/2005/8/layout/process4"/>
    <dgm:cxn modelId="{DAFC0C16-31CB-4BF2-A438-929B53F22DA4}" type="presParOf" srcId="{E8A0AB32-0F6F-41AA-A852-060CBB64D339}" destId="{65C0982C-4FB0-407D-A902-79365AF21FC3}" srcOrd="6" destOrd="0" presId="urn:microsoft.com/office/officeart/2005/8/layout/process4"/>
    <dgm:cxn modelId="{DE93787F-5AC7-47B3-9DB1-B5346308719E}" type="presParOf" srcId="{65C0982C-4FB0-407D-A902-79365AF21FC3}" destId="{E1AA3721-14B0-4310-A909-5F4BC12516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740A69-13DE-4FA3-A070-68F22525309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66F6A-1C2E-4DDA-BF79-47C92FB626AE}">
      <dgm:prSet custT="1"/>
      <dgm:spPr/>
      <dgm:t>
        <a:bodyPr/>
        <a:lstStyle/>
        <a:p>
          <a:pPr algn="r"/>
          <a:r>
            <a:rPr lang="en-US" sz="1400" dirty="0">
              <a:solidFill>
                <a:schemeClr val="bg1"/>
              </a:solidFill>
            </a:rPr>
            <a:t>BRT has been implemented in Cape Town, Johannesburg and Lagos, and will be implemented in Accra, Dar es Salaam and Kampala. </a:t>
          </a:r>
        </a:p>
      </dgm:t>
    </dgm:pt>
    <dgm:pt modelId="{3A35FDC1-3839-4D54-80AE-C01AA49BFAE1}" type="parTrans" cxnId="{C2D89421-A9B0-4583-962A-4265F9C02679}">
      <dgm:prSet/>
      <dgm:spPr/>
      <dgm:t>
        <a:bodyPr/>
        <a:lstStyle/>
        <a:p>
          <a:endParaRPr lang="en-US"/>
        </a:p>
      </dgm:t>
    </dgm:pt>
    <dgm:pt modelId="{D08890BD-6E44-4449-94BD-727A356921E6}" type="sibTrans" cxnId="{C2D89421-A9B0-4583-962A-4265F9C02679}">
      <dgm:prSet/>
      <dgm:spPr/>
      <dgm:t>
        <a:bodyPr/>
        <a:lstStyle/>
        <a:p>
          <a:endParaRPr lang="en-US"/>
        </a:p>
      </dgm:t>
    </dgm:pt>
    <dgm:pt modelId="{81884B95-88CF-4779-BFA8-DB6BAB335ACD}">
      <dgm:prSet custT="1"/>
      <dgm:spPr/>
      <dgm:t>
        <a:bodyPr/>
        <a:lstStyle/>
        <a:p>
          <a:pPr algn="ctr"/>
          <a:r>
            <a:rPr lang="en-US" sz="1400" dirty="0"/>
            <a:t>In Lagos, BRT has reduced fares and journey times for more than 200,000 passengers. </a:t>
          </a:r>
        </a:p>
      </dgm:t>
    </dgm:pt>
    <dgm:pt modelId="{8F3E9D36-A53C-4B08-8948-888879A86050}" type="parTrans" cxnId="{D843CCC2-F8BE-4F22-8119-63F2434E363D}">
      <dgm:prSet/>
      <dgm:spPr/>
      <dgm:t>
        <a:bodyPr/>
        <a:lstStyle/>
        <a:p>
          <a:endParaRPr lang="en-US"/>
        </a:p>
      </dgm:t>
    </dgm:pt>
    <dgm:pt modelId="{3E66EEC7-1B7E-4CB4-918B-0626012321F4}" type="sibTrans" cxnId="{D843CCC2-F8BE-4F22-8119-63F2434E363D}">
      <dgm:prSet/>
      <dgm:spPr/>
      <dgm:t>
        <a:bodyPr/>
        <a:lstStyle/>
        <a:p>
          <a:endParaRPr lang="en-US"/>
        </a:p>
      </dgm:t>
    </dgm:pt>
    <dgm:pt modelId="{BD21674B-FF43-44AE-873A-DB3F179909FD}">
      <dgm:prSet custT="1"/>
      <dgm:spPr/>
      <dgm:t>
        <a:bodyPr/>
        <a:lstStyle/>
        <a:p>
          <a:r>
            <a:rPr lang="en-US" sz="1400" dirty="0"/>
            <a:t>The BRT generated 2,000 jobs and reduced travel times by 40%. </a:t>
          </a:r>
        </a:p>
      </dgm:t>
    </dgm:pt>
    <dgm:pt modelId="{D12878F4-433A-4779-8976-B61143854688}" type="parTrans" cxnId="{4C5A6F50-7A02-458B-8006-29BCFA4B84EB}">
      <dgm:prSet/>
      <dgm:spPr/>
      <dgm:t>
        <a:bodyPr/>
        <a:lstStyle/>
        <a:p>
          <a:endParaRPr lang="en-US"/>
        </a:p>
      </dgm:t>
    </dgm:pt>
    <dgm:pt modelId="{5CB46656-E2DB-48A1-843E-C030EF6CC801}" type="sibTrans" cxnId="{4C5A6F50-7A02-458B-8006-29BCFA4B84EB}">
      <dgm:prSet/>
      <dgm:spPr/>
      <dgm:t>
        <a:bodyPr/>
        <a:lstStyle/>
        <a:p>
          <a:endParaRPr lang="en-US"/>
        </a:p>
      </dgm:t>
    </dgm:pt>
    <dgm:pt modelId="{3DD5475F-2CD2-4A71-B6DC-B2A6B709FF2C}">
      <dgm:prSet custT="1"/>
      <dgm:spPr/>
      <dgm:t>
        <a:bodyPr/>
        <a:lstStyle/>
        <a:p>
          <a:r>
            <a:rPr lang="en-US" sz="1400" dirty="0"/>
            <a:t>In South Africa it is expected that, by 2020, most city residents will be no more than 500 m away from a BRT station.</a:t>
          </a:r>
        </a:p>
      </dgm:t>
    </dgm:pt>
    <dgm:pt modelId="{7AE3CB76-14CD-4A47-8C6E-71241BE41E2C}" type="parTrans" cxnId="{E904AD3B-BD6A-4E43-9767-82CCB944C3E3}">
      <dgm:prSet/>
      <dgm:spPr/>
      <dgm:t>
        <a:bodyPr/>
        <a:lstStyle/>
        <a:p>
          <a:endParaRPr lang="en-US"/>
        </a:p>
      </dgm:t>
    </dgm:pt>
    <dgm:pt modelId="{4C5F5909-1EA1-4FB9-AD8C-D5EDD9FCF87E}" type="sibTrans" cxnId="{E904AD3B-BD6A-4E43-9767-82CCB944C3E3}">
      <dgm:prSet/>
      <dgm:spPr/>
      <dgm:t>
        <a:bodyPr/>
        <a:lstStyle/>
        <a:p>
          <a:endParaRPr lang="en-US"/>
        </a:p>
      </dgm:t>
    </dgm:pt>
    <dgm:pt modelId="{DC2ECC46-80F7-48D0-BAC8-16AD437EBF8F}" type="pres">
      <dgm:prSet presAssocID="{B7740A69-13DE-4FA3-A070-68F22525309C}" presName="outerComposite" presStyleCnt="0">
        <dgm:presLayoutVars>
          <dgm:chMax val="5"/>
          <dgm:dir/>
          <dgm:resizeHandles val="exact"/>
        </dgm:presLayoutVars>
      </dgm:prSet>
      <dgm:spPr/>
    </dgm:pt>
    <dgm:pt modelId="{7B2EC9ED-6B01-4731-937C-BB2450EE5E04}" type="pres">
      <dgm:prSet presAssocID="{B7740A69-13DE-4FA3-A070-68F22525309C}" presName="dummyMaxCanvas" presStyleCnt="0">
        <dgm:presLayoutVars/>
      </dgm:prSet>
      <dgm:spPr/>
    </dgm:pt>
    <dgm:pt modelId="{8329A292-3DED-4820-A4F0-F6CD0798C41D}" type="pres">
      <dgm:prSet presAssocID="{B7740A69-13DE-4FA3-A070-68F22525309C}" presName="FourNodes_1" presStyleLbl="node1" presStyleIdx="0" presStyleCnt="4" custScaleX="119942" custLinFactNeighborX="10995" custLinFactNeighborY="-2896">
        <dgm:presLayoutVars>
          <dgm:bulletEnabled val="1"/>
        </dgm:presLayoutVars>
      </dgm:prSet>
      <dgm:spPr/>
    </dgm:pt>
    <dgm:pt modelId="{3F0EE535-BCE5-4925-9B5B-165838085D68}" type="pres">
      <dgm:prSet presAssocID="{B7740A69-13DE-4FA3-A070-68F22525309C}" presName="FourNodes_2" presStyleLbl="node1" presStyleIdx="1" presStyleCnt="4">
        <dgm:presLayoutVars>
          <dgm:bulletEnabled val="1"/>
        </dgm:presLayoutVars>
      </dgm:prSet>
      <dgm:spPr/>
    </dgm:pt>
    <dgm:pt modelId="{BA7A7860-11DF-4FA1-A562-2400B7508AF6}" type="pres">
      <dgm:prSet presAssocID="{B7740A69-13DE-4FA3-A070-68F22525309C}" presName="FourNodes_3" presStyleLbl="node1" presStyleIdx="2" presStyleCnt="4">
        <dgm:presLayoutVars>
          <dgm:bulletEnabled val="1"/>
        </dgm:presLayoutVars>
      </dgm:prSet>
      <dgm:spPr/>
    </dgm:pt>
    <dgm:pt modelId="{3F1481E0-B774-4F57-98FB-A8F7BA3C828F}" type="pres">
      <dgm:prSet presAssocID="{B7740A69-13DE-4FA3-A070-68F22525309C}" presName="FourNodes_4" presStyleLbl="node1" presStyleIdx="3" presStyleCnt="4">
        <dgm:presLayoutVars>
          <dgm:bulletEnabled val="1"/>
        </dgm:presLayoutVars>
      </dgm:prSet>
      <dgm:spPr/>
    </dgm:pt>
    <dgm:pt modelId="{7316721C-6B63-457A-AE1E-82939B69D1D2}" type="pres">
      <dgm:prSet presAssocID="{B7740A69-13DE-4FA3-A070-68F22525309C}" presName="FourConn_1-2" presStyleLbl="fgAccFollowNode1" presStyleIdx="0" presStyleCnt="3">
        <dgm:presLayoutVars>
          <dgm:bulletEnabled val="1"/>
        </dgm:presLayoutVars>
      </dgm:prSet>
      <dgm:spPr/>
    </dgm:pt>
    <dgm:pt modelId="{A0071149-C9E9-4FD2-90BE-F00A1339F3ED}" type="pres">
      <dgm:prSet presAssocID="{B7740A69-13DE-4FA3-A070-68F22525309C}" presName="FourConn_2-3" presStyleLbl="fgAccFollowNode1" presStyleIdx="1" presStyleCnt="3">
        <dgm:presLayoutVars>
          <dgm:bulletEnabled val="1"/>
        </dgm:presLayoutVars>
      </dgm:prSet>
      <dgm:spPr/>
    </dgm:pt>
    <dgm:pt modelId="{8E66B6A7-F60E-4E8A-ACCF-80F47EAD5A11}" type="pres">
      <dgm:prSet presAssocID="{B7740A69-13DE-4FA3-A070-68F22525309C}" presName="FourConn_3-4" presStyleLbl="fgAccFollowNode1" presStyleIdx="2" presStyleCnt="3">
        <dgm:presLayoutVars>
          <dgm:bulletEnabled val="1"/>
        </dgm:presLayoutVars>
      </dgm:prSet>
      <dgm:spPr/>
    </dgm:pt>
    <dgm:pt modelId="{446D6940-208E-4355-A478-2B8B6CE20B76}" type="pres">
      <dgm:prSet presAssocID="{B7740A69-13DE-4FA3-A070-68F22525309C}" presName="FourNodes_1_text" presStyleLbl="node1" presStyleIdx="3" presStyleCnt="4">
        <dgm:presLayoutVars>
          <dgm:bulletEnabled val="1"/>
        </dgm:presLayoutVars>
      </dgm:prSet>
      <dgm:spPr/>
    </dgm:pt>
    <dgm:pt modelId="{91B16163-EFDF-47AB-A0DD-53DDAC3C3EF0}" type="pres">
      <dgm:prSet presAssocID="{B7740A69-13DE-4FA3-A070-68F22525309C}" presName="FourNodes_2_text" presStyleLbl="node1" presStyleIdx="3" presStyleCnt="4">
        <dgm:presLayoutVars>
          <dgm:bulletEnabled val="1"/>
        </dgm:presLayoutVars>
      </dgm:prSet>
      <dgm:spPr/>
    </dgm:pt>
    <dgm:pt modelId="{224AEBC7-7B79-4CF6-9316-299E5FDC3B99}" type="pres">
      <dgm:prSet presAssocID="{B7740A69-13DE-4FA3-A070-68F22525309C}" presName="FourNodes_3_text" presStyleLbl="node1" presStyleIdx="3" presStyleCnt="4">
        <dgm:presLayoutVars>
          <dgm:bulletEnabled val="1"/>
        </dgm:presLayoutVars>
      </dgm:prSet>
      <dgm:spPr/>
    </dgm:pt>
    <dgm:pt modelId="{A37F9680-CA7C-46F9-BDE8-DD5BF01DBF32}" type="pres">
      <dgm:prSet presAssocID="{B7740A69-13DE-4FA3-A070-68F22525309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A2AB816-4861-4032-8E2C-10B01F1B69AA}" type="presOf" srcId="{3DD5475F-2CD2-4A71-B6DC-B2A6B709FF2C}" destId="{3F1481E0-B774-4F57-98FB-A8F7BA3C828F}" srcOrd="0" destOrd="0" presId="urn:microsoft.com/office/officeart/2005/8/layout/vProcess5"/>
    <dgm:cxn modelId="{8E5CEA1D-92A2-4507-BF6F-A2B4F069F1DD}" type="presOf" srcId="{BD21674B-FF43-44AE-873A-DB3F179909FD}" destId="{BA7A7860-11DF-4FA1-A562-2400B7508AF6}" srcOrd="0" destOrd="0" presId="urn:microsoft.com/office/officeart/2005/8/layout/vProcess5"/>
    <dgm:cxn modelId="{5151151E-B9D9-4055-98ED-BEEF74031DFC}" type="presOf" srcId="{9D166F6A-1C2E-4DDA-BF79-47C92FB626AE}" destId="{8329A292-3DED-4820-A4F0-F6CD0798C41D}" srcOrd="0" destOrd="0" presId="urn:microsoft.com/office/officeart/2005/8/layout/vProcess5"/>
    <dgm:cxn modelId="{C2D89421-A9B0-4583-962A-4265F9C02679}" srcId="{B7740A69-13DE-4FA3-A070-68F22525309C}" destId="{9D166F6A-1C2E-4DDA-BF79-47C92FB626AE}" srcOrd="0" destOrd="0" parTransId="{3A35FDC1-3839-4D54-80AE-C01AA49BFAE1}" sibTransId="{D08890BD-6E44-4449-94BD-727A356921E6}"/>
    <dgm:cxn modelId="{E904AD3B-BD6A-4E43-9767-82CCB944C3E3}" srcId="{B7740A69-13DE-4FA3-A070-68F22525309C}" destId="{3DD5475F-2CD2-4A71-B6DC-B2A6B709FF2C}" srcOrd="3" destOrd="0" parTransId="{7AE3CB76-14CD-4A47-8C6E-71241BE41E2C}" sibTransId="{4C5F5909-1EA1-4FB9-AD8C-D5EDD9FCF87E}"/>
    <dgm:cxn modelId="{B1C82440-3461-45B1-BE1C-D226092A5BD7}" type="presOf" srcId="{BD21674B-FF43-44AE-873A-DB3F179909FD}" destId="{224AEBC7-7B79-4CF6-9316-299E5FDC3B99}" srcOrd="1" destOrd="0" presId="urn:microsoft.com/office/officeart/2005/8/layout/vProcess5"/>
    <dgm:cxn modelId="{4C5A6F50-7A02-458B-8006-29BCFA4B84EB}" srcId="{B7740A69-13DE-4FA3-A070-68F22525309C}" destId="{BD21674B-FF43-44AE-873A-DB3F179909FD}" srcOrd="2" destOrd="0" parTransId="{D12878F4-433A-4779-8976-B61143854688}" sibTransId="{5CB46656-E2DB-48A1-843E-C030EF6CC801}"/>
    <dgm:cxn modelId="{1747DB74-D8A0-401F-ADFF-AB694CA24923}" type="presOf" srcId="{81884B95-88CF-4779-BFA8-DB6BAB335ACD}" destId="{3F0EE535-BCE5-4925-9B5B-165838085D68}" srcOrd="0" destOrd="0" presId="urn:microsoft.com/office/officeart/2005/8/layout/vProcess5"/>
    <dgm:cxn modelId="{06C84977-764D-49A5-8124-66332274C238}" type="presOf" srcId="{B7740A69-13DE-4FA3-A070-68F22525309C}" destId="{DC2ECC46-80F7-48D0-BAC8-16AD437EBF8F}" srcOrd="0" destOrd="0" presId="urn:microsoft.com/office/officeart/2005/8/layout/vProcess5"/>
    <dgm:cxn modelId="{34070358-5700-4AE3-9EBE-2E6671F4E547}" type="presOf" srcId="{3DD5475F-2CD2-4A71-B6DC-B2A6B709FF2C}" destId="{A37F9680-CA7C-46F9-BDE8-DD5BF01DBF32}" srcOrd="1" destOrd="0" presId="urn:microsoft.com/office/officeart/2005/8/layout/vProcess5"/>
    <dgm:cxn modelId="{72568C9C-443A-4E1B-98A8-721570CCC552}" type="presOf" srcId="{9D166F6A-1C2E-4DDA-BF79-47C92FB626AE}" destId="{446D6940-208E-4355-A478-2B8B6CE20B76}" srcOrd="1" destOrd="0" presId="urn:microsoft.com/office/officeart/2005/8/layout/vProcess5"/>
    <dgm:cxn modelId="{0345B9B3-11C1-498C-BDA3-0930C8F0EEFF}" type="presOf" srcId="{D08890BD-6E44-4449-94BD-727A356921E6}" destId="{7316721C-6B63-457A-AE1E-82939B69D1D2}" srcOrd="0" destOrd="0" presId="urn:microsoft.com/office/officeart/2005/8/layout/vProcess5"/>
    <dgm:cxn modelId="{03A208BE-1163-4A48-BAEB-FB23938A6F74}" type="presOf" srcId="{5CB46656-E2DB-48A1-843E-C030EF6CC801}" destId="{8E66B6A7-F60E-4E8A-ACCF-80F47EAD5A11}" srcOrd="0" destOrd="0" presId="urn:microsoft.com/office/officeart/2005/8/layout/vProcess5"/>
    <dgm:cxn modelId="{D843CCC2-F8BE-4F22-8119-63F2434E363D}" srcId="{B7740A69-13DE-4FA3-A070-68F22525309C}" destId="{81884B95-88CF-4779-BFA8-DB6BAB335ACD}" srcOrd="1" destOrd="0" parTransId="{8F3E9D36-A53C-4B08-8948-888879A86050}" sibTransId="{3E66EEC7-1B7E-4CB4-918B-0626012321F4}"/>
    <dgm:cxn modelId="{1222B0E4-5588-4984-8F72-A69F4CE7B158}" type="presOf" srcId="{3E66EEC7-1B7E-4CB4-918B-0626012321F4}" destId="{A0071149-C9E9-4FD2-90BE-F00A1339F3ED}" srcOrd="0" destOrd="0" presId="urn:microsoft.com/office/officeart/2005/8/layout/vProcess5"/>
    <dgm:cxn modelId="{FF2881F3-9E20-435C-B452-6F4FBD43590F}" type="presOf" srcId="{81884B95-88CF-4779-BFA8-DB6BAB335ACD}" destId="{91B16163-EFDF-47AB-A0DD-53DDAC3C3EF0}" srcOrd="1" destOrd="0" presId="urn:microsoft.com/office/officeart/2005/8/layout/vProcess5"/>
    <dgm:cxn modelId="{A8E57FE0-AB3B-400C-AFCA-A9AFA99BA546}" type="presParOf" srcId="{DC2ECC46-80F7-48D0-BAC8-16AD437EBF8F}" destId="{7B2EC9ED-6B01-4731-937C-BB2450EE5E04}" srcOrd="0" destOrd="0" presId="urn:microsoft.com/office/officeart/2005/8/layout/vProcess5"/>
    <dgm:cxn modelId="{266F7B89-4A57-41DA-AD68-509EF5D4EC9B}" type="presParOf" srcId="{DC2ECC46-80F7-48D0-BAC8-16AD437EBF8F}" destId="{8329A292-3DED-4820-A4F0-F6CD0798C41D}" srcOrd="1" destOrd="0" presId="urn:microsoft.com/office/officeart/2005/8/layout/vProcess5"/>
    <dgm:cxn modelId="{6248561F-993E-46C9-861B-6296D8F233ED}" type="presParOf" srcId="{DC2ECC46-80F7-48D0-BAC8-16AD437EBF8F}" destId="{3F0EE535-BCE5-4925-9B5B-165838085D68}" srcOrd="2" destOrd="0" presId="urn:microsoft.com/office/officeart/2005/8/layout/vProcess5"/>
    <dgm:cxn modelId="{1B295D48-E12E-4878-8A24-17D3EC6E03EE}" type="presParOf" srcId="{DC2ECC46-80F7-48D0-BAC8-16AD437EBF8F}" destId="{BA7A7860-11DF-4FA1-A562-2400B7508AF6}" srcOrd="3" destOrd="0" presId="urn:microsoft.com/office/officeart/2005/8/layout/vProcess5"/>
    <dgm:cxn modelId="{BE85221B-76A9-4423-97BE-6DDAFD315321}" type="presParOf" srcId="{DC2ECC46-80F7-48D0-BAC8-16AD437EBF8F}" destId="{3F1481E0-B774-4F57-98FB-A8F7BA3C828F}" srcOrd="4" destOrd="0" presId="urn:microsoft.com/office/officeart/2005/8/layout/vProcess5"/>
    <dgm:cxn modelId="{3ADEA8C7-2345-4BE1-A352-ADA0908D1169}" type="presParOf" srcId="{DC2ECC46-80F7-48D0-BAC8-16AD437EBF8F}" destId="{7316721C-6B63-457A-AE1E-82939B69D1D2}" srcOrd="5" destOrd="0" presId="urn:microsoft.com/office/officeart/2005/8/layout/vProcess5"/>
    <dgm:cxn modelId="{FD30C300-363C-4B83-8FB8-FB90155C3D5E}" type="presParOf" srcId="{DC2ECC46-80F7-48D0-BAC8-16AD437EBF8F}" destId="{A0071149-C9E9-4FD2-90BE-F00A1339F3ED}" srcOrd="6" destOrd="0" presId="urn:microsoft.com/office/officeart/2005/8/layout/vProcess5"/>
    <dgm:cxn modelId="{F573763A-7E93-49D3-AB78-367CB19E0B4E}" type="presParOf" srcId="{DC2ECC46-80F7-48D0-BAC8-16AD437EBF8F}" destId="{8E66B6A7-F60E-4E8A-ACCF-80F47EAD5A11}" srcOrd="7" destOrd="0" presId="urn:microsoft.com/office/officeart/2005/8/layout/vProcess5"/>
    <dgm:cxn modelId="{F74530CD-8551-4CB0-A47A-EACABD20D21C}" type="presParOf" srcId="{DC2ECC46-80F7-48D0-BAC8-16AD437EBF8F}" destId="{446D6940-208E-4355-A478-2B8B6CE20B76}" srcOrd="8" destOrd="0" presId="urn:microsoft.com/office/officeart/2005/8/layout/vProcess5"/>
    <dgm:cxn modelId="{0628BCC9-D386-4421-8119-084052850087}" type="presParOf" srcId="{DC2ECC46-80F7-48D0-BAC8-16AD437EBF8F}" destId="{91B16163-EFDF-47AB-A0DD-53DDAC3C3EF0}" srcOrd="9" destOrd="0" presId="urn:microsoft.com/office/officeart/2005/8/layout/vProcess5"/>
    <dgm:cxn modelId="{00E2B296-AB1F-4643-85D4-41E45E498DCF}" type="presParOf" srcId="{DC2ECC46-80F7-48D0-BAC8-16AD437EBF8F}" destId="{224AEBC7-7B79-4CF6-9316-299E5FDC3B99}" srcOrd="10" destOrd="0" presId="urn:microsoft.com/office/officeart/2005/8/layout/vProcess5"/>
    <dgm:cxn modelId="{2C9C7DD0-4729-4313-9519-E29393B19BC1}" type="presParOf" srcId="{DC2ECC46-80F7-48D0-BAC8-16AD437EBF8F}" destId="{A37F9680-CA7C-46F9-BDE8-DD5BF01DBF3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EBB09E-4B30-4F83-991F-B19AABEFAF9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6AA222-415F-4370-8FEC-CF2E401C7762}">
      <dgm:prSet/>
      <dgm:spPr/>
      <dgm:t>
        <a:bodyPr/>
        <a:lstStyle/>
        <a:p>
          <a:r>
            <a:rPr lang="en-US" b="0" baseline="0" dirty="0"/>
            <a:t>Sustained and rapid urban growth on the African continent:  enormous strain on the provision and affordability of urban land and housing. </a:t>
          </a:r>
          <a:endParaRPr lang="en-US" dirty="0"/>
        </a:p>
      </dgm:t>
    </dgm:pt>
    <dgm:pt modelId="{14C6570C-738B-4C6F-9F06-0B8BCB91EF95}" type="parTrans" cxnId="{EB1BCE20-8EB9-4EBF-B1FF-058585B5B0C3}">
      <dgm:prSet/>
      <dgm:spPr/>
      <dgm:t>
        <a:bodyPr/>
        <a:lstStyle/>
        <a:p>
          <a:endParaRPr lang="en-US"/>
        </a:p>
      </dgm:t>
    </dgm:pt>
    <dgm:pt modelId="{5D96E6BE-B6FF-40C0-AA62-53FB64F6ED0C}" type="sibTrans" cxnId="{EB1BCE20-8EB9-4EBF-B1FF-058585B5B0C3}">
      <dgm:prSet/>
      <dgm:spPr/>
      <dgm:t>
        <a:bodyPr/>
        <a:lstStyle/>
        <a:p>
          <a:endParaRPr lang="en-US"/>
        </a:p>
      </dgm:t>
    </dgm:pt>
    <dgm:pt modelId="{0610D248-C4BA-4D08-9D26-2DC9AB6DFAA3}">
      <dgm:prSet/>
      <dgm:spPr/>
      <dgm:t>
        <a:bodyPr/>
        <a:lstStyle/>
        <a:p>
          <a:r>
            <a:rPr lang="en-US" b="0" baseline="0"/>
            <a:t>Between 2001 and 2011 over 60 million new dwellings were required to accommodate the rapidly growing number of new urban households in Africa. </a:t>
          </a:r>
          <a:endParaRPr lang="en-US"/>
        </a:p>
      </dgm:t>
    </dgm:pt>
    <dgm:pt modelId="{A2619403-0BB2-40D5-834F-BCA980DBF1CA}" type="parTrans" cxnId="{9ABC250F-62D6-4B78-B286-507392202B38}">
      <dgm:prSet/>
      <dgm:spPr/>
      <dgm:t>
        <a:bodyPr/>
        <a:lstStyle/>
        <a:p>
          <a:endParaRPr lang="en-US"/>
        </a:p>
      </dgm:t>
    </dgm:pt>
    <dgm:pt modelId="{14ACCB34-A380-45F4-9BE1-DF3C29028ED3}" type="sibTrans" cxnId="{9ABC250F-62D6-4B78-B286-507392202B38}">
      <dgm:prSet/>
      <dgm:spPr/>
      <dgm:t>
        <a:bodyPr/>
        <a:lstStyle/>
        <a:p>
          <a:endParaRPr lang="en-US"/>
        </a:p>
      </dgm:t>
    </dgm:pt>
    <dgm:pt modelId="{FEFA5780-F6B6-4170-88EE-56547326526F}">
      <dgm:prSet/>
      <dgm:spPr/>
      <dgm:t>
        <a:bodyPr/>
        <a:lstStyle/>
        <a:p>
          <a:r>
            <a:rPr lang="en-US" b="0" baseline="0"/>
            <a:t>Almost 1⁄2 the urban population in Africa has no alternative but to live in slums and informal settlements</a:t>
          </a:r>
          <a:endParaRPr lang="en-US"/>
        </a:p>
      </dgm:t>
    </dgm:pt>
    <dgm:pt modelId="{E0EA4CB8-0086-4B63-A498-2BC8624DA5F1}" type="parTrans" cxnId="{A01D77FD-8943-4AD2-BE90-CA9465F6B9C9}">
      <dgm:prSet/>
      <dgm:spPr/>
      <dgm:t>
        <a:bodyPr/>
        <a:lstStyle/>
        <a:p>
          <a:endParaRPr lang="en-US"/>
        </a:p>
      </dgm:t>
    </dgm:pt>
    <dgm:pt modelId="{518E5822-49CD-485C-8E1A-4938AC5F62DF}" type="sibTrans" cxnId="{A01D77FD-8943-4AD2-BE90-CA9465F6B9C9}">
      <dgm:prSet/>
      <dgm:spPr/>
      <dgm:t>
        <a:bodyPr/>
        <a:lstStyle/>
        <a:p>
          <a:endParaRPr lang="en-US"/>
        </a:p>
      </dgm:t>
    </dgm:pt>
    <dgm:pt modelId="{0F796DC6-2184-4DFD-8D16-BFAE56EC0BAA}">
      <dgm:prSet/>
      <dgm:spPr/>
      <dgm:t>
        <a:bodyPr/>
        <a:lstStyle/>
        <a:p>
          <a:r>
            <a:rPr lang="en-US" b="0" baseline="0" dirty="0"/>
            <a:t>In Addis Ababa, Kampala, Lagos, more than 40% of the urban population live in overcrowded houses</a:t>
          </a:r>
          <a:endParaRPr lang="en-US" dirty="0"/>
        </a:p>
      </dgm:t>
    </dgm:pt>
    <dgm:pt modelId="{4ACE60C8-594B-4203-A913-6D63F66EC9D4}" type="parTrans" cxnId="{B7BAABDD-C11D-468E-941C-A0365B0E7686}">
      <dgm:prSet/>
      <dgm:spPr/>
      <dgm:t>
        <a:bodyPr/>
        <a:lstStyle/>
        <a:p>
          <a:endParaRPr lang="en-US"/>
        </a:p>
      </dgm:t>
    </dgm:pt>
    <dgm:pt modelId="{FD4828FB-444B-4C6E-ABE5-64BC852B280C}" type="sibTrans" cxnId="{B7BAABDD-C11D-468E-941C-A0365B0E7686}">
      <dgm:prSet/>
      <dgm:spPr/>
      <dgm:t>
        <a:bodyPr/>
        <a:lstStyle/>
        <a:p>
          <a:endParaRPr lang="en-US"/>
        </a:p>
      </dgm:t>
    </dgm:pt>
    <dgm:pt modelId="{990E984E-980B-4A13-A0E7-574AED479D49}">
      <dgm:prSet/>
      <dgm:spPr/>
      <dgm:t>
        <a:bodyPr/>
        <a:lstStyle/>
        <a:p>
          <a:r>
            <a:rPr lang="en-US" b="0" baseline="0" dirty="0"/>
            <a:t>Kenya’s housing shortage is estimated at 2 million units, while Nigeria needs 17 million units</a:t>
          </a:r>
          <a:endParaRPr lang="en-US" dirty="0"/>
        </a:p>
      </dgm:t>
    </dgm:pt>
    <dgm:pt modelId="{38FBFAFE-039D-408F-9F49-482922B8D14E}" type="parTrans" cxnId="{4E64BEFD-5BB1-414C-9097-38CD9A702E91}">
      <dgm:prSet/>
      <dgm:spPr/>
      <dgm:t>
        <a:bodyPr/>
        <a:lstStyle/>
        <a:p>
          <a:endParaRPr lang="en-US"/>
        </a:p>
      </dgm:t>
    </dgm:pt>
    <dgm:pt modelId="{2FC60F22-7303-4664-AA23-8129D69E31D0}" type="sibTrans" cxnId="{4E64BEFD-5BB1-414C-9097-38CD9A702E91}">
      <dgm:prSet/>
      <dgm:spPr/>
      <dgm:t>
        <a:bodyPr/>
        <a:lstStyle/>
        <a:p>
          <a:endParaRPr lang="en-US"/>
        </a:p>
      </dgm:t>
    </dgm:pt>
    <dgm:pt modelId="{73D47A44-B81A-45FE-8AF6-0C9009B22C36}">
      <dgm:prSet/>
      <dgm:spPr/>
      <dgm:t>
        <a:bodyPr/>
        <a:lstStyle/>
        <a:p>
          <a:r>
            <a:rPr lang="en-US" dirty="0"/>
            <a:t>85% of African’s urban population is not eligible to have forma housing loan</a:t>
          </a:r>
        </a:p>
      </dgm:t>
    </dgm:pt>
    <dgm:pt modelId="{21D6BA9E-4DD0-46BE-BA33-ADADE2AC51F4}" type="parTrans" cxnId="{5282560F-D698-425C-BCBB-1D0A1EAE13F0}">
      <dgm:prSet/>
      <dgm:spPr/>
      <dgm:t>
        <a:bodyPr/>
        <a:lstStyle/>
        <a:p>
          <a:endParaRPr lang="en-US"/>
        </a:p>
      </dgm:t>
    </dgm:pt>
    <dgm:pt modelId="{41FC09CB-7FAE-4E95-B631-FE8E260DE9F0}" type="sibTrans" cxnId="{5282560F-D698-425C-BCBB-1D0A1EAE13F0}">
      <dgm:prSet/>
      <dgm:spPr/>
      <dgm:t>
        <a:bodyPr/>
        <a:lstStyle/>
        <a:p>
          <a:endParaRPr lang="en-US"/>
        </a:p>
      </dgm:t>
    </dgm:pt>
    <dgm:pt modelId="{CF953285-398C-437D-91DF-07BDF943C8FA}" type="pres">
      <dgm:prSet presAssocID="{A3EBB09E-4B30-4F83-991F-B19AABEFAF91}" presName="diagram" presStyleCnt="0">
        <dgm:presLayoutVars>
          <dgm:dir/>
          <dgm:resizeHandles val="exact"/>
        </dgm:presLayoutVars>
      </dgm:prSet>
      <dgm:spPr/>
    </dgm:pt>
    <dgm:pt modelId="{A221B403-5466-4A99-AC6E-E51F05A63EA7}" type="pres">
      <dgm:prSet presAssocID="{C96AA222-415F-4370-8FEC-CF2E401C7762}" presName="node" presStyleLbl="node1" presStyleIdx="0" presStyleCnt="6">
        <dgm:presLayoutVars>
          <dgm:bulletEnabled val="1"/>
        </dgm:presLayoutVars>
      </dgm:prSet>
      <dgm:spPr/>
    </dgm:pt>
    <dgm:pt modelId="{3146A5FE-E6EC-4046-AF5D-E7B00A3EFE61}" type="pres">
      <dgm:prSet presAssocID="{5D96E6BE-B6FF-40C0-AA62-53FB64F6ED0C}" presName="sibTrans" presStyleCnt="0"/>
      <dgm:spPr/>
    </dgm:pt>
    <dgm:pt modelId="{5F6D9658-DCCB-4EB4-B954-2C5E0A24AD65}" type="pres">
      <dgm:prSet presAssocID="{0610D248-C4BA-4D08-9D26-2DC9AB6DFAA3}" presName="node" presStyleLbl="node1" presStyleIdx="1" presStyleCnt="6">
        <dgm:presLayoutVars>
          <dgm:bulletEnabled val="1"/>
        </dgm:presLayoutVars>
      </dgm:prSet>
      <dgm:spPr/>
    </dgm:pt>
    <dgm:pt modelId="{15952A0E-327C-4331-8469-A984F8B6CC8E}" type="pres">
      <dgm:prSet presAssocID="{14ACCB34-A380-45F4-9BE1-DF3C29028ED3}" presName="sibTrans" presStyleCnt="0"/>
      <dgm:spPr/>
    </dgm:pt>
    <dgm:pt modelId="{91AEDC00-8053-48EB-BDC3-335026E9CD8B}" type="pres">
      <dgm:prSet presAssocID="{FEFA5780-F6B6-4170-88EE-56547326526F}" presName="node" presStyleLbl="node1" presStyleIdx="2" presStyleCnt="6">
        <dgm:presLayoutVars>
          <dgm:bulletEnabled val="1"/>
        </dgm:presLayoutVars>
      </dgm:prSet>
      <dgm:spPr/>
    </dgm:pt>
    <dgm:pt modelId="{5FA5CBDF-1923-4E8A-8569-69BC8820286D}" type="pres">
      <dgm:prSet presAssocID="{518E5822-49CD-485C-8E1A-4938AC5F62DF}" presName="sibTrans" presStyleCnt="0"/>
      <dgm:spPr/>
    </dgm:pt>
    <dgm:pt modelId="{9C35CC6A-326E-4DD3-BDF0-1B6EDC9C1D49}" type="pres">
      <dgm:prSet presAssocID="{0F796DC6-2184-4DFD-8D16-BFAE56EC0BAA}" presName="node" presStyleLbl="node1" presStyleIdx="3" presStyleCnt="6">
        <dgm:presLayoutVars>
          <dgm:bulletEnabled val="1"/>
        </dgm:presLayoutVars>
      </dgm:prSet>
      <dgm:spPr/>
    </dgm:pt>
    <dgm:pt modelId="{C08513D7-DBC9-4632-B4C1-932804E7750C}" type="pres">
      <dgm:prSet presAssocID="{FD4828FB-444B-4C6E-ABE5-64BC852B280C}" presName="sibTrans" presStyleCnt="0"/>
      <dgm:spPr/>
    </dgm:pt>
    <dgm:pt modelId="{3BE766E5-26BB-46E4-ABB2-5049DC41EE1E}" type="pres">
      <dgm:prSet presAssocID="{990E984E-980B-4A13-A0E7-574AED479D49}" presName="node" presStyleLbl="node1" presStyleIdx="4" presStyleCnt="6">
        <dgm:presLayoutVars>
          <dgm:bulletEnabled val="1"/>
        </dgm:presLayoutVars>
      </dgm:prSet>
      <dgm:spPr/>
    </dgm:pt>
    <dgm:pt modelId="{A3175473-2C7D-4F89-8C7E-72B0BE33D4C4}" type="pres">
      <dgm:prSet presAssocID="{2FC60F22-7303-4664-AA23-8129D69E31D0}" presName="sibTrans" presStyleCnt="0"/>
      <dgm:spPr/>
    </dgm:pt>
    <dgm:pt modelId="{5442EB97-E4FF-41BD-A3F4-F6BCD93496CF}" type="pres">
      <dgm:prSet presAssocID="{73D47A44-B81A-45FE-8AF6-0C9009B22C36}" presName="node" presStyleLbl="node1" presStyleIdx="5" presStyleCnt="6">
        <dgm:presLayoutVars>
          <dgm:bulletEnabled val="1"/>
        </dgm:presLayoutVars>
      </dgm:prSet>
      <dgm:spPr/>
    </dgm:pt>
  </dgm:ptLst>
  <dgm:cxnLst>
    <dgm:cxn modelId="{9ABC250F-62D6-4B78-B286-507392202B38}" srcId="{A3EBB09E-4B30-4F83-991F-B19AABEFAF91}" destId="{0610D248-C4BA-4D08-9D26-2DC9AB6DFAA3}" srcOrd="1" destOrd="0" parTransId="{A2619403-0BB2-40D5-834F-BCA980DBF1CA}" sibTransId="{14ACCB34-A380-45F4-9BE1-DF3C29028ED3}"/>
    <dgm:cxn modelId="{5282560F-D698-425C-BCBB-1D0A1EAE13F0}" srcId="{A3EBB09E-4B30-4F83-991F-B19AABEFAF91}" destId="{73D47A44-B81A-45FE-8AF6-0C9009B22C36}" srcOrd="5" destOrd="0" parTransId="{21D6BA9E-4DD0-46BE-BA33-ADADE2AC51F4}" sibTransId="{41FC09CB-7FAE-4E95-B631-FE8E260DE9F0}"/>
    <dgm:cxn modelId="{CA9F9310-02F5-4717-8DBB-A30B600C644F}" type="presOf" srcId="{C96AA222-415F-4370-8FEC-CF2E401C7762}" destId="{A221B403-5466-4A99-AC6E-E51F05A63EA7}" srcOrd="0" destOrd="0" presId="urn:microsoft.com/office/officeart/2005/8/layout/default"/>
    <dgm:cxn modelId="{EB1BCE20-8EB9-4EBF-B1FF-058585B5B0C3}" srcId="{A3EBB09E-4B30-4F83-991F-B19AABEFAF91}" destId="{C96AA222-415F-4370-8FEC-CF2E401C7762}" srcOrd="0" destOrd="0" parTransId="{14C6570C-738B-4C6F-9F06-0B8BCB91EF95}" sibTransId="{5D96E6BE-B6FF-40C0-AA62-53FB64F6ED0C}"/>
    <dgm:cxn modelId="{ABC5EE21-485E-44D5-9ED0-5F6D4FBB6861}" type="presOf" srcId="{0F796DC6-2184-4DFD-8D16-BFAE56EC0BAA}" destId="{9C35CC6A-326E-4DD3-BDF0-1B6EDC9C1D49}" srcOrd="0" destOrd="0" presId="urn:microsoft.com/office/officeart/2005/8/layout/default"/>
    <dgm:cxn modelId="{C4A4FB3A-72A8-4C36-AA3C-D95EE715E054}" type="presOf" srcId="{73D47A44-B81A-45FE-8AF6-0C9009B22C36}" destId="{5442EB97-E4FF-41BD-A3F4-F6BCD93496CF}" srcOrd="0" destOrd="0" presId="urn:microsoft.com/office/officeart/2005/8/layout/default"/>
    <dgm:cxn modelId="{F8CABE60-A389-4156-A53F-804272B6E2EE}" type="presOf" srcId="{FEFA5780-F6B6-4170-88EE-56547326526F}" destId="{91AEDC00-8053-48EB-BDC3-335026E9CD8B}" srcOrd="0" destOrd="0" presId="urn:microsoft.com/office/officeart/2005/8/layout/default"/>
    <dgm:cxn modelId="{CF8075A7-CEC8-4F17-8E0A-B320A6EBA571}" type="presOf" srcId="{0610D248-C4BA-4D08-9D26-2DC9AB6DFAA3}" destId="{5F6D9658-DCCB-4EB4-B954-2C5E0A24AD65}" srcOrd="0" destOrd="0" presId="urn:microsoft.com/office/officeart/2005/8/layout/default"/>
    <dgm:cxn modelId="{B7BAABDD-C11D-468E-941C-A0365B0E7686}" srcId="{A3EBB09E-4B30-4F83-991F-B19AABEFAF91}" destId="{0F796DC6-2184-4DFD-8D16-BFAE56EC0BAA}" srcOrd="3" destOrd="0" parTransId="{4ACE60C8-594B-4203-A913-6D63F66EC9D4}" sibTransId="{FD4828FB-444B-4C6E-ABE5-64BC852B280C}"/>
    <dgm:cxn modelId="{FF58C5E3-D10E-4D46-8F0B-97592D64D6EE}" type="presOf" srcId="{990E984E-980B-4A13-A0E7-574AED479D49}" destId="{3BE766E5-26BB-46E4-ABB2-5049DC41EE1E}" srcOrd="0" destOrd="0" presId="urn:microsoft.com/office/officeart/2005/8/layout/default"/>
    <dgm:cxn modelId="{A1A288E5-3776-4015-A883-0669BD7A9A0B}" type="presOf" srcId="{A3EBB09E-4B30-4F83-991F-B19AABEFAF91}" destId="{CF953285-398C-437D-91DF-07BDF943C8FA}" srcOrd="0" destOrd="0" presId="urn:microsoft.com/office/officeart/2005/8/layout/default"/>
    <dgm:cxn modelId="{A01D77FD-8943-4AD2-BE90-CA9465F6B9C9}" srcId="{A3EBB09E-4B30-4F83-991F-B19AABEFAF91}" destId="{FEFA5780-F6B6-4170-88EE-56547326526F}" srcOrd="2" destOrd="0" parTransId="{E0EA4CB8-0086-4B63-A498-2BC8624DA5F1}" sibTransId="{518E5822-49CD-485C-8E1A-4938AC5F62DF}"/>
    <dgm:cxn modelId="{4E64BEFD-5BB1-414C-9097-38CD9A702E91}" srcId="{A3EBB09E-4B30-4F83-991F-B19AABEFAF91}" destId="{990E984E-980B-4A13-A0E7-574AED479D49}" srcOrd="4" destOrd="0" parTransId="{38FBFAFE-039D-408F-9F49-482922B8D14E}" sibTransId="{2FC60F22-7303-4664-AA23-8129D69E31D0}"/>
    <dgm:cxn modelId="{0E23411A-3736-40CB-AFD4-B5D1C1E118D5}" type="presParOf" srcId="{CF953285-398C-437D-91DF-07BDF943C8FA}" destId="{A221B403-5466-4A99-AC6E-E51F05A63EA7}" srcOrd="0" destOrd="0" presId="urn:microsoft.com/office/officeart/2005/8/layout/default"/>
    <dgm:cxn modelId="{5D3FE00E-3BBA-4C73-A908-4F62AAF42AD5}" type="presParOf" srcId="{CF953285-398C-437D-91DF-07BDF943C8FA}" destId="{3146A5FE-E6EC-4046-AF5D-E7B00A3EFE61}" srcOrd="1" destOrd="0" presId="urn:microsoft.com/office/officeart/2005/8/layout/default"/>
    <dgm:cxn modelId="{1627DF2B-FFC6-4D04-88C9-DF21B9BB5FF7}" type="presParOf" srcId="{CF953285-398C-437D-91DF-07BDF943C8FA}" destId="{5F6D9658-DCCB-4EB4-B954-2C5E0A24AD65}" srcOrd="2" destOrd="0" presId="urn:microsoft.com/office/officeart/2005/8/layout/default"/>
    <dgm:cxn modelId="{DA8FE640-475C-4BBD-979E-C066858A46CE}" type="presParOf" srcId="{CF953285-398C-437D-91DF-07BDF943C8FA}" destId="{15952A0E-327C-4331-8469-A984F8B6CC8E}" srcOrd="3" destOrd="0" presId="urn:microsoft.com/office/officeart/2005/8/layout/default"/>
    <dgm:cxn modelId="{996864C6-D1F4-45BF-A7CE-E9AF7C748868}" type="presParOf" srcId="{CF953285-398C-437D-91DF-07BDF943C8FA}" destId="{91AEDC00-8053-48EB-BDC3-335026E9CD8B}" srcOrd="4" destOrd="0" presId="urn:microsoft.com/office/officeart/2005/8/layout/default"/>
    <dgm:cxn modelId="{DEF055DF-39F7-4352-BA0E-04487C4B3B20}" type="presParOf" srcId="{CF953285-398C-437D-91DF-07BDF943C8FA}" destId="{5FA5CBDF-1923-4E8A-8569-69BC8820286D}" srcOrd="5" destOrd="0" presId="urn:microsoft.com/office/officeart/2005/8/layout/default"/>
    <dgm:cxn modelId="{145B1C56-98EF-408C-81A7-B17D1CFCB210}" type="presParOf" srcId="{CF953285-398C-437D-91DF-07BDF943C8FA}" destId="{9C35CC6A-326E-4DD3-BDF0-1B6EDC9C1D49}" srcOrd="6" destOrd="0" presId="urn:microsoft.com/office/officeart/2005/8/layout/default"/>
    <dgm:cxn modelId="{07B53764-F6BE-491C-906F-77964BBFD327}" type="presParOf" srcId="{CF953285-398C-437D-91DF-07BDF943C8FA}" destId="{C08513D7-DBC9-4632-B4C1-932804E7750C}" srcOrd="7" destOrd="0" presId="urn:microsoft.com/office/officeart/2005/8/layout/default"/>
    <dgm:cxn modelId="{47419107-6927-4FD6-B010-1347FC970B0A}" type="presParOf" srcId="{CF953285-398C-437D-91DF-07BDF943C8FA}" destId="{3BE766E5-26BB-46E4-ABB2-5049DC41EE1E}" srcOrd="8" destOrd="0" presId="urn:microsoft.com/office/officeart/2005/8/layout/default"/>
    <dgm:cxn modelId="{CC3E3BEB-FE4D-46C2-A99D-6258F2303FA5}" type="presParOf" srcId="{CF953285-398C-437D-91DF-07BDF943C8FA}" destId="{A3175473-2C7D-4F89-8C7E-72B0BE33D4C4}" srcOrd="9" destOrd="0" presId="urn:microsoft.com/office/officeart/2005/8/layout/default"/>
    <dgm:cxn modelId="{3A1FDE2A-1757-4836-8BBE-9D7EE1C87A10}" type="presParOf" srcId="{CF953285-398C-437D-91DF-07BDF943C8FA}" destId="{5442EB97-E4FF-41BD-A3F4-F6BCD93496C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7898BA-E40A-4F98-8F27-97E29278AEB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F81C5C8-08C3-4EFF-B54B-F1C15FFDA8B8}">
      <dgm:prSet/>
      <dgm:spPr/>
      <dgm:t>
        <a:bodyPr/>
        <a:lstStyle/>
        <a:p>
          <a:r>
            <a:rPr lang="en-US" b="0" i="0" baseline="0"/>
            <a:t>Africa's urban population, as a share of the total population, is considerably smaller than in Asia, Europe and Latin America &amp; the Caribbean.</a:t>
          </a:r>
          <a:endParaRPr lang="en-US"/>
        </a:p>
      </dgm:t>
    </dgm:pt>
    <dgm:pt modelId="{52585814-D337-4DC6-9688-5520FB3C34CD}" type="parTrans" cxnId="{DE71AD5F-67CA-4770-BD63-D42B46272303}">
      <dgm:prSet/>
      <dgm:spPr/>
      <dgm:t>
        <a:bodyPr/>
        <a:lstStyle/>
        <a:p>
          <a:endParaRPr lang="en-US"/>
        </a:p>
      </dgm:t>
    </dgm:pt>
    <dgm:pt modelId="{38F98032-4843-4251-AD98-8240FA2BA6BF}" type="sibTrans" cxnId="{DE71AD5F-67CA-4770-BD63-D42B46272303}">
      <dgm:prSet/>
      <dgm:spPr/>
      <dgm:t>
        <a:bodyPr/>
        <a:lstStyle/>
        <a:p>
          <a:endParaRPr lang="en-US"/>
        </a:p>
      </dgm:t>
    </dgm:pt>
    <dgm:pt modelId="{30582AA8-DD62-4292-A53B-4415DC2BB9B4}">
      <dgm:prSet/>
      <dgm:spPr/>
      <dgm:t>
        <a:bodyPr/>
        <a:lstStyle/>
        <a:p>
          <a:r>
            <a:rPr lang="en-US" b="0" i="0" baseline="0" dirty="0"/>
            <a:t>The percentage of people living in urban areas in Northern Europe (82%) is more than double that of Africa.</a:t>
          </a:r>
          <a:endParaRPr lang="en-US" dirty="0"/>
        </a:p>
      </dgm:t>
    </dgm:pt>
    <dgm:pt modelId="{4F19760E-05F6-41CC-92DD-CE21083199F9}" type="parTrans" cxnId="{177BD69D-A4C8-4AAC-992A-1F8D8A0CBA7C}">
      <dgm:prSet/>
      <dgm:spPr/>
      <dgm:t>
        <a:bodyPr/>
        <a:lstStyle/>
        <a:p>
          <a:endParaRPr lang="en-US"/>
        </a:p>
      </dgm:t>
    </dgm:pt>
    <dgm:pt modelId="{E6722F0F-C20E-4F28-BEE8-2CBE5F6F852D}" type="sibTrans" cxnId="{177BD69D-A4C8-4AAC-992A-1F8D8A0CBA7C}">
      <dgm:prSet/>
      <dgm:spPr/>
      <dgm:t>
        <a:bodyPr/>
        <a:lstStyle/>
        <a:p>
          <a:endParaRPr lang="en-US"/>
        </a:p>
      </dgm:t>
    </dgm:pt>
    <dgm:pt modelId="{2CE5734A-A912-4234-A3B0-3D60A675824E}">
      <dgm:prSet/>
      <dgm:spPr/>
      <dgm:t>
        <a:bodyPr/>
        <a:lstStyle/>
        <a:p>
          <a:r>
            <a:rPr lang="en-US" b="0" i="0" baseline="0"/>
            <a:t>Africa will be the last continent to become 50% urban, in 2037.</a:t>
          </a:r>
          <a:endParaRPr lang="en-US"/>
        </a:p>
      </dgm:t>
    </dgm:pt>
    <dgm:pt modelId="{FB0A6767-E934-411E-93FB-8CF36D140F03}" type="parTrans" cxnId="{93FAA28D-6DE7-4971-BB51-3F971ACCF618}">
      <dgm:prSet/>
      <dgm:spPr/>
      <dgm:t>
        <a:bodyPr/>
        <a:lstStyle/>
        <a:p>
          <a:endParaRPr lang="en-US"/>
        </a:p>
      </dgm:t>
    </dgm:pt>
    <dgm:pt modelId="{00EB8860-6279-4DD1-806B-F0577FC0A422}" type="sibTrans" cxnId="{93FAA28D-6DE7-4971-BB51-3F971ACCF618}">
      <dgm:prSet/>
      <dgm:spPr/>
      <dgm:t>
        <a:bodyPr/>
        <a:lstStyle/>
        <a:p>
          <a:endParaRPr lang="en-US"/>
        </a:p>
      </dgm:t>
    </dgm:pt>
    <dgm:pt modelId="{3BFEE7FF-AA70-42D5-B4C0-5620FC5E584C}">
      <dgm:prSet/>
      <dgm:spPr/>
      <dgm:t>
        <a:bodyPr/>
        <a:lstStyle/>
        <a:p>
          <a:r>
            <a:rPr lang="en-US" b="0" i="0" baseline="0"/>
            <a:t>The number of people living in urban areas in Asia is 4.5 times larger than in Africa.</a:t>
          </a:r>
          <a:endParaRPr lang="en-US"/>
        </a:p>
      </dgm:t>
    </dgm:pt>
    <dgm:pt modelId="{9B7C292E-8E61-4DF5-B94A-EA289D64D451}" type="parTrans" cxnId="{12E64DA6-B2BF-4C39-90A5-F7F8985F1601}">
      <dgm:prSet/>
      <dgm:spPr/>
      <dgm:t>
        <a:bodyPr/>
        <a:lstStyle/>
        <a:p>
          <a:endParaRPr lang="en-US"/>
        </a:p>
      </dgm:t>
    </dgm:pt>
    <dgm:pt modelId="{51DCCC3C-2027-4A40-B4C4-8167C1FC3E9E}" type="sibTrans" cxnId="{12E64DA6-B2BF-4C39-90A5-F7F8985F1601}">
      <dgm:prSet/>
      <dgm:spPr/>
      <dgm:t>
        <a:bodyPr/>
        <a:lstStyle/>
        <a:p>
          <a:endParaRPr lang="en-US"/>
        </a:p>
      </dgm:t>
    </dgm:pt>
    <dgm:pt modelId="{47608721-076A-4A69-AA24-C567470FDB3E}">
      <dgm:prSet/>
      <dgm:spPr/>
      <dgm:t>
        <a:bodyPr/>
        <a:lstStyle/>
        <a:p>
          <a:r>
            <a:rPr lang="en-US" b="0" i="0" baseline="0"/>
            <a:t>In 6 African countries, less than 20% of the population live in urban areas.</a:t>
          </a:r>
          <a:endParaRPr lang="en-US"/>
        </a:p>
      </dgm:t>
    </dgm:pt>
    <dgm:pt modelId="{CBBE8FF8-03F4-4669-9C92-D7D5207BF883}" type="parTrans" cxnId="{7A0EFD87-AC14-4090-B127-3C3D5671D4E5}">
      <dgm:prSet/>
      <dgm:spPr/>
      <dgm:t>
        <a:bodyPr/>
        <a:lstStyle/>
        <a:p>
          <a:endParaRPr lang="en-US"/>
        </a:p>
      </dgm:t>
    </dgm:pt>
    <dgm:pt modelId="{B27CE6B1-4E02-46B9-B304-3E24ED60A548}" type="sibTrans" cxnId="{7A0EFD87-AC14-4090-B127-3C3D5671D4E5}">
      <dgm:prSet/>
      <dgm:spPr/>
      <dgm:t>
        <a:bodyPr/>
        <a:lstStyle/>
        <a:p>
          <a:endParaRPr lang="en-US"/>
        </a:p>
      </dgm:t>
    </dgm:pt>
    <dgm:pt modelId="{0EE5113F-0E13-41C1-9609-E34A95EB2C1F}">
      <dgm:prSet/>
      <dgm:spPr/>
      <dgm:t>
        <a:bodyPr/>
        <a:lstStyle/>
        <a:p>
          <a:r>
            <a:rPr lang="en-US" b="0" i="0" baseline="0"/>
            <a:t>In the majority of North African countries, over 50% of the population lives in urban areas.</a:t>
          </a:r>
          <a:endParaRPr lang="en-US"/>
        </a:p>
      </dgm:t>
    </dgm:pt>
    <dgm:pt modelId="{6AEBEE01-A70E-4D5A-9613-E9A860FAEF18}" type="parTrans" cxnId="{35B08C03-DC9C-4903-8AD8-21F76267AF63}">
      <dgm:prSet/>
      <dgm:spPr/>
      <dgm:t>
        <a:bodyPr/>
        <a:lstStyle/>
        <a:p>
          <a:endParaRPr lang="en-US"/>
        </a:p>
      </dgm:t>
    </dgm:pt>
    <dgm:pt modelId="{7EB9B107-7920-4031-9470-CBAC03D455D9}" type="sibTrans" cxnId="{35B08C03-DC9C-4903-8AD8-21F76267AF63}">
      <dgm:prSet/>
      <dgm:spPr/>
      <dgm:t>
        <a:bodyPr/>
        <a:lstStyle/>
        <a:p>
          <a:endParaRPr lang="en-US"/>
        </a:p>
      </dgm:t>
    </dgm:pt>
    <dgm:pt modelId="{111EE99E-A1FA-4DD2-A8B6-DA5CCC3AE5D2}" type="pres">
      <dgm:prSet presAssocID="{DB7898BA-E40A-4F98-8F27-97E29278AEBA}" presName="diagram" presStyleCnt="0">
        <dgm:presLayoutVars>
          <dgm:dir/>
          <dgm:resizeHandles val="exact"/>
        </dgm:presLayoutVars>
      </dgm:prSet>
      <dgm:spPr/>
    </dgm:pt>
    <dgm:pt modelId="{25436BDB-78D0-453B-AFC5-AC78F81BED89}" type="pres">
      <dgm:prSet presAssocID="{9F81C5C8-08C3-4EFF-B54B-F1C15FFDA8B8}" presName="node" presStyleLbl="node1" presStyleIdx="0" presStyleCnt="6">
        <dgm:presLayoutVars>
          <dgm:bulletEnabled val="1"/>
        </dgm:presLayoutVars>
      </dgm:prSet>
      <dgm:spPr/>
    </dgm:pt>
    <dgm:pt modelId="{CA67C429-6ED0-423B-BD2E-BFB227EDC901}" type="pres">
      <dgm:prSet presAssocID="{38F98032-4843-4251-AD98-8240FA2BA6BF}" presName="sibTrans" presStyleCnt="0"/>
      <dgm:spPr/>
    </dgm:pt>
    <dgm:pt modelId="{6D65BACD-1512-4F32-98AD-396EFA5F7006}" type="pres">
      <dgm:prSet presAssocID="{30582AA8-DD62-4292-A53B-4415DC2BB9B4}" presName="node" presStyleLbl="node1" presStyleIdx="1" presStyleCnt="6">
        <dgm:presLayoutVars>
          <dgm:bulletEnabled val="1"/>
        </dgm:presLayoutVars>
      </dgm:prSet>
      <dgm:spPr/>
    </dgm:pt>
    <dgm:pt modelId="{F1C3EEB7-0FE6-4F9F-B991-EBFA1E411A8D}" type="pres">
      <dgm:prSet presAssocID="{E6722F0F-C20E-4F28-BEE8-2CBE5F6F852D}" presName="sibTrans" presStyleCnt="0"/>
      <dgm:spPr/>
    </dgm:pt>
    <dgm:pt modelId="{F4F50BB3-9E81-4294-825F-7C6D7A945FD2}" type="pres">
      <dgm:prSet presAssocID="{2CE5734A-A912-4234-A3B0-3D60A675824E}" presName="node" presStyleLbl="node1" presStyleIdx="2" presStyleCnt="6">
        <dgm:presLayoutVars>
          <dgm:bulletEnabled val="1"/>
        </dgm:presLayoutVars>
      </dgm:prSet>
      <dgm:spPr/>
    </dgm:pt>
    <dgm:pt modelId="{A070176D-115E-4AF1-A1C9-5206EBB60C87}" type="pres">
      <dgm:prSet presAssocID="{00EB8860-6279-4DD1-806B-F0577FC0A422}" presName="sibTrans" presStyleCnt="0"/>
      <dgm:spPr/>
    </dgm:pt>
    <dgm:pt modelId="{A201A85F-0ECD-4B98-B67E-DBCE5B12E658}" type="pres">
      <dgm:prSet presAssocID="{3BFEE7FF-AA70-42D5-B4C0-5620FC5E584C}" presName="node" presStyleLbl="node1" presStyleIdx="3" presStyleCnt="6">
        <dgm:presLayoutVars>
          <dgm:bulletEnabled val="1"/>
        </dgm:presLayoutVars>
      </dgm:prSet>
      <dgm:spPr/>
    </dgm:pt>
    <dgm:pt modelId="{9D9C1008-61B6-42E0-B2B9-9CBCD4217848}" type="pres">
      <dgm:prSet presAssocID="{51DCCC3C-2027-4A40-B4C4-8167C1FC3E9E}" presName="sibTrans" presStyleCnt="0"/>
      <dgm:spPr/>
    </dgm:pt>
    <dgm:pt modelId="{BAB32226-DCC3-4024-BCE9-5FE662843990}" type="pres">
      <dgm:prSet presAssocID="{47608721-076A-4A69-AA24-C567470FDB3E}" presName="node" presStyleLbl="node1" presStyleIdx="4" presStyleCnt="6">
        <dgm:presLayoutVars>
          <dgm:bulletEnabled val="1"/>
        </dgm:presLayoutVars>
      </dgm:prSet>
      <dgm:spPr/>
    </dgm:pt>
    <dgm:pt modelId="{14DAAA06-BC56-4AC3-84C0-72EF280D5E59}" type="pres">
      <dgm:prSet presAssocID="{B27CE6B1-4E02-46B9-B304-3E24ED60A548}" presName="sibTrans" presStyleCnt="0"/>
      <dgm:spPr/>
    </dgm:pt>
    <dgm:pt modelId="{E22C105B-027A-44EE-85D7-3B85C0034297}" type="pres">
      <dgm:prSet presAssocID="{0EE5113F-0E13-41C1-9609-E34A95EB2C1F}" presName="node" presStyleLbl="node1" presStyleIdx="5" presStyleCnt="6">
        <dgm:presLayoutVars>
          <dgm:bulletEnabled val="1"/>
        </dgm:presLayoutVars>
      </dgm:prSet>
      <dgm:spPr/>
    </dgm:pt>
  </dgm:ptLst>
  <dgm:cxnLst>
    <dgm:cxn modelId="{35B08C03-DC9C-4903-8AD8-21F76267AF63}" srcId="{DB7898BA-E40A-4F98-8F27-97E29278AEBA}" destId="{0EE5113F-0E13-41C1-9609-E34A95EB2C1F}" srcOrd="5" destOrd="0" parTransId="{6AEBEE01-A70E-4D5A-9613-E9A860FAEF18}" sibTransId="{7EB9B107-7920-4031-9470-CBAC03D455D9}"/>
    <dgm:cxn modelId="{F59DAD2E-2CC8-426A-8116-0D19744C444F}" type="presOf" srcId="{9F81C5C8-08C3-4EFF-B54B-F1C15FFDA8B8}" destId="{25436BDB-78D0-453B-AFC5-AC78F81BED89}" srcOrd="0" destOrd="0" presId="urn:microsoft.com/office/officeart/2005/8/layout/default"/>
    <dgm:cxn modelId="{DE71AD5F-67CA-4770-BD63-D42B46272303}" srcId="{DB7898BA-E40A-4F98-8F27-97E29278AEBA}" destId="{9F81C5C8-08C3-4EFF-B54B-F1C15FFDA8B8}" srcOrd="0" destOrd="0" parTransId="{52585814-D337-4DC6-9688-5520FB3C34CD}" sibTransId="{38F98032-4843-4251-AD98-8240FA2BA6BF}"/>
    <dgm:cxn modelId="{DE008651-1CE8-45B2-9438-9A328CC5007E}" type="presOf" srcId="{3BFEE7FF-AA70-42D5-B4C0-5620FC5E584C}" destId="{A201A85F-0ECD-4B98-B67E-DBCE5B12E658}" srcOrd="0" destOrd="0" presId="urn:microsoft.com/office/officeart/2005/8/layout/default"/>
    <dgm:cxn modelId="{45B13D77-7D7B-48C7-8784-26C5CDC72BB1}" type="presOf" srcId="{30582AA8-DD62-4292-A53B-4415DC2BB9B4}" destId="{6D65BACD-1512-4F32-98AD-396EFA5F7006}" srcOrd="0" destOrd="0" presId="urn:microsoft.com/office/officeart/2005/8/layout/default"/>
    <dgm:cxn modelId="{0386CE85-7944-4C5C-8D26-25EA94A250FC}" type="presOf" srcId="{0EE5113F-0E13-41C1-9609-E34A95EB2C1F}" destId="{E22C105B-027A-44EE-85D7-3B85C0034297}" srcOrd="0" destOrd="0" presId="urn:microsoft.com/office/officeart/2005/8/layout/default"/>
    <dgm:cxn modelId="{7A0EFD87-AC14-4090-B127-3C3D5671D4E5}" srcId="{DB7898BA-E40A-4F98-8F27-97E29278AEBA}" destId="{47608721-076A-4A69-AA24-C567470FDB3E}" srcOrd="4" destOrd="0" parTransId="{CBBE8FF8-03F4-4669-9C92-D7D5207BF883}" sibTransId="{B27CE6B1-4E02-46B9-B304-3E24ED60A548}"/>
    <dgm:cxn modelId="{60F4098D-D15E-4BD2-ACD8-0F0DC610A2DD}" type="presOf" srcId="{DB7898BA-E40A-4F98-8F27-97E29278AEBA}" destId="{111EE99E-A1FA-4DD2-A8B6-DA5CCC3AE5D2}" srcOrd="0" destOrd="0" presId="urn:microsoft.com/office/officeart/2005/8/layout/default"/>
    <dgm:cxn modelId="{93FAA28D-6DE7-4971-BB51-3F971ACCF618}" srcId="{DB7898BA-E40A-4F98-8F27-97E29278AEBA}" destId="{2CE5734A-A912-4234-A3B0-3D60A675824E}" srcOrd="2" destOrd="0" parTransId="{FB0A6767-E934-411E-93FB-8CF36D140F03}" sibTransId="{00EB8860-6279-4DD1-806B-F0577FC0A422}"/>
    <dgm:cxn modelId="{177BD69D-A4C8-4AAC-992A-1F8D8A0CBA7C}" srcId="{DB7898BA-E40A-4F98-8F27-97E29278AEBA}" destId="{30582AA8-DD62-4292-A53B-4415DC2BB9B4}" srcOrd="1" destOrd="0" parTransId="{4F19760E-05F6-41CC-92DD-CE21083199F9}" sibTransId="{E6722F0F-C20E-4F28-BEE8-2CBE5F6F852D}"/>
    <dgm:cxn modelId="{FAE85AA4-3C64-410D-A1F2-6333E0776EA3}" type="presOf" srcId="{2CE5734A-A912-4234-A3B0-3D60A675824E}" destId="{F4F50BB3-9E81-4294-825F-7C6D7A945FD2}" srcOrd="0" destOrd="0" presId="urn:microsoft.com/office/officeart/2005/8/layout/default"/>
    <dgm:cxn modelId="{12E64DA6-B2BF-4C39-90A5-F7F8985F1601}" srcId="{DB7898BA-E40A-4F98-8F27-97E29278AEBA}" destId="{3BFEE7FF-AA70-42D5-B4C0-5620FC5E584C}" srcOrd="3" destOrd="0" parTransId="{9B7C292E-8E61-4DF5-B94A-EA289D64D451}" sibTransId="{51DCCC3C-2027-4A40-B4C4-8167C1FC3E9E}"/>
    <dgm:cxn modelId="{87054ED5-A10D-42FB-B341-78DA58C4F2E4}" type="presOf" srcId="{47608721-076A-4A69-AA24-C567470FDB3E}" destId="{BAB32226-DCC3-4024-BCE9-5FE662843990}" srcOrd="0" destOrd="0" presId="urn:microsoft.com/office/officeart/2005/8/layout/default"/>
    <dgm:cxn modelId="{F2C5E348-11F8-4B1E-8827-437131370E1E}" type="presParOf" srcId="{111EE99E-A1FA-4DD2-A8B6-DA5CCC3AE5D2}" destId="{25436BDB-78D0-453B-AFC5-AC78F81BED89}" srcOrd="0" destOrd="0" presId="urn:microsoft.com/office/officeart/2005/8/layout/default"/>
    <dgm:cxn modelId="{08C701F7-A609-40D3-BCCF-752B6AD0D14B}" type="presParOf" srcId="{111EE99E-A1FA-4DD2-A8B6-DA5CCC3AE5D2}" destId="{CA67C429-6ED0-423B-BD2E-BFB227EDC901}" srcOrd="1" destOrd="0" presId="urn:microsoft.com/office/officeart/2005/8/layout/default"/>
    <dgm:cxn modelId="{27919674-9BA0-4AAB-912B-FCB7862FE6A9}" type="presParOf" srcId="{111EE99E-A1FA-4DD2-A8B6-DA5CCC3AE5D2}" destId="{6D65BACD-1512-4F32-98AD-396EFA5F7006}" srcOrd="2" destOrd="0" presId="urn:microsoft.com/office/officeart/2005/8/layout/default"/>
    <dgm:cxn modelId="{C62DF71E-F6C4-4F6E-A0A3-A770D9403A36}" type="presParOf" srcId="{111EE99E-A1FA-4DD2-A8B6-DA5CCC3AE5D2}" destId="{F1C3EEB7-0FE6-4F9F-B991-EBFA1E411A8D}" srcOrd="3" destOrd="0" presId="urn:microsoft.com/office/officeart/2005/8/layout/default"/>
    <dgm:cxn modelId="{25FE81A2-D50C-49CC-B5CD-3486DA70B0EF}" type="presParOf" srcId="{111EE99E-A1FA-4DD2-A8B6-DA5CCC3AE5D2}" destId="{F4F50BB3-9E81-4294-825F-7C6D7A945FD2}" srcOrd="4" destOrd="0" presId="urn:microsoft.com/office/officeart/2005/8/layout/default"/>
    <dgm:cxn modelId="{A235ED56-3907-4F13-83BA-CD0014FFA100}" type="presParOf" srcId="{111EE99E-A1FA-4DD2-A8B6-DA5CCC3AE5D2}" destId="{A070176D-115E-4AF1-A1C9-5206EBB60C87}" srcOrd="5" destOrd="0" presId="urn:microsoft.com/office/officeart/2005/8/layout/default"/>
    <dgm:cxn modelId="{1882A9C9-5397-43EF-821F-6420C5CF28B1}" type="presParOf" srcId="{111EE99E-A1FA-4DD2-A8B6-DA5CCC3AE5D2}" destId="{A201A85F-0ECD-4B98-B67E-DBCE5B12E658}" srcOrd="6" destOrd="0" presId="urn:microsoft.com/office/officeart/2005/8/layout/default"/>
    <dgm:cxn modelId="{72316C47-3E3E-4DF8-920D-179B7B5A2485}" type="presParOf" srcId="{111EE99E-A1FA-4DD2-A8B6-DA5CCC3AE5D2}" destId="{9D9C1008-61B6-42E0-B2B9-9CBCD4217848}" srcOrd="7" destOrd="0" presId="urn:microsoft.com/office/officeart/2005/8/layout/default"/>
    <dgm:cxn modelId="{5D1F4D5E-8FBF-4EA5-9796-BCC0230AC3AB}" type="presParOf" srcId="{111EE99E-A1FA-4DD2-A8B6-DA5CCC3AE5D2}" destId="{BAB32226-DCC3-4024-BCE9-5FE662843990}" srcOrd="8" destOrd="0" presId="urn:microsoft.com/office/officeart/2005/8/layout/default"/>
    <dgm:cxn modelId="{08822B9C-2FBC-4940-B2E7-C96EA5DE2AB9}" type="presParOf" srcId="{111EE99E-A1FA-4DD2-A8B6-DA5CCC3AE5D2}" destId="{14DAAA06-BC56-4AC3-84C0-72EF280D5E59}" srcOrd="9" destOrd="0" presId="urn:microsoft.com/office/officeart/2005/8/layout/default"/>
    <dgm:cxn modelId="{37A1FA24-B1BE-451F-83E0-49B3E9A16054}" type="presParOf" srcId="{111EE99E-A1FA-4DD2-A8B6-DA5CCC3AE5D2}" destId="{E22C105B-027A-44EE-85D7-3B85C003429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7010876-E220-4CB9-B62E-C54831F0032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7732A66-46F6-4035-A723-DEC519077168}">
      <dgm:prSet/>
      <dgm:spPr/>
      <dgm:t>
        <a:bodyPr/>
        <a:lstStyle/>
        <a:p>
          <a:r>
            <a:rPr lang="en-US"/>
            <a:t>Common for the expansion of urban centers in Eastern Ethiopia</a:t>
          </a:r>
        </a:p>
      </dgm:t>
    </dgm:pt>
    <dgm:pt modelId="{52068F9D-1713-435E-96F2-C4D2698B66AA}" type="parTrans" cxnId="{7447B53F-6D34-4530-B4F1-17A04B08F732}">
      <dgm:prSet/>
      <dgm:spPr/>
      <dgm:t>
        <a:bodyPr/>
        <a:lstStyle/>
        <a:p>
          <a:endParaRPr lang="en-US"/>
        </a:p>
      </dgm:t>
    </dgm:pt>
    <dgm:pt modelId="{7A91E127-8A88-43BA-9BF1-548C1A0DA54D}" type="sibTrans" cxnId="{7447B53F-6D34-4530-B4F1-17A04B08F732}">
      <dgm:prSet/>
      <dgm:spPr/>
      <dgm:t>
        <a:bodyPr/>
        <a:lstStyle/>
        <a:p>
          <a:endParaRPr lang="en-US"/>
        </a:p>
      </dgm:t>
    </dgm:pt>
    <dgm:pt modelId="{B127F664-10CB-4C66-BC6C-151E1E0B82F7}">
      <dgm:prSet/>
      <dgm:spPr/>
      <dgm:t>
        <a:bodyPr/>
        <a:lstStyle/>
        <a:p>
          <a:r>
            <a:rPr lang="en-US"/>
            <a:t>Those who fully lost their land to urban areas and displaced people are the most suffering community from serous poverty.</a:t>
          </a:r>
        </a:p>
      </dgm:t>
    </dgm:pt>
    <dgm:pt modelId="{3ED43D7C-BE17-4CD0-A8BC-BC7ED75818A5}" type="parTrans" cxnId="{51888064-9DB8-443F-91EB-6B59FA5AABE4}">
      <dgm:prSet/>
      <dgm:spPr/>
      <dgm:t>
        <a:bodyPr/>
        <a:lstStyle/>
        <a:p>
          <a:endParaRPr lang="en-US"/>
        </a:p>
      </dgm:t>
    </dgm:pt>
    <dgm:pt modelId="{2450B22F-12F8-4648-80B5-D2A6474EF5E8}" type="sibTrans" cxnId="{51888064-9DB8-443F-91EB-6B59FA5AABE4}">
      <dgm:prSet/>
      <dgm:spPr/>
      <dgm:t>
        <a:bodyPr/>
        <a:lstStyle/>
        <a:p>
          <a:endParaRPr lang="en-US"/>
        </a:p>
      </dgm:t>
    </dgm:pt>
    <dgm:pt modelId="{F97A69C7-F647-4FEE-A413-BEBAB40F7CAD}" type="pres">
      <dgm:prSet presAssocID="{47010876-E220-4CB9-B62E-C54831F00329}" presName="Name0" presStyleCnt="0">
        <dgm:presLayoutVars>
          <dgm:dir/>
          <dgm:animLvl val="lvl"/>
          <dgm:resizeHandles val="exact"/>
        </dgm:presLayoutVars>
      </dgm:prSet>
      <dgm:spPr/>
    </dgm:pt>
    <dgm:pt modelId="{5FFBD4E9-9619-4B15-BD74-4FF91C123594}" type="pres">
      <dgm:prSet presAssocID="{C7732A66-46F6-4035-A723-DEC51907716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C11EAD1-5627-41A2-A37B-DFEEB40BADDA}" type="pres">
      <dgm:prSet presAssocID="{7A91E127-8A88-43BA-9BF1-548C1A0DA54D}" presName="parTxOnlySpace" presStyleCnt="0"/>
      <dgm:spPr/>
    </dgm:pt>
    <dgm:pt modelId="{707D7EDB-010E-4AFA-AF9E-B0D36F9B8D5B}" type="pres">
      <dgm:prSet presAssocID="{B127F664-10CB-4C66-BC6C-151E1E0B82F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447B53F-6D34-4530-B4F1-17A04B08F732}" srcId="{47010876-E220-4CB9-B62E-C54831F00329}" destId="{C7732A66-46F6-4035-A723-DEC519077168}" srcOrd="0" destOrd="0" parTransId="{52068F9D-1713-435E-96F2-C4D2698B66AA}" sibTransId="{7A91E127-8A88-43BA-9BF1-548C1A0DA54D}"/>
    <dgm:cxn modelId="{51888064-9DB8-443F-91EB-6B59FA5AABE4}" srcId="{47010876-E220-4CB9-B62E-C54831F00329}" destId="{B127F664-10CB-4C66-BC6C-151E1E0B82F7}" srcOrd="1" destOrd="0" parTransId="{3ED43D7C-BE17-4CD0-A8BC-BC7ED75818A5}" sibTransId="{2450B22F-12F8-4648-80B5-D2A6474EF5E8}"/>
    <dgm:cxn modelId="{EF7496AB-6013-4757-8955-E99D4F9619E8}" type="presOf" srcId="{B127F664-10CB-4C66-BC6C-151E1E0B82F7}" destId="{707D7EDB-010E-4AFA-AF9E-B0D36F9B8D5B}" srcOrd="0" destOrd="0" presId="urn:microsoft.com/office/officeart/2005/8/layout/chevron1"/>
    <dgm:cxn modelId="{435DFBBA-B29C-4B89-B44C-660514B7658B}" type="presOf" srcId="{47010876-E220-4CB9-B62E-C54831F00329}" destId="{F97A69C7-F647-4FEE-A413-BEBAB40F7CAD}" srcOrd="0" destOrd="0" presId="urn:microsoft.com/office/officeart/2005/8/layout/chevron1"/>
    <dgm:cxn modelId="{5005B7D7-3A2A-43F6-AC2C-28A041B89E3E}" type="presOf" srcId="{C7732A66-46F6-4035-A723-DEC519077168}" destId="{5FFBD4E9-9619-4B15-BD74-4FF91C123594}" srcOrd="0" destOrd="0" presId="urn:microsoft.com/office/officeart/2005/8/layout/chevron1"/>
    <dgm:cxn modelId="{55F895D9-C276-4123-96B5-4369D2AF7915}" type="presParOf" srcId="{F97A69C7-F647-4FEE-A413-BEBAB40F7CAD}" destId="{5FFBD4E9-9619-4B15-BD74-4FF91C123594}" srcOrd="0" destOrd="0" presId="urn:microsoft.com/office/officeart/2005/8/layout/chevron1"/>
    <dgm:cxn modelId="{F151766B-206B-4E76-BC92-7AC271D67369}" type="presParOf" srcId="{F97A69C7-F647-4FEE-A413-BEBAB40F7CAD}" destId="{5C11EAD1-5627-41A2-A37B-DFEEB40BADDA}" srcOrd="1" destOrd="0" presId="urn:microsoft.com/office/officeart/2005/8/layout/chevron1"/>
    <dgm:cxn modelId="{12DA7BCB-76B6-4090-B2FD-4FA84923FADF}" type="presParOf" srcId="{F97A69C7-F647-4FEE-A413-BEBAB40F7CAD}" destId="{707D7EDB-010E-4AFA-AF9E-B0D36F9B8D5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24DF20-516C-4DEC-AEBC-BC0DE312323A}">
      <dsp:nvSpPr>
        <dsp:cNvPr id="0" name=""/>
        <dsp:cNvSpPr/>
      </dsp:nvSpPr>
      <dsp:spPr>
        <a:xfrm>
          <a:off x="632" y="359036"/>
          <a:ext cx="2466825" cy="25675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0" i="0" kern="1200" baseline="0" dirty="0"/>
            <a:t>In the next 35 years, Africa will need to accommodate almost 900 million new urban dwellers, which is equivalent to what Europe, USA &amp; Japan combined have managed over the last 265 years.</a:t>
          </a:r>
          <a:endParaRPr lang="en-US" sz="1300" kern="1200" dirty="0"/>
        </a:p>
      </dsp:txBody>
      <dsp:txXfrm>
        <a:off x="632" y="359036"/>
        <a:ext cx="2466825" cy="2567551"/>
      </dsp:txXfrm>
    </dsp:sp>
    <dsp:sp modelId="{F77D6B11-4B00-470B-A4B6-EFFD8C8C54FC}">
      <dsp:nvSpPr>
        <dsp:cNvPr id="0" name=""/>
        <dsp:cNvSpPr/>
      </dsp:nvSpPr>
      <dsp:spPr>
        <a:xfrm>
          <a:off x="2714773" y="929717"/>
          <a:ext cx="2466825" cy="14800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75 % </a:t>
          </a:r>
          <a:r>
            <a:rPr lang="en-US" sz="1400" b="0" i="0" kern="1200" baseline="0" dirty="0"/>
            <a:t>of Africa’s urban population is younger than 35.</a:t>
          </a:r>
          <a:endParaRPr lang="en-US" sz="1400" kern="1200" dirty="0"/>
        </a:p>
      </dsp:txBody>
      <dsp:txXfrm>
        <a:off x="2714773" y="929717"/>
        <a:ext cx="2466825" cy="1480095"/>
      </dsp:txXfrm>
    </dsp:sp>
    <dsp:sp modelId="{A31CF773-AC4A-447D-91AF-FA1C9EC4A47D}">
      <dsp:nvSpPr>
        <dsp:cNvPr id="0" name=""/>
        <dsp:cNvSpPr/>
      </dsp:nvSpPr>
      <dsp:spPr>
        <a:xfrm>
          <a:off x="632" y="3173270"/>
          <a:ext cx="2466825" cy="14800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300" b="0" i="0" kern="1200" baseline="0"/>
            <a:t>Almost  50% of Africa’s urban population lives in slums &amp; informal settlements.</a:t>
          </a:r>
          <a:endParaRPr lang="en-US" sz="1300" kern="1200"/>
        </a:p>
      </dsp:txBody>
      <dsp:txXfrm>
        <a:off x="632" y="3173270"/>
        <a:ext cx="2466825" cy="1480095"/>
      </dsp:txXfrm>
    </dsp:sp>
    <dsp:sp modelId="{DB8B34CB-BD92-4395-A120-9E376E7DE64B}">
      <dsp:nvSpPr>
        <dsp:cNvPr id="0" name=""/>
        <dsp:cNvSpPr/>
      </dsp:nvSpPr>
      <dsp:spPr>
        <a:xfrm>
          <a:off x="2714140" y="3173270"/>
          <a:ext cx="2466825" cy="1480095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 dirty="0"/>
            <a:t>Inequality in African cities is the 2nd highest in the world.</a:t>
          </a:r>
          <a:endParaRPr lang="en-US" sz="1400" kern="1200" dirty="0"/>
        </a:p>
      </dsp:txBody>
      <dsp:txXfrm>
        <a:off x="2714140" y="3173270"/>
        <a:ext cx="2466825" cy="14800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01AB6-908D-4510-BA86-C2FC3FFF7953}">
      <dsp:nvSpPr>
        <dsp:cNvPr id="0" name=""/>
        <dsp:cNvSpPr/>
      </dsp:nvSpPr>
      <dsp:spPr>
        <a:xfrm>
          <a:off x="0" y="0"/>
          <a:ext cx="8778240" cy="10721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Majority of the people are dispossessed of their asset due to the urban expansion process affected the living of several  communities to lose their land</a:t>
          </a:r>
        </a:p>
      </dsp:txBody>
      <dsp:txXfrm>
        <a:off x="31402" y="31402"/>
        <a:ext cx="7530706" cy="1009349"/>
      </dsp:txXfrm>
    </dsp:sp>
    <dsp:sp modelId="{A3ADE0C9-631D-4ECE-8289-280987B409CF}">
      <dsp:nvSpPr>
        <dsp:cNvPr id="0" name=""/>
        <dsp:cNvSpPr/>
      </dsp:nvSpPr>
      <dsp:spPr>
        <a:xfrm>
          <a:off x="735177" y="1267090"/>
          <a:ext cx="8778240" cy="107215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unplanned urbanization process are in fact affecting the environment itself </a:t>
          </a:r>
        </a:p>
      </dsp:txBody>
      <dsp:txXfrm>
        <a:off x="766579" y="1298492"/>
        <a:ext cx="7283358" cy="1009349"/>
      </dsp:txXfrm>
    </dsp:sp>
    <dsp:sp modelId="{777AE0C7-258B-4D6A-98A5-35C68D66DD12}">
      <dsp:nvSpPr>
        <dsp:cNvPr id="0" name=""/>
        <dsp:cNvSpPr/>
      </dsp:nvSpPr>
      <dsp:spPr>
        <a:xfrm>
          <a:off x="1459382" y="2534181"/>
          <a:ext cx="8778240" cy="10721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problems related to expansion are partly resulted from the miss management of land and other resources in the inner cities</a:t>
          </a:r>
        </a:p>
      </dsp:txBody>
      <dsp:txXfrm>
        <a:off x="1490784" y="2565583"/>
        <a:ext cx="7294331" cy="1009349"/>
      </dsp:txXfrm>
    </dsp:sp>
    <dsp:sp modelId="{013E1A96-97C5-44F0-AE7E-925743673D22}">
      <dsp:nvSpPr>
        <dsp:cNvPr id="0" name=""/>
        <dsp:cNvSpPr/>
      </dsp:nvSpPr>
      <dsp:spPr>
        <a:xfrm>
          <a:off x="2194559" y="3801272"/>
          <a:ext cx="8778240" cy="107215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 rapid expansion of urban growth has an adverse impact on the socio-economic activities in the Eastern Ethiopia</a:t>
          </a:r>
        </a:p>
      </dsp:txBody>
      <dsp:txXfrm>
        <a:off x="2225961" y="3832674"/>
        <a:ext cx="7283358" cy="1009349"/>
      </dsp:txXfrm>
    </dsp:sp>
    <dsp:sp modelId="{D709344D-4C06-4736-B5BF-80ADC97F8502}">
      <dsp:nvSpPr>
        <dsp:cNvPr id="0" name=""/>
        <dsp:cNvSpPr/>
      </dsp:nvSpPr>
      <dsp:spPr>
        <a:xfrm>
          <a:off x="8081340" y="821172"/>
          <a:ext cx="696899" cy="696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238142" y="821172"/>
        <a:ext cx="383295" cy="524416"/>
      </dsp:txXfrm>
    </dsp:sp>
    <dsp:sp modelId="{3609D73C-AD7D-4E4E-A7B2-654F599449DA}">
      <dsp:nvSpPr>
        <dsp:cNvPr id="0" name=""/>
        <dsp:cNvSpPr/>
      </dsp:nvSpPr>
      <dsp:spPr>
        <a:xfrm>
          <a:off x="8816517" y="2088263"/>
          <a:ext cx="696899" cy="696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973319" y="2088263"/>
        <a:ext cx="383295" cy="524416"/>
      </dsp:txXfrm>
    </dsp:sp>
    <dsp:sp modelId="{B5537253-F567-44C7-B7BE-F202AD7A5542}">
      <dsp:nvSpPr>
        <dsp:cNvPr id="0" name=""/>
        <dsp:cNvSpPr/>
      </dsp:nvSpPr>
      <dsp:spPr>
        <a:xfrm>
          <a:off x="9540722" y="3355353"/>
          <a:ext cx="696899" cy="69689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9697524" y="3355353"/>
        <a:ext cx="383295" cy="52441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198CC-3F56-443D-9023-6AFEEC6B07CF}">
      <dsp:nvSpPr>
        <dsp:cNvPr id="0" name=""/>
        <dsp:cNvSpPr/>
      </dsp:nvSpPr>
      <dsp:spPr>
        <a:xfrm>
          <a:off x="0" y="3274540"/>
          <a:ext cx="10650214" cy="21484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Nearly half of the growth rate of urban areas was contributed by migrants.</a:t>
          </a:r>
        </a:p>
      </dsp:txBody>
      <dsp:txXfrm>
        <a:off x="0" y="3274540"/>
        <a:ext cx="10650214" cy="1160164"/>
      </dsp:txXfrm>
    </dsp:sp>
    <dsp:sp modelId="{152CA11B-077E-438B-9C15-1FE0C0198EA2}">
      <dsp:nvSpPr>
        <dsp:cNvPr id="0" name=""/>
        <dsp:cNvSpPr/>
      </dsp:nvSpPr>
      <dsp:spPr>
        <a:xfrm>
          <a:off x="0" y="4391736"/>
          <a:ext cx="5325106" cy="98828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Migration has a negative impact on the quality of rural life, because it </a:t>
          </a:r>
          <a:r>
            <a:rPr lang="en-US" sz="1400" b="1" kern="1200" dirty="0"/>
            <a:t>reduces the number of individuals in rural areas</a:t>
          </a:r>
          <a:r>
            <a:rPr lang="en-US" sz="1400" kern="1200" dirty="0"/>
            <a:t>. </a:t>
          </a:r>
        </a:p>
      </dsp:txBody>
      <dsp:txXfrm>
        <a:off x="0" y="4391736"/>
        <a:ext cx="5325106" cy="988288"/>
      </dsp:txXfrm>
    </dsp:sp>
    <dsp:sp modelId="{AD0C05FD-9481-465A-9FAB-9A7F6D1227F9}">
      <dsp:nvSpPr>
        <dsp:cNvPr id="0" name=""/>
        <dsp:cNvSpPr/>
      </dsp:nvSpPr>
      <dsp:spPr>
        <a:xfrm>
          <a:off x="5325107" y="4391736"/>
          <a:ext cx="5325106" cy="988288"/>
        </a:xfrm>
        <a:prstGeom prst="rect">
          <a:avLst/>
        </a:prstGeom>
        <a:solidFill>
          <a:schemeClr val="accent2">
            <a:tint val="40000"/>
            <a:alpha val="90000"/>
            <a:hueOff val="1457369"/>
            <a:satOff val="15847"/>
            <a:lumOff val="141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57369"/>
              <a:satOff val="15847"/>
              <a:lumOff val="14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rural-urban migration has a positive impact on </a:t>
          </a:r>
          <a:r>
            <a:rPr lang="en-US" sz="1200" b="1" kern="1200" dirty="0"/>
            <a:t>urban growth and social development </a:t>
          </a:r>
          <a:r>
            <a:rPr lang="en-US" sz="1200" kern="1200" dirty="0"/>
            <a:t>and this helps generate employment, educational facilities and transportation infrastructure for the migrants. </a:t>
          </a:r>
        </a:p>
      </dsp:txBody>
      <dsp:txXfrm>
        <a:off x="5325107" y="4391736"/>
        <a:ext cx="5325106" cy="988288"/>
      </dsp:txXfrm>
    </dsp:sp>
    <dsp:sp modelId="{6C1981F3-FDB2-4329-BAB8-39CC91670AEE}">
      <dsp:nvSpPr>
        <dsp:cNvPr id="0" name=""/>
        <dsp:cNvSpPr/>
      </dsp:nvSpPr>
      <dsp:spPr>
        <a:xfrm rot="10800000">
          <a:off x="0" y="2446"/>
          <a:ext cx="10650214" cy="3304320"/>
        </a:xfrm>
        <a:prstGeom prst="upArrowCallout">
          <a:avLst/>
        </a:prstGeom>
        <a:solidFill>
          <a:schemeClr val="accent2">
            <a:hueOff val="1496747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Prevailing migration pattern in Nigeria is rural to urban migration, which makes population growth in major Nigerian cities like </a:t>
          </a:r>
          <a:r>
            <a:rPr lang="en-US" sz="2100" b="1" kern="1200" dirty="0"/>
            <a:t>Lagos, Ibadan, Kano, and </a:t>
          </a:r>
          <a:r>
            <a:rPr lang="en-US" sz="2100" b="1" kern="1200" dirty="0" err="1"/>
            <a:t>Portharcourt</a:t>
          </a:r>
          <a:r>
            <a:rPr lang="en-US" sz="2100" b="1" kern="1200" dirty="0"/>
            <a:t> </a:t>
          </a:r>
          <a:r>
            <a:rPr lang="en-US" sz="2100" kern="1200" dirty="0"/>
            <a:t>among others to be very alarming on annual basis. </a:t>
          </a:r>
        </a:p>
      </dsp:txBody>
      <dsp:txXfrm rot="10800000">
        <a:off x="0" y="2446"/>
        <a:ext cx="10650214" cy="21470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DCDC7-54AF-4486-99D4-451E6862B4AC}">
      <dsp:nvSpPr>
        <dsp:cNvPr id="0" name=""/>
        <dsp:cNvSpPr/>
      </dsp:nvSpPr>
      <dsp:spPr>
        <a:xfrm>
          <a:off x="0" y="120555"/>
          <a:ext cx="10469880" cy="125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/>
            <a:t>Between 1985 and 1990, over 3 million Nigerians migrated from rural areas to urban centres, while over 5 million Nigerians migrated between 2001 and 2005</a:t>
          </a:r>
          <a:endParaRPr lang="en-US" sz="1500" kern="1200"/>
        </a:p>
      </dsp:txBody>
      <dsp:txXfrm>
        <a:off x="61443" y="181998"/>
        <a:ext cx="10346994" cy="1135778"/>
      </dsp:txXfrm>
    </dsp:sp>
    <dsp:sp modelId="{29E0539E-54EE-4DC0-AB8B-3D59C74E3B36}">
      <dsp:nvSpPr>
        <dsp:cNvPr id="0" name=""/>
        <dsp:cNvSpPr/>
      </dsp:nvSpPr>
      <dsp:spPr>
        <a:xfrm>
          <a:off x="0" y="1422419"/>
          <a:ext cx="10469880" cy="125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/>
            <a:t>This shows over </a:t>
          </a:r>
          <a:r>
            <a:rPr lang="en-US" sz="1500" b="1" kern="1200" baseline="0"/>
            <a:t>75% increase </a:t>
          </a:r>
          <a:r>
            <a:rPr lang="en-US" sz="1500" b="0" kern="1200" baseline="0"/>
            <a:t>in the rural-urban migration in Nigeria, for every period of 5-year.</a:t>
          </a:r>
          <a:endParaRPr lang="en-US" sz="1500" kern="1200"/>
        </a:p>
      </dsp:txBody>
      <dsp:txXfrm>
        <a:off x="61443" y="1483862"/>
        <a:ext cx="10346994" cy="1135778"/>
      </dsp:txXfrm>
    </dsp:sp>
    <dsp:sp modelId="{2719BA5F-C5FD-4794-8492-CDDF161E8AE3}">
      <dsp:nvSpPr>
        <dsp:cNvPr id="0" name=""/>
        <dsp:cNvSpPr/>
      </dsp:nvSpPr>
      <dsp:spPr>
        <a:xfrm>
          <a:off x="0" y="2724284"/>
          <a:ext cx="10469880" cy="12586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/>
            <a:t>This rural-urban drift will continue to increase in Nigeria, if physical developments continue to be the urban affairs, while rural areas are left unattended to in terms of the </a:t>
          </a:r>
          <a:r>
            <a:rPr lang="en-US" sz="1500" b="1" kern="1200" baseline="0"/>
            <a:t>provision of the infrastructural facilities, services, social amenities and homogenous economic activities in the rural areas</a:t>
          </a:r>
          <a:r>
            <a:rPr lang="en-US" sz="1500" b="0" kern="1200" baseline="0"/>
            <a:t>.</a:t>
          </a:r>
          <a:endParaRPr lang="en-US" sz="1500" kern="1200"/>
        </a:p>
      </dsp:txBody>
      <dsp:txXfrm>
        <a:off x="61443" y="2785727"/>
        <a:ext cx="10346994" cy="11357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AF1C8-B929-43AC-87EB-387AC129CA11}">
      <dsp:nvSpPr>
        <dsp:cNvPr id="0" name=""/>
        <dsp:cNvSpPr/>
      </dsp:nvSpPr>
      <dsp:spPr>
        <a:xfrm>
          <a:off x="0" y="134170"/>
          <a:ext cx="6066630" cy="14059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/>
            <a:t>Rural-urban drift should be addressed more at the local level </a:t>
          </a:r>
          <a:endParaRPr lang="en-US" sz="1300" kern="1200"/>
        </a:p>
      </dsp:txBody>
      <dsp:txXfrm>
        <a:off x="68634" y="202804"/>
        <a:ext cx="5929362" cy="1268706"/>
      </dsp:txXfrm>
    </dsp:sp>
    <dsp:sp modelId="{9B584D38-2645-41F4-99DA-18DF72691F2B}">
      <dsp:nvSpPr>
        <dsp:cNvPr id="0" name=""/>
        <dsp:cNvSpPr/>
      </dsp:nvSpPr>
      <dsp:spPr>
        <a:xfrm>
          <a:off x="0" y="1577585"/>
          <a:ext cx="6066630" cy="1405974"/>
        </a:xfrm>
        <a:prstGeom prst="roundRect">
          <a:avLst/>
        </a:prstGeom>
        <a:solidFill>
          <a:schemeClr val="accent2">
            <a:hueOff val="498916"/>
            <a:satOff val="-225"/>
            <a:lumOff val="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baseline="0" dirty="0"/>
            <a:t>The major factor that leads to rural-urban drift in Nigeria is regional inequalities. </a:t>
          </a:r>
          <a:r>
            <a:rPr lang="en-US" sz="1300" b="1" kern="1200" baseline="0" dirty="0"/>
            <a:t>Comprehensive development plans should be developed </a:t>
          </a:r>
          <a:r>
            <a:rPr lang="en-US" sz="1300" b="0" kern="1200" baseline="0" dirty="0"/>
            <a:t>with citizen participation, and adopted by the local government councils. </a:t>
          </a:r>
          <a:endParaRPr lang="en-US" sz="1300" kern="1200" dirty="0"/>
        </a:p>
      </dsp:txBody>
      <dsp:txXfrm>
        <a:off x="68634" y="1646219"/>
        <a:ext cx="5929362" cy="1268706"/>
      </dsp:txXfrm>
    </dsp:sp>
    <dsp:sp modelId="{D5E4444F-7945-4FF6-898C-EAC38B0214CE}">
      <dsp:nvSpPr>
        <dsp:cNvPr id="0" name=""/>
        <dsp:cNvSpPr/>
      </dsp:nvSpPr>
      <dsp:spPr>
        <a:xfrm>
          <a:off x="0" y="3020999"/>
          <a:ext cx="6066630" cy="1405974"/>
        </a:xfrm>
        <a:prstGeom prst="roundRect">
          <a:avLst/>
        </a:prstGeom>
        <a:solidFill>
          <a:schemeClr val="accent2">
            <a:hueOff val="997831"/>
            <a:satOff val="-449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baseline="0"/>
            <a:t>Government </a:t>
          </a:r>
          <a:r>
            <a:rPr lang="en-US" sz="1300" b="1" kern="1200" baseline="0"/>
            <a:t>should provide necessary incentives to promote agricultural activities </a:t>
          </a:r>
          <a:r>
            <a:rPr lang="en-US" sz="1300" b="0" kern="1200" baseline="0"/>
            <a:t>in the countryside through zerointerest loan to farmers, low cost agricultural tools, good market for agricultural produce and other incentives. </a:t>
          </a:r>
          <a:endParaRPr lang="en-US" sz="1300" kern="1200"/>
        </a:p>
      </dsp:txBody>
      <dsp:txXfrm>
        <a:off x="68634" y="3089633"/>
        <a:ext cx="5929362" cy="1268706"/>
      </dsp:txXfrm>
    </dsp:sp>
    <dsp:sp modelId="{370EA5CB-BC5A-4932-92C2-FD2C1F79D15F}">
      <dsp:nvSpPr>
        <dsp:cNvPr id="0" name=""/>
        <dsp:cNvSpPr/>
      </dsp:nvSpPr>
      <dsp:spPr>
        <a:xfrm>
          <a:off x="0" y="4464413"/>
          <a:ext cx="6066630" cy="1405974"/>
        </a:xfrm>
        <a:prstGeom prst="roundRect">
          <a:avLst/>
        </a:prstGeom>
        <a:solidFill>
          <a:schemeClr val="accent2">
            <a:hueOff val="1496747"/>
            <a:satOff val="-674"/>
            <a:lumOff val="70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baseline="0"/>
            <a:t>Government should </a:t>
          </a:r>
          <a:r>
            <a:rPr lang="en-US" sz="1300" b="1" kern="1200" baseline="0"/>
            <a:t>demolish all slums in urban centres</a:t>
          </a:r>
          <a:r>
            <a:rPr lang="en-US" sz="1300" b="0" kern="1200" baseline="0"/>
            <a:t> and make these areas return back to green zones, by planting trees</a:t>
          </a:r>
          <a:endParaRPr lang="en-US" sz="1300" kern="1200"/>
        </a:p>
      </dsp:txBody>
      <dsp:txXfrm>
        <a:off x="68634" y="4533047"/>
        <a:ext cx="5929362" cy="1268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26D2D-7ACB-4ED0-922B-B04DF3356F51}">
      <dsp:nvSpPr>
        <dsp:cNvPr id="0" name=""/>
        <dsp:cNvSpPr/>
      </dsp:nvSpPr>
      <dsp:spPr>
        <a:xfrm>
          <a:off x="0" y="559040"/>
          <a:ext cx="3644347" cy="218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Youth unemployment in Africa is 6 times higher in urban areas than in rural areas.</a:t>
          </a:r>
          <a:endParaRPr lang="en-US" sz="2200" kern="1200" dirty="0"/>
        </a:p>
      </dsp:txBody>
      <dsp:txXfrm>
        <a:off x="0" y="559040"/>
        <a:ext cx="3644347" cy="2186608"/>
      </dsp:txXfrm>
    </dsp:sp>
    <dsp:sp modelId="{8F57DA6E-5450-465F-879F-A349B6314DD6}">
      <dsp:nvSpPr>
        <dsp:cNvPr id="0" name=""/>
        <dsp:cNvSpPr/>
      </dsp:nvSpPr>
      <dsp:spPr>
        <a:xfrm>
          <a:off x="4008782" y="559040"/>
          <a:ext cx="3644347" cy="218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61% of urban employment opportunities in Africa are informal.</a:t>
          </a:r>
          <a:endParaRPr lang="en-US" sz="2200" kern="1200" dirty="0"/>
        </a:p>
      </dsp:txBody>
      <dsp:txXfrm>
        <a:off x="4008782" y="559040"/>
        <a:ext cx="3644347" cy="2186608"/>
      </dsp:txXfrm>
    </dsp:sp>
    <dsp:sp modelId="{730F7EEE-94AB-4EC7-A53A-97472AB43D50}">
      <dsp:nvSpPr>
        <dsp:cNvPr id="0" name=""/>
        <dsp:cNvSpPr/>
      </dsp:nvSpPr>
      <dsp:spPr>
        <a:xfrm>
          <a:off x="8017565" y="559040"/>
          <a:ext cx="3644347" cy="218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37 out of the 54 African countries are still more than 50% rural.</a:t>
          </a:r>
          <a:endParaRPr lang="en-US" sz="2200" kern="1200"/>
        </a:p>
      </dsp:txBody>
      <dsp:txXfrm>
        <a:off x="8017565" y="559040"/>
        <a:ext cx="3644347" cy="2186608"/>
      </dsp:txXfrm>
    </dsp:sp>
    <dsp:sp modelId="{9DD2E149-008D-4E7C-941D-93BBE116AF02}">
      <dsp:nvSpPr>
        <dsp:cNvPr id="0" name=""/>
        <dsp:cNvSpPr/>
      </dsp:nvSpPr>
      <dsp:spPr>
        <a:xfrm>
          <a:off x="0" y="3110083"/>
          <a:ext cx="3644347" cy="218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/>
            <a:t>In 2050, Africa is expected to host nearly 25% of the global urban population.</a:t>
          </a:r>
          <a:endParaRPr lang="en-US" sz="2200" kern="1200"/>
        </a:p>
      </dsp:txBody>
      <dsp:txXfrm>
        <a:off x="0" y="3110083"/>
        <a:ext cx="3644347" cy="2186608"/>
      </dsp:txXfrm>
    </dsp:sp>
    <dsp:sp modelId="{62916728-A4A3-480A-A0AF-FD02B4646BBC}">
      <dsp:nvSpPr>
        <dsp:cNvPr id="0" name=""/>
        <dsp:cNvSpPr/>
      </dsp:nvSpPr>
      <dsp:spPr>
        <a:xfrm>
          <a:off x="4008782" y="3110083"/>
          <a:ext cx="3644347" cy="218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Residential electricity consumption per capita in Africa is only half that of China.</a:t>
          </a:r>
          <a:endParaRPr lang="en-US" sz="2200" kern="1200" dirty="0"/>
        </a:p>
      </dsp:txBody>
      <dsp:txXfrm>
        <a:off x="4008782" y="3110083"/>
        <a:ext cx="3644347" cy="2186608"/>
      </dsp:txXfrm>
    </dsp:sp>
    <dsp:sp modelId="{76121569-EA86-496A-A5C0-D7E619986C92}">
      <dsp:nvSpPr>
        <dsp:cNvPr id="0" name=""/>
        <dsp:cNvSpPr/>
      </dsp:nvSpPr>
      <dsp:spPr>
        <a:xfrm>
          <a:off x="8017565" y="3110083"/>
          <a:ext cx="3644347" cy="2186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baseline="0" dirty="0"/>
            <a:t>In Africa, less than 50% of solid waste is collected &amp; only 5% is contained or recycled</a:t>
          </a:r>
          <a:endParaRPr lang="en-US" sz="2200" kern="1200" dirty="0"/>
        </a:p>
      </dsp:txBody>
      <dsp:txXfrm>
        <a:off x="8017565" y="3110083"/>
        <a:ext cx="3644347" cy="21866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1E7B7-B9E9-4C2C-9F4F-2D5234CA205F}">
      <dsp:nvSpPr>
        <dsp:cNvPr id="0" name=""/>
        <dsp:cNvSpPr/>
      </dsp:nvSpPr>
      <dsp:spPr>
        <a:xfrm>
          <a:off x="857142" y="0"/>
          <a:ext cx="7461503" cy="3771900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D66DC-802B-4D6F-A5A4-F3A179190346}">
      <dsp:nvSpPr>
        <dsp:cNvPr id="0" name=""/>
        <dsp:cNvSpPr/>
      </dsp:nvSpPr>
      <dsp:spPr>
        <a:xfrm>
          <a:off x="288157" y="1645099"/>
          <a:ext cx="1183317" cy="526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1903</a:t>
          </a:r>
        </a:p>
      </dsp:txBody>
      <dsp:txXfrm>
        <a:off x="313864" y="1670806"/>
        <a:ext cx="1131903" cy="475188"/>
      </dsp:txXfrm>
    </dsp:sp>
    <dsp:sp modelId="{CD59E059-BC8E-4458-8345-52BD782345C2}">
      <dsp:nvSpPr>
        <dsp:cNvPr id="0" name=""/>
        <dsp:cNvSpPr/>
      </dsp:nvSpPr>
      <dsp:spPr>
        <a:xfrm>
          <a:off x="1517728" y="1605169"/>
          <a:ext cx="1239516" cy="6064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1921</a:t>
          </a:r>
        </a:p>
      </dsp:txBody>
      <dsp:txXfrm>
        <a:off x="1547333" y="1634774"/>
        <a:ext cx="1180306" cy="547251"/>
      </dsp:txXfrm>
    </dsp:sp>
    <dsp:sp modelId="{F449B054-FDEF-489D-A08F-9B2A1E831E86}">
      <dsp:nvSpPr>
        <dsp:cNvPr id="0" name=""/>
        <dsp:cNvSpPr/>
      </dsp:nvSpPr>
      <dsp:spPr>
        <a:xfrm>
          <a:off x="2834893" y="1616530"/>
          <a:ext cx="1191031" cy="5612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1934</a:t>
          </a:r>
        </a:p>
      </dsp:txBody>
      <dsp:txXfrm>
        <a:off x="2862293" y="1643930"/>
        <a:ext cx="1136231" cy="506488"/>
      </dsp:txXfrm>
    </dsp:sp>
    <dsp:sp modelId="{28A308CE-1E53-4F0B-87F5-6B1629EDA67B}">
      <dsp:nvSpPr>
        <dsp:cNvPr id="0" name=""/>
        <dsp:cNvSpPr/>
      </dsp:nvSpPr>
      <dsp:spPr>
        <a:xfrm>
          <a:off x="4056868" y="1610405"/>
          <a:ext cx="1233498" cy="5612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1938</a:t>
          </a:r>
        </a:p>
      </dsp:txBody>
      <dsp:txXfrm>
        <a:off x="4084268" y="1637805"/>
        <a:ext cx="1178698" cy="506488"/>
      </dsp:txXfrm>
    </dsp:sp>
    <dsp:sp modelId="{494BBA2D-0E6B-4907-9801-4D38FEAAA259}">
      <dsp:nvSpPr>
        <dsp:cNvPr id="0" name=""/>
        <dsp:cNvSpPr/>
      </dsp:nvSpPr>
      <dsp:spPr>
        <a:xfrm>
          <a:off x="5290142" y="1587954"/>
          <a:ext cx="1214595" cy="58373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1948</a:t>
          </a:r>
        </a:p>
      </dsp:txBody>
      <dsp:txXfrm>
        <a:off x="5318638" y="1616450"/>
        <a:ext cx="1157603" cy="526747"/>
      </dsp:txXfrm>
    </dsp:sp>
    <dsp:sp modelId="{CD85E4DD-1B73-4930-90FB-B082F52495BA}">
      <dsp:nvSpPr>
        <dsp:cNvPr id="0" name=""/>
        <dsp:cNvSpPr/>
      </dsp:nvSpPr>
      <dsp:spPr>
        <a:xfrm>
          <a:off x="6584418" y="1610405"/>
          <a:ext cx="1218381" cy="5612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1957-1960</a:t>
          </a:r>
        </a:p>
      </dsp:txBody>
      <dsp:txXfrm>
        <a:off x="6611818" y="1637805"/>
        <a:ext cx="1163581" cy="506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06EBD-D7A4-461E-9748-A49D738E76FF}">
      <dsp:nvSpPr>
        <dsp:cNvPr id="0" name=""/>
        <dsp:cNvSpPr/>
      </dsp:nvSpPr>
      <dsp:spPr>
        <a:xfrm>
          <a:off x="0" y="0"/>
          <a:ext cx="9141721" cy="13605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FF0000"/>
              </a:solidFill>
            </a:rPr>
            <a:t>Planning for urban expansion </a:t>
          </a:r>
          <a:r>
            <a:rPr lang="en-US" sz="1600" b="0" kern="1200" baseline="0" dirty="0"/>
            <a:t>is one of the most important tasks for African governments. </a:t>
          </a:r>
          <a:endParaRPr lang="en-US" sz="1600" kern="1200" dirty="0"/>
        </a:p>
      </dsp:txBody>
      <dsp:txXfrm>
        <a:off x="39849" y="39849"/>
        <a:ext cx="7673578" cy="1280856"/>
      </dsp:txXfrm>
    </dsp:sp>
    <dsp:sp modelId="{32CA5876-9765-4681-8756-52AF90BAB379}">
      <dsp:nvSpPr>
        <dsp:cNvPr id="0" name=""/>
        <dsp:cNvSpPr/>
      </dsp:nvSpPr>
      <dsp:spPr>
        <a:xfrm>
          <a:off x="806622" y="1587312"/>
          <a:ext cx="9141721" cy="13605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FF0000"/>
              </a:solidFill>
            </a:rPr>
            <a:t>Inclusive planning is important</a:t>
          </a:r>
          <a:r>
            <a:rPr lang="en-US" sz="1600" b="0" kern="1200" baseline="0" dirty="0"/>
            <a:t>. Without that, the numbers of inhabitants without access to shelter and basic services such as water and sanitation, energy or formal employment opportunities will explode. </a:t>
          </a:r>
          <a:endParaRPr lang="en-US" sz="1600" kern="1200" dirty="0"/>
        </a:p>
      </dsp:txBody>
      <dsp:txXfrm>
        <a:off x="846471" y="1627161"/>
        <a:ext cx="7371041" cy="1280856"/>
      </dsp:txXfrm>
    </dsp:sp>
    <dsp:sp modelId="{1951F91F-4FA0-41F5-9275-4421EA1828E6}">
      <dsp:nvSpPr>
        <dsp:cNvPr id="0" name=""/>
        <dsp:cNvSpPr/>
      </dsp:nvSpPr>
      <dsp:spPr>
        <a:xfrm>
          <a:off x="1613245" y="3174625"/>
          <a:ext cx="9141721" cy="13605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>
              <a:solidFill>
                <a:srgbClr val="FF0000"/>
              </a:solidFill>
            </a:rPr>
            <a:t>Unequal planning exacerbates </a:t>
          </a:r>
          <a:r>
            <a:rPr lang="en-US" sz="1600" b="1" kern="1200" baseline="0" dirty="0"/>
            <a:t>social disparities </a:t>
          </a:r>
          <a:r>
            <a:rPr lang="en-US" sz="1600" b="0" kern="1200" baseline="0" dirty="0"/>
            <a:t>by </a:t>
          </a:r>
          <a:r>
            <a:rPr lang="en-US" sz="1600" b="0" kern="1200" baseline="0" dirty="0" err="1"/>
            <a:t>marginalising</a:t>
          </a:r>
          <a:r>
            <a:rPr lang="en-US" sz="1600" b="0" kern="1200" baseline="0" dirty="0"/>
            <a:t> the urban poor from the inner most spaces of cities</a:t>
          </a:r>
          <a:endParaRPr lang="en-US" sz="1600" kern="1200" dirty="0"/>
        </a:p>
      </dsp:txBody>
      <dsp:txXfrm>
        <a:off x="1653094" y="3214474"/>
        <a:ext cx="7371041" cy="1280856"/>
      </dsp:txXfrm>
    </dsp:sp>
    <dsp:sp modelId="{8708AE6E-E440-47F1-A6D7-25152837E74A}">
      <dsp:nvSpPr>
        <dsp:cNvPr id="0" name=""/>
        <dsp:cNvSpPr/>
      </dsp:nvSpPr>
      <dsp:spPr>
        <a:xfrm>
          <a:off x="8257361" y="1031753"/>
          <a:ext cx="884360" cy="884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8456342" y="1031753"/>
        <a:ext cx="486398" cy="665481"/>
      </dsp:txXfrm>
    </dsp:sp>
    <dsp:sp modelId="{5317989B-9934-4858-B756-1D670EF96D50}">
      <dsp:nvSpPr>
        <dsp:cNvPr id="0" name=""/>
        <dsp:cNvSpPr/>
      </dsp:nvSpPr>
      <dsp:spPr>
        <a:xfrm>
          <a:off x="9063984" y="2609996"/>
          <a:ext cx="884360" cy="88436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9262965" y="2609996"/>
        <a:ext cx="486398" cy="665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24377-C2A8-46C3-ABB3-6091E706CC46}">
      <dsp:nvSpPr>
        <dsp:cNvPr id="0" name=""/>
        <dsp:cNvSpPr/>
      </dsp:nvSpPr>
      <dsp:spPr>
        <a:xfrm>
          <a:off x="0" y="4595029"/>
          <a:ext cx="7788123" cy="10052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the last 25 years the number of people without access to improved sanitation has increased by 134 million. </a:t>
          </a:r>
        </a:p>
      </dsp:txBody>
      <dsp:txXfrm>
        <a:off x="0" y="4595029"/>
        <a:ext cx="7788123" cy="1005280"/>
      </dsp:txXfrm>
    </dsp:sp>
    <dsp:sp modelId="{78C70095-DAFC-46D0-80FF-60C1321E7832}">
      <dsp:nvSpPr>
        <dsp:cNvPr id="0" name=""/>
        <dsp:cNvSpPr/>
      </dsp:nvSpPr>
      <dsp:spPr>
        <a:xfrm rot="10800000">
          <a:off x="0" y="3063987"/>
          <a:ext cx="7788123" cy="15461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However, </a:t>
          </a:r>
          <a:r>
            <a:rPr lang="en-US" sz="1600" kern="1200" dirty="0" err="1"/>
            <a:t>urbanisation</a:t>
          </a:r>
          <a:r>
            <a:rPr lang="en-US" sz="1600" kern="1200" dirty="0"/>
            <a:t> rates are exceeding the number of urban Africans gaining access.</a:t>
          </a:r>
        </a:p>
      </dsp:txBody>
      <dsp:txXfrm rot="10800000">
        <a:off x="0" y="3063987"/>
        <a:ext cx="7788123" cy="1004622"/>
      </dsp:txXfrm>
    </dsp:sp>
    <dsp:sp modelId="{7F3DEA7B-038C-4C0D-ACF8-F5930506CD03}">
      <dsp:nvSpPr>
        <dsp:cNvPr id="0" name=""/>
        <dsp:cNvSpPr/>
      </dsp:nvSpPr>
      <dsp:spPr>
        <a:xfrm rot="10800000">
          <a:off x="0" y="1532946"/>
          <a:ext cx="7788123" cy="15461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Over the last 25 years, 247 million urban Africans gained access to improved water and 135 million to improved sanitation.</a:t>
          </a:r>
        </a:p>
      </dsp:txBody>
      <dsp:txXfrm rot="10800000">
        <a:off x="0" y="1532946"/>
        <a:ext cx="7788123" cy="1004622"/>
      </dsp:txXfrm>
    </dsp:sp>
    <dsp:sp modelId="{E1AA3721-14B0-4310-A909-5F4BC1251692}">
      <dsp:nvSpPr>
        <dsp:cNvPr id="0" name=""/>
        <dsp:cNvSpPr/>
      </dsp:nvSpPr>
      <dsp:spPr>
        <a:xfrm rot="10800000">
          <a:off x="0" y="1904"/>
          <a:ext cx="7788123" cy="154612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By 2030, water demand is likely to increase by 238% in sub-Saharan Africa, particularly in cities. This is 3 times more than any other region in the world.</a:t>
          </a:r>
          <a:endParaRPr lang="en-US" sz="1400" kern="1200" dirty="0"/>
        </a:p>
      </dsp:txBody>
      <dsp:txXfrm rot="10800000">
        <a:off x="0" y="1904"/>
        <a:ext cx="7788123" cy="10046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9A292-3DED-4820-A4F0-F6CD0798C41D}">
      <dsp:nvSpPr>
        <dsp:cNvPr id="0" name=""/>
        <dsp:cNvSpPr/>
      </dsp:nvSpPr>
      <dsp:spPr>
        <a:xfrm>
          <a:off x="222224" y="0"/>
          <a:ext cx="5269679" cy="1222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BRT has been implemented in Cape Town, Johannesburg and Lagos, and will be implemented in Accra, Dar es Salaam and Kampala. </a:t>
          </a:r>
        </a:p>
      </dsp:txBody>
      <dsp:txXfrm>
        <a:off x="258020" y="35796"/>
        <a:ext cx="3578288" cy="1150566"/>
      </dsp:txXfrm>
    </dsp:sp>
    <dsp:sp modelId="{3F0EE535-BCE5-4925-9B5B-165838085D68}">
      <dsp:nvSpPr>
        <dsp:cNvPr id="0" name=""/>
        <dsp:cNvSpPr/>
      </dsp:nvSpPr>
      <dsp:spPr>
        <a:xfrm>
          <a:off x="586996" y="1444368"/>
          <a:ext cx="4393523" cy="1222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Lagos, BRT has reduced fares and journey times for more than 200,000 passengers. </a:t>
          </a:r>
        </a:p>
      </dsp:txBody>
      <dsp:txXfrm>
        <a:off x="622792" y="1480164"/>
        <a:ext cx="3159570" cy="1150566"/>
      </dsp:txXfrm>
    </dsp:sp>
    <dsp:sp modelId="{BA7A7860-11DF-4FA1-A562-2400B7508AF6}">
      <dsp:nvSpPr>
        <dsp:cNvPr id="0" name=""/>
        <dsp:cNvSpPr/>
      </dsp:nvSpPr>
      <dsp:spPr>
        <a:xfrm>
          <a:off x="949462" y="2888737"/>
          <a:ext cx="4393523" cy="1222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BRT generated 2,000 jobs and reduced travel times by 40%. </a:t>
          </a:r>
        </a:p>
      </dsp:txBody>
      <dsp:txXfrm>
        <a:off x="985258" y="2924533"/>
        <a:ext cx="3165062" cy="1150566"/>
      </dsp:txXfrm>
    </dsp:sp>
    <dsp:sp modelId="{3F1481E0-B774-4F57-98FB-A8F7BA3C828F}">
      <dsp:nvSpPr>
        <dsp:cNvPr id="0" name=""/>
        <dsp:cNvSpPr/>
      </dsp:nvSpPr>
      <dsp:spPr>
        <a:xfrm>
          <a:off x="1317419" y="4333106"/>
          <a:ext cx="4393523" cy="1222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South Africa it is expected that, by 2020, most city residents will be no more than 500 m away from a BRT station.</a:t>
          </a:r>
        </a:p>
      </dsp:txBody>
      <dsp:txXfrm>
        <a:off x="1353215" y="4368902"/>
        <a:ext cx="3159570" cy="1150566"/>
      </dsp:txXfrm>
    </dsp:sp>
    <dsp:sp modelId="{7316721C-6B63-457A-AE1E-82939B69D1D2}">
      <dsp:nvSpPr>
        <dsp:cNvPr id="0" name=""/>
        <dsp:cNvSpPr/>
      </dsp:nvSpPr>
      <dsp:spPr>
        <a:xfrm>
          <a:off x="3818159" y="936062"/>
          <a:ext cx="794402" cy="794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3996899" y="936062"/>
        <a:ext cx="436922" cy="597788"/>
      </dsp:txXfrm>
    </dsp:sp>
    <dsp:sp modelId="{A0071149-C9E9-4FD2-90BE-F00A1339F3ED}">
      <dsp:nvSpPr>
        <dsp:cNvPr id="0" name=""/>
        <dsp:cNvSpPr/>
      </dsp:nvSpPr>
      <dsp:spPr>
        <a:xfrm>
          <a:off x="4186116" y="2380431"/>
          <a:ext cx="794402" cy="794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364856" y="2380431"/>
        <a:ext cx="436922" cy="597788"/>
      </dsp:txXfrm>
    </dsp:sp>
    <dsp:sp modelId="{8E66B6A7-F60E-4E8A-ACCF-80F47EAD5A11}">
      <dsp:nvSpPr>
        <dsp:cNvPr id="0" name=""/>
        <dsp:cNvSpPr/>
      </dsp:nvSpPr>
      <dsp:spPr>
        <a:xfrm>
          <a:off x="4548582" y="3824799"/>
          <a:ext cx="794402" cy="79440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4727322" y="3824799"/>
        <a:ext cx="436922" cy="5977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1B403-5466-4A99-AC6E-E51F05A63EA7}">
      <dsp:nvSpPr>
        <dsp:cNvPr id="0" name=""/>
        <dsp:cNvSpPr/>
      </dsp:nvSpPr>
      <dsp:spPr>
        <a:xfrm>
          <a:off x="0" y="251996"/>
          <a:ext cx="3043781" cy="1826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 dirty="0"/>
            <a:t>Sustained and rapid urban growth on the African continent:  enormous strain on the provision and affordability of urban land and housing. </a:t>
          </a:r>
          <a:endParaRPr lang="en-US" sz="1500" kern="1200" dirty="0"/>
        </a:p>
      </dsp:txBody>
      <dsp:txXfrm>
        <a:off x="0" y="251996"/>
        <a:ext cx="3043781" cy="1826268"/>
      </dsp:txXfrm>
    </dsp:sp>
    <dsp:sp modelId="{5F6D9658-DCCB-4EB4-B954-2C5E0A24AD65}">
      <dsp:nvSpPr>
        <dsp:cNvPr id="0" name=""/>
        <dsp:cNvSpPr/>
      </dsp:nvSpPr>
      <dsp:spPr>
        <a:xfrm>
          <a:off x="3348159" y="251996"/>
          <a:ext cx="3043781" cy="1826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/>
            <a:t>Between 2001 and 2011 over 60 million new dwellings were required to accommodate the rapidly growing number of new urban households in Africa. </a:t>
          </a:r>
          <a:endParaRPr lang="en-US" sz="1500" kern="1200"/>
        </a:p>
      </dsp:txBody>
      <dsp:txXfrm>
        <a:off x="3348159" y="251996"/>
        <a:ext cx="3043781" cy="1826268"/>
      </dsp:txXfrm>
    </dsp:sp>
    <dsp:sp modelId="{91AEDC00-8053-48EB-BDC3-335026E9CD8B}">
      <dsp:nvSpPr>
        <dsp:cNvPr id="0" name=""/>
        <dsp:cNvSpPr/>
      </dsp:nvSpPr>
      <dsp:spPr>
        <a:xfrm>
          <a:off x="6696319" y="251996"/>
          <a:ext cx="3043781" cy="1826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/>
            <a:t>Almost 1⁄2 the urban population in Africa has no alternative but to live in slums and informal settlements</a:t>
          </a:r>
          <a:endParaRPr lang="en-US" sz="1500" kern="1200"/>
        </a:p>
      </dsp:txBody>
      <dsp:txXfrm>
        <a:off x="6696319" y="251996"/>
        <a:ext cx="3043781" cy="1826268"/>
      </dsp:txXfrm>
    </dsp:sp>
    <dsp:sp modelId="{9C35CC6A-326E-4DD3-BDF0-1B6EDC9C1D49}">
      <dsp:nvSpPr>
        <dsp:cNvPr id="0" name=""/>
        <dsp:cNvSpPr/>
      </dsp:nvSpPr>
      <dsp:spPr>
        <a:xfrm>
          <a:off x="0" y="2382644"/>
          <a:ext cx="3043781" cy="1826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 dirty="0"/>
            <a:t>In Addis Ababa, Kampala, Lagos, more than 40% of the urban population live in overcrowded houses</a:t>
          </a:r>
          <a:endParaRPr lang="en-US" sz="1500" kern="1200" dirty="0"/>
        </a:p>
      </dsp:txBody>
      <dsp:txXfrm>
        <a:off x="0" y="2382644"/>
        <a:ext cx="3043781" cy="1826268"/>
      </dsp:txXfrm>
    </dsp:sp>
    <dsp:sp modelId="{3BE766E5-26BB-46E4-ABB2-5049DC41EE1E}">
      <dsp:nvSpPr>
        <dsp:cNvPr id="0" name=""/>
        <dsp:cNvSpPr/>
      </dsp:nvSpPr>
      <dsp:spPr>
        <a:xfrm>
          <a:off x="3348159" y="2382644"/>
          <a:ext cx="3043781" cy="1826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baseline="0" dirty="0"/>
            <a:t>Kenya’s housing shortage is estimated at 2 million units, while Nigeria needs 17 million units</a:t>
          </a:r>
          <a:endParaRPr lang="en-US" sz="1500" kern="1200" dirty="0"/>
        </a:p>
      </dsp:txBody>
      <dsp:txXfrm>
        <a:off x="3348159" y="2382644"/>
        <a:ext cx="3043781" cy="1826268"/>
      </dsp:txXfrm>
    </dsp:sp>
    <dsp:sp modelId="{5442EB97-E4FF-41BD-A3F4-F6BCD93496CF}">
      <dsp:nvSpPr>
        <dsp:cNvPr id="0" name=""/>
        <dsp:cNvSpPr/>
      </dsp:nvSpPr>
      <dsp:spPr>
        <a:xfrm>
          <a:off x="6696319" y="2382644"/>
          <a:ext cx="3043781" cy="1826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85% of African’s urban population is not eligible to have forma housing loan</a:t>
          </a:r>
        </a:p>
      </dsp:txBody>
      <dsp:txXfrm>
        <a:off x="6696319" y="2382644"/>
        <a:ext cx="3043781" cy="18262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436BDB-78D0-453B-AFC5-AC78F81BED89}">
      <dsp:nvSpPr>
        <dsp:cNvPr id="0" name=""/>
        <dsp:cNvSpPr/>
      </dsp:nvSpPr>
      <dsp:spPr>
        <a:xfrm>
          <a:off x="0" y="289708"/>
          <a:ext cx="3596750" cy="2158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Africa's urban population, as a share of the total population, is considerably smaller than in Asia, Europe and Latin America &amp; the Caribbean.</a:t>
          </a:r>
          <a:endParaRPr lang="en-US" sz="1800" kern="1200"/>
        </a:p>
      </dsp:txBody>
      <dsp:txXfrm>
        <a:off x="0" y="289708"/>
        <a:ext cx="3596750" cy="2158050"/>
      </dsp:txXfrm>
    </dsp:sp>
    <dsp:sp modelId="{6D65BACD-1512-4F32-98AD-396EFA5F7006}">
      <dsp:nvSpPr>
        <dsp:cNvPr id="0" name=""/>
        <dsp:cNvSpPr/>
      </dsp:nvSpPr>
      <dsp:spPr>
        <a:xfrm>
          <a:off x="3956425" y="289708"/>
          <a:ext cx="3596750" cy="2158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The percentage of people living in urban areas in Northern Europe (82%) is more than double that of Africa.</a:t>
          </a:r>
          <a:endParaRPr lang="en-US" sz="1800" kern="1200" dirty="0"/>
        </a:p>
      </dsp:txBody>
      <dsp:txXfrm>
        <a:off x="3956425" y="289708"/>
        <a:ext cx="3596750" cy="2158050"/>
      </dsp:txXfrm>
    </dsp:sp>
    <dsp:sp modelId="{F4F50BB3-9E81-4294-825F-7C6D7A945FD2}">
      <dsp:nvSpPr>
        <dsp:cNvPr id="0" name=""/>
        <dsp:cNvSpPr/>
      </dsp:nvSpPr>
      <dsp:spPr>
        <a:xfrm>
          <a:off x="7912851" y="289708"/>
          <a:ext cx="3596750" cy="2158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Africa will be the last continent to become 50% urban, in 2037.</a:t>
          </a:r>
          <a:endParaRPr lang="en-US" sz="1800" kern="1200"/>
        </a:p>
      </dsp:txBody>
      <dsp:txXfrm>
        <a:off x="7912851" y="289708"/>
        <a:ext cx="3596750" cy="2158050"/>
      </dsp:txXfrm>
    </dsp:sp>
    <dsp:sp modelId="{A201A85F-0ECD-4B98-B67E-DBCE5B12E658}">
      <dsp:nvSpPr>
        <dsp:cNvPr id="0" name=""/>
        <dsp:cNvSpPr/>
      </dsp:nvSpPr>
      <dsp:spPr>
        <a:xfrm>
          <a:off x="0" y="2807434"/>
          <a:ext cx="3596750" cy="2158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The number of people living in urban areas in Asia is 4.5 times larger than in Africa.</a:t>
          </a:r>
          <a:endParaRPr lang="en-US" sz="1800" kern="1200"/>
        </a:p>
      </dsp:txBody>
      <dsp:txXfrm>
        <a:off x="0" y="2807434"/>
        <a:ext cx="3596750" cy="2158050"/>
      </dsp:txXfrm>
    </dsp:sp>
    <dsp:sp modelId="{BAB32226-DCC3-4024-BCE9-5FE662843990}">
      <dsp:nvSpPr>
        <dsp:cNvPr id="0" name=""/>
        <dsp:cNvSpPr/>
      </dsp:nvSpPr>
      <dsp:spPr>
        <a:xfrm>
          <a:off x="3956425" y="2807434"/>
          <a:ext cx="3596750" cy="2158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In 6 African countries, less than 20% of the population live in urban areas.</a:t>
          </a:r>
          <a:endParaRPr lang="en-US" sz="1800" kern="1200"/>
        </a:p>
      </dsp:txBody>
      <dsp:txXfrm>
        <a:off x="3956425" y="2807434"/>
        <a:ext cx="3596750" cy="2158050"/>
      </dsp:txXfrm>
    </dsp:sp>
    <dsp:sp modelId="{E22C105B-027A-44EE-85D7-3B85C0034297}">
      <dsp:nvSpPr>
        <dsp:cNvPr id="0" name=""/>
        <dsp:cNvSpPr/>
      </dsp:nvSpPr>
      <dsp:spPr>
        <a:xfrm>
          <a:off x="7912851" y="2807434"/>
          <a:ext cx="3596750" cy="2158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In the majority of North African countries, over 50% of the population lives in urban areas.</a:t>
          </a:r>
          <a:endParaRPr lang="en-US" sz="1800" kern="1200"/>
        </a:p>
      </dsp:txBody>
      <dsp:txXfrm>
        <a:off x="7912851" y="2807434"/>
        <a:ext cx="3596750" cy="2158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BD4E9-9619-4B15-BD74-4FF91C123594}">
      <dsp:nvSpPr>
        <dsp:cNvPr id="0" name=""/>
        <dsp:cNvSpPr/>
      </dsp:nvSpPr>
      <dsp:spPr>
        <a:xfrm>
          <a:off x="7087" y="199041"/>
          <a:ext cx="4236890" cy="1694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Common for the expansion of urban centers in Eastern Ethiopia</a:t>
          </a:r>
        </a:p>
      </dsp:txBody>
      <dsp:txXfrm>
        <a:off x="854465" y="199041"/>
        <a:ext cx="2542134" cy="1694756"/>
      </dsp:txXfrm>
    </dsp:sp>
    <dsp:sp modelId="{707D7EDB-010E-4AFA-AF9E-B0D36F9B8D5B}">
      <dsp:nvSpPr>
        <dsp:cNvPr id="0" name=""/>
        <dsp:cNvSpPr/>
      </dsp:nvSpPr>
      <dsp:spPr>
        <a:xfrm>
          <a:off x="3820288" y="199041"/>
          <a:ext cx="4236890" cy="16947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Those who fully lost their land to urban areas and displaced people are the most suffering community from serous poverty.</a:t>
          </a:r>
        </a:p>
      </dsp:txBody>
      <dsp:txXfrm>
        <a:off x="4667666" y="199041"/>
        <a:ext cx="2542134" cy="1694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09E54-27FC-4578-B77C-7C400F4E082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8E41D-2DC9-4ABE-BB76-C49E6FE4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0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SOMALIA competition for resources and power, repression by the military regime and the colonial legacy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8E41D-2DC9-4ABE-BB76-C49E6FE4D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8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8cd41eb30a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2" name="Google Shape;842;g8cd41eb30a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8cd41eb30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9" name="Google Shape;969;g8cd41eb30a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944dad15d3_2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944dad15d3_2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944dad15d3_2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944dad15d3_2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8E41D-2DC9-4ABE-BB76-C49E6FE4D7F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3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Greater Jakarta Area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Keppres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13/1976),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Batam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Island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Keppres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41/1973) and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Puncak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Area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Keppres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48/1983) and certain development sectors including rice field areas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Keppres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54/1980), industrial estate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Keppres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53/1989), tourism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Keppres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15/1983) and housing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Keppres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 8/1985). All of these legal frameworks are presidential acts.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8E41D-2DC9-4ABE-BB76-C49E6FE4D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56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African cities are accommodating, on average, 40,000 to 50,000 people every day, putting enormous strain on urban services and the urban environment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where there are paved roads with street lamps, a regular power supply, an adequate water supply, infrastructure and amenities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8E41D-2DC9-4ABE-BB76-C49E6FE4D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96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034493f2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034493f2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2268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d8a98e554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d8a98e554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(of an environment) harsh and difficult to live 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6711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033094d108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033094d108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large-scale land acquisitions by force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160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944dad15d3_2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944dad15d3_2_4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944dad15d3_2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944dad15d3_2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8cd41eb30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8cd41eb30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11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34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95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950967" y="1876000"/>
            <a:ext cx="6039200" cy="3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066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112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3523787" y="2352300"/>
            <a:ext cx="2505200" cy="325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13"/>
          <p:cNvSpPr/>
          <p:nvPr/>
        </p:nvSpPr>
        <p:spPr>
          <a:xfrm>
            <a:off x="6163013" y="2352300"/>
            <a:ext cx="2505200" cy="325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13"/>
          <p:cNvSpPr/>
          <p:nvPr/>
        </p:nvSpPr>
        <p:spPr>
          <a:xfrm>
            <a:off x="8802241" y="2352300"/>
            <a:ext cx="2505200" cy="325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884559" y="2352300"/>
            <a:ext cx="2505200" cy="3258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/>
          <p:nvPr/>
        </p:nvSpPr>
        <p:spPr>
          <a:xfrm rot="7097322">
            <a:off x="3190155" y="5099345"/>
            <a:ext cx="502155" cy="854321"/>
          </a:xfrm>
          <a:custGeom>
            <a:avLst/>
            <a:gdLst/>
            <a:ahLst/>
            <a:cxnLst/>
            <a:rect l="l" t="t" r="r" b="b"/>
            <a:pathLst>
              <a:path w="8826" h="15015" extrusionOk="0">
                <a:moveTo>
                  <a:pt x="4434" y="1"/>
                </a:moveTo>
                <a:cubicBezTo>
                  <a:pt x="4414" y="1"/>
                  <a:pt x="4393" y="3"/>
                  <a:pt x="4371" y="9"/>
                </a:cubicBezTo>
                <a:cubicBezTo>
                  <a:pt x="2970" y="409"/>
                  <a:pt x="1702" y="1043"/>
                  <a:pt x="268" y="1377"/>
                </a:cubicBezTo>
                <a:cubicBezTo>
                  <a:pt x="1" y="1443"/>
                  <a:pt x="1" y="1744"/>
                  <a:pt x="201" y="1877"/>
                </a:cubicBezTo>
                <a:cubicBezTo>
                  <a:pt x="234" y="1910"/>
                  <a:pt x="268" y="1944"/>
                  <a:pt x="301" y="1977"/>
                </a:cubicBezTo>
                <a:cubicBezTo>
                  <a:pt x="334" y="2010"/>
                  <a:pt x="334" y="2010"/>
                  <a:pt x="401" y="2044"/>
                </a:cubicBezTo>
                <a:cubicBezTo>
                  <a:pt x="501" y="2077"/>
                  <a:pt x="568" y="2144"/>
                  <a:pt x="635" y="2177"/>
                </a:cubicBezTo>
                <a:cubicBezTo>
                  <a:pt x="1168" y="3044"/>
                  <a:pt x="1969" y="3745"/>
                  <a:pt x="2669" y="4479"/>
                </a:cubicBezTo>
                <a:cubicBezTo>
                  <a:pt x="2718" y="4528"/>
                  <a:pt x="2775" y="4549"/>
                  <a:pt x="2831" y="4549"/>
                </a:cubicBezTo>
                <a:cubicBezTo>
                  <a:pt x="3005" y="4549"/>
                  <a:pt x="3171" y="4347"/>
                  <a:pt x="3070" y="4145"/>
                </a:cubicBezTo>
                <a:cubicBezTo>
                  <a:pt x="2703" y="3511"/>
                  <a:pt x="2269" y="2944"/>
                  <a:pt x="1769" y="2444"/>
                </a:cubicBezTo>
                <a:lnTo>
                  <a:pt x="1769" y="2444"/>
                </a:lnTo>
                <a:cubicBezTo>
                  <a:pt x="2469" y="2678"/>
                  <a:pt x="3136" y="2944"/>
                  <a:pt x="3770" y="3411"/>
                </a:cubicBezTo>
                <a:cubicBezTo>
                  <a:pt x="4804" y="4179"/>
                  <a:pt x="5672" y="5213"/>
                  <a:pt x="6305" y="6347"/>
                </a:cubicBezTo>
                <a:cubicBezTo>
                  <a:pt x="7573" y="8648"/>
                  <a:pt x="7906" y="11317"/>
                  <a:pt x="8173" y="13919"/>
                </a:cubicBezTo>
                <a:cubicBezTo>
                  <a:pt x="8140" y="13986"/>
                  <a:pt x="8140" y="14019"/>
                  <a:pt x="8140" y="14086"/>
                </a:cubicBezTo>
                <a:cubicBezTo>
                  <a:pt x="8173" y="14353"/>
                  <a:pt x="8207" y="14586"/>
                  <a:pt x="8273" y="14820"/>
                </a:cubicBezTo>
                <a:cubicBezTo>
                  <a:pt x="8288" y="14953"/>
                  <a:pt x="8402" y="15014"/>
                  <a:pt x="8521" y="15014"/>
                </a:cubicBezTo>
                <a:cubicBezTo>
                  <a:pt x="8670" y="15014"/>
                  <a:pt x="8826" y="14919"/>
                  <a:pt x="8807" y="14753"/>
                </a:cubicBezTo>
                <a:cubicBezTo>
                  <a:pt x="8540" y="11651"/>
                  <a:pt x="8207" y="8315"/>
                  <a:pt x="6505" y="5613"/>
                </a:cubicBezTo>
                <a:cubicBezTo>
                  <a:pt x="5371" y="3878"/>
                  <a:pt x="3270" y="1844"/>
                  <a:pt x="1035" y="1777"/>
                </a:cubicBezTo>
                <a:cubicBezTo>
                  <a:pt x="2236" y="1477"/>
                  <a:pt x="3537" y="1110"/>
                  <a:pt x="4571" y="443"/>
                </a:cubicBezTo>
                <a:cubicBezTo>
                  <a:pt x="4754" y="320"/>
                  <a:pt x="4657" y="1"/>
                  <a:pt x="44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3"/>
          <p:cNvSpPr/>
          <p:nvPr/>
        </p:nvSpPr>
        <p:spPr>
          <a:xfrm rot="3702678" flipH="1">
            <a:off x="5844929" y="1948878"/>
            <a:ext cx="502155" cy="854321"/>
          </a:xfrm>
          <a:custGeom>
            <a:avLst/>
            <a:gdLst/>
            <a:ahLst/>
            <a:cxnLst/>
            <a:rect l="l" t="t" r="r" b="b"/>
            <a:pathLst>
              <a:path w="8826" h="15015" extrusionOk="0">
                <a:moveTo>
                  <a:pt x="4434" y="1"/>
                </a:moveTo>
                <a:cubicBezTo>
                  <a:pt x="4414" y="1"/>
                  <a:pt x="4393" y="3"/>
                  <a:pt x="4371" y="9"/>
                </a:cubicBezTo>
                <a:cubicBezTo>
                  <a:pt x="2970" y="409"/>
                  <a:pt x="1702" y="1043"/>
                  <a:pt x="268" y="1377"/>
                </a:cubicBezTo>
                <a:cubicBezTo>
                  <a:pt x="1" y="1443"/>
                  <a:pt x="1" y="1744"/>
                  <a:pt x="201" y="1877"/>
                </a:cubicBezTo>
                <a:cubicBezTo>
                  <a:pt x="234" y="1910"/>
                  <a:pt x="268" y="1944"/>
                  <a:pt x="301" y="1977"/>
                </a:cubicBezTo>
                <a:cubicBezTo>
                  <a:pt x="334" y="2010"/>
                  <a:pt x="334" y="2010"/>
                  <a:pt x="401" y="2044"/>
                </a:cubicBezTo>
                <a:cubicBezTo>
                  <a:pt x="501" y="2077"/>
                  <a:pt x="568" y="2144"/>
                  <a:pt x="635" y="2177"/>
                </a:cubicBezTo>
                <a:cubicBezTo>
                  <a:pt x="1168" y="3044"/>
                  <a:pt x="1969" y="3745"/>
                  <a:pt x="2669" y="4479"/>
                </a:cubicBezTo>
                <a:cubicBezTo>
                  <a:pt x="2718" y="4528"/>
                  <a:pt x="2775" y="4549"/>
                  <a:pt x="2831" y="4549"/>
                </a:cubicBezTo>
                <a:cubicBezTo>
                  <a:pt x="3005" y="4549"/>
                  <a:pt x="3171" y="4347"/>
                  <a:pt x="3070" y="4145"/>
                </a:cubicBezTo>
                <a:cubicBezTo>
                  <a:pt x="2703" y="3511"/>
                  <a:pt x="2269" y="2944"/>
                  <a:pt x="1769" y="2444"/>
                </a:cubicBezTo>
                <a:lnTo>
                  <a:pt x="1769" y="2444"/>
                </a:lnTo>
                <a:cubicBezTo>
                  <a:pt x="2469" y="2678"/>
                  <a:pt x="3136" y="2944"/>
                  <a:pt x="3770" y="3411"/>
                </a:cubicBezTo>
                <a:cubicBezTo>
                  <a:pt x="4804" y="4179"/>
                  <a:pt x="5672" y="5213"/>
                  <a:pt x="6305" y="6347"/>
                </a:cubicBezTo>
                <a:cubicBezTo>
                  <a:pt x="7573" y="8648"/>
                  <a:pt x="7906" y="11317"/>
                  <a:pt x="8173" y="13919"/>
                </a:cubicBezTo>
                <a:cubicBezTo>
                  <a:pt x="8140" y="13986"/>
                  <a:pt x="8140" y="14019"/>
                  <a:pt x="8140" y="14086"/>
                </a:cubicBezTo>
                <a:cubicBezTo>
                  <a:pt x="8173" y="14353"/>
                  <a:pt x="8207" y="14586"/>
                  <a:pt x="8273" y="14820"/>
                </a:cubicBezTo>
                <a:cubicBezTo>
                  <a:pt x="8288" y="14953"/>
                  <a:pt x="8402" y="15014"/>
                  <a:pt x="8521" y="15014"/>
                </a:cubicBezTo>
                <a:cubicBezTo>
                  <a:pt x="8670" y="15014"/>
                  <a:pt x="8826" y="14919"/>
                  <a:pt x="8807" y="14753"/>
                </a:cubicBezTo>
                <a:cubicBezTo>
                  <a:pt x="8540" y="11651"/>
                  <a:pt x="8207" y="8315"/>
                  <a:pt x="6505" y="5613"/>
                </a:cubicBezTo>
                <a:cubicBezTo>
                  <a:pt x="5371" y="3878"/>
                  <a:pt x="3270" y="1844"/>
                  <a:pt x="1035" y="1777"/>
                </a:cubicBezTo>
                <a:cubicBezTo>
                  <a:pt x="2236" y="1477"/>
                  <a:pt x="3537" y="1110"/>
                  <a:pt x="4571" y="443"/>
                </a:cubicBezTo>
                <a:cubicBezTo>
                  <a:pt x="4754" y="320"/>
                  <a:pt x="4657" y="1"/>
                  <a:pt x="44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13"/>
          <p:cNvSpPr/>
          <p:nvPr/>
        </p:nvSpPr>
        <p:spPr>
          <a:xfrm rot="7097322">
            <a:off x="8581355" y="5099345"/>
            <a:ext cx="502155" cy="854321"/>
          </a:xfrm>
          <a:custGeom>
            <a:avLst/>
            <a:gdLst/>
            <a:ahLst/>
            <a:cxnLst/>
            <a:rect l="l" t="t" r="r" b="b"/>
            <a:pathLst>
              <a:path w="8826" h="15015" extrusionOk="0">
                <a:moveTo>
                  <a:pt x="4434" y="1"/>
                </a:moveTo>
                <a:cubicBezTo>
                  <a:pt x="4414" y="1"/>
                  <a:pt x="4393" y="3"/>
                  <a:pt x="4371" y="9"/>
                </a:cubicBezTo>
                <a:cubicBezTo>
                  <a:pt x="2970" y="409"/>
                  <a:pt x="1702" y="1043"/>
                  <a:pt x="268" y="1377"/>
                </a:cubicBezTo>
                <a:cubicBezTo>
                  <a:pt x="1" y="1443"/>
                  <a:pt x="1" y="1744"/>
                  <a:pt x="201" y="1877"/>
                </a:cubicBezTo>
                <a:cubicBezTo>
                  <a:pt x="234" y="1910"/>
                  <a:pt x="268" y="1944"/>
                  <a:pt x="301" y="1977"/>
                </a:cubicBezTo>
                <a:cubicBezTo>
                  <a:pt x="334" y="2010"/>
                  <a:pt x="334" y="2010"/>
                  <a:pt x="401" y="2044"/>
                </a:cubicBezTo>
                <a:cubicBezTo>
                  <a:pt x="501" y="2077"/>
                  <a:pt x="568" y="2144"/>
                  <a:pt x="635" y="2177"/>
                </a:cubicBezTo>
                <a:cubicBezTo>
                  <a:pt x="1168" y="3044"/>
                  <a:pt x="1969" y="3745"/>
                  <a:pt x="2669" y="4479"/>
                </a:cubicBezTo>
                <a:cubicBezTo>
                  <a:pt x="2718" y="4528"/>
                  <a:pt x="2775" y="4549"/>
                  <a:pt x="2831" y="4549"/>
                </a:cubicBezTo>
                <a:cubicBezTo>
                  <a:pt x="3005" y="4549"/>
                  <a:pt x="3171" y="4347"/>
                  <a:pt x="3070" y="4145"/>
                </a:cubicBezTo>
                <a:cubicBezTo>
                  <a:pt x="2703" y="3511"/>
                  <a:pt x="2269" y="2944"/>
                  <a:pt x="1769" y="2444"/>
                </a:cubicBezTo>
                <a:lnTo>
                  <a:pt x="1769" y="2444"/>
                </a:lnTo>
                <a:cubicBezTo>
                  <a:pt x="2469" y="2678"/>
                  <a:pt x="3136" y="2944"/>
                  <a:pt x="3770" y="3411"/>
                </a:cubicBezTo>
                <a:cubicBezTo>
                  <a:pt x="4804" y="4179"/>
                  <a:pt x="5672" y="5213"/>
                  <a:pt x="6305" y="6347"/>
                </a:cubicBezTo>
                <a:cubicBezTo>
                  <a:pt x="7573" y="8648"/>
                  <a:pt x="7906" y="11317"/>
                  <a:pt x="8173" y="13919"/>
                </a:cubicBezTo>
                <a:cubicBezTo>
                  <a:pt x="8140" y="13986"/>
                  <a:pt x="8140" y="14019"/>
                  <a:pt x="8140" y="14086"/>
                </a:cubicBezTo>
                <a:cubicBezTo>
                  <a:pt x="8173" y="14353"/>
                  <a:pt x="8207" y="14586"/>
                  <a:pt x="8273" y="14820"/>
                </a:cubicBezTo>
                <a:cubicBezTo>
                  <a:pt x="8288" y="14953"/>
                  <a:pt x="8402" y="15014"/>
                  <a:pt x="8521" y="15014"/>
                </a:cubicBezTo>
                <a:cubicBezTo>
                  <a:pt x="8670" y="15014"/>
                  <a:pt x="8826" y="14919"/>
                  <a:pt x="8807" y="14753"/>
                </a:cubicBezTo>
                <a:cubicBezTo>
                  <a:pt x="8540" y="11651"/>
                  <a:pt x="8207" y="8315"/>
                  <a:pt x="6505" y="5613"/>
                </a:cubicBezTo>
                <a:cubicBezTo>
                  <a:pt x="5371" y="3878"/>
                  <a:pt x="3270" y="1844"/>
                  <a:pt x="1035" y="1777"/>
                </a:cubicBezTo>
                <a:cubicBezTo>
                  <a:pt x="2236" y="1477"/>
                  <a:pt x="3537" y="1110"/>
                  <a:pt x="4571" y="443"/>
                </a:cubicBezTo>
                <a:cubicBezTo>
                  <a:pt x="4754" y="320"/>
                  <a:pt x="4657" y="1"/>
                  <a:pt x="443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3"/>
          <p:cNvSpPr/>
          <p:nvPr/>
        </p:nvSpPr>
        <p:spPr>
          <a:xfrm rot="5400000">
            <a:off x="2768230" y="913333"/>
            <a:ext cx="498813" cy="249433"/>
          </a:xfrm>
          <a:custGeom>
            <a:avLst/>
            <a:gdLst/>
            <a:ahLst/>
            <a:cxnLst/>
            <a:rect l="l" t="t" r="r" b="b"/>
            <a:pathLst>
              <a:path w="9449" h="4725" extrusionOk="0">
                <a:moveTo>
                  <a:pt x="0" y="1"/>
                </a:moveTo>
                <a:cubicBezTo>
                  <a:pt x="2612" y="1"/>
                  <a:pt x="4725" y="2113"/>
                  <a:pt x="4725" y="4725"/>
                </a:cubicBezTo>
                <a:cubicBezTo>
                  <a:pt x="4725" y="2113"/>
                  <a:pt x="6837" y="1"/>
                  <a:pt x="94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13"/>
          <p:cNvSpPr/>
          <p:nvPr/>
        </p:nvSpPr>
        <p:spPr>
          <a:xfrm rot="-5400000" flipH="1">
            <a:off x="8907363" y="913333"/>
            <a:ext cx="498813" cy="249433"/>
          </a:xfrm>
          <a:custGeom>
            <a:avLst/>
            <a:gdLst/>
            <a:ahLst/>
            <a:cxnLst/>
            <a:rect l="l" t="t" r="r" b="b"/>
            <a:pathLst>
              <a:path w="9449" h="4725" extrusionOk="0">
                <a:moveTo>
                  <a:pt x="0" y="1"/>
                </a:moveTo>
                <a:cubicBezTo>
                  <a:pt x="2612" y="1"/>
                  <a:pt x="4725" y="2113"/>
                  <a:pt x="4725" y="4725"/>
                </a:cubicBezTo>
                <a:cubicBezTo>
                  <a:pt x="4725" y="2113"/>
                  <a:pt x="6837" y="1"/>
                  <a:pt x="944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85" name="Google Shape;85;p13"/>
          <p:cNvCxnSpPr/>
          <p:nvPr/>
        </p:nvCxnSpPr>
        <p:spPr>
          <a:xfrm>
            <a:off x="887400" y="1613151"/>
            <a:ext cx="10417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949400" y="3334500"/>
            <a:ext cx="24188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lt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"/>
          </p:nvPr>
        </p:nvSpPr>
        <p:spPr>
          <a:xfrm>
            <a:off x="949351" y="3940500"/>
            <a:ext cx="2418800" cy="12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3" hasCustomPrompt="1"/>
          </p:nvPr>
        </p:nvSpPr>
        <p:spPr>
          <a:xfrm>
            <a:off x="1552184" y="2786100"/>
            <a:ext cx="12132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4"/>
          </p:nvPr>
        </p:nvSpPr>
        <p:spPr>
          <a:xfrm>
            <a:off x="3574284" y="3334500"/>
            <a:ext cx="24188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lt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5"/>
          </p:nvPr>
        </p:nvSpPr>
        <p:spPr>
          <a:xfrm>
            <a:off x="3574177" y="3940500"/>
            <a:ext cx="2418800" cy="12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6" hasCustomPrompt="1"/>
          </p:nvPr>
        </p:nvSpPr>
        <p:spPr>
          <a:xfrm>
            <a:off x="4177081" y="2786100"/>
            <a:ext cx="12132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subTitle" idx="7"/>
          </p:nvPr>
        </p:nvSpPr>
        <p:spPr>
          <a:xfrm>
            <a:off x="6199083" y="3334500"/>
            <a:ext cx="24188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lt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8"/>
          </p:nvPr>
        </p:nvSpPr>
        <p:spPr>
          <a:xfrm>
            <a:off x="6199005" y="3940500"/>
            <a:ext cx="2418800" cy="12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9" hasCustomPrompt="1"/>
          </p:nvPr>
        </p:nvSpPr>
        <p:spPr>
          <a:xfrm>
            <a:off x="6801856" y="2786100"/>
            <a:ext cx="12132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3"/>
          </p:nvPr>
        </p:nvSpPr>
        <p:spPr>
          <a:xfrm>
            <a:off x="8823883" y="3334500"/>
            <a:ext cx="2418800" cy="60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933" b="1">
                <a:solidFill>
                  <a:schemeClr val="lt2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4"/>
          </p:nvPr>
        </p:nvSpPr>
        <p:spPr>
          <a:xfrm>
            <a:off x="8823833" y="3940500"/>
            <a:ext cx="2418800" cy="1236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15" hasCustomPrompt="1"/>
          </p:nvPr>
        </p:nvSpPr>
        <p:spPr>
          <a:xfrm>
            <a:off x="9426632" y="2786100"/>
            <a:ext cx="1213200" cy="54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32760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3">
  <p:cSld name="Only Title 3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23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600800" y="-1842466"/>
            <a:ext cx="13393597" cy="89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3"/>
          <p:cNvSpPr txBox="1">
            <a:spLocks noGrp="1"/>
          </p:cNvSpPr>
          <p:nvPr>
            <p:ph type="title"/>
          </p:nvPr>
        </p:nvSpPr>
        <p:spPr>
          <a:xfrm>
            <a:off x="952500" y="440967"/>
            <a:ext cx="102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06" name="Google Shape;306;p23"/>
          <p:cNvGrpSpPr/>
          <p:nvPr/>
        </p:nvGrpSpPr>
        <p:grpSpPr>
          <a:xfrm rot="4402553">
            <a:off x="-1257507" y="-5808829"/>
            <a:ext cx="3001828" cy="12721192"/>
            <a:chOff x="6137900" y="1385225"/>
            <a:chExt cx="1232725" cy="3077625"/>
          </a:xfrm>
        </p:grpSpPr>
        <p:sp>
          <p:nvSpPr>
            <p:cNvPr id="307" name="Google Shape;307;p23"/>
            <p:cNvSpPr/>
            <p:nvPr/>
          </p:nvSpPr>
          <p:spPr>
            <a:xfrm>
              <a:off x="6137900" y="1387175"/>
              <a:ext cx="1054125" cy="3075675"/>
            </a:xfrm>
            <a:custGeom>
              <a:avLst/>
              <a:gdLst/>
              <a:ahLst/>
              <a:cxnLst/>
              <a:rect l="l" t="t" r="r" b="b"/>
              <a:pathLst>
                <a:path w="42165" h="123027" fill="none" extrusionOk="0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6479975" y="1385225"/>
              <a:ext cx="890650" cy="3075675"/>
            </a:xfrm>
            <a:custGeom>
              <a:avLst/>
              <a:gdLst/>
              <a:ahLst/>
              <a:cxnLst/>
              <a:rect l="l" t="t" r="r" b="b"/>
              <a:pathLst>
                <a:path w="35626" h="123027" fill="none" extrusionOk="0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w="161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6317975" y="2548925"/>
              <a:ext cx="444375" cy="413550"/>
            </a:xfrm>
            <a:custGeom>
              <a:avLst/>
              <a:gdLst/>
              <a:ahLst/>
              <a:cxnLst/>
              <a:rect l="l" t="t" r="r" b="b"/>
              <a:pathLst>
                <a:path w="17775" h="16542" fill="none" extrusionOk="0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w="44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6297425" y="2234750"/>
              <a:ext cx="200675" cy="237875"/>
            </a:xfrm>
            <a:custGeom>
              <a:avLst/>
              <a:gdLst/>
              <a:ahLst/>
              <a:cxnLst/>
              <a:rect l="l" t="t" r="r" b="b"/>
              <a:pathLst>
                <a:path w="8027" h="9515" fill="none" extrusionOk="0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0D497D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" name="Google Shape;311;p23"/>
          <p:cNvGrpSpPr/>
          <p:nvPr/>
        </p:nvGrpSpPr>
        <p:grpSpPr>
          <a:xfrm rot="-10556007">
            <a:off x="10351655" y="-604699"/>
            <a:ext cx="2395268" cy="2243353"/>
            <a:chOff x="4800450" y="3632375"/>
            <a:chExt cx="1011075" cy="946950"/>
          </a:xfrm>
        </p:grpSpPr>
        <p:sp>
          <p:nvSpPr>
            <p:cNvPr id="312" name="Google Shape;312;p23"/>
            <p:cNvSpPr/>
            <p:nvPr/>
          </p:nvSpPr>
          <p:spPr>
            <a:xfrm>
              <a:off x="4800450" y="3632375"/>
              <a:ext cx="1011075" cy="946950"/>
            </a:xfrm>
            <a:custGeom>
              <a:avLst/>
              <a:gdLst/>
              <a:ahLst/>
              <a:cxnLst/>
              <a:rect l="l" t="t" r="r" b="b"/>
              <a:pathLst>
                <a:path w="40443" h="37878" fill="none" extrusionOk="0">
                  <a:moveTo>
                    <a:pt x="40442" y="29010"/>
                  </a:moveTo>
                  <a:cubicBezTo>
                    <a:pt x="37330" y="27699"/>
                    <a:pt x="34472" y="25878"/>
                    <a:pt x="31947" y="23627"/>
                  </a:cubicBezTo>
                  <a:cubicBezTo>
                    <a:pt x="28404" y="20476"/>
                    <a:pt x="25507" y="16639"/>
                    <a:pt x="23451" y="12372"/>
                  </a:cubicBezTo>
                  <a:cubicBezTo>
                    <a:pt x="22473" y="10375"/>
                    <a:pt x="21768" y="8222"/>
                    <a:pt x="20946" y="6147"/>
                  </a:cubicBezTo>
                  <a:cubicBezTo>
                    <a:pt x="20437" y="4797"/>
                    <a:pt x="20065" y="3407"/>
                    <a:pt x="19184" y="2213"/>
                  </a:cubicBezTo>
                  <a:cubicBezTo>
                    <a:pt x="18166" y="803"/>
                    <a:pt x="16835" y="79"/>
                    <a:pt x="15093" y="60"/>
                  </a:cubicBezTo>
                  <a:cubicBezTo>
                    <a:pt x="12607" y="1"/>
                    <a:pt x="10356" y="764"/>
                    <a:pt x="8242" y="1997"/>
                  </a:cubicBezTo>
                  <a:cubicBezTo>
                    <a:pt x="5599" y="3524"/>
                    <a:pt x="4405" y="6030"/>
                    <a:pt x="3877" y="8849"/>
                  </a:cubicBezTo>
                  <a:cubicBezTo>
                    <a:pt x="3387" y="11432"/>
                    <a:pt x="3153" y="14075"/>
                    <a:pt x="2761" y="16698"/>
                  </a:cubicBezTo>
                  <a:cubicBezTo>
                    <a:pt x="2428" y="19145"/>
                    <a:pt x="2056" y="21572"/>
                    <a:pt x="1704" y="24019"/>
                  </a:cubicBezTo>
                  <a:cubicBezTo>
                    <a:pt x="1332" y="26446"/>
                    <a:pt x="941" y="28932"/>
                    <a:pt x="627" y="31398"/>
                  </a:cubicBezTo>
                  <a:cubicBezTo>
                    <a:pt x="353" y="33552"/>
                    <a:pt x="197" y="35724"/>
                    <a:pt x="1" y="37878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4945800" y="4110500"/>
              <a:ext cx="839775" cy="450725"/>
            </a:xfrm>
            <a:custGeom>
              <a:avLst/>
              <a:gdLst/>
              <a:ahLst/>
              <a:cxnLst/>
              <a:rect l="l" t="t" r="r" b="b"/>
              <a:pathLst>
                <a:path w="33591" h="18029" fill="none" extrusionOk="0">
                  <a:moveTo>
                    <a:pt x="33591" y="15523"/>
                  </a:moveTo>
                  <a:cubicBezTo>
                    <a:pt x="32534" y="15170"/>
                    <a:pt x="31496" y="14740"/>
                    <a:pt x="30478" y="14250"/>
                  </a:cubicBezTo>
                  <a:cubicBezTo>
                    <a:pt x="28031" y="12998"/>
                    <a:pt x="25702" y="11510"/>
                    <a:pt x="23529" y="9807"/>
                  </a:cubicBezTo>
                  <a:cubicBezTo>
                    <a:pt x="21376" y="8084"/>
                    <a:pt x="19282" y="6303"/>
                    <a:pt x="17128" y="4581"/>
                  </a:cubicBezTo>
                  <a:cubicBezTo>
                    <a:pt x="15171" y="2995"/>
                    <a:pt x="13194" y="1390"/>
                    <a:pt x="10747" y="568"/>
                  </a:cubicBezTo>
                  <a:cubicBezTo>
                    <a:pt x="9201" y="0"/>
                    <a:pt x="7478" y="294"/>
                    <a:pt x="6225" y="1351"/>
                  </a:cubicBezTo>
                  <a:cubicBezTo>
                    <a:pt x="5227" y="2153"/>
                    <a:pt x="4405" y="3132"/>
                    <a:pt x="3818" y="4267"/>
                  </a:cubicBezTo>
                  <a:cubicBezTo>
                    <a:pt x="2193" y="7497"/>
                    <a:pt x="1077" y="10942"/>
                    <a:pt x="510" y="14505"/>
                  </a:cubicBezTo>
                  <a:cubicBezTo>
                    <a:pt x="314" y="15679"/>
                    <a:pt x="157" y="16854"/>
                    <a:pt x="1" y="18028"/>
                  </a:cubicBezTo>
                </a:path>
              </a:pathLst>
            </a:custGeom>
            <a:noFill/>
            <a:ln w="44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5167975" y="4474575"/>
              <a:ext cx="316150" cy="103775"/>
            </a:xfrm>
            <a:custGeom>
              <a:avLst/>
              <a:gdLst/>
              <a:ahLst/>
              <a:cxnLst/>
              <a:rect l="l" t="t" r="r" b="b"/>
              <a:pathLst>
                <a:path w="12646" h="4151" fill="none" extrusionOk="0">
                  <a:moveTo>
                    <a:pt x="12646" y="4150"/>
                  </a:moveTo>
                  <a:cubicBezTo>
                    <a:pt x="12548" y="4131"/>
                    <a:pt x="12391" y="4150"/>
                    <a:pt x="12333" y="4111"/>
                  </a:cubicBezTo>
                  <a:cubicBezTo>
                    <a:pt x="10532" y="2761"/>
                    <a:pt x="8535" y="1684"/>
                    <a:pt x="6401" y="921"/>
                  </a:cubicBezTo>
                  <a:cubicBezTo>
                    <a:pt x="3857" y="1"/>
                    <a:pt x="1938" y="1273"/>
                    <a:pt x="862" y="2722"/>
                  </a:cubicBezTo>
                  <a:cubicBezTo>
                    <a:pt x="549" y="3152"/>
                    <a:pt x="294" y="3642"/>
                    <a:pt x="1" y="4111"/>
                  </a:cubicBezTo>
                </a:path>
              </a:pathLst>
            </a:custGeom>
            <a:noFill/>
            <a:ln w="16150" cap="rnd" cmpd="sng">
              <a:solidFill>
                <a:srgbClr val="3C423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23"/>
          <p:cNvGrpSpPr/>
          <p:nvPr/>
        </p:nvGrpSpPr>
        <p:grpSpPr>
          <a:xfrm rot="10800000">
            <a:off x="8358578" y="5170539"/>
            <a:ext cx="4146252" cy="4514116"/>
            <a:chOff x="1983200" y="1058325"/>
            <a:chExt cx="1555700" cy="1693725"/>
          </a:xfrm>
        </p:grpSpPr>
        <p:sp>
          <p:nvSpPr>
            <p:cNvPr id="316" name="Google Shape;316;p23"/>
            <p:cNvSpPr/>
            <p:nvPr/>
          </p:nvSpPr>
          <p:spPr>
            <a:xfrm>
              <a:off x="1983200" y="1058325"/>
              <a:ext cx="1555700" cy="1693725"/>
            </a:xfrm>
            <a:custGeom>
              <a:avLst/>
              <a:gdLst/>
              <a:ahLst/>
              <a:cxnLst/>
              <a:rect l="l" t="t" r="r" b="b"/>
              <a:pathLst>
                <a:path w="62228" h="67749" fill="none" extrusionOk="0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123150" y="1058325"/>
              <a:ext cx="1303700" cy="1526850"/>
            </a:xfrm>
            <a:custGeom>
              <a:avLst/>
              <a:gdLst/>
              <a:ahLst/>
              <a:cxnLst/>
              <a:rect l="l" t="t" r="r" b="b"/>
              <a:pathLst>
                <a:path w="52148" h="61074" fill="none" extrusionOk="0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w="18600" cap="flat" cmpd="sng">
              <a:solidFill>
                <a:schemeClr val="accent4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299325" y="1058325"/>
              <a:ext cx="1008600" cy="1261125"/>
            </a:xfrm>
            <a:custGeom>
              <a:avLst/>
              <a:gdLst/>
              <a:ahLst/>
              <a:cxnLst/>
              <a:rect l="l" t="t" r="r" b="b"/>
              <a:pathLst>
                <a:path w="40344" h="50445" fill="none" extrusionOk="0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w="18600" cap="flat" cmpd="sng">
              <a:solidFill>
                <a:schemeClr val="accent3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2825875" y="1058325"/>
              <a:ext cx="322025" cy="154175"/>
            </a:xfrm>
            <a:custGeom>
              <a:avLst/>
              <a:gdLst/>
              <a:ahLst/>
              <a:cxnLst/>
              <a:rect l="l" t="t" r="r" b="b"/>
              <a:pathLst>
                <a:path w="12881" h="6167" fill="none" extrusionOk="0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accent1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2214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8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600800" y="-1842466"/>
            <a:ext cx="13393597" cy="89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952500" y="462511"/>
            <a:ext cx="102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subTitle" idx="1"/>
          </p:nvPr>
        </p:nvSpPr>
        <p:spPr>
          <a:xfrm>
            <a:off x="1329767" y="2098767"/>
            <a:ext cx="5750800" cy="3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4" name="Google Shape;234;p18"/>
          <p:cNvGrpSpPr/>
          <p:nvPr/>
        </p:nvGrpSpPr>
        <p:grpSpPr>
          <a:xfrm rot="-10347705">
            <a:off x="8965289" y="-2193311"/>
            <a:ext cx="3001907" cy="12721211"/>
            <a:chOff x="6137900" y="1385225"/>
            <a:chExt cx="1232725" cy="3077625"/>
          </a:xfrm>
        </p:grpSpPr>
        <p:sp>
          <p:nvSpPr>
            <p:cNvPr id="235" name="Google Shape;235;p18"/>
            <p:cNvSpPr/>
            <p:nvPr/>
          </p:nvSpPr>
          <p:spPr>
            <a:xfrm>
              <a:off x="6137900" y="1387175"/>
              <a:ext cx="1054125" cy="3075675"/>
            </a:xfrm>
            <a:custGeom>
              <a:avLst/>
              <a:gdLst/>
              <a:ahLst/>
              <a:cxnLst/>
              <a:rect l="l" t="t" r="r" b="b"/>
              <a:pathLst>
                <a:path w="42165" h="123027" fill="none" extrusionOk="0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6479975" y="1385225"/>
              <a:ext cx="890650" cy="3075675"/>
            </a:xfrm>
            <a:custGeom>
              <a:avLst/>
              <a:gdLst/>
              <a:ahLst/>
              <a:cxnLst/>
              <a:rect l="l" t="t" r="r" b="b"/>
              <a:pathLst>
                <a:path w="35626" h="123027" fill="none" extrusionOk="0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w="161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237" name="Google Shape;237;p18"/>
            <p:cNvSpPr/>
            <p:nvPr/>
          </p:nvSpPr>
          <p:spPr>
            <a:xfrm>
              <a:off x="6317975" y="2548925"/>
              <a:ext cx="444375" cy="413550"/>
            </a:xfrm>
            <a:custGeom>
              <a:avLst/>
              <a:gdLst/>
              <a:ahLst/>
              <a:cxnLst/>
              <a:rect l="l" t="t" r="r" b="b"/>
              <a:pathLst>
                <a:path w="17775" h="16542" fill="none" extrusionOk="0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w="44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8"/>
            <p:cNvSpPr/>
            <p:nvPr/>
          </p:nvSpPr>
          <p:spPr>
            <a:xfrm>
              <a:off x="6297425" y="2234750"/>
              <a:ext cx="200675" cy="237875"/>
            </a:xfrm>
            <a:custGeom>
              <a:avLst/>
              <a:gdLst/>
              <a:ahLst/>
              <a:cxnLst/>
              <a:rect l="l" t="t" r="r" b="b"/>
              <a:pathLst>
                <a:path w="8027" h="9515" fill="none" extrusionOk="0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0D497D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" name="Google Shape;239;p18"/>
          <p:cNvGrpSpPr/>
          <p:nvPr/>
        </p:nvGrpSpPr>
        <p:grpSpPr>
          <a:xfrm rot="10347705" flipH="1">
            <a:off x="-1966811" y="-4666044"/>
            <a:ext cx="3001907" cy="12721211"/>
            <a:chOff x="6137900" y="1385225"/>
            <a:chExt cx="1232725" cy="3077625"/>
          </a:xfrm>
        </p:grpSpPr>
        <p:sp>
          <p:nvSpPr>
            <p:cNvPr id="240" name="Google Shape;240;p18"/>
            <p:cNvSpPr/>
            <p:nvPr/>
          </p:nvSpPr>
          <p:spPr>
            <a:xfrm>
              <a:off x="6137900" y="1387175"/>
              <a:ext cx="1054125" cy="3075675"/>
            </a:xfrm>
            <a:custGeom>
              <a:avLst/>
              <a:gdLst/>
              <a:ahLst/>
              <a:cxnLst/>
              <a:rect l="l" t="t" r="r" b="b"/>
              <a:pathLst>
                <a:path w="42165" h="123027" fill="none" extrusionOk="0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6479975" y="1385225"/>
              <a:ext cx="890650" cy="3075675"/>
            </a:xfrm>
            <a:custGeom>
              <a:avLst/>
              <a:gdLst/>
              <a:ahLst/>
              <a:cxnLst/>
              <a:rect l="l" t="t" r="r" b="b"/>
              <a:pathLst>
                <a:path w="35626" h="123027" fill="none" extrusionOk="0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w="161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6317975" y="2548925"/>
              <a:ext cx="444375" cy="413550"/>
            </a:xfrm>
            <a:custGeom>
              <a:avLst/>
              <a:gdLst/>
              <a:ahLst/>
              <a:cxnLst/>
              <a:rect l="l" t="t" r="r" b="b"/>
              <a:pathLst>
                <a:path w="17775" h="16542" fill="none" extrusionOk="0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w="44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6297425" y="2234750"/>
              <a:ext cx="200675" cy="237875"/>
            </a:xfrm>
            <a:custGeom>
              <a:avLst/>
              <a:gdLst/>
              <a:ahLst/>
              <a:cxnLst/>
              <a:rect l="l" t="t" r="r" b="b"/>
              <a:pathLst>
                <a:path w="8027" h="9515" fill="none" extrusionOk="0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0D497D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9588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2">
  <p:cSld name="Title + Three Columns 2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27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600800" y="-1842466"/>
            <a:ext cx="13393597" cy="89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27"/>
          <p:cNvSpPr txBox="1">
            <a:spLocks noGrp="1"/>
          </p:cNvSpPr>
          <p:nvPr>
            <p:ph type="title"/>
          </p:nvPr>
        </p:nvSpPr>
        <p:spPr>
          <a:xfrm>
            <a:off x="5103259" y="462057"/>
            <a:ext cx="579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4" name="Google Shape;384;p27"/>
          <p:cNvSpPr txBox="1">
            <a:spLocks noGrp="1"/>
          </p:cNvSpPr>
          <p:nvPr>
            <p:ph type="subTitle" idx="1"/>
          </p:nvPr>
        </p:nvSpPr>
        <p:spPr>
          <a:xfrm>
            <a:off x="6126700" y="2284900"/>
            <a:ext cx="5112800" cy="10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27"/>
          <p:cNvSpPr txBox="1">
            <a:spLocks noGrp="1"/>
          </p:cNvSpPr>
          <p:nvPr>
            <p:ph type="subTitle" idx="2"/>
          </p:nvPr>
        </p:nvSpPr>
        <p:spPr>
          <a:xfrm>
            <a:off x="6126700" y="3566283"/>
            <a:ext cx="5112800" cy="10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7"/>
          <p:cNvSpPr txBox="1">
            <a:spLocks noGrp="1"/>
          </p:cNvSpPr>
          <p:nvPr>
            <p:ph type="subTitle" idx="3"/>
          </p:nvPr>
        </p:nvSpPr>
        <p:spPr>
          <a:xfrm>
            <a:off x="6126700" y="4891756"/>
            <a:ext cx="5112800" cy="10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27"/>
          <p:cNvGrpSpPr/>
          <p:nvPr/>
        </p:nvGrpSpPr>
        <p:grpSpPr>
          <a:xfrm rot="5400000">
            <a:off x="10180827" y="3947797"/>
            <a:ext cx="1975267" cy="4602123"/>
            <a:chOff x="2999600" y="2891975"/>
            <a:chExt cx="756575" cy="1762725"/>
          </a:xfrm>
        </p:grpSpPr>
        <p:sp>
          <p:nvSpPr>
            <p:cNvPr id="388" name="Google Shape;388;p27"/>
            <p:cNvSpPr/>
            <p:nvPr/>
          </p:nvSpPr>
          <p:spPr>
            <a:xfrm>
              <a:off x="2999600" y="2891975"/>
              <a:ext cx="756575" cy="1762725"/>
            </a:xfrm>
            <a:custGeom>
              <a:avLst/>
              <a:gdLst/>
              <a:ahLst/>
              <a:cxnLst/>
              <a:rect l="l" t="t" r="r" b="b"/>
              <a:pathLst>
                <a:path w="30263" h="70509" fill="none" extrusionOk="0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w="63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3187025" y="3201750"/>
              <a:ext cx="569150" cy="1289975"/>
            </a:xfrm>
            <a:custGeom>
              <a:avLst/>
              <a:gdLst/>
              <a:ahLst/>
              <a:cxnLst/>
              <a:rect l="l" t="t" r="r" b="b"/>
              <a:pathLst>
                <a:path w="22766" h="51599" fill="none" extrusionOk="0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w="18600" cap="flat" cmpd="sng">
              <a:solidFill>
                <a:schemeClr val="accent4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3629900" y="3617700"/>
              <a:ext cx="126275" cy="668000"/>
            </a:xfrm>
            <a:custGeom>
              <a:avLst/>
              <a:gdLst/>
              <a:ahLst/>
              <a:cxnLst/>
              <a:rect l="l" t="t" r="r" b="b"/>
              <a:pathLst>
                <a:path w="5051" h="26720" fill="none" extrusionOk="0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w="12225" cap="flat" cmpd="sng">
              <a:solidFill>
                <a:schemeClr val="accent1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3337250" y="3329950"/>
              <a:ext cx="282900" cy="145850"/>
            </a:xfrm>
            <a:custGeom>
              <a:avLst/>
              <a:gdLst/>
              <a:ahLst/>
              <a:cxnLst/>
              <a:rect l="l" t="t" r="r" b="b"/>
              <a:pathLst>
                <a:path w="11316" h="5834" fill="none" extrusionOk="0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0D497D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" name="Google Shape;392;p27"/>
          <p:cNvGrpSpPr/>
          <p:nvPr/>
        </p:nvGrpSpPr>
        <p:grpSpPr>
          <a:xfrm rot="-1175507" flipH="1">
            <a:off x="10307024" y="-1982434"/>
            <a:ext cx="3001824" cy="8983004"/>
            <a:chOff x="6137900" y="1385225"/>
            <a:chExt cx="1232725" cy="3077625"/>
          </a:xfrm>
        </p:grpSpPr>
        <p:sp>
          <p:nvSpPr>
            <p:cNvPr id="393" name="Google Shape;393;p27"/>
            <p:cNvSpPr/>
            <p:nvPr/>
          </p:nvSpPr>
          <p:spPr>
            <a:xfrm>
              <a:off x="6137900" y="1387175"/>
              <a:ext cx="1054125" cy="3075675"/>
            </a:xfrm>
            <a:custGeom>
              <a:avLst/>
              <a:gdLst/>
              <a:ahLst/>
              <a:cxnLst/>
              <a:rect l="l" t="t" r="r" b="b"/>
              <a:pathLst>
                <a:path w="42165" h="123027" fill="none" extrusionOk="0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6479975" y="1385225"/>
              <a:ext cx="890650" cy="3075675"/>
            </a:xfrm>
            <a:custGeom>
              <a:avLst/>
              <a:gdLst/>
              <a:ahLst/>
              <a:cxnLst/>
              <a:rect l="l" t="t" r="r" b="b"/>
              <a:pathLst>
                <a:path w="35626" h="123027" fill="none" extrusionOk="0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w="161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6317975" y="2548925"/>
              <a:ext cx="444375" cy="413550"/>
            </a:xfrm>
            <a:custGeom>
              <a:avLst/>
              <a:gdLst/>
              <a:ahLst/>
              <a:cxnLst/>
              <a:rect l="l" t="t" r="r" b="b"/>
              <a:pathLst>
                <a:path w="17775" h="16542" fill="none" extrusionOk="0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w="44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7"/>
            <p:cNvSpPr/>
            <p:nvPr/>
          </p:nvSpPr>
          <p:spPr>
            <a:xfrm>
              <a:off x="6297425" y="2234750"/>
              <a:ext cx="200675" cy="237875"/>
            </a:xfrm>
            <a:custGeom>
              <a:avLst/>
              <a:gdLst/>
              <a:ahLst/>
              <a:cxnLst/>
              <a:rect l="l" t="t" r="r" b="b"/>
              <a:pathLst>
                <a:path w="8027" h="9515" fill="none" extrusionOk="0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0D497D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88575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4">
  <p:cSld name="title + text 4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30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600800" y="-1842466"/>
            <a:ext cx="13393597" cy="89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0"/>
          <p:cNvSpPr txBox="1">
            <a:spLocks noGrp="1"/>
          </p:cNvSpPr>
          <p:nvPr>
            <p:ph type="title"/>
          </p:nvPr>
        </p:nvSpPr>
        <p:spPr>
          <a:xfrm>
            <a:off x="1054100" y="2017633"/>
            <a:ext cx="4329200" cy="7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41" name="Google Shape;441;p30"/>
          <p:cNvSpPr txBox="1">
            <a:spLocks noGrp="1"/>
          </p:cNvSpPr>
          <p:nvPr>
            <p:ph type="subTitle" idx="1"/>
          </p:nvPr>
        </p:nvSpPr>
        <p:spPr>
          <a:xfrm>
            <a:off x="1054100" y="2740333"/>
            <a:ext cx="4329200" cy="14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2" name="Google Shape;442;p30"/>
          <p:cNvGrpSpPr/>
          <p:nvPr/>
        </p:nvGrpSpPr>
        <p:grpSpPr>
          <a:xfrm rot="-10783435" flipH="1">
            <a:off x="-1355032" y="-1062481"/>
            <a:ext cx="3001803" cy="8982972"/>
            <a:chOff x="6137900" y="1385225"/>
            <a:chExt cx="1232725" cy="3077625"/>
          </a:xfrm>
        </p:grpSpPr>
        <p:sp>
          <p:nvSpPr>
            <p:cNvPr id="443" name="Google Shape;443;p30"/>
            <p:cNvSpPr/>
            <p:nvPr/>
          </p:nvSpPr>
          <p:spPr>
            <a:xfrm>
              <a:off x="6137900" y="1387175"/>
              <a:ext cx="1054125" cy="3075675"/>
            </a:xfrm>
            <a:custGeom>
              <a:avLst/>
              <a:gdLst/>
              <a:ahLst/>
              <a:cxnLst/>
              <a:rect l="l" t="t" r="r" b="b"/>
              <a:pathLst>
                <a:path w="42165" h="123027" fill="none" extrusionOk="0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6479975" y="1385225"/>
              <a:ext cx="890650" cy="3075675"/>
            </a:xfrm>
            <a:custGeom>
              <a:avLst/>
              <a:gdLst/>
              <a:ahLst/>
              <a:cxnLst/>
              <a:rect l="l" t="t" r="r" b="b"/>
              <a:pathLst>
                <a:path w="35626" h="123027" fill="none" extrusionOk="0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w="161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6317975" y="2548925"/>
              <a:ext cx="444375" cy="413550"/>
            </a:xfrm>
            <a:custGeom>
              <a:avLst/>
              <a:gdLst/>
              <a:ahLst/>
              <a:cxnLst/>
              <a:rect l="l" t="t" r="r" b="b"/>
              <a:pathLst>
                <a:path w="17775" h="16542" fill="none" extrusionOk="0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w="44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6297425" y="2234750"/>
              <a:ext cx="200675" cy="237875"/>
            </a:xfrm>
            <a:custGeom>
              <a:avLst/>
              <a:gdLst/>
              <a:ahLst/>
              <a:cxnLst/>
              <a:rect l="l" t="t" r="r" b="b"/>
              <a:pathLst>
                <a:path w="8027" h="9515" fill="none" extrusionOk="0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0D497D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25337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5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600800" y="-1842466"/>
            <a:ext cx="13393597" cy="89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5"/>
          <p:cNvSpPr txBox="1">
            <a:spLocks noGrp="1"/>
          </p:cNvSpPr>
          <p:nvPr>
            <p:ph type="title"/>
          </p:nvPr>
        </p:nvSpPr>
        <p:spPr>
          <a:xfrm>
            <a:off x="952500" y="458716"/>
            <a:ext cx="102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37" name="Google Shape;337;p25"/>
          <p:cNvSpPr txBox="1">
            <a:spLocks noGrp="1"/>
          </p:cNvSpPr>
          <p:nvPr>
            <p:ph type="subTitle" idx="1"/>
          </p:nvPr>
        </p:nvSpPr>
        <p:spPr>
          <a:xfrm>
            <a:off x="952500" y="2440433"/>
            <a:ext cx="3275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5"/>
          <p:cNvSpPr txBox="1">
            <a:spLocks noGrp="1"/>
          </p:cNvSpPr>
          <p:nvPr>
            <p:ph type="subTitle" idx="2"/>
          </p:nvPr>
        </p:nvSpPr>
        <p:spPr>
          <a:xfrm>
            <a:off x="952500" y="2979967"/>
            <a:ext cx="32756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5"/>
          <p:cNvSpPr txBox="1">
            <a:spLocks noGrp="1"/>
          </p:cNvSpPr>
          <p:nvPr>
            <p:ph type="subTitle" idx="3"/>
          </p:nvPr>
        </p:nvSpPr>
        <p:spPr>
          <a:xfrm>
            <a:off x="4472225" y="2425800"/>
            <a:ext cx="32756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4"/>
          </p:nvPr>
        </p:nvSpPr>
        <p:spPr>
          <a:xfrm>
            <a:off x="4472225" y="2965333"/>
            <a:ext cx="32756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subTitle" idx="5"/>
          </p:nvPr>
        </p:nvSpPr>
        <p:spPr>
          <a:xfrm>
            <a:off x="7969967" y="2425807"/>
            <a:ext cx="32756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6"/>
          </p:nvPr>
        </p:nvSpPr>
        <p:spPr>
          <a:xfrm>
            <a:off x="7969967" y="2965333"/>
            <a:ext cx="3275600" cy="10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subTitle" idx="7"/>
          </p:nvPr>
        </p:nvSpPr>
        <p:spPr>
          <a:xfrm>
            <a:off x="982433" y="4754575"/>
            <a:ext cx="3275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8"/>
          </p:nvPr>
        </p:nvSpPr>
        <p:spPr>
          <a:xfrm>
            <a:off x="982433" y="5288920"/>
            <a:ext cx="3275600" cy="1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subTitle" idx="9"/>
          </p:nvPr>
        </p:nvSpPr>
        <p:spPr>
          <a:xfrm>
            <a:off x="4504929" y="4739941"/>
            <a:ext cx="3275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subTitle" idx="13"/>
          </p:nvPr>
        </p:nvSpPr>
        <p:spPr>
          <a:xfrm>
            <a:off x="4504929" y="5279467"/>
            <a:ext cx="3275600" cy="1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5"/>
          <p:cNvSpPr txBox="1">
            <a:spLocks noGrp="1"/>
          </p:cNvSpPr>
          <p:nvPr>
            <p:ph type="subTitle" idx="14"/>
          </p:nvPr>
        </p:nvSpPr>
        <p:spPr>
          <a:xfrm>
            <a:off x="7999900" y="4739948"/>
            <a:ext cx="32756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5"/>
          <p:cNvSpPr txBox="1">
            <a:spLocks noGrp="1"/>
          </p:cNvSpPr>
          <p:nvPr>
            <p:ph type="subTitle" idx="15"/>
          </p:nvPr>
        </p:nvSpPr>
        <p:spPr>
          <a:xfrm>
            <a:off x="7999900" y="5279473"/>
            <a:ext cx="3275600" cy="1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49" name="Google Shape;349;p25"/>
          <p:cNvGrpSpPr/>
          <p:nvPr/>
        </p:nvGrpSpPr>
        <p:grpSpPr>
          <a:xfrm rot="1294096">
            <a:off x="-2206377" y="-1831374"/>
            <a:ext cx="4146168" cy="4514025"/>
            <a:chOff x="1983200" y="1058325"/>
            <a:chExt cx="1555700" cy="1693725"/>
          </a:xfrm>
        </p:grpSpPr>
        <p:sp>
          <p:nvSpPr>
            <p:cNvPr id="350" name="Google Shape;350;p25"/>
            <p:cNvSpPr/>
            <p:nvPr/>
          </p:nvSpPr>
          <p:spPr>
            <a:xfrm>
              <a:off x="1983200" y="1058325"/>
              <a:ext cx="1555700" cy="1693725"/>
            </a:xfrm>
            <a:custGeom>
              <a:avLst/>
              <a:gdLst/>
              <a:ahLst/>
              <a:cxnLst/>
              <a:rect l="l" t="t" r="r" b="b"/>
              <a:pathLst>
                <a:path w="62228" h="67749" fill="none" extrusionOk="0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5"/>
            <p:cNvSpPr/>
            <p:nvPr/>
          </p:nvSpPr>
          <p:spPr>
            <a:xfrm>
              <a:off x="2123150" y="1058325"/>
              <a:ext cx="1303700" cy="1526850"/>
            </a:xfrm>
            <a:custGeom>
              <a:avLst/>
              <a:gdLst/>
              <a:ahLst/>
              <a:cxnLst/>
              <a:rect l="l" t="t" r="r" b="b"/>
              <a:pathLst>
                <a:path w="52148" h="61074" fill="none" extrusionOk="0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w="18600" cap="flat" cmpd="sng">
              <a:solidFill>
                <a:schemeClr val="accent4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5"/>
            <p:cNvSpPr/>
            <p:nvPr/>
          </p:nvSpPr>
          <p:spPr>
            <a:xfrm>
              <a:off x="2299325" y="1058325"/>
              <a:ext cx="1008600" cy="1261125"/>
            </a:xfrm>
            <a:custGeom>
              <a:avLst/>
              <a:gdLst/>
              <a:ahLst/>
              <a:cxnLst/>
              <a:rect l="l" t="t" r="r" b="b"/>
              <a:pathLst>
                <a:path w="40344" h="50445" fill="none" extrusionOk="0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w="18600" cap="flat" cmpd="sng">
              <a:solidFill>
                <a:schemeClr val="accent3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5"/>
            <p:cNvSpPr/>
            <p:nvPr/>
          </p:nvSpPr>
          <p:spPr>
            <a:xfrm>
              <a:off x="2825875" y="1058325"/>
              <a:ext cx="322025" cy="154175"/>
            </a:xfrm>
            <a:custGeom>
              <a:avLst/>
              <a:gdLst/>
              <a:ahLst/>
              <a:cxnLst/>
              <a:rect l="l" t="t" r="r" b="b"/>
              <a:pathLst>
                <a:path w="12881" h="6167" fill="none" extrusionOk="0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accent1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4" name="Google Shape;354;p25"/>
          <p:cNvGrpSpPr/>
          <p:nvPr/>
        </p:nvGrpSpPr>
        <p:grpSpPr>
          <a:xfrm rot="-2700000">
            <a:off x="10469820" y="-2569957"/>
            <a:ext cx="4146147" cy="4514001"/>
            <a:chOff x="1983200" y="1058325"/>
            <a:chExt cx="1555700" cy="1693725"/>
          </a:xfrm>
        </p:grpSpPr>
        <p:sp>
          <p:nvSpPr>
            <p:cNvPr id="355" name="Google Shape;355;p25"/>
            <p:cNvSpPr/>
            <p:nvPr/>
          </p:nvSpPr>
          <p:spPr>
            <a:xfrm>
              <a:off x="1983200" y="1058325"/>
              <a:ext cx="1555700" cy="1693725"/>
            </a:xfrm>
            <a:custGeom>
              <a:avLst/>
              <a:gdLst/>
              <a:ahLst/>
              <a:cxnLst/>
              <a:rect l="l" t="t" r="r" b="b"/>
              <a:pathLst>
                <a:path w="62228" h="67749" fill="none" extrusionOk="0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5"/>
            <p:cNvSpPr/>
            <p:nvPr/>
          </p:nvSpPr>
          <p:spPr>
            <a:xfrm>
              <a:off x="2123150" y="1058325"/>
              <a:ext cx="1303700" cy="1526850"/>
            </a:xfrm>
            <a:custGeom>
              <a:avLst/>
              <a:gdLst/>
              <a:ahLst/>
              <a:cxnLst/>
              <a:rect l="l" t="t" r="r" b="b"/>
              <a:pathLst>
                <a:path w="52148" h="61074" fill="none" extrusionOk="0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w="18600" cap="flat" cmpd="sng">
              <a:solidFill>
                <a:schemeClr val="accent4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5"/>
            <p:cNvSpPr/>
            <p:nvPr/>
          </p:nvSpPr>
          <p:spPr>
            <a:xfrm>
              <a:off x="2299325" y="1058325"/>
              <a:ext cx="1008600" cy="1261125"/>
            </a:xfrm>
            <a:custGeom>
              <a:avLst/>
              <a:gdLst/>
              <a:ahLst/>
              <a:cxnLst/>
              <a:rect l="l" t="t" r="r" b="b"/>
              <a:pathLst>
                <a:path w="40344" h="50445" fill="none" extrusionOk="0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w="18600" cap="flat" cmpd="sng">
              <a:solidFill>
                <a:schemeClr val="accent3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5"/>
            <p:cNvSpPr/>
            <p:nvPr/>
          </p:nvSpPr>
          <p:spPr>
            <a:xfrm>
              <a:off x="2825875" y="1058325"/>
              <a:ext cx="322025" cy="154175"/>
            </a:xfrm>
            <a:custGeom>
              <a:avLst/>
              <a:gdLst/>
              <a:ahLst/>
              <a:cxnLst/>
              <a:rect l="l" t="t" r="r" b="b"/>
              <a:pathLst>
                <a:path w="12881" h="6167" fill="none" extrusionOk="0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accent1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55035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 ">
  <p:cSld name="Only Title 1 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9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-600800" y="-1842466"/>
            <a:ext cx="13393597" cy="892906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952500" y="462521"/>
            <a:ext cx="102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247" name="Google Shape;247;p19"/>
          <p:cNvGrpSpPr/>
          <p:nvPr/>
        </p:nvGrpSpPr>
        <p:grpSpPr>
          <a:xfrm rot="-1774046">
            <a:off x="-769057" y="-72443"/>
            <a:ext cx="3001823" cy="12721612"/>
            <a:chOff x="6137900" y="1385225"/>
            <a:chExt cx="1232725" cy="3077625"/>
          </a:xfrm>
        </p:grpSpPr>
        <p:sp>
          <p:nvSpPr>
            <p:cNvPr id="248" name="Google Shape;248;p19"/>
            <p:cNvSpPr/>
            <p:nvPr/>
          </p:nvSpPr>
          <p:spPr>
            <a:xfrm>
              <a:off x="6137900" y="1387175"/>
              <a:ext cx="1054125" cy="3075675"/>
            </a:xfrm>
            <a:custGeom>
              <a:avLst/>
              <a:gdLst/>
              <a:ahLst/>
              <a:cxnLst/>
              <a:rect l="l" t="t" r="r" b="b"/>
              <a:pathLst>
                <a:path w="42165" h="123027" fill="none" extrusionOk="0">
                  <a:moveTo>
                    <a:pt x="42164" y="1"/>
                  </a:moveTo>
                  <a:cubicBezTo>
                    <a:pt x="41518" y="823"/>
                    <a:pt x="40872" y="1645"/>
                    <a:pt x="40226" y="2467"/>
                  </a:cubicBezTo>
                  <a:cubicBezTo>
                    <a:pt x="38327" y="4953"/>
                    <a:pt x="36057" y="7067"/>
                    <a:pt x="33786" y="9201"/>
                  </a:cubicBezTo>
                  <a:cubicBezTo>
                    <a:pt x="30909" y="11863"/>
                    <a:pt x="27933" y="14447"/>
                    <a:pt x="25408" y="17481"/>
                  </a:cubicBezTo>
                  <a:cubicBezTo>
                    <a:pt x="23235" y="20045"/>
                    <a:pt x="21376" y="22864"/>
                    <a:pt x="19888" y="25898"/>
                  </a:cubicBezTo>
                  <a:cubicBezTo>
                    <a:pt x="18479" y="28854"/>
                    <a:pt x="17618" y="31966"/>
                    <a:pt x="17892" y="35294"/>
                  </a:cubicBezTo>
                  <a:cubicBezTo>
                    <a:pt x="18068" y="36977"/>
                    <a:pt x="18616" y="38621"/>
                    <a:pt x="19516" y="40050"/>
                  </a:cubicBezTo>
                  <a:cubicBezTo>
                    <a:pt x="20397" y="41499"/>
                    <a:pt x="21454" y="42830"/>
                    <a:pt x="22648" y="44004"/>
                  </a:cubicBezTo>
                  <a:cubicBezTo>
                    <a:pt x="24567" y="45884"/>
                    <a:pt x="26446" y="47821"/>
                    <a:pt x="28286" y="49779"/>
                  </a:cubicBezTo>
                  <a:cubicBezTo>
                    <a:pt x="29891" y="51521"/>
                    <a:pt x="31320" y="53459"/>
                    <a:pt x="32122" y="55710"/>
                  </a:cubicBezTo>
                  <a:cubicBezTo>
                    <a:pt x="33395" y="59273"/>
                    <a:pt x="33023" y="62972"/>
                    <a:pt x="30204" y="65713"/>
                  </a:cubicBezTo>
                  <a:cubicBezTo>
                    <a:pt x="28795" y="67102"/>
                    <a:pt x="26994" y="67787"/>
                    <a:pt x="25056" y="68101"/>
                  </a:cubicBezTo>
                  <a:cubicBezTo>
                    <a:pt x="21865" y="68629"/>
                    <a:pt x="18831" y="68042"/>
                    <a:pt x="15895" y="66848"/>
                  </a:cubicBezTo>
                  <a:cubicBezTo>
                    <a:pt x="13194" y="65771"/>
                    <a:pt x="10571" y="64479"/>
                    <a:pt x="7869" y="63344"/>
                  </a:cubicBezTo>
                  <a:cubicBezTo>
                    <a:pt x="6891" y="62933"/>
                    <a:pt x="5853" y="62620"/>
                    <a:pt x="4796" y="62424"/>
                  </a:cubicBezTo>
                  <a:cubicBezTo>
                    <a:pt x="2937" y="62111"/>
                    <a:pt x="1234" y="63657"/>
                    <a:pt x="705" y="65106"/>
                  </a:cubicBezTo>
                  <a:cubicBezTo>
                    <a:pt x="392" y="65987"/>
                    <a:pt x="118" y="66848"/>
                    <a:pt x="157" y="67787"/>
                  </a:cubicBezTo>
                  <a:cubicBezTo>
                    <a:pt x="177" y="68707"/>
                    <a:pt x="0" y="69647"/>
                    <a:pt x="40" y="70567"/>
                  </a:cubicBezTo>
                  <a:cubicBezTo>
                    <a:pt x="98" y="72642"/>
                    <a:pt x="431" y="74717"/>
                    <a:pt x="1018" y="76733"/>
                  </a:cubicBezTo>
                  <a:cubicBezTo>
                    <a:pt x="2173" y="80668"/>
                    <a:pt x="4033" y="84269"/>
                    <a:pt x="6029" y="87832"/>
                  </a:cubicBezTo>
                  <a:cubicBezTo>
                    <a:pt x="7771" y="90944"/>
                    <a:pt x="9416" y="94115"/>
                    <a:pt x="10473" y="97541"/>
                  </a:cubicBezTo>
                  <a:cubicBezTo>
                    <a:pt x="11138" y="99674"/>
                    <a:pt x="11647" y="101886"/>
                    <a:pt x="11726" y="104157"/>
                  </a:cubicBezTo>
                  <a:cubicBezTo>
                    <a:pt x="11784" y="106114"/>
                    <a:pt x="11902" y="108052"/>
                    <a:pt x="11863" y="110010"/>
                  </a:cubicBezTo>
                  <a:cubicBezTo>
                    <a:pt x="11823" y="111439"/>
                    <a:pt x="11569" y="112887"/>
                    <a:pt x="11412" y="114316"/>
                  </a:cubicBezTo>
                  <a:cubicBezTo>
                    <a:pt x="11314" y="115373"/>
                    <a:pt x="11236" y="116430"/>
                    <a:pt x="11099" y="117487"/>
                  </a:cubicBezTo>
                  <a:cubicBezTo>
                    <a:pt x="10962" y="118681"/>
                    <a:pt x="10786" y="119895"/>
                    <a:pt x="10649" y="121109"/>
                  </a:cubicBezTo>
                  <a:cubicBezTo>
                    <a:pt x="10571" y="121735"/>
                    <a:pt x="10551" y="122381"/>
                    <a:pt x="10492" y="123027"/>
                  </a:cubicBezTo>
                </a:path>
              </a:pathLst>
            </a:custGeom>
            <a:noFill/>
            <a:ln w="161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9"/>
            <p:cNvSpPr/>
            <p:nvPr/>
          </p:nvSpPr>
          <p:spPr>
            <a:xfrm>
              <a:off x="6479975" y="1385225"/>
              <a:ext cx="890650" cy="3075675"/>
            </a:xfrm>
            <a:custGeom>
              <a:avLst/>
              <a:gdLst/>
              <a:ahLst/>
              <a:cxnLst/>
              <a:rect l="l" t="t" r="r" b="b"/>
              <a:pathLst>
                <a:path w="35626" h="123027" fill="none" extrusionOk="0">
                  <a:moveTo>
                    <a:pt x="35626" y="0"/>
                  </a:moveTo>
                  <a:cubicBezTo>
                    <a:pt x="34451" y="1547"/>
                    <a:pt x="33355" y="3191"/>
                    <a:pt x="32063" y="4620"/>
                  </a:cubicBezTo>
                  <a:cubicBezTo>
                    <a:pt x="29519" y="7439"/>
                    <a:pt x="26582" y="9886"/>
                    <a:pt x="23685" y="12332"/>
                  </a:cubicBezTo>
                  <a:cubicBezTo>
                    <a:pt x="20240" y="15269"/>
                    <a:pt x="16893" y="18322"/>
                    <a:pt x="14427" y="22178"/>
                  </a:cubicBezTo>
                  <a:cubicBezTo>
                    <a:pt x="12998" y="24410"/>
                    <a:pt x="11941" y="26798"/>
                    <a:pt x="11471" y="29362"/>
                  </a:cubicBezTo>
                  <a:cubicBezTo>
                    <a:pt x="10962" y="32142"/>
                    <a:pt x="11353" y="35000"/>
                    <a:pt x="12586" y="37525"/>
                  </a:cubicBezTo>
                  <a:cubicBezTo>
                    <a:pt x="13820" y="40089"/>
                    <a:pt x="15523" y="42321"/>
                    <a:pt x="17363" y="44474"/>
                  </a:cubicBezTo>
                  <a:cubicBezTo>
                    <a:pt x="19673" y="47175"/>
                    <a:pt x="22041" y="49837"/>
                    <a:pt x="23548" y="53165"/>
                  </a:cubicBezTo>
                  <a:cubicBezTo>
                    <a:pt x="24468" y="55220"/>
                    <a:pt x="25056" y="57393"/>
                    <a:pt x="25330" y="59625"/>
                  </a:cubicBezTo>
                  <a:cubicBezTo>
                    <a:pt x="25623" y="61797"/>
                    <a:pt x="25290" y="63892"/>
                    <a:pt x="24742" y="65947"/>
                  </a:cubicBezTo>
                  <a:cubicBezTo>
                    <a:pt x="23744" y="69608"/>
                    <a:pt x="21610" y="72368"/>
                    <a:pt x="18146" y="74149"/>
                  </a:cubicBezTo>
                  <a:cubicBezTo>
                    <a:pt x="15405" y="75539"/>
                    <a:pt x="12469" y="76185"/>
                    <a:pt x="9513" y="76811"/>
                  </a:cubicBezTo>
                  <a:cubicBezTo>
                    <a:pt x="7575" y="77222"/>
                    <a:pt x="5638" y="77633"/>
                    <a:pt x="3739" y="78142"/>
                  </a:cubicBezTo>
                  <a:cubicBezTo>
                    <a:pt x="2232" y="78534"/>
                    <a:pt x="1194" y="79610"/>
                    <a:pt x="509" y="80980"/>
                  </a:cubicBezTo>
                  <a:cubicBezTo>
                    <a:pt x="313" y="81411"/>
                    <a:pt x="215" y="81881"/>
                    <a:pt x="196" y="82351"/>
                  </a:cubicBezTo>
                  <a:cubicBezTo>
                    <a:pt x="0" y="85228"/>
                    <a:pt x="842" y="87929"/>
                    <a:pt x="1488" y="90670"/>
                  </a:cubicBezTo>
                  <a:cubicBezTo>
                    <a:pt x="2075" y="93117"/>
                    <a:pt x="2682" y="95544"/>
                    <a:pt x="3093" y="98010"/>
                  </a:cubicBezTo>
                  <a:cubicBezTo>
                    <a:pt x="3582" y="101123"/>
                    <a:pt x="3739" y="104313"/>
                    <a:pt x="3563" y="107465"/>
                  </a:cubicBezTo>
                  <a:cubicBezTo>
                    <a:pt x="3465" y="109559"/>
                    <a:pt x="3171" y="111634"/>
                    <a:pt x="2975" y="113709"/>
                  </a:cubicBezTo>
                  <a:cubicBezTo>
                    <a:pt x="2858" y="114942"/>
                    <a:pt x="2780" y="116175"/>
                    <a:pt x="2643" y="117409"/>
                  </a:cubicBezTo>
                  <a:cubicBezTo>
                    <a:pt x="2525" y="118720"/>
                    <a:pt x="2329" y="120032"/>
                    <a:pt x="2192" y="121343"/>
                  </a:cubicBezTo>
                  <a:cubicBezTo>
                    <a:pt x="2134" y="121891"/>
                    <a:pt x="2134" y="122459"/>
                    <a:pt x="2114" y="123027"/>
                  </a:cubicBezTo>
                </a:path>
              </a:pathLst>
            </a:custGeom>
            <a:noFill/>
            <a:ln w="161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6"/>
                </a:solidFill>
              </a:endParaRPr>
            </a:p>
          </p:txBody>
        </p:sp>
        <p:sp>
          <p:nvSpPr>
            <p:cNvPr id="250" name="Google Shape;250;p19"/>
            <p:cNvSpPr/>
            <p:nvPr/>
          </p:nvSpPr>
          <p:spPr>
            <a:xfrm>
              <a:off x="6358985" y="2544520"/>
              <a:ext cx="444375" cy="413550"/>
            </a:xfrm>
            <a:custGeom>
              <a:avLst/>
              <a:gdLst/>
              <a:ahLst/>
              <a:cxnLst/>
              <a:rect l="l" t="t" r="r" b="b"/>
              <a:pathLst>
                <a:path w="17775" h="16542" fill="none" extrusionOk="0">
                  <a:moveTo>
                    <a:pt x="3309" y="1723"/>
                  </a:moveTo>
                  <a:cubicBezTo>
                    <a:pt x="1626" y="2330"/>
                    <a:pt x="138" y="3798"/>
                    <a:pt x="60" y="5579"/>
                  </a:cubicBezTo>
                  <a:cubicBezTo>
                    <a:pt x="1" y="6969"/>
                    <a:pt x="784" y="8281"/>
                    <a:pt x="1665" y="9357"/>
                  </a:cubicBezTo>
                  <a:cubicBezTo>
                    <a:pt x="3759" y="11961"/>
                    <a:pt x="6441" y="14016"/>
                    <a:pt x="9495" y="15367"/>
                  </a:cubicBezTo>
                  <a:cubicBezTo>
                    <a:pt x="11060" y="16052"/>
                    <a:pt x="12842" y="16541"/>
                    <a:pt x="14447" y="15993"/>
                  </a:cubicBezTo>
                  <a:cubicBezTo>
                    <a:pt x="16189" y="15386"/>
                    <a:pt x="17364" y="13605"/>
                    <a:pt x="17579" y="11785"/>
                  </a:cubicBezTo>
                  <a:cubicBezTo>
                    <a:pt x="17775" y="9964"/>
                    <a:pt x="17148" y="8124"/>
                    <a:pt x="16150" y="6578"/>
                  </a:cubicBezTo>
                  <a:cubicBezTo>
                    <a:pt x="13527" y="2526"/>
                    <a:pt x="7987" y="1"/>
                    <a:pt x="3309" y="1723"/>
                  </a:cubicBezTo>
                  <a:close/>
                </a:path>
              </a:pathLst>
            </a:custGeom>
            <a:noFill/>
            <a:ln w="440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6297425" y="2234750"/>
              <a:ext cx="200675" cy="237875"/>
            </a:xfrm>
            <a:custGeom>
              <a:avLst/>
              <a:gdLst/>
              <a:ahLst/>
              <a:cxnLst/>
              <a:rect l="l" t="t" r="r" b="b"/>
              <a:pathLst>
                <a:path w="8027" h="9515" fill="none" extrusionOk="0">
                  <a:moveTo>
                    <a:pt x="7615" y="5188"/>
                  </a:moveTo>
                  <a:cubicBezTo>
                    <a:pt x="7185" y="4112"/>
                    <a:pt x="6382" y="3231"/>
                    <a:pt x="5599" y="2369"/>
                  </a:cubicBezTo>
                  <a:lnTo>
                    <a:pt x="5403" y="2311"/>
                  </a:lnTo>
                  <a:cubicBezTo>
                    <a:pt x="4366" y="1195"/>
                    <a:pt x="2956" y="1"/>
                    <a:pt x="1547" y="510"/>
                  </a:cubicBezTo>
                  <a:cubicBezTo>
                    <a:pt x="608" y="862"/>
                    <a:pt x="79" y="1880"/>
                    <a:pt x="40" y="2878"/>
                  </a:cubicBezTo>
                  <a:cubicBezTo>
                    <a:pt x="1" y="3877"/>
                    <a:pt x="392" y="4836"/>
                    <a:pt x="842" y="5717"/>
                  </a:cubicBezTo>
                  <a:cubicBezTo>
                    <a:pt x="1449" y="6950"/>
                    <a:pt x="2252" y="8163"/>
                    <a:pt x="3446" y="8829"/>
                  </a:cubicBezTo>
                  <a:cubicBezTo>
                    <a:pt x="4640" y="9514"/>
                    <a:pt x="6323" y="9495"/>
                    <a:pt x="7243" y="8457"/>
                  </a:cubicBezTo>
                  <a:cubicBezTo>
                    <a:pt x="8007" y="7596"/>
                    <a:pt x="8026" y="6265"/>
                    <a:pt x="7615" y="5188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0D497D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19"/>
          <p:cNvGrpSpPr/>
          <p:nvPr/>
        </p:nvGrpSpPr>
        <p:grpSpPr>
          <a:xfrm>
            <a:off x="10730889" y="-491342"/>
            <a:ext cx="4146252" cy="4514116"/>
            <a:chOff x="1983200" y="1058325"/>
            <a:chExt cx="1555700" cy="1693725"/>
          </a:xfrm>
        </p:grpSpPr>
        <p:sp>
          <p:nvSpPr>
            <p:cNvPr id="253" name="Google Shape;253;p19"/>
            <p:cNvSpPr/>
            <p:nvPr/>
          </p:nvSpPr>
          <p:spPr>
            <a:xfrm>
              <a:off x="1983200" y="1058325"/>
              <a:ext cx="1555700" cy="1693725"/>
            </a:xfrm>
            <a:custGeom>
              <a:avLst/>
              <a:gdLst/>
              <a:ahLst/>
              <a:cxnLst/>
              <a:rect l="l" t="t" r="r" b="b"/>
              <a:pathLst>
                <a:path w="62228" h="67749" fill="none" extrusionOk="0">
                  <a:moveTo>
                    <a:pt x="13683" y="1"/>
                  </a:moveTo>
                  <a:cubicBezTo>
                    <a:pt x="13252" y="4287"/>
                    <a:pt x="11843" y="8398"/>
                    <a:pt x="9533" y="12019"/>
                  </a:cubicBezTo>
                  <a:cubicBezTo>
                    <a:pt x="7673" y="14995"/>
                    <a:pt x="5677" y="17872"/>
                    <a:pt x="3935" y="20906"/>
                  </a:cubicBezTo>
                  <a:cubicBezTo>
                    <a:pt x="2427" y="23568"/>
                    <a:pt x="1331" y="26446"/>
                    <a:pt x="724" y="29421"/>
                  </a:cubicBezTo>
                  <a:cubicBezTo>
                    <a:pt x="274" y="31457"/>
                    <a:pt x="20" y="33532"/>
                    <a:pt x="0" y="35607"/>
                  </a:cubicBezTo>
                  <a:cubicBezTo>
                    <a:pt x="20" y="38210"/>
                    <a:pt x="392" y="40794"/>
                    <a:pt x="1135" y="43300"/>
                  </a:cubicBezTo>
                  <a:cubicBezTo>
                    <a:pt x="2564" y="48271"/>
                    <a:pt x="5050" y="52715"/>
                    <a:pt x="8241" y="56767"/>
                  </a:cubicBezTo>
                  <a:cubicBezTo>
                    <a:pt x="10609" y="59840"/>
                    <a:pt x="13526" y="62443"/>
                    <a:pt x="16854" y="64460"/>
                  </a:cubicBezTo>
                  <a:cubicBezTo>
                    <a:pt x="19222" y="65908"/>
                    <a:pt x="21865" y="66867"/>
                    <a:pt x="24625" y="67259"/>
                  </a:cubicBezTo>
                  <a:cubicBezTo>
                    <a:pt x="28050" y="67748"/>
                    <a:pt x="31535" y="67200"/>
                    <a:pt x="34627" y="65693"/>
                  </a:cubicBezTo>
                  <a:cubicBezTo>
                    <a:pt x="37857" y="64146"/>
                    <a:pt x="40500" y="61856"/>
                    <a:pt x="42262" y="58685"/>
                  </a:cubicBezTo>
                  <a:cubicBezTo>
                    <a:pt x="43025" y="57197"/>
                    <a:pt x="43514" y="55592"/>
                    <a:pt x="43730" y="53929"/>
                  </a:cubicBezTo>
                  <a:cubicBezTo>
                    <a:pt x="43906" y="52774"/>
                    <a:pt x="44004" y="51619"/>
                    <a:pt x="44023" y="50464"/>
                  </a:cubicBezTo>
                  <a:cubicBezTo>
                    <a:pt x="44004" y="48839"/>
                    <a:pt x="43808" y="47214"/>
                    <a:pt x="43749" y="45609"/>
                  </a:cubicBezTo>
                  <a:cubicBezTo>
                    <a:pt x="43691" y="44631"/>
                    <a:pt x="43749" y="43652"/>
                    <a:pt x="43749" y="42673"/>
                  </a:cubicBezTo>
                  <a:cubicBezTo>
                    <a:pt x="43593" y="38621"/>
                    <a:pt x="44356" y="34608"/>
                    <a:pt x="45942" y="30889"/>
                  </a:cubicBezTo>
                  <a:cubicBezTo>
                    <a:pt x="46940" y="28638"/>
                    <a:pt x="48056" y="26446"/>
                    <a:pt x="49328" y="24332"/>
                  </a:cubicBezTo>
                  <a:cubicBezTo>
                    <a:pt x="52029" y="19712"/>
                    <a:pt x="54887" y="15151"/>
                    <a:pt x="57608" y="10532"/>
                  </a:cubicBezTo>
                  <a:cubicBezTo>
                    <a:pt x="59468" y="7341"/>
                    <a:pt x="60975" y="3974"/>
                    <a:pt x="62130" y="470"/>
                  </a:cubicBezTo>
                  <a:cubicBezTo>
                    <a:pt x="62169" y="314"/>
                    <a:pt x="62208" y="157"/>
                    <a:pt x="62228" y="1"/>
                  </a:cubicBezTo>
                </a:path>
              </a:pathLst>
            </a:custGeom>
            <a:solidFill>
              <a:schemeClr val="accent5"/>
            </a:solidFill>
            <a:ln w="635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2123150" y="1058325"/>
              <a:ext cx="1303700" cy="1526850"/>
            </a:xfrm>
            <a:custGeom>
              <a:avLst/>
              <a:gdLst/>
              <a:ahLst/>
              <a:cxnLst/>
              <a:rect l="l" t="t" r="r" b="b"/>
              <a:pathLst>
                <a:path w="52148" h="61074" fill="none" extrusionOk="0">
                  <a:moveTo>
                    <a:pt x="15327" y="1"/>
                  </a:moveTo>
                  <a:cubicBezTo>
                    <a:pt x="15034" y="6284"/>
                    <a:pt x="13683" y="12235"/>
                    <a:pt x="10003" y="17500"/>
                  </a:cubicBezTo>
                  <a:cubicBezTo>
                    <a:pt x="8457" y="19693"/>
                    <a:pt x="6832" y="21807"/>
                    <a:pt x="5246" y="23960"/>
                  </a:cubicBezTo>
                  <a:cubicBezTo>
                    <a:pt x="3543" y="26250"/>
                    <a:pt x="2075" y="28658"/>
                    <a:pt x="1155" y="31359"/>
                  </a:cubicBezTo>
                  <a:cubicBezTo>
                    <a:pt x="314" y="33923"/>
                    <a:pt x="0" y="36625"/>
                    <a:pt x="255" y="39287"/>
                  </a:cubicBezTo>
                  <a:cubicBezTo>
                    <a:pt x="568" y="42282"/>
                    <a:pt x="1468" y="45159"/>
                    <a:pt x="2956" y="47763"/>
                  </a:cubicBezTo>
                  <a:cubicBezTo>
                    <a:pt x="4933" y="51423"/>
                    <a:pt x="7713" y="54594"/>
                    <a:pt x="11099" y="57041"/>
                  </a:cubicBezTo>
                  <a:cubicBezTo>
                    <a:pt x="13233" y="58568"/>
                    <a:pt x="15562" y="59703"/>
                    <a:pt x="18126" y="60153"/>
                  </a:cubicBezTo>
                  <a:cubicBezTo>
                    <a:pt x="23451" y="61073"/>
                    <a:pt x="28423" y="58352"/>
                    <a:pt x="29989" y="52480"/>
                  </a:cubicBezTo>
                  <a:cubicBezTo>
                    <a:pt x="30439" y="50797"/>
                    <a:pt x="30693" y="49054"/>
                    <a:pt x="30752" y="47312"/>
                  </a:cubicBezTo>
                  <a:cubicBezTo>
                    <a:pt x="30752" y="45981"/>
                    <a:pt x="30830" y="44650"/>
                    <a:pt x="30889" y="43300"/>
                  </a:cubicBezTo>
                  <a:cubicBezTo>
                    <a:pt x="31085" y="39561"/>
                    <a:pt x="31241" y="35802"/>
                    <a:pt x="32572" y="32201"/>
                  </a:cubicBezTo>
                  <a:cubicBezTo>
                    <a:pt x="33590" y="29539"/>
                    <a:pt x="34980" y="27033"/>
                    <a:pt x="36664" y="24743"/>
                  </a:cubicBezTo>
                  <a:cubicBezTo>
                    <a:pt x="39972" y="20162"/>
                    <a:pt x="43378" y="15660"/>
                    <a:pt x="46568" y="11002"/>
                  </a:cubicBezTo>
                  <a:cubicBezTo>
                    <a:pt x="48917" y="7615"/>
                    <a:pt x="50796" y="3916"/>
                    <a:pt x="52147" y="1"/>
                  </a:cubicBezTo>
                </a:path>
              </a:pathLst>
            </a:custGeom>
            <a:solidFill>
              <a:schemeClr val="accent5"/>
            </a:solidFill>
            <a:ln w="18600" cap="flat" cmpd="sng">
              <a:solidFill>
                <a:schemeClr val="accent4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9"/>
            <p:cNvSpPr/>
            <p:nvPr/>
          </p:nvSpPr>
          <p:spPr>
            <a:xfrm>
              <a:off x="2299325" y="1058325"/>
              <a:ext cx="1008600" cy="1261125"/>
            </a:xfrm>
            <a:custGeom>
              <a:avLst/>
              <a:gdLst/>
              <a:ahLst/>
              <a:cxnLst/>
              <a:rect l="l" t="t" r="r" b="b"/>
              <a:pathLst>
                <a:path w="40344" h="50445" fill="none" extrusionOk="0">
                  <a:moveTo>
                    <a:pt x="13976" y="1"/>
                  </a:moveTo>
                  <a:lnTo>
                    <a:pt x="13976" y="5638"/>
                  </a:lnTo>
                  <a:lnTo>
                    <a:pt x="13976" y="5951"/>
                  </a:lnTo>
                  <a:cubicBezTo>
                    <a:pt x="13879" y="9083"/>
                    <a:pt x="13820" y="12215"/>
                    <a:pt x="13663" y="15347"/>
                  </a:cubicBezTo>
                  <a:cubicBezTo>
                    <a:pt x="13546" y="17618"/>
                    <a:pt x="13233" y="19869"/>
                    <a:pt x="12039" y="21885"/>
                  </a:cubicBezTo>
                  <a:cubicBezTo>
                    <a:pt x="11549" y="22766"/>
                    <a:pt x="10962" y="23588"/>
                    <a:pt x="10257" y="24332"/>
                  </a:cubicBezTo>
                  <a:cubicBezTo>
                    <a:pt x="8417" y="26191"/>
                    <a:pt x="6440" y="27894"/>
                    <a:pt x="4600" y="29754"/>
                  </a:cubicBezTo>
                  <a:cubicBezTo>
                    <a:pt x="3230" y="31105"/>
                    <a:pt x="2153" y="32729"/>
                    <a:pt x="1429" y="34511"/>
                  </a:cubicBezTo>
                  <a:cubicBezTo>
                    <a:pt x="0" y="38073"/>
                    <a:pt x="411" y="41479"/>
                    <a:pt x="2212" y="44748"/>
                  </a:cubicBezTo>
                  <a:cubicBezTo>
                    <a:pt x="3250" y="46686"/>
                    <a:pt x="4835" y="48252"/>
                    <a:pt x="6753" y="49289"/>
                  </a:cubicBezTo>
                  <a:cubicBezTo>
                    <a:pt x="8143" y="50014"/>
                    <a:pt x="9631" y="50444"/>
                    <a:pt x="11216" y="49994"/>
                  </a:cubicBezTo>
                  <a:cubicBezTo>
                    <a:pt x="13017" y="49485"/>
                    <a:pt x="14074" y="48232"/>
                    <a:pt x="14583" y="46529"/>
                  </a:cubicBezTo>
                  <a:cubicBezTo>
                    <a:pt x="14936" y="45237"/>
                    <a:pt x="15210" y="43926"/>
                    <a:pt x="15366" y="42614"/>
                  </a:cubicBezTo>
                  <a:cubicBezTo>
                    <a:pt x="15816" y="39385"/>
                    <a:pt x="15562" y="36135"/>
                    <a:pt x="15719" y="32905"/>
                  </a:cubicBezTo>
                  <a:cubicBezTo>
                    <a:pt x="15856" y="30087"/>
                    <a:pt x="16169" y="27248"/>
                    <a:pt x="18068" y="24899"/>
                  </a:cubicBezTo>
                  <a:cubicBezTo>
                    <a:pt x="19203" y="23529"/>
                    <a:pt x="20475" y="22316"/>
                    <a:pt x="21904" y="21259"/>
                  </a:cubicBezTo>
                  <a:cubicBezTo>
                    <a:pt x="24723" y="19145"/>
                    <a:pt x="27542" y="17030"/>
                    <a:pt x="30106" y="14584"/>
                  </a:cubicBezTo>
                  <a:cubicBezTo>
                    <a:pt x="33120" y="11667"/>
                    <a:pt x="35763" y="8379"/>
                    <a:pt x="37936" y="4777"/>
                  </a:cubicBezTo>
                  <a:cubicBezTo>
                    <a:pt x="38856" y="3250"/>
                    <a:pt x="39541" y="1586"/>
                    <a:pt x="40343" y="1"/>
                  </a:cubicBezTo>
                </a:path>
              </a:pathLst>
            </a:custGeom>
            <a:solidFill>
              <a:schemeClr val="accent5"/>
            </a:solidFill>
            <a:ln w="18600" cap="flat" cmpd="sng">
              <a:solidFill>
                <a:schemeClr val="accent3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9"/>
            <p:cNvSpPr/>
            <p:nvPr/>
          </p:nvSpPr>
          <p:spPr>
            <a:xfrm>
              <a:off x="2825875" y="1058325"/>
              <a:ext cx="322025" cy="154175"/>
            </a:xfrm>
            <a:custGeom>
              <a:avLst/>
              <a:gdLst/>
              <a:ahLst/>
              <a:cxnLst/>
              <a:rect l="l" t="t" r="r" b="b"/>
              <a:pathLst>
                <a:path w="12881" h="6167" fill="none" extrusionOk="0">
                  <a:moveTo>
                    <a:pt x="0" y="1"/>
                  </a:moveTo>
                  <a:cubicBezTo>
                    <a:pt x="412" y="1743"/>
                    <a:pt x="940" y="3387"/>
                    <a:pt x="2232" y="4718"/>
                  </a:cubicBezTo>
                  <a:cubicBezTo>
                    <a:pt x="3387" y="5912"/>
                    <a:pt x="4718" y="6167"/>
                    <a:pt x="6245" y="5697"/>
                  </a:cubicBezTo>
                  <a:cubicBezTo>
                    <a:pt x="7419" y="5344"/>
                    <a:pt x="8398" y="4679"/>
                    <a:pt x="9338" y="3935"/>
                  </a:cubicBezTo>
                  <a:cubicBezTo>
                    <a:pt x="10571" y="2956"/>
                    <a:pt x="11510" y="1723"/>
                    <a:pt x="12411" y="470"/>
                  </a:cubicBezTo>
                  <a:cubicBezTo>
                    <a:pt x="12548" y="314"/>
                    <a:pt x="12704" y="196"/>
                    <a:pt x="12881" y="98"/>
                  </a:cubicBezTo>
                </a:path>
              </a:pathLst>
            </a:custGeom>
            <a:solidFill>
              <a:schemeClr val="accent5"/>
            </a:solidFill>
            <a:ln w="6350" cap="flat" cmpd="sng">
              <a:solidFill>
                <a:schemeClr val="accent1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83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41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520" y="1830618"/>
            <a:ext cx="2716706" cy="4322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B90EF0-CEED-4A53-B844-4EE65FBA6C64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0EB6D2-B879-496E-A5EF-575D5374257B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66667A-BCF7-4F22-A620-8007DEC290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71B1C91-12C8-44EE-830D-F1FB142AC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4329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11/28/2022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4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44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84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0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8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3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60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80" r:id="rId6"/>
    <p:sldLayoutId id="2147483676" r:id="rId7"/>
    <p:sldLayoutId id="2147483677" r:id="rId8"/>
    <p:sldLayoutId id="2147483678" r:id="rId9"/>
    <p:sldLayoutId id="2147483679" r:id="rId10"/>
    <p:sldLayoutId id="2147483681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worldpopulationreview.com/country-rankings/richest-african-countrie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124DDC-FC73-940D-FCF9-C3D243356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1346200"/>
            <a:ext cx="5624118" cy="3284538"/>
          </a:xfrm>
        </p:spPr>
        <p:txBody>
          <a:bodyPr anchor="b">
            <a:normAutofit/>
          </a:bodyPr>
          <a:lstStyle/>
          <a:p>
            <a:r>
              <a:rPr lang="en-US" dirty="0"/>
              <a:t>Africa’s Urbanization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85DF1A0-DF7B-4B71-38F5-B9EEDAB07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369" y="4630738"/>
            <a:ext cx="5617794" cy="1150937"/>
          </a:xfrm>
        </p:spPr>
        <p:txBody>
          <a:bodyPr anchor="t">
            <a:normAutofit/>
          </a:bodyPr>
          <a:lstStyle/>
          <a:p>
            <a:r>
              <a:rPr lang="en-US" dirty="0"/>
              <a:t>Sustainable Urbanization 2022 13</a:t>
            </a:r>
            <a:r>
              <a:rPr lang="en-US" baseline="30000" dirty="0"/>
              <a:t>th</a:t>
            </a:r>
            <a:r>
              <a:rPr lang="en-US" dirty="0"/>
              <a:t> Meeting </a:t>
            </a:r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Freeform: Shape 14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3A0B6-A3D8-8DF5-1194-B3CFEA42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29" r="17382"/>
          <a:stretch/>
        </p:blipFill>
        <p:spPr>
          <a:xfrm>
            <a:off x="153" y="10"/>
            <a:ext cx="5033023" cy="6857990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Freeform: Shape 16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2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C3FCB8-75B6-3987-2724-7C7C4EC11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anchor="ctr">
            <a:normAutofit/>
          </a:bodyPr>
          <a:lstStyle/>
          <a:p>
            <a:pPr algn="ctr"/>
            <a:r>
              <a:rPr lang="en-US"/>
              <a:t>Urban Planning Challenge in Africa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BE7503-2E9B-62A3-BFC9-F8759D53A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0526053"/>
              </p:ext>
            </p:extLst>
          </p:nvPr>
        </p:nvGraphicFramePr>
        <p:xfrm>
          <a:off x="934112" y="2018020"/>
          <a:ext cx="10754967" cy="453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0932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95328B-1000-6DF7-C002-D19B265B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6" y="442913"/>
            <a:ext cx="6206193" cy="914116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Facts about urbanization in Africa: Problem of Urban Infrastructure- Transportation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039F21-1A6A-2AF3-A598-DB880D0DC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496720"/>
            <a:ext cx="5181599" cy="3467518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</a:pPr>
            <a:endParaRPr lang="en-US" sz="1300" dirty="0"/>
          </a:p>
          <a:p>
            <a:pPr>
              <a:lnSpc>
                <a:spcPct val="130000"/>
              </a:lnSpc>
            </a:pPr>
            <a:endParaRPr lang="en-US" sz="1300" dirty="0"/>
          </a:p>
          <a:p>
            <a:pPr>
              <a:lnSpc>
                <a:spcPct val="130000"/>
              </a:lnSpc>
            </a:pPr>
            <a:endParaRPr lang="en-US" sz="1300" dirty="0"/>
          </a:p>
          <a:p>
            <a:pPr>
              <a:lnSpc>
                <a:spcPct val="130000"/>
              </a:lnSpc>
            </a:pPr>
            <a:endParaRPr lang="en-US" sz="13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2BE97E8-DE78-0A70-BACA-89427E555F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1920"/>
          <a:stretch/>
        </p:blipFill>
        <p:spPr>
          <a:xfrm>
            <a:off x="6443843" y="131109"/>
            <a:ext cx="5744381" cy="557774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41A863-31F3-8EB4-7CBB-4339E3558BF5}"/>
              </a:ext>
            </a:extLst>
          </p:cNvPr>
          <p:cNvCxnSpPr/>
          <p:nvPr/>
        </p:nvCxnSpPr>
        <p:spPr>
          <a:xfrm flipV="1">
            <a:off x="8150087" y="3429000"/>
            <a:ext cx="1444487" cy="626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298CEF-7329-875B-3943-D2BB88C80359}"/>
              </a:ext>
            </a:extLst>
          </p:cNvPr>
          <p:cNvCxnSpPr/>
          <p:nvPr/>
        </p:nvCxnSpPr>
        <p:spPr>
          <a:xfrm>
            <a:off x="6504015" y="1280252"/>
            <a:ext cx="346909" cy="54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7075CB26-685A-FC7A-6227-A62D87F57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61" y="2528427"/>
            <a:ext cx="5959245" cy="3049321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119F1C1-7F32-5757-D407-7A804DE0BB4A}"/>
              </a:ext>
            </a:extLst>
          </p:cNvPr>
          <p:cNvCxnSpPr/>
          <p:nvPr/>
        </p:nvCxnSpPr>
        <p:spPr>
          <a:xfrm flipV="1">
            <a:off x="7818783" y="2597426"/>
            <a:ext cx="596347" cy="689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553B616-5AFA-2B85-8198-ABE8C5D0E09A}"/>
              </a:ext>
            </a:extLst>
          </p:cNvPr>
          <p:cNvCxnSpPr/>
          <p:nvPr/>
        </p:nvCxnSpPr>
        <p:spPr>
          <a:xfrm flipV="1">
            <a:off x="7407965" y="2597426"/>
            <a:ext cx="172278" cy="689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E45266E-8496-A9EA-B5DD-FF92E964E929}"/>
              </a:ext>
            </a:extLst>
          </p:cNvPr>
          <p:cNvCxnSpPr/>
          <p:nvPr/>
        </p:nvCxnSpPr>
        <p:spPr>
          <a:xfrm flipH="1" flipV="1">
            <a:off x="10522226" y="2994991"/>
            <a:ext cx="1563757" cy="808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ED34-CE73-2F5C-769D-4AC16287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442221"/>
            <a:ext cx="11029071" cy="640992"/>
          </a:xfrm>
        </p:spPr>
        <p:txBody>
          <a:bodyPr>
            <a:noAutofit/>
          </a:bodyPr>
          <a:lstStyle/>
          <a:p>
            <a:r>
              <a:rPr lang="en-US" sz="2400" dirty="0"/>
              <a:t>Facts about urbanization in Africa: Problem of Urban access to improved water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F8ECC8-D8A5-9DF9-ACFF-39E06DCC97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84710" y="1397391"/>
            <a:ext cx="4377291" cy="5289741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8304E3-640C-552E-6F9E-2966F47448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73744" y="1397391"/>
            <a:ext cx="3711506" cy="3657600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7754D51B-18C4-EBDD-0B42-3E03E587F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319337" y="1331698"/>
            <a:ext cx="3925525" cy="378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8CC4D3-BB14-5D15-9386-BEE60ABFCEC3}"/>
              </a:ext>
            </a:extLst>
          </p:cNvPr>
          <p:cNvSpPr txBox="1"/>
          <p:nvPr/>
        </p:nvSpPr>
        <p:spPr>
          <a:xfrm>
            <a:off x="717452" y="5275385"/>
            <a:ext cx="562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Improved water is access to water sources protected from outside contamination /fecal</a:t>
            </a:r>
          </a:p>
        </p:txBody>
      </p:sp>
    </p:spTree>
    <p:extLst>
      <p:ext uri="{BB962C8B-B14F-4D97-AF65-F5344CB8AC3E}">
        <p14:creationId xmlns:p14="http://schemas.microsoft.com/office/powerpoint/2010/main" val="4087087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ED34-CE73-2F5C-769D-4AC16287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442221"/>
            <a:ext cx="11029071" cy="640992"/>
          </a:xfrm>
        </p:spPr>
        <p:txBody>
          <a:bodyPr>
            <a:noAutofit/>
          </a:bodyPr>
          <a:lstStyle/>
          <a:p>
            <a:r>
              <a:rPr lang="en-US" sz="2400" dirty="0"/>
              <a:t>Facts about urbanization in Africa: Urban access to improved sanitation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28304E3-640C-552E-6F9E-2966F47448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50499"/>
            <a:ext cx="3711506" cy="3657600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7754D51B-18C4-EBDD-0B42-3E03E58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390314" y="1331698"/>
            <a:ext cx="3854548" cy="37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8CC4D3-BB14-5D15-9386-BEE60ABFCEC3}"/>
              </a:ext>
            </a:extLst>
          </p:cNvPr>
          <p:cNvSpPr txBox="1"/>
          <p:nvPr/>
        </p:nvSpPr>
        <p:spPr>
          <a:xfrm>
            <a:off x="717452" y="5275385"/>
            <a:ext cx="5627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'Improved' sanitation facilities hygienically separate human excreta from human contact.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B34345-59FA-BE2E-5389-D432C936CA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92758" y="984738"/>
            <a:ext cx="4902094" cy="5289453"/>
          </a:xfrm>
        </p:spPr>
      </p:pic>
    </p:spTree>
    <p:extLst>
      <p:ext uri="{BB962C8B-B14F-4D97-AF65-F5344CB8AC3E}">
        <p14:creationId xmlns:p14="http://schemas.microsoft.com/office/powerpoint/2010/main" val="24074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00" name="Straight Connector 719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202" name="Rectangle 720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1F25D-667B-66BF-21AA-C5FA86E5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67" y="371047"/>
            <a:ext cx="7487178" cy="648468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dirty="0"/>
              <a:t>Urban water and sanitation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89A26-CDDD-FA13-6AB3-49C1EA808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368" y="1696065"/>
            <a:ext cx="5877676" cy="4268173"/>
          </a:xfrm>
        </p:spPr>
        <p:txBody>
          <a:bodyPr vert="horz" lIns="109728" tIns="109728" rIns="109728" bIns="91440" rtlCol="0">
            <a:noAutofit/>
          </a:bodyPr>
          <a:lstStyle/>
          <a:p>
            <a:pPr indent="-28575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dirty="0"/>
              <a:t>89% of urban Africans have access to a water source that is protected from outside contamination.</a:t>
            </a:r>
          </a:p>
          <a:p>
            <a:pPr indent="-28575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dirty="0"/>
              <a:t>However only 46% of Africa’s urban population is connected to piped networks, and 43% rely on public standpipes in 23 countries.</a:t>
            </a:r>
          </a:p>
          <a:p>
            <a:pPr indent="-285750">
              <a:lnSpc>
                <a:spcPct val="130000"/>
              </a:lnSpc>
              <a:buFont typeface="Corbel" panose="020B0503020204020204" pitchFamily="34" charset="0"/>
              <a:buChar char="•"/>
            </a:pPr>
            <a:r>
              <a:rPr lang="en-US" dirty="0"/>
              <a:t> 52% of urban Africans have access to an improved sanitation facility. However, 55% of those people have access to a shared sanitation facility only.</a:t>
            </a:r>
          </a:p>
        </p:txBody>
      </p:sp>
      <p:sp>
        <p:nvSpPr>
          <p:cNvPr id="7204" name="Freeform: Shape 720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73906" y="0"/>
            <a:ext cx="5118093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206" name="Freeform: Shape 720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2860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08" name="Freeform: Shape 7207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821429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Content Placeholder 4" descr="Standpipe (street) - Wikipedia">
            <a:extLst>
              <a:ext uri="{FF2B5EF4-FFF2-40B4-BE49-F238E27FC236}">
                <a16:creationId xmlns:a16="http://schemas.microsoft.com/office/drawing/2014/main" id="{32E7829B-CECD-BFEF-582F-A4C645CD340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70"/>
          <a:stretch/>
        </p:blipFill>
        <p:spPr bwMode="auto">
          <a:xfrm>
            <a:off x="7293798" y="10"/>
            <a:ext cx="4898203" cy="3488426"/>
          </a:xfrm>
          <a:custGeom>
            <a:avLst/>
            <a:gdLst/>
            <a:ahLst/>
            <a:cxnLst/>
            <a:rect l="l" t="t" r="r" b="b"/>
            <a:pathLst>
              <a:path w="4898203" h="3470148">
                <a:moveTo>
                  <a:pt x="1619455" y="0"/>
                </a:moveTo>
                <a:lnTo>
                  <a:pt x="2712688" y="0"/>
                </a:lnTo>
                <a:lnTo>
                  <a:pt x="3492854" y="0"/>
                </a:lnTo>
                <a:lnTo>
                  <a:pt x="4540916" y="0"/>
                </a:lnTo>
                <a:lnTo>
                  <a:pt x="4707219" y="0"/>
                </a:lnTo>
                <a:lnTo>
                  <a:pt x="4898203" y="0"/>
                </a:lnTo>
                <a:lnTo>
                  <a:pt x="4898203" y="3470148"/>
                </a:lnTo>
                <a:lnTo>
                  <a:pt x="0" y="3470148"/>
                </a:lnTo>
                <a:lnTo>
                  <a:pt x="3126" y="3337395"/>
                </a:lnTo>
                <a:cubicBezTo>
                  <a:pt x="69921" y="1928213"/>
                  <a:pt x="634366" y="708413"/>
                  <a:pt x="1597331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hildren wash their hands">
            <a:extLst>
              <a:ext uri="{FF2B5EF4-FFF2-40B4-BE49-F238E27FC236}">
                <a16:creationId xmlns:a16="http://schemas.microsoft.com/office/drawing/2014/main" id="{40C3D7D5-B971-D367-85D6-C3D3B8BBF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r="1" b="1"/>
          <a:stretch/>
        </p:blipFill>
        <p:spPr bwMode="auto">
          <a:xfrm>
            <a:off x="7290230" y="3534156"/>
            <a:ext cx="4901771" cy="3323844"/>
          </a:xfrm>
          <a:custGeom>
            <a:avLst/>
            <a:gdLst/>
            <a:ahLst/>
            <a:cxnLst/>
            <a:rect l="l" t="t" r="r" b="b"/>
            <a:pathLst>
              <a:path w="4901771" h="3305556">
                <a:moveTo>
                  <a:pt x="1630" y="0"/>
                </a:moveTo>
                <a:lnTo>
                  <a:pt x="4901771" y="0"/>
                </a:lnTo>
                <a:lnTo>
                  <a:pt x="4901771" y="3305556"/>
                </a:lnTo>
                <a:lnTo>
                  <a:pt x="4710787" y="3305556"/>
                </a:lnTo>
                <a:lnTo>
                  <a:pt x="4544484" y="3305556"/>
                </a:lnTo>
                <a:lnTo>
                  <a:pt x="3496422" y="3305556"/>
                </a:lnTo>
                <a:lnTo>
                  <a:pt x="2716256" y="3305556"/>
                </a:lnTo>
                <a:lnTo>
                  <a:pt x="2502754" y="3305556"/>
                </a:lnTo>
                <a:lnTo>
                  <a:pt x="2390998" y="3228155"/>
                </a:lnTo>
                <a:cubicBezTo>
                  <a:pt x="2217180" y="3100664"/>
                  <a:pt x="2046553" y="2962953"/>
                  <a:pt x="1874350" y="2822370"/>
                </a:cubicBezTo>
                <a:cubicBezTo>
                  <a:pt x="928725" y="2050395"/>
                  <a:pt x="0" y="1416687"/>
                  <a:pt x="0" y="6921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9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B694B-5B23-2115-C9C2-53EE67A50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4" y="442913"/>
            <a:ext cx="10984430" cy="524485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2500" dirty="0"/>
              <a:t>Facts about urbanization in Africa: Urban Services-water and sanitation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FC5C2F-269A-D4B3-DD4D-2219CE80C2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85244" y="967398"/>
            <a:ext cx="3249406" cy="31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5287DE66-1AA5-4D98-0779-AB2B921EA3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5865936"/>
              </p:ext>
            </p:extLst>
          </p:nvPr>
        </p:nvGraphicFramePr>
        <p:xfrm>
          <a:off x="4011930" y="967399"/>
          <a:ext cx="7788123" cy="560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4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95328B-1000-6DF7-C002-D19B265B3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894" y="261168"/>
            <a:ext cx="5197655" cy="976312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2700" dirty="0"/>
              <a:t>Public transport: high demand, high potential</a:t>
            </a:r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id="{57E5BCCD-DB23-4AD8-B850-9154AAE91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5566001" cy="6858000"/>
            <a:chOff x="6505773" y="0"/>
            <a:chExt cx="5566001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871FC61-DD4E-47D4-81FD-8A7E7D12B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865823" y="0"/>
              <a:ext cx="5205951" cy="6858000"/>
            </a:xfrm>
            <a:custGeom>
              <a:avLst/>
              <a:gdLst>
                <a:gd name="connsiteX0" fmla="*/ 0 w 5205951"/>
                <a:gd name="connsiteY0" fmla="*/ 0 h 6858000"/>
                <a:gd name="connsiteX1" fmla="*/ 1709529 w 5205951"/>
                <a:gd name="connsiteY1" fmla="*/ 0 h 6858000"/>
                <a:gd name="connsiteX2" fmla="*/ 2489695 w 5205951"/>
                <a:gd name="connsiteY2" fmla="*/ 0 h 6858000"/>
                <a:gd name="connsiteX3" fmla="*/ 3582928 w 5205951"/>
                <a:gd name="connsiteY3" fmla="*/ 0 h 6858000"/>
                <a:gd name="connsiteX4" fmla="*/ 3605052 w 5205951"/>
                <a:gd name="connsiteY4" fmla="*/ 14997 h 6858000"/>
                <a:gd name="connsiteX5" fmla="*/ 5205951 w 5205951"/>
                <a:gd name="connsiteY5" fmla="*/ 3621656 h 6858000"/>
                <a:gd name="connsiteX6" fmla="*/ 3331601 w 5205951"/>
                <a:gd name="connsiteY6" fmla="*/ 6374814 h 6858000"/>
                <a:gd name="connsiteX7" fmla="*/ 2814953 w 5205951"/>
                <a:gd name="connsiteY7" fmla="*/ 6780599 h 6858000"/>
                <a:gd name="connsiteX8" fmla="*/ 2703197 w 5205951"/>
                <a:gd name="connsiteY8" fmla="*/ 6858000 h 6858000"/>
                <a:gd name="connsiteX9" fmla="*/ 2489695 w 5205951"/>
                <a:gd name="connsiteY9" fmla="*/ 6858000 h 6858000"/>
                <a:gd name="connsiteX10" fmla="*/ 1709529 w 5205951"/>
                <a:gd name="connsiteY10" fmla="*/ 6858000 h 6858000"/>
                <a:gd name="connsiteX11" fmla="*/ 0 w 5205951"/>
                <a:gd name="connsiteY11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205951" h="6858000">
                  <a:moveTo>
                    <a:pt x="0" y="0"/>
                  </a:moveTo>
                  <a:lnTo>
                    <a:pt x="1709529" y="0"/>
                  </a:lnTo>
                  <a:lnTo>
                    <a:pt x="2489695" y="0"/>
                  </a:lnTo>
                  <a:lnTo>
                    <a:pt x="3582928" y="0"/>
                  </a:lnTo>
                  <a:lnTo>
                    <a:pt x="3605052" y="14997"/>
                  </a:lnTo>
                  <a:cubicBezTo>
                    <a:pt x="4632215" y="754641"/>
                    <a:pt x="5205951" y="2093192"/>
                    <a:pt x="5205951" y="3621656"/>
                  </a:cubicBezTo>
                  <a:cubicBezTo>
                    <a:pt x="5205951" y="4969131"/>
                    <a:pt x="4277226" y="5602839"/>
                    <a:pt x="3331601" y="6374814"/>
                  </a:cubicBezTo>
                  <a:cubicBezTo>
                    <a:pt x="3159398" y="6515397"/>
                    <a:pt x="2988771" y="6653108"/>
                    <a:pt x="2814953" y="6780599"/>
                  </a:cubicBezTo>
                  <a:lnTo>
                    <a:pt x="2703197" y="6858000"/>
                  </a:lnTo>
                  <a:lnTo>
                    <a:pt x="2489695" y="6858000"/>
                  </a:lnTo>
                  <a:lnTo>
                    <a:pt x="170952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18">
              <a:extLst>
                <a:ext uri="{FF2B5EF4-FFF2-40B4-BE49-F238E27FC236}">
                  <a16:creationId xmlns:a16="http://schemas.microsoft.com/office/drawing/2014/main" id="{829A1E2C-5AC8-40FC-99E9-832069D39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505773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C54A75-E44A-4147-B9D0-FF46CFD31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719069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E2BE97E8-DE78-0A70-BACA-89427E555F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0" y="442913"/>
            <a:ext cx="5715918" cy="5658757"/>
          </a:xfrm>
          <a:prstGeom prst="rect">
            <a:avLst/>
          </a:prstGeom>
        </p:spPr>
      </p:pic>
      <p:graphicFrame>
        <p:nvGraphicFramePr>
          <p:cNvPr id="43" name="Content Placeholder 6">
            <a:extLst>
              <a:ext uri="{FF2B5EF4-FFF2-40B4-BE49-F238E27FC236}">
                <a16:creationId xmlns:a16="http://schemas.microsoft.com/office/drawing/2014/main" id="{44F817AF-3EDD-AB85-977C-E14F99517B4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6300124"/>
              </p:ext>
            </p:extLst>
          </p:nvPr>
        </p:nvGraphicFramePr>
        <p:xfrm>
          <a:off x="5865106" y="1237480"/>
          <a:ext cx="5491904" cy="555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B938B7B-EB6A-EBEA-21B6-5736DEDCF5B2}"/>
              </a:ext>
            </a:extLst>
          </p:cNvPr>
          <p:cNvCxnSpPr/>
          <p:nvPr/>
        </p:nvCxnSpPr>
        <p:spPr>
          <a:xfrm flipH="1" flipV="1">
            <a:off x="3446585" y="5824025"/>
            <a:ext cx="1055077" cy="10339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C5D6556-040E-BBBD-FC8A-0AFB8CE51DF3}"/>
              </a:ext>
            </a:extLst>
          </p:cNvPr>
          <p:cNvCxnSpPr/>
          <p:nvPr/>
        </p:nvCxnSpPr>
        <p:spPr>
          <a:xfrm flipV="1">
            <a:off x="1497496" y="2835965"/>
            <a:ext cx="422744" cy="8878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B0B669-64AB-B2D0-0FB8-A40AE4D6BE5D}"/>
              </a:ext>
            </a:extLst>
          </p:cNvPr>
          <p:cNvCxnSpPr/>
          <p:nvPr/>
        </p:nvCxnSpPr>
        <p:spPr>
          <a:xfrm flipV="1">
            <a:off x="927652" y="2928730"/>
            <a:ext cx="569844" cy="795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B9C17DF-80F0-94E8-485B-DF0C95C45C54}"/>
              </a:ext>
            </a:extLst>
          </p:cNvPr>
          <p:cNvCxnSpPr/>
          <p:nvPr/>
        </p:nvCxnSpPr>
        <p:spPr>
          <a:xfrm flipH="1" flipV="1">
            <a:off x="4399722" y="3882887"/>
            <a:ext cx="952983" cy="25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2E8CB2D-EE26-C574-70EE-82FDDA8FD2C8}"/>
              </a:ext>
            </a:extLst>
          </p:cNvPr>
          <p:cNvCxnSpPr/>
          <p:nvPr/>
        </p:nvCxnSpPr>
        <p:spPr>
          <a:xfrm flipH="1" flipV="1">
            <a:off x="4068417" y="3233530"/>
            <a:ext cx="1497584" cy="490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90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8ACB9-6D54-E93A-9634-60ED5046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28" y="442221"/>
            <a:ext cx="11086143" cy="735669"/>
          </a:xfrm>
        </p:spPr>
        <p:txBody>
          <a:bodyPr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000" dirty="0"/>
              <a:t>Facts about urbanization in Africa: Housing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22132B-6266-93A1-FD0F-59D0527A7B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987549"/>
              </p:ext>
            </p:extLst>
          </p:nvPr>
        </p:nvGraphicFramePr>
        <p:xfrm>
          <a:off x="1463040" y="1787490"/>
          <a:ext cx="9740101" cy="4460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471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6D17E-659D-41D4-8C63-0F42C39FC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442221"/>
            <a:ext cx="11901267" cy="472180"/>
          </a:xfrm>
        </p:spPr>
        <p:txBody>
          <a:bodyPr anchor="b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sz="3000" b="0" i="0" u="none" strike="noStrike" baseline="0">
                <a:latin typeface="Bliss2-Heavy"/>
              </a:rPr>
              <a:t>The rural-urban balance: Africa’s population is still majority rural</a:t>
            </a:r>
            <a:endParaRPr lang="en-US" sz="3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9B7928-08F3-4988-BF22-8E34456395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234711"/>
              </p:ext>
            </p:extLst>
          </p:nvPr>
        </p:nvGraphicFramePr>
        <p:xfrm>
          <a:off x="341199" y="1356622"/>
          <a:ext cx="11509602" cy="5255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151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1F5379-68BC-40E1-BA35-3FA337E3E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60100"/>
            <a:ext cx="10918464" cy="53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6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lf the world's population lives in 7 countries">
            <a:extLst>
              <a:ext uri="{FF2B5EF4-FFF2-40B4-BE49-F238E27FC236}">
                <a16:creationId xmlns:a16="http://schemas.microsoft.com/office/drawing/2014/main" id="{DF52B497-7B6C-4B2F-B8F6-13A6FE525F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7236" y="547596"/>
            <a:ext cx="784657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19877F-93E4-483E-B7D9-56323FB09526}"/>
              </a:ext>
            </a:extLst>
          </p:cNvPr>
          <p:cNvSpPr txBox="1"/>
          <p:nvPr/>
        </p:nvSpPr>
        <p:spPr>
          <a:xfrm>
            <a:off x="7945150" y="712047"/>
            <a:ext cx="3800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https://www.pewresearch.org/fact-tank/2018/07/11/world-population-day/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A9071A-EF5E-4948-B5A6-736166EFE498}"/>
              </a:ext>
            </a:extLst>
          </p:cNvPr>
          <p:cNvSpPr txBox="1"/>
          <p:nvPr/>
        </p:nvSpPr>
        <p:spPr>
          <a:xfrm>
            <a:off x="829994" y="2096086"/>
            <a:ext cx="131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329 million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E13D05D-079D-469F-83D4-B6A65BF4D6E7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2142235" y="2266122"/>
            <a:ext cx="706982" cy="1463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E6657A-30D9-4626-BD49-875BD76778AF}"/>
              </a:ext>
            </a:extLst>
          </p:cNvPr>
          <p:cNvCxnSpPr>
            <a:cxnSpLocks/>
          </p:cNvCxnSpPr>
          <p:nvPr/>
        </p:nvCxnSpPr>
        <p:spPr>
          <a:xfrm>
            <a:off x="2545472" y="4102703"/>
            <a:ext cx="1645956" cy="0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8FF9A3-4B79-4F82-9452-0C482AC43346}"/>
              </a:ext>
            </a:extLst>
          </p:cNvPr>
          <p:cNvSpPr txBox="1"/>
          <p:nvPr/>
        </p:nvSpPr>
        <p:spPr>
          <a:xfrm>
            <a:off x="1233231" y="3775348"/>
            <a:ext cx="1312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212,5 million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2A993E-7EA1-40D8-A67E-9259A64378A9}"/>
              </a:ext>
            </a:extLst>
          </p:cNvPr>
          <p:cNvCxnSpPr>
            <a:cxnSpLocks/>
          </p:cNvCxnSpPr>
          <p:nvPr/>
        </p:nvCxnSpPr>
        <p:spPr>
          <a:xfrm flipH="1" flipV="1">
            <a:off x="6093490" y="3429000"/>
            <a:ext cx="954424" cy="669513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E2CE97E-0BF9-488B-BD4F-D156C178C616}"/>
              </a:ext>
            </a:extLst>
          </p:cNvPr>
          <p:cNvSpPr txBox="1"/>
          <p:nvPr/>
        </p:nvSpPr>
        <p:spPr>
          <a:xfrm>
            <a:off x="7078392" y="3921573"/>
            <a:ext cx="131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206 million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990946-C223-40B6-AD04-1C0A4D2760F6}"/>
              </a:ext>
            </a:extLst>
          </p:cNvPr>
          <p:cNvCxnSpPr>
            <a:cxnSpLocks/>
          </p:cNvCxnSpPr>
          <p:nvPr/>
        </p:nvCxnSpPr>
        <p:spPr>
          <a:xfrm flipH="1">
            <a:off x="8602888" y="2253965"/>
            <a:ext cx="1290919" cy="1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6F7F1BD-8A39-404F-93B6-4258F1F84F23}"/>
              </a:ext>
            </a:extLst>
          </p:cNvPr>
          <p:cNvSpPr txBox="1"/>
          <p:nvPr/>
        </p:nvSpPr>
        <p:spPr>
          <a:xfrm>
            <a:off x="9989133" y="2069299"/>
            <a:ext cx="131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1.4 billion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BC02B7-F9B0-40BC-804E-8D07D0C7F24A}"/>
              </a:ext>
            </a:extLst>
          </p:cNvPr>
          <p:cNvCxnSpPr>
            <a:cxnSpLocks/>
          </p:cNvCxnSpPr>
          <p:nvPr/>
        </p:nvCxnSpPr>
        <p:spPr>
          <a:xfrm>
            <a:off x="6724357" y="1852337"/>
            <a:ext cx="480548" cy="586294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F587AD-3D5F-4D52-A099-5B5B099E1927}"/>
              </a:ext>
            </a:extLst>
          </p:cNvPr>
          <p:cNvSpPr txBox="1"/>
          <p:nvPr/>
        </p:nvSpPr>
        <p:spPr>
          <a:xfrm>
            <a:off x="5944664" y="1450711"/>
            <a:ext cx="131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220 million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097E2F2-A3AD-4AB3-B610-1DA2EE99B7E1}"/>
              </a:ext>
            </a:extLst>
          </p:cNvPr>
          <p:cNvCxnSpPr>
            <a:cxnSpLocks/>
          </p:cNvCxnSpPr>
          <p:nvPr/>
        </p:nvCxnSpPr>
        <p:spPr>
          <a:xfrm flipH="1">
            <a:off x="7877478" y="2949343"/>
            <a:ext cx="1290919" cy="1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F4B8BE2-1123-499E-A6DA-69B59BB7CEDD}"/>
              </a:ext>
            </a:extLst>
          </p:cNvPr>
          <p:cNvSpPr txBox="1"/>
          <p:nvPr/>
        </p:nvSpPr>
        <p:spPr>
          <a:xfrm>
            <a:off x="9395571" y="2734026"/>
            <a:ext cx="1312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1.38 billion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3CAF3C7-B6F9-4F8A-B575-EA312D39468B}"/>
              </a:ext>
            </a:extLst>
          </p:cNvPr>
          <p:cNvCxnSpPr>
            <a:cxnSpLocks/>
          </p:cNvCxnSpPr>
          <p:nvPr/>
        </p:nvCxnSpPr>
        <p:spPr>
          <a:xfrm flipH="1">
            <a:off x="9206863" y="3605031"/>
            <a:ext cx="686944" cy="1"/>
          </a:xfrm>
          <a:prstGeom prst="straightConnector1">
            <a:avLst/>
          </a:prstGeom>
          <a:ln w="825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C827AAC-B85C-4CC6-9492-AC19C9164CF1}"/>
              </a:ext>
            </a:extLst>
          </p:cNvPr>
          <p:cNvSpPr txBox="1"/>
          <p:nvPr/>
        </p:nvSpPr>
        <p:spPr>
          <a:xfrm>
            <a:off x="9893807" y="3380961"/>
            <a:ext cx="1312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270 million (the fourth largest population)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3A5EEB13-B773-4EAD-A741-4C83DDFCF2BA}"/>
              </a:ext>
            </a:extLst>
          </p:cNvPr>
          <p:cNvSpPr txBox="1">
            <a:spLocks/>
          </p:cNvSpPr>
          <p:nvPr/>
        </p:nvSpPr>
        <p:spPr bwMode="auto">
          <a:xfrm>
            <a:off x="2298193" y="5841910"/>
            <a:ext cx="81343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898989"/>
                </a:solidFill>
              </a:rPr>
              <a:t>Thrive Webinar Series September 21, 2021                                               URBAN AND REGIONAL PLANNING PROGRAM UNS</a:t>
            </a:r>
            <a:endParaRPr lang="pl-PL" altLang="en-US" sz="1200" dirty="0">
              <a:solidFill>
                <a:srgbClr val="898989"/>
              </a:solidFill>
            </a:endParaRPr>
          </a:p>
        </p:txBody>
      </p:sp>
      <p:pic>
        <p:nvPicPr>
          <p:cNvPr id="33" name="Picture 2" descr="Image result for logo uns">
            <a:extLst>
              <a:ext uri="{FF2B5EF4-FFF2-40B4-BE49-F238E27FC236}">
                <a16:creationId xmlns:a16="http://schemas.microsoft.com/office/drawing/2014/main" id="{DC9041D3-FFA4-42A8-9E19-48D4B66F4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659" y="5730639"/>
            <a:ext cx="551430" cy="5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/>
      <p:bldP spid="23" grpId="0"/>
      <p:bldP spid="26" grpId="0"/>
      <p:bldP spid="28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423E5-2C9E-4536-85B7-53608A770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2" y="478302"/>
            <a:ext cx="12005965" cy="60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89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4B4936-5D11-4F12-AFB3-09C7E47DE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5" y="548640"/>
            <a:ext cx="12170565" cy="547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67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306451E-D07D-19FE-C48E-766B855D6F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109841"/>
              </p:ext>
            </p:extLst>
          </p:nvPr>
        </p:nvGraphicFramePr>
        <p:xfrm>
          <a:off x="204952" y="126124"/>
          <a:ext cx="11776841" cy="6589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551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7F70E-C70C-4999-B952-9105BB1A2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82880"/>
            <a:ext cx="113385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9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3BC053-BEB6-43EE-83EF-8565E2F6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478359"/>
            <a:ext cx="11648049" cy="59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98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F0AAE-811D-F14F-5456-692BC1F729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D6BB6D-5177-DFE9-06EC-54D9C5BDF1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Ethiopia, </a:t>
            </a:r>
            <a:r>
              <a:rPr lang="en-US" dirty="0" err="1"/>
              <a:t>Uganda,Nigeria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943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 txBox="1">
            <a:spLocks noGrp="1"/>
          </p:cNvSpPr>
          <p:nvPr>
            <p:ph sz="half" idx="1"/>
          </p:nvPr>
        </p:nvSpPr>
        <p:spPr>
          <a:xfrm>
            <a:off x="1767863" y="2197827"/>
            <a:ext cx="4160520" cy="365760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457189"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 dirty="0"/>
              <a:t>Between 2007 and 2015 nineteen million people were added to the population</a:t>
            </a:r>
          </a:p>
          <a:p>
            <a:pPr marL="457189" indent="-457189">
              <a:lnSpc>
                <a:spcPct val="100000"/>
              </a:lnSpc>
              <a:spcBef>
                <a:spcPts val="0"/>
              </a:spcBef>
              <a:buSzPts val="1800"/>
              <a:buChar char="●"/>
            </a:pPr>
            <a:r>
              <a:rPr lang="en" dirty="0"/>
              <a:t>Urban Ethiopia is increasing not only in population but also in desertification of big cities and land expansion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8CB6E-8B7B-90C7-77C0-797B7E4695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" name="Google Shape;348;p37"/>
          <p:cNvSpPr/>
          <p:nvPr/>
        </p:nvSpPr>
        <p:spPr>
          <a:xfrm>
            <a:off x="438834" y="768101"/>
            <a:ext cx="1329029" cy="1282929"/>
          </a:xfrm>
          <a:custGeom>
            <a:avLst/>
            <a:gdLst/>
            <a:ahLst/>
            <a:cxnLst/>
            <a:rect l="l" t="t" r="r" b="b"/>
            <a:pathLst>
              <a:path w="22484" h="23618" extrusionOk="0">
                <a:moveTo>
                  <a:pt x="11242" y="1"/>
                </a:moveTo>
                <a:lnTo>
                  <a:pt x="9408" y="6172"/>
                </a:lnTo>
                <a:lnTo>
                  <a:pt x="4304" y="2235"/>
                </a:lnTo>
                <a:lnTo>
                  <a:pt x="6439" y="8340"/>
                </a:lnTo>
                <a:lnTo>
                  <a:pt x="1" y="8140"/>
                </a:lnTo>
                <a:lnTo>
                  <a:pt x="5338" y="11809"/>
                </a:lnTo>
                <a:lnTo>
                  <a:pt x="1" y="15445"/>
                </a:lnTo>
                <a:lnTo>
                  <a:pt x="6439" y="15278"/>
                </a:lnTo>
                <a:lnTo>
                  <a:pt x="4304" y="21349"/>
                </a:lnTo>
                <a:lnTo>
                  <a:pt x="9408" y="17413"/>
                </a:lnTo>
                <a:lnTo>
                  <a:pt x="11242" y="23617"/>
                </a:lnTo>
                <a:lnTo>
                  <a:pt x="13043" y="17413"/>
                </a:lnTo>
                <a:lnTo>
                  <a:pt x="18180" y="21349"/>
                </a:lnTo>
                <a:lnTo>
                  <a:pt x="16012" y="15278"/>
                </a:lnTo>
                <a:lnTo>
                  <a:pt x="22484" y="15445"/>
                </a:lnTo>
                <a:lnTo>
                  <a:pt x="17146" y="11809"/>
                </a:lnTo>
                <a:lnTo>
                  <a:pt x="22484" y="8140"/>
                </a:lnTo>
                <a:lnTo>
                  <a:pt x="16012" y="8340"/>
                </a:lnTo>
                <a:lnTo>
                  <a:pt x="18180" y="2235"/>
                </a:lnTo>
                <a:lnTo>
                  <a:pt x="18180" y="2235"/>
                </a:lnTo>
                <a:lnTo>
                  <a:pt x="13043" y="6172"/>
                </a:lnTo>
                <a:lnTo>
                  <a:pt x="1124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49" name="Google Shape;34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1434" y="592234"/>
            <a:ext cx="5525132" cy="5673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2933" dirty="0"/>
              <a:t>The Environmental Effect of Urban Growth</a:t>
            </a:r>
            <a:endParaRPr sz="2933" dirty="0"/>
          </a:p>
        </p:txBody>
      </p:sp>
      <p:sp>
        <p:nvSpPr>
          <p:cNvPr id="356" name="Google Shape;356;p38"/>
          <p:cNvSpPr txBox="1">
            <a:spLocks noGrp="1"/>
          </p:cNvSpPr>
          <p:nvPr>
            <p:ph type="subTitle" idx="2"/>
          </p:nvPr>
        </p:nvSpPr>
        <p:spPr>
          <a:xfrm>
            <a:off x="949333" y="3737300"/>
            <a:ext cx="2418800" cy="12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Urban environmental degradation</a:t>
            </a:r>
            <a:endParaRPr/>
          </a:p>
        </p:txBody>
      </p:sp>
      <p:sp>
        <p:nvSpPr>
          <p:cNvPr id="357" name="Google Shape;357;p38"/>
          <p:cNvSpPr txBox="1">
            <a:spLocks noGrp="1"/>
          </p:cNvSpPr>
          <p:nvPr>
            <p:ph type="title" idx="3"/>
          </p:nvPr>
        </p:nvSpPr>
        <p:spPr>
          <a:xfrm>
            <a:off x="1552167" y="3090900"/>
            <a:ext cx="1213200" cy="54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358" name="Google Shape;358;p38"/>
          <p:cNvSpPr txBox="1">
            <a:spLocks noGrp="1"/>
          </p:cNvSpPr>
          <p:nvPr>
            <p:ph type="subTitle" idx="5"/>
          </p:nvPr>
        </p:nvSpPr>
        <p:spPr>
          <a:xfrm>
            <a:off x="3574161" y="3737300"/>
            <a:ext cx="2418800" cy="12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Urban environment land is overtaken</a:t>
            </a:r>
            <a:endParaRPr/>
          </a:p>
        </p:txBody>
      </p:sp>
      <p:sp>
        <p:nvSpPr>
          <p:cNvPr id="359" name="Google Shape;359;p38"/>
          <p:cNvSpPr txBox="1">
            <a:spLocks noGrp="1"/>
          </p:cNvSpPr>
          <p:nvPr>
            <p:ph type="title" idx="6"/>
          </p:nvPr>
        </p:nvSpPr>
        <p:spPr>
          <a:xfrm>
            <a:off x="4177064" y="3090900"/>
            <a:ext cx="1213200" cy="54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subTitle" idx="8"/>
          </p:nvPr>
        </p:nvSpPr>
        <p:spPr>
          <a:xfrm>
            <a:off x="6198989" y="3737300"/>
            <a:ext cx="2418800" cy="12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The inhospitable surface in urban area</a:t>
            </a:r>
            <a:endParaRPr dirty="0"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 idx="9"/>
          </p:nvPr>
        </p:nvSpPr>
        <p:spPr>
          <a:xfrm>
            <a:off x="6801840" y="3090900"/>
            <a:ext cx="1213200" cy="54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362" name="Google Shape;362;p38"/>
          <p:cNvSpPr txBox="1">
            <a:spLocks noGrp="1"/>
          </p:cNvSpPr>
          <p:nvPr>
            <p:ph type="subTitle" idx="14"/>
          </p:nvPr>
        </p:nvSpPr>
        <p:spPr>
          <a:xfrm>
            <a:off x="8823817" y="3737300"/>
            <a:ext cx="2418800" cy="12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Scarcity of groundwater</a:t>
            </a:r>
            <a:endParaRPr/>
          </a:p>
        </p:txBody>
      </p:sp>
      <p:sp>
        <p:nvSpPr>
          <p:cNvPr id="363" name="Google Shape;363;p38"/>
          <p:cNvSpPr txBox="1">
            <a:spLocks noGrp="1"/>
          </p:cNvSpPr>
          <p:nvPr>
            <p:ph type="title" idx="15"/>
          </p:nvPr>
        </p:nvSpPr>
        <p:spPr>
          <a:xfrm>
            <a:off x="9426615" y="3090900"/>
            <a:ext cx="1213200" cy="54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7" name="Google Shape;387;p40"/>
          <p:cNvCxnSpPr/>
          <p:nvPr/>
        </p:nvCxnSpPr>
        <p:spPr>
          <a:xfrm>
            <a:off x="554003" y="3794920"/>
            <a:ext cx="4106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9" name="Google Shape;389;p40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2933" dirty="0"/>
              <a:t>Urban Land Grabbing Caused Land Holding Insecurity</a:t>
            </a:r>
            <a:endParaRPr sz="2933" dirty="0"/>
          </a:p>
        </p:txBody>
      </p:sp>
      <p:sp>
        <p:nvSpPr>
          <p:cNvPr id="390" name="Google Shape;390;p40"/>
          <p:cNvSpPr txBox="1"/>
          <p:nvPr/>
        </p:nvSpPr>
        <p:spPr>
          <a:xfrm>
            <a:off x="1505951" y="1664767"/>
            <a:ext cx="30212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133" b="1">
                <a:solidFill>
                  <a:schemeClr val="lt2"/>
                </a:solidFill>
                <a:latin typeface="Tenor Sans"/>
                <a:ea typeface="Tenor Sans"/>
                <a:cs typeface="Tenor Sans"/>
                <a:sym typeface="Tenor Sans"/>
              </a:rPr>
              <a:t>Land Grabbing</a:t>
            </a:r>
            <a:endParaRPr sz="2133" b="1">
              <a:solidFill>
                <a:schemeClr val="lt2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392" name="Google Shape;392;p40"/>
          <p:cNvSpPr txBox="1"/>
          <p:nvPr/>
        </p:nvSpPr>
        <p:spPr>
          <a:xfrm>
            <a:off x="1505951" y="4154960"/>
            <a:ext cx="4511200" cy="3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133" b="1">
                <a:solidFill>
                  <a:schemeClr val="lt2"/>
                </a:solidFill>
                <a:latin typeface="Tenor Sans"/>
                <a:ea typeface="Tenor Sans"/>
                <a:cs typeface="Tenor Sans"/>
                <a:sym typeface="Tenor Sans"/>
              </a:rPr>
              <a:t>Insecurity of Land Holding</a:t>
            </a:r>
            <a:endParaRPr sz="2133" b="1">
              <a:solidFill>
                <a:schemeClr val="lt2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393" name="Google Shape;393;p40"/>
          <p:cNvSpPr txBox="1"/>
          <p:nvPr/>
        </p:nvSpPr>
        <p:spPr>
          <a:xfrm>
            <a:off x="1632951" y="4052094"/>
            <a:ext cx="7979600" cy="2831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 algn="just">
              <a:buClr>
                <a:schemeClr val="dk2"/>
              </a:buClr>
              <a:buSzPts val="1400"/>
              <a:buFont typeface="Questrial"/>
              <a:buChar char="●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The community lost sense of land possession and considered land grabbing as governing bodies backing the process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  <a:p>
            <a:pPr marL="609585" indent="-423323" algn="just">
              <a:buClr>
                <a:schemeClr val="dk2"/>
              </a:buClr>
              <a:buSzPts val="1400"/>
              <a:buFont typeface="Questrial"/>
              <a:buChar char="●"/>
            </a:pPr>
            <a:r>
              <a:rPr lang="en" sz="2400" dirty="0">
                <a:latin typeface="Questrial"/>
                <a:ea typeface="Questrial"/>
                <a:cs typeface="Questrial"/>
                <a:sym typeface="Questrial"/>
              </a:rPr>
              <a:t>Land grabbing and land dispossession are outcomes of urbanization that create problems against economic well being for the community adjacent to urban centers</a:t>
            </a:r>
            <a:endParaRPr sz="2400" dirty="0">
              <a:latin typeface="Questrial"/>
              <a:ea typeface="Questrial"/>
              <a:cs typeface="Questrial"/>
              <a:sym typeface="Questrial"/>
            </a:endParaRPr>
          </a:p>
        </p:txBody>
      </p:sp>
      <p:graphicFrame>
        <p:nvGraphicFramePr>
          <p:cNvPr id="397" name="Google Shape;391;p40">
            <a:extLst>
              <a:ext uri="{FF2B5EF4-FFF2-40B4-BE49-F238E27FC236}">
                <a16:creationId xmlns:a16="http://schemas.microsoft.com/office/drawing/2014/main" id="{2713C58D-4642-5379-9470-E82BC6AE4F95}"/>
              </a:ext>
            </a:extLst>
          </p:cNvPr>
          <p:cNvGraphicFramePr/>
          <p:nvPr/>
        </p:nvGraphicFramePr>
        <p:xfrm>
          <a:off x="1590618" y="2010534"/>
          <a:ext cx="8064267" cy="2092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A6DF5-E7ED-44DE-4782-525CCBE78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543687"/>
            <a:ext cx="9756112" cy="104686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 algn="ctr"/>
            <a:r>
              <a:rPr lang="en-US" dirty="0"/>
              <a:t>East Ethiopia Urbanization </a:t>
            </a:r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61DBD8C-8318-27C2-0AF7-0CB7162A08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502587"/>
              </p:ext>
            </p:extLst>
          </p:nvPr>
        </p:nvGraphicFramePr>
        <p:xfrm>
          <a:off x="777240" y="1771214"/>
          <a:ext cx="10972800" cy="487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22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C82C7A6-90D0-47A5-7EFC-62A8C3D00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442913"/>
            <a:ext cx="8769350" cy="1344612"/>
          </a:xfrm>
        </p:spPr>
        <p:txBody>
          <a:bodyPr>
            <a:normAutofit fontScale="90000"/>
          </a:bodyPr>
          <a:lstStyle/>
          <a:p>
            <a:r>
              <a:rPr lang="en-US" dirty="0"/>
              <a:t>African countries (54) economic status</a:t>
            </a:r>
            <a:br>
              <a:rPr lang="en-US" dirty="0"/>
            </a:br>
            <a:r>
              <a:rPr lang="en-US" sz="1600" dirty="0">
                <a:hlinkClick r:id="rId2"/>
              </a:rPr>
              <a:t>https://worldpopulationreview.com/country-rankings/richest-african-countries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C331211-F354-C3B2-FFEC-0256DD357B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0784A8D-B765-7BDE-8DA7-2F3770B8D7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885702"/>
              </p:ext>
            </p:extLst>
          </p:nvPr>
        </p:nvGraphicFramePr>
        <p:xfrm>
          <a:off x="6268277" y="1787525"/>
          <a:ext cx="4810539" cy="4086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AutoShape 4">
            <a:extLst>
              <a:ext uri="{FF2B5EF4-FFF2-40B4-BE49-F238E27FC236}">
                <a16:creationId xmlns:a16="http://schemas.microsoft.com/office/drawing/2014/main" id="{C678B569-98CA-1305-6ACB-FF3B862B00AA}"/>
              </a:ext>
            </a:extLst>
          </p:cNvPr>
          <p:cNvSpPr>
            <a:spLocks noGrp="1" noChangeAspect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A9760EC-0734-5C2B-3AD2-9A99BCD65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12" y="1475919"/>
            <a:ext cx="5244548" cy="5198543"/>
          </a:xfrm>
          <a:prstGeom prst="rect">
            <a:avLst/>
          </a:prstGeom>
        </p:spPr>
      </p:pic>
      <p:sp>
        <p:nvSpPr>
          <p:cNvPr id="18" name="Sun 17">
            <a:extLst>
              <a:ext uri="{FF2B5EF4-FFF2-40B4-BE49-F238E27FC236}">
                <a16:creationId xmlns:a16="http://schemas.microsoft.com/office/drawing/2014/main" id="{56D3BAD1-0EE1-F442-B596-2C9D09160BA5}"/>
              </a:ext>
            </a:extLst>
          </p:cNvPr>
          <p:cNvSpPr/>
          <p:nvPr/>
        </p:nvSpPr>
        <p:spPr>
          <a:xfrm>
            <a:off x="3657268" y="3296478"/>
            <a:ext cx="397897" cy="64619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>
            <a:extLst>
              <a:ext uri="{FF2B5EF4-FFF2-40B4-BE49-F238E27FC236}">
                <a16:creationId xmlns:a16="http://schemas.microsoft.com/office/drawing/2014/main" id="{05BABD3E-CDCC-8827-E289-23A320CBD193}"/>
              </a:ext>
            </a:extLst>
          </p:cNvPr>
          <p:cNvSpPr/>
          <p:nvPr/>
        </p:nvSpPr>
        <p:spPr>
          <a:xfrm>
            <a:off x="4242682" y="3463860"/>
            <a:ext cx="397897" cy="47880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>
            <a:extLst>
              <a:ext uri="{FF2B5EF4-FFF2-40B4-BE49-F238E27FC236}">
                <a16:creationId xmlns:a16="http://schemas.microsoft.com/office/drawing/2014/main" id="{DD81C82F-BC4B-C98A-C124-22D2FB5AEA86}"/>
              </a:ext>
            </a:extLst>
          </p:cNvPr>
          <p:cNvSpPr/>
          <p:nvPr/>
        </p:nvSpPr>
        <p:spPr>
          <a:xfrm>
            <a:off x="5436753" y="3623719"/>
            <a:ext cx="287854" cy="451471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>
            <a:extLst>
              <a:ext uri="{FF2B5EF4-FFF2-40B4-BE49-F238E27FC236}">
                <a16:creationId xmlns:a16="http://schemas.microsoft.com/office/drawing/2014/main" id="{01AD6000-EBC8-176E-027D-C88B3803FBD0}"/>
              </a:ext>
            </a:extLst>
          </p:cNvPr>
          <p:cNvSpPr/>
          <p:nvPr/>
        </p:nvSpPr>
        <p:spPr>
          <a:xfrm>
            <a:off x="3599622" y="5382081"/>
            <a:ext cx="452230" cy="34455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>
            <a:extLst>
              <a:ext uri="{FF2B5EF4-FFF2-40B4-BE49-F238E27FC236}">
                <a16:creationId xmlns:a16="http://schemas.microsoft.com/office/drawing/2014/main" id="{D40702E5-D061-2CF2-E92F-DDF498EAE1E0}"/>
              </a:ext>
            </a:extLst>
          </p:cNvPr>
          <p:cNvSpPr/>
          <p:nvPr/>
        </p:nvSpPr>
        <p:spPr>
          <a:xfrm>
            <a:off x="2637183" y="1521391"/>
            <a:ext cx="397897" cy="53226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>
            <a:extLst>
              <a:ext uri="{FF2B5EF4-FFF2-40B4-BE49-F238E27FC236}">
                <a16:creationId xmlns:a16="http://schemas.microsoft.com/office/drawing/2014/main" id="{1A880984-FA0E-1F3D-EEB8-2ECB705D7E18}"/>
              </a:ext>
            </a:extLst>
          </p:cNvPr>
          <p:cNvSpPr/>
          <p:nvPr/>
        </p:nvSpPr>
        <p:spPr>
          <a:xfrm>
            <a:off x="4430696" y="2172265"/>
            <a:ext cx="397897" cy="467401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>
            <a:extLst>
              <a:ext uri="{FF2B5EF4-FFF2-40B4-BE49-F238E27FC236}">
                <a16:creationId xmlns:a16="http://schemas.microsoft.com/office/drawing/2014/main" id="{066A2B3F-AE09-C745-0B19-92D58AF30D60}"/>
              </a:ext>
            </a:extLst>
          </p:cNvPr>
          <p:cNvSpPr/>
          <p:nvPr/>
        </p:nvSpPr>
        <p:spPr>
          <a:xfrm>
            <a:off x="3808173" y="6120906"/>
            <a:ext cx="544996" cy="600981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un 24">
            <a:extLst>
              <a:ext uri="{FF2B5EF4-FFF2-40B4-BE49-F238E27FC236}">
                <a16:creationId xmlns:a16="http://schemas.microsoft.com/office/drawing/2014/main" id="{1E0FAD66-B7CB-7359-A155-2E27A4E0D1CF}"/>
              </a:ext>
            </a:extLst>
          </p:cNvPr>
          <p:cNvSpPr/>
          <p:nvPr/>
        </p:nvSpPr>
        <p:spPr>
          <a:xfrm>
            <a:off x="2498035" y="3615068"/>
            <a:ext cx="278295" cy="390221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un 25">
            <a:extLst>
              <a:ext uri="{FF2B5EF4-FFF2-40B4-BE49-F238E27FC236}">
                <a16:creationId xmlns:a16="http://schemas.microsoft.com/office/drawing/2014/main" id="{FD982422-178D-0605-4DFC-B1F5157CA080}"/>
              </a:ext>
            </a:extLst>
          </p:cNvPr>
          <p:cNvSpPr/>
          <p:nvPr/>
        </p:nvSpPr>
        <p:spPr>
          <a:xfrm>
            <a:off x="836212" y="2639666"/>
            <a:ext cx="530417" cy="52014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993;p74"/>
          <p:cNvGrpSpPr/>
          <p:nvPr/>
        </p:nvGrpSpPr>
        <p:grpSpPr>
          <a:xfrm>
            <a:off x="1914416" y="1201318"/>
            <a:ext cx="8363168" cy="4455365"/>
            <a:chOff x="233350" y="949250"/>
            <a:chExt cx="7137300" cy="3802300"/>
          </a:xfrm>
          <a:solidFill>
            <a:schemeClr val="accent5"/>
          </a:solidFill>
        </p:grpSpPr>
        <p:sp>
          <p:nvSpPr>
            <p:cNvPr id="22" name="Google Shape;2994;p7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2995;p74"/>
            <p:cNvSpPr/>
            <p:nvPr/>
          </p:nvSpPr>
          <p:spPr>
            <a:xfrm>
              <a:off x="2909400" y="1076125"/>
              <a:ext cx="4118650" cy="3109224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2996;p7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2997;p7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2998;p7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2999;p7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3000;p7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3001;p7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3002;p7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3003;p7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3004;p7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3005;p7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3006;p7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3007;p7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3008;p7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3009;p7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3010;p7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3011;p7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3012;p7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3013;p7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3014;p7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3015;p7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3016;p7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3017;p7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3018;p7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3019;p7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3020;p7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9" name="Google Shape;3021;p7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3022;p7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023;p7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024;p7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025;p7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026;p7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027;p7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028;p7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029;p7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030;p7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031;p7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032;p7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033;p7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034;p7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035;p7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3036;p7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3037;p7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3038;p7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3039;p7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3040;p7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3041;p7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3042;p7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3043;p7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3044;p7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68" name="Google Shape;668;p53"/>
          <p:cNvSpPr txBox="1">
            <a:spLocks noGrp="1"/>
          </p:cNvSpPr>
          <p:nvPr>
            <p:ph type="subTitle" idx="4294967295"/>
          </p:nvPr>
        </p:nvSpPr>
        <p:spPr>
          <a:xfrm>
            <a:off x="155138" y="2894529"/>
            <a:ext cx="2100468" cy="51415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" dirty="0"/>
              <a:t>AFRICA</a:t>
            </a:r>
            <a:endParaRPr dirty="0"/>
          </a:p>
        </p:txBody>
      </p:sp>
      <p:cxnSp>
        <p:nvCxnSpPr>
          <p:cNvPr id="673" name="Google Shape;673;p53"/>
          <p:cNvCxnSpPr/>
          <p:nvPr/>
        </p:nvCxnSpPr>
        <p:spPr>
          <a:xfrm>
            <a:off x="2362229" y="3199353"/>
            <a:ext cx="3325131" cy="0"/>
          </a:xfrm>
          <a:prstGeom prst="straightConnector1">
            <a:avLst/>
          </a:prstGeom>
          <a:noFill/>
          <a:ln w="28575" cap="flat" cmpd="sng">
            <a:solidFill>
              <a:schemeClr val="bg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86" y="861643"/>
            <a:ext cx="4747281" cy="5579629"/>
          </a:xfrm>
          <a:prstGeom prst="rect">
            <a:avLst/>
          </a:prstGeom>
        </p:spPr>
      </p:pic>
      <p:cxnSp>
        <p:nvCxnSpPr>
          <p:cNvPr id="672" name="Google Shape;672;p53"/>
          <p:cNvCxnSpPr/>
          <p:nvPr/>
        </p:nvCxnSpPr>
        <p:spPr>
          <a:xfrm rot="10800000">
            <a:off x="4270907" y="3626951"/>
            <a:ext cx="2804400" cy="0"/>
          </a:xfrm>
          <a:prstGeom prst="straightConnector1">
            <a:avLst/>
          </a:prstGeom>
          <a:noFill/>
          <a:ln w="28575" cap="flat" cmpd="sng">
            <a:solidFill>
              <a:schemeClr val="bg2"/>
            </a:solidFill>
            <a:prstDash val="solid"/>
            <a:round/>
            <a:headEnd type="oval" w="med" len="med"/>
            <a:tailEnd type="oval" w="med" len="med"/>
          </a:ln>
        </p:spPr>
      </p:cxnSp>
      <p:pic>
        <p:nvPicPr>
          <p:cNvPr id="1028" name="Picture 4" descr="5X7W – Uganda | DX-Wor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55703" y="488348"/>
            <a:ext cx="3132936" cy="21760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it Lake Bunyonyi on Your Uganda Safari - African Pearl Safar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 r="10384"/>
          <a:stretch/>
        </p:blipFill>
        <p:spPr bwMode="auto">
          <a:xfrm>
            <a:off x="6139623" y="4375845"/>
            <a:ext cx="3140259" cy="22110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Google Shape;668;p53"/>
          <p:cNvSpPr txBox="1">
            <a:spLocks/>
          </p:cNvSpPr>
          <p:nvPr/>
        </p:nvSpPr>
        <p:spPr>
          <a:xfrm>
            <a:off x="7157891" y="3323983"/>
            <a:ext cx="2100468" cy="514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UGANDA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" grpId="0" build="p"/>
      <p:bldP spid="668" grpId="1" build="p"/>
      <p:bldP spid="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3466" y="1117652"/>
            <a:ext cx="7332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solidFill>
                  <a:schemeClr val="accent5"/>
                </a:solidFill>
                <a:latin typeface="Roboto" panose="020B0604020202020204" charset="0"/>
                <a:ea typeface="Roboto" panose="020B0604020202020204" charset="0"/>
              </a:rPr>
              <a:t>Uganda is currently experiencing rapid urbanization</a:t>
            </a:r>
            <a:endParaRPr lang="en-US" sz="2400" b="1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43466" y="2862906"/>
            <a:ext cx="6921967" cy="756727"/>
          </a:xfrm>
          <a:prstGeom prst="round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 dirty="0">
                <a:latin typeface="Roboto" panose="020B0604020202020204" charset="0"/>
                <a:ea typeface="Roboto" panose="020B0604020202020204" charset="0"/>
              </a:rPr>
              <a:t>In 2050, Uganda will be </a:t>
            </a:r>
            <a:r>
              <a:rPr lang="en-US" sz="2133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one of the most urbanized </a:t>
            </a:r>
            <a:r>
              <a:rPr lang="en-US" sz="2133" b="1" dirty="0">
                <a:latin typeface="Roboto" panose="020B0604020202020204" charset="0"/>
                <a:ea typeface="Roboto" panose="020B0604020202020204" charset="0"/>
              </a:rPr>
              <a:t>countries in Africa</a:t>
            </a:r>
          </a:p>
        </p:txBody>
      </p:sp>
      <p:cxnSp>
        <p:nvCxnSpPr>
          <p:cNvPr id="6" name="Elbow Connector 5"/>
          <p:cNvCxnSpPr>
            <a:cxnSpLocks/>
            <a:endCxn id="7" idx="3"/>
          </p:cNvCxnSpPr>
          <p:nvPr/>
        </p:nvCxnSpPr>
        <p:spPr>
          <a:xfrm>
            <a:off x="4475749" y="2236501"/>
            <a:ext cx="3689684" cy="1004769"/>
          </a:xfrm>
          <a:prstGeom prst="bentConnector3">
            <a:avLst>
              <a:gd name="adj1" fmla="val 108261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oogle Shape;1266;p73"/>
          <p:cNvGrpSpPr/>
          <p:nvPr/>
        </p:nvGrpSpPr>
        <p:grpSpPr>
          <a:xfrm rot="5400000">
            <a:off x="4425721" y="3860332"/>
            <a:ext cx="557455" cy="732568"/>
            <a:chOff x="4676550" y="2160575"/>
            <a:chExt cx="51400" cy="52500"/>
          </a:xfrm>
          <a:solidFill>
            <a:schemeClr val="accent6"/>
          </a:solidFill>
        </p:grpSpPr>
        <p:sp>
          <p:nvSpPr>
            <p:cNvPr id="12" name="Google Shape;1267;p73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268;p73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269;p73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000076" y="4833873"/>
            <a:ext cx="3304473" cy="756727"/>
          </a:xfrm>
          <a:prstGeom prst="round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b="1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Creates New Cities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9"/>
          <p:cNvSpPr txBox="1">
            <a:spLocks noGrp="1"/>
          </p:cNvSpPr>
          <p:nvPr>
            <p:ph type="title"/>
          </p:nvPr>
        </p:nvSpPr>
        <p:spPr>
          <a:xfrm>
            <a:off x="5103259" y="462057"/>
            <a:ext cx="5793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/>
              <a:t>Background of Cities Making Process</a:t>
            </a:r>
            <a:endParaRPr sz="4800" dirty="0"/>
          </a:p>
        </p:txBody>
      </p:sp>
      <p:sp>
        <p:nvSpPr>
          <p:cNvPr id="776" name="Google Shape;776;p59"/>
          <p:cNvSpPr txBox="1">
            <a:spLocks noGrp="1"/>
          </p:cNvSpPr>
          <p:nvPr>
            <p:ph type="subTitle" idx="1"/>
          </p:nvPr>
        </p:nvSpPr>
        <p:spPr>
          <a:xfrm>
            <a:off x="6126700" y="2284900"/>
            <a:ext cx="5112800" cy="108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/>
              <a:t>Rise of urban population to 7.4 million people in 2016</a:t>
            </a:r>
            <a:endParaRPr dirty="0"/>
          </a:p>
        </p:txBody>
      </p:sp>
      <p:sp>
        <p:nvSpPr>
          <p:cNvPr id="777" name="Google Shape;777;p59"/>
          <p:cNvSpPr txBox="1">
            <a:spLocks noGrp="1"/>
          </p:cNvSpPr>
          <p:nvPr>
            <p:ph type="subTitle" idx="2"/>
          </p:nvPr>
        </p:nvSpPr>
        <p:spPr>
          <a:xfrm>
            <a:off x="6126701" y="3451027"/>
            <a:ext cx="4236500" cy="5451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/>
              <a:t>Potential benefit of human resources</a:t>
            </a:r>
            <a:endParaRPr dirty="0"/>
          </a:p>
        </p:txBody>
      </p:sp>
      <p:sp>
        <p:nvSpPr>
          <p:cNvPr id="778" name="Google Shape;778;p59"/>
          <p:cNvSpPr txBox="1">
            <a:spLocks noGrp="1"/>
          </p:cNvSpPr>
          <p:nvPr>
            <p:ph type="subTitle" idx="3"/>
          </p:nvPr>
        </p:nvSpPr>
        <p:spPr>
          <a:xfrm>
            <a:off x="6065300" y="5196522"/>
            <a:ext cx="5112800" cy="108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dirty="0"/>
              <a:t>On May 20, 2019 the plan for making new cities are approved</a:t>
            </a:r>
            <a:endParaRPr dirty="0"/>
          </a:p>
        </p:txBody>
      </p:sp>
      <p:sp>
        <p:nvSpPr>
          <p:cNvPr id="780" name="Google Shape;780;p59"/>
          <p:cNvSpPr/>
          <p:nvPr/>
        </p:nvSpPr>
        <p:spPr>
          <a:xfrm>
            <a:off x="4783163" y="2516827"/>
            <a:ext cx="966659" cy="512131"/>
          </a:xfrm>
          <a:custGeom>
            <a:avLst/>
            <a:gdLst/>
            <a:ahLst/>
            <a:cxnLst/>
            <a:rect l="l" t="t" r="r" b="b"/>
            <a:pathLst>
              <a:path w="47362" h="36193" extrusionOk="0">
                <a:moveTo>
                  <a:pt x="29094" y="0"/>
                </a:moveTo>
                <a:cubicBezTo>
                  <a:pt x="19475" y="0"/>
                  <a:pt x="9801" y="4452"/>
                  <a:pt x="4021" y="12197"/>
                </a:cubicBezTo>
                <a:cubicBezTo>
                  <a:pt x="2043" y="14878"/>
                  <a:pt x="447" y="18005"/>
                  <a:pt x="319" y="21356"/>
                </a:cubicBezTo>
                <a:cubicBezTo>
                  <a:pt x="0" y="27899"/>
                  <a:pt x="5521" y="33675"/>
                  <a:pt x="11840" y="35430"/>
                </a:cubicBezTo>
                <a:cubicBezTo>
                  <a:pt x="13744" y="35959"/>
                  <a:pt x="15687" y="36192"/>
                  <a:pt x="17640" y="36192"/>
                </a:cubicBezTo>
                <a:cubicBezTo>
                  <a:pt x="22171" y="36192"/>
                  <a:pt x="26752" y="34936"/>
                  <a:pt x="30989" y="33196"/>
                </a:cubicBezTo>
                <a:cubicBezTo>
                  <a:pt x="34946" y="31601"/>
                  <a:pt x="39159" y="29048"/>
                  <a:pt x="40053" y="24899"/>
                </a:cubicBezTo>
                <a:cubicBezTo>
                  <a:pt x="40627" y="22218"/>
                  <a:pt x="39734" y="19250"/>
                  <a:pt x="40978" y="16856"/>
                </a:cubicBezTo>
                <a:cubicBezTo>
                  <a:pt x="42351" y="14239"/>
                  <a:pt x="45829" y="13122"/>
                  <a:pt x="46723" y="10314"/>
                </a:cubicBezTo>
                <a:cubicBezTo>
                  <a:pt x="47361" y="8399"/>
                  <a:pt x="46499" y="6229"/>
                  <a:pt x="45031" y="4824"/>
                </a:cubicBezTo>
                <a:cubicBezTo>
                  <a:pt x="43563" y="3388"/>
                  <a:pt x="41617" y="2622"/>
                  <a:pt x="39702" y="2016"/>
                </a:cubicBezTo>
                <a:lnTo>
                  <a:pt x="39383" y="1825"/>
                </a:lnTo>
                <a:cubicBezTo>
                  <a:pt x="36087" y="590"/>
                  <a:pt x="32594" y="0"/>
                  <a:pt x="290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1" name="Google Shape;781;p59"/>
          <p:cNvSpPr/>
          <p:nvPr/>
        </p:nvSpPr>
        <p:spPr>
          <a:xfrm rot="-1230882">
            <a:off x="4770864" y="3599565"/>
            <a:ext cx="991257" cy="793260"/>
          </a:xfrm>
          <a:custGeom>
            <a:avLst/>
            <a:gdLst/>
            <a:ahLst/>
            <a:cxnLst/>
            <a:rect l="l" t="t" r="r" b="b"/>
            <a:pathLst>
              <a:path w="50936" h="31611" extrusionOk="0">
                <a:moveTo>
                  <a:pt x="8543" y="0"/>
                </a:moveTo>
                <a:cubicBezTo>
                  <a:pt x="7303" y="0"/>
                  <a:pt x="6076" y="226"/>
                  <a:pt x="4915" y="740"/>
                </a:cubicBezTo>
                <a:cubicBezTo>
                  <a:pt x="4245" y="1027"/>
                  <a:pt x="3639" y="1410"/>
                  <a:pt x="3128" y="1953"/>
                </a:cubicBezTo>
                <a:cubicBezTo>
                  <a:pt x="2490" y="2655"/>
                  <a:pt x="2043" y="3516"/>
                  <a:pt x="1788" y="4474"/>
                </a:cubicBezTo>
                <a:cubicBezTo>
                  <a:pt x="0" y="10601"/>
                  <a:pt x="3383" y="17080"/>
                  <a:pt x="9447" y="19123"/>
                </a:cubicBezTo>
                <a:cubicBezTo>
                  <a:pt x="11458" y="19793"/>
                  <a:pt x="13660" y="19952"/>
                  <a:pt x="15575" y="20910"/>
                </a:cubicBezTo>
                <a:cubicBezTo>
                  <a:pt x="17266" y="21740"/>
                  <a:pt x="18606" y="23176"/>
                  <a:pt x="19979" y="24484"/>
                </a:cubicBezTo>
                <a:cubicBezTo>
                  <a:pt x="21574" y="26048"/>
                  <a:pt x="23266" y="27484"/>
                  <a:pt x="25053" y="28825"/>
                </a:cubicBezTo>
                <a:cubicBezTo>
                  <a:pt x="26266" y="29782"/>
                  <a:pt x="27638" y="30548"/>
                  <a:pt x="29074" y="31091"/>
                </a:cubicBezTo>
                <a:cubicBezTo>
                  <a:pt x="30171" y="31465"/>
                  <a:pt x="31310" y="31611"/>
                  <a:pt x="32459" y="31611"/>
                </a:cubicBezTo>
                <a:cubicBezTo>
                  <a:pt x="33953" y="31611"/>
                  <a:pt x="35464" y="31365"/>
                  <a:pt x="36925" y="31059"/>
                </a:cubicBezTo>
                <a:cubicBezTo>
                  <a:pt x="41266" y="30165"/>
                  <a:pt x="45797" y="28569"/>
                  <a:pt x="48319" y="24931"/>
                </a:cubicBezTo>
                <a:cubicBezTo>
                  <a:pt x="48957" y="23974"/>
                  <a:pt x="49468" y="22952"/>
                  <a:pt x="49819" y="21899"/>
                </a:cubicBezTo>
                <a:cubicBezTo>
                  <a:pt x="50776" y="19123"/>
                  <a:pt x="50936" y="16059"/>
                  <a:pt x="49946" y="13314"/>
                </a:cubicBezTo>
                <a:cubicBezTo>
                  <a:pt x="48925" y="10570"/>
                  <a:pt x="46659" y="8240"/>
                  <a:pt x="43851" y="7474"/>
                </a:cubicBezTo>
                <a:cubicBezTo>
                  <a:pt x="43022" y="7242"/>
                  <a:pt x="42178" y="7144"/>
                  <a:pt x="41329" y="7144"/>
                </a:cubicBezTo>
                <a:cubicBezTo>
                  <a:pt x="39727" y="7144"/>
                  <a:pt x="38107" y="7494"/>
                  <a:pt x="36542" y="7953"/>
                </a:cubicBezTo>
                <a:cubicBezTo>
                  <a:pt x="34181" y="8655"/>
                  <a:pt x="31883" y="9644"/>
                  <a:pt x="29425" y="10091"/>
                </a:cubicBezTo>
                <a:cubicBezTo>
                  <a:pt x="28852" y="10215"/>
                  <a:pt x="28269" y="10277"/>
                  <a:pt x="27686" y="10277"/>
                </a:cubicBezTo>
                <a:cubicBezTo>
                  <a:pt x="26776" y="10277"/>
                  <a:pt x="25865" y="10127"/>
                  <a:pt x="24989" y="9836"/>
                </a:cubicBezTo>
                <a:lnTo>
                  <a:pt x="24989" y="9836"/>
                </a:lnTo>
                <a:lnTo>
                  <a:pt x="25085" y="9931"/>
                </a:lnTo>
                <a:cubicBezTo>
                  <a:pt x="22021" y="7506"/>
                  <a:pt x="19340" y="4538"/>
                  <a:pt x="16053" y="2431"/>
                </a:cubicBezTo>
                <a:cubicBezTo>
                  <a:pt x="13824" y="1003"/>
                  <a:pt x="11155" y="0"/>
                  <a:pt x="85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2" name="Google Shape;782;p59"/>
          <p:cNvSpPr/>
          <p:nvPr/>
        </p:nvSpPr>
        <p:spPr>
          <a:xfrm rot="-5400000">
            <a:off x="4940050" y="4767127"/>
            <a:ext cx="652885" cy="1105312"/>
          </a:xfrm>
          <a:custGeom>
            <a:avLst/>
            <a:gdLst/>
            <a:ahLst/>
            <a:cxnLst/>
            <a:rect l="l" t="t" r="r" b="b"/>
            <a:pathLst>
              <a:path w="33447" h="36347" extrusionOk="0">
                <a:moveTo>
                  <a:pt x="21899" y="0"/>
                </a:moveTo>
                <a:cubicBezTo>
                  <a:pt x="20916" y="0"/>
                  <a:pt x="19934" y="180"/>
                  <a:pt x="18989" y="570"/>
                </a:cubicBezTo>
                <a:cubicBezTo>
                  <a:pt x="16755" y="1464"/>
                  <a:pt x="15000" y="3411"/>
                  <a:pt x="12670" y="4145"/>
                </a:cubicBezTo>
                <a:cubicBezTo>
                  <a:pt x="10628" y="4815"/>
                  <a:pt x="8298" y="4464"/>
                  <a:pt x="6383" y="5485"/>
                </a:cubicBezTo>
                <a:cubicBezTo>
                  <a:pt x="4724" y="6379"/>
                  <a:pt x="3703" y="8134"/>
                  <a:pt x="2937" y="9889"/>
                </a:cubicBezTo>
                <a:cubicBezTo>
                  <a:pt x="1405" y="13432"/>
                  <a:pt x="192" y="17294"/>
                  <a:pt x="0" y="21155"/>
                </a:cubicBezTo>
                <a:cubicBezTo>
                  <a:pt x="0" y="23964"/>
                  <a:pt x="543" y="26772"/>
                  <a:pt x="1628" y="29421"/>
                </a:cubicBezTo>
                <a:cubicBezTo>
                  <a:pt x="2171" y="30953"/>
                  <a:pt x="3064" y="32325"/>
                  <a:pt x="4213" y="33474"/>
                </a:cubicBezTo>
                <a:cubicBezTo>
                  <a:pt x="5362" y="34464"/>
                  <a:pt x="6702" y="35166"/>
                  <a:pt x="8171" y="35581"/>
                </a:cubicBezTo>
                <a:cubicBezTo>
                  <a:pt x="9816" y="36099"/>
                  <a:pt x="11529" y="36347"/>
                  <a:pt x="13245" y="36347"/>
                </a:cubicBezTo>
                <a:cubicBezTo>
                  <a:pt x="19449" y="36347"/>
                  <a:pt x="25690" y="33112"/>
                  <a:pt x="28915" y="27762"/>
                </a:cubicBezTo>
                <a:cubicBezTo>
                  <a:pt x="30160" y="25623"/>
                  <a:pt x="31053" y="23325"/>
                  <a:pt x="31659" y="20932"/>
                </a:cubicBezTo>
                <a:cubicBezTo>
                  <a:pt x="32936" y="16113"/>
                  <a:pt x="33447" y="10783"/>
                  <a:pt x="31277" y="6283"/>
                </a:cubicBezTo>
                <a:cubicBezTo>
                  <a:pt x="29575" y="2727"/>
                  <a:pt x="25730" y="0"/>
                  <a:pt x="218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83" name="Google Shape;783;p59"/>
          <p:cNvGrpSpPr/>
          <p:nvPr/>
        </p:nvGrpSpPr>
        <p:grpSpPr>
          <a:xfrm rot="-5971260">
            <a:off x="468727" y="-1583569"/>
            <a:ext cx="1975340" cy="4602296"/>
            <a:chOff x="2999600" y="2891975"/>
            <a:chExt cx="756575" cy="1762725"/>
          </a:xfrm>
        </p:grpSpPr>
        <p:sp>
          <p:nvSpPr>
            <p:cNvPr id="784" name="Google Shape;784;p59"/>
            <p:cNvSpPr/>
            <p:nvPr/>
          </p:nvSpPr>
          <p:spPr>
            <a:xfrm>
              <a:off x="2999600" y="2891975"/>
              <a:ext cx="756575" cy="1762725"/>
            </a:xfrm>
            <a:custGeom>
              <a:avLst/>
              <a:gdLst/>
              <a:ahLst/>
              <a:cxnLst/>
              <a:rect l="l" t="t" r="r" b="b"/>
              <a:pathLst>
                <a:path w="30263" h="70509" fill="none" extrusionOk="0">
                  <a:moveTo>
                    <a:pt x="30263" y="59"/>
                  </a:moveTo>
                  <a:cubicBezTo>
                    <a:pt x="27620" y="1"/>
                    <a:pt x="25095" y="666"/>
                    <a:pt x="22727" y="1703"/>
                  </a:cubicBezTo>
                  <a:cubicBezTo>
                    <a:pt x="17872" y="3857"/>
                    <a:pt x="13272" y="6538"/>
                    <a:pt x="9024" y="9709"/>
                  </a:cubicBezTo>
                  <a:cubicBezTo>
                    <a:pt x="6284" y="11726"/>
                    <a:pt x="3857" y="14075"/>
                    <a:pt x="2134" y="17089"/>
                  </a:cubicBezTo>
                  <a:cubicBezTo>
                    <a:pt x="686" y="19614"/>
                    <a:pt x="0" y="22296"/>
                    <a:pt x="314" y="25173"/>
                  </a:cubicBezTo>
                  <a:cubicBezTo>
                    <a:pt x="588" y="27405"/>
                    <a:pt x="1410" y="29539"/>
                    <a:pt x="2702" y="31398"/>
                  </a:cubicBezTo>
                  <a:cubicBezTo>
                    <a:pt x="4287" y="33747"/>
                    <a:pt x="6069" y="35998"/>
                    <a:pt x="7772" y="38269"/>
                  </a:cubicBezTo>
                  <a:cubicBezTo>
                    <a:pt x="10277" y="41636"/>
                    <a:pt x="12176" y="45296"/>
                    <a:pt x="12998" y="49446"/>
                  </a:cubicBezTo>
                  <a:cubicBezTo>
                    <a:pt x="13311" y="51090"/>
                    <a:pt x="13546" y="52774"/>
                    <a:pt x="13683" y="54457"/>
                  </a:cubicBezTo>
                  <a:cubicBezTo>
                    <a:pt x="13859" y="56982"/>
                    <a:pt x="13859" y="59527"/>
                    <a:pt x="14016" y="62071"/>
                  </a:cubicBezTo>
                  <a:cubicBezTo>
                    <a:pt x="14133" y="63735"/>
                    <a:pt x="14329" y="65380"/>
                    <a:pt x="14642" y="67004"/>
                  </a:cubicBezTo>
                  <a:cubicBezTo>
                    <a:pt x="15014" y="68844"/>
                    <a:pt x="16972" y="70312"/>
                    <a:pt x="18870" y="70332"/>
                  </a:cubicBezTo>
                  <a:cubicBezTo>
                    <a:pt x="19555" y="70332"/>
                    <a:pt x="20260" y="70508"/>
                    <a:pt x="20945" y="70449"/>
                  </a:cubicBezTo>
                  <a:cubicBezTo>
                    <a:pt x="22590" y="70352"/>
                    <a:pt x="24234" y="70175"/>
                    <a:pt x="25878" y="69999"/>
                  </a:cubicBezTo>
                  <a:cubicBezTo>
                    <a:pt x="27346" y="69862"/>
                    <a:pt x="28814" y="69706"/>
                    <a:pt x="30263" y="69549"/>
                  </a:cubicBezTo>
                </a:path>
              </a:pathLst>
            </a:custGeom>
            <a:noFill/>
            <a:ln w="63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5" name="Google Shape;785;p59"/>
            <p:cNvSpPr/>
            <p:nvPr/>
          </p:nvSpPr>
          <p:spPr>
            <a:xfrm>
              <a:off x="3187025" y="3201750"/>
              <a:ext cx="569150" cy="1289975"/>
            </a:xfrm>
            <a:custGeom>
              <a:avLst/>
              <a:gdLst/>
              <a:ahLst/>
              <a:cxnLst/>
              <a:rect l="l" t="t" r="r" b="b"/>
              <a:pathLst>
                <a:path w="22766" h="51599" fill="none" extrusionOk="0">
                  <a:moveTo>
                    <a:pt x="22766" y="0"/>
                  </a:moveTo>
                  <a:cubicBezTo>
                    <a:pt x="20965" y="39"/>
                    <a:pt x="19164" y="39"/>
                    <a:pt x="17383" y="157"/>
                  </a:cubicBezTo>
                  <a:cubicBezTo>
                    <a:pt x="13624" y="392"/>
                    <a:pt x="9944" y="1057"/>
                    <a:pt x="6597" y="2858"/>
                  </a:cubicBezTo>
                  <a:cubicBezTo>
                    <a:pt x="4483" y="3993"/>
                    <a:pt x="2702" y="5579"/>
                    <a:pt x="1527" y="7693"/>
                  </a:cubicBezTo>
                  <a:cubicBezTo>
                    <a:pt x="1" y="10453"/>
                    <a:pt x="235" y="13311"/>
                    <a:pt x="1527" y="16071"/>
                  </a:cubicBezTo>
                  <a:cubicBezTo>
                    <a:pt x="2134" y="17402"/>
                    <a:pt x="2976" y="18616"/>
                    <a:pt x="3739" y="19849"/>
                  </a:cubicBezTo>
                  <a:cubicBezTo>
                    <a:pt x="5129" y="22119"/>
                    <a:pt x="6656" y="24331"/>
                    <a:pt x="7948" y="26661"/>
                  </a:cubicBezTo>
                  <a:cubicBezTo>
                    <a:pt x="9553" y="29519"/>
                    <a:pt x="10414" y="32690"/>
                    <a:pt x="11119" y="35880"/>
                  </a:cubicBezTo>
                  <a:cubicBezTo>
                    <a:pt x="11647" y="38190"/>
                    <a:pt x="12098" y="40539"/>
                    <a:pt x="12685" y="42810"/>
                  </a:cubicBezTo>
                  <a:cubicBezTo>
                    <a:pt x="13253" y="44963"/>
                    <a:pt x="13996" y="47038"/>
                    <a:pt x="15660" y="48682"/>
                  </a:cubicBezTo>
                  <a:cubicBezTo>
                    <a:pt x="17128" y="50131"/>
                    <a:pt x="18890" y="50855"/>
                    <a:pt x="20828" y="51286"/>
                  </a:cubicBezTo>
                  <a:cubicBezTo>
                    <a:pt x="21474" y="51423"/>
                    <a:pt x="22120" y="51501"/>
                    <a:pt x="22766" y="51599"/>
                  </a:cubicBezTo>
                </a:path>
              </a:pathLst>
            </a:custGeom>
            <a:noFill/>
            <a:ln w="18600" cap="flat" cmpd="sng">
              <a:solidFill>
                <a:schemeClr val="accent4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59"/>
            <p:cNvSpPr/>
            <p:nvPr/>
          </p:nvSpPr>
          <p:spPr>
            <a:xfrm>
              <a:off x="3629900" y="3617700"/>
              <a:ext cx="126275" cy="668000"/>
            </a:xfrm>
            <a:custGeom>
              <a:avLst/>
              <a:gdLst/>
              <a:ahLst/>
              <a:cxnLst/>
              <a:rect l="l" t="t" r="r" b="b"/>
              <a:pathLst>
                <a:path w="5051" h="26720" fill="none" extrusionOk="0">
                  <a:moveTo>
                    <a:pt x="5051" y="1"/>
                  </a:moveTo>
                  <a:cubicBezTo>
                    <a:pt x="3426" y="510"/>
                    <a:pt x="2017" y="1390"/>
                    <a:pt x="1155" y="2858"/>
                  </a:cubicBezTo>
                  <a:cubicBezTo>
                    <a:pt x="666" y="3739"/>
                    <a:pt x="353" y="4698"/>
                    <a:pt x="235" y="5697"/>
                  </a:cubicBezTo>
                  <a:cubicBezTo>
                    <a:pt x="59" y="6950"/>
                    <a:pt x="1" y="8202"/>
                    <a:pt x="59" y="9475"/>
                  </a:cubicBezTo>
                  <a:cubicBezTo>
                    <a:pt x="138" y="11315"/>
                    <a:pt x="314" y="13174"/>
                    <a:pt x="509" y="15014"/>
                  </a:cubicBezTo>
                  <a:cubicBezTo>
                    <a:pt x="705" y="16717"/>
                    <a:pt x="940" y="18420"/>
                    <a:pt x="1292" y="20104"/>
                  </a:cubicBezTo>
                  <a:cubicBezTo>
                    <a:pt x="1841" y="22668"/>
                    <a:pt x="2917" y="24978"/>
                    <a:pt x="4953" y="26720"/>
                  </a:cubicBezTo>
                </a:path>
              </a:pathLst>
            </a:custGeom>
            <a:noFill/>
            <a:ln w="12225" cap="flat" cmpd="sng">
              <a:solidFill>
                <a:schemeClr val="accent1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7" name="Google Shape;787;p59"/>
            <p:cNvSpPr/>
            <p:nvPr/>
          </p:nvSpPr>
          <p:spPr>
            <a:xfrm>
              <a:off x="3337250" y="3329950"/>
              <a:ext cx="282900" cy="145850"/>
            </a:xfrm>
            <a:custGeom>
              <a:avLst/>
              <a:gdLst/>
              <a:ahLst/>
              <a:cxnLst/>
              <a:rect l="l" t="t" r="r" b="b"/>
              <a:pathLst>
                <a:path w="11316" h="5834" fill="none" extrusionOk="0">
                  <a:moveTo>
                    <a:pt x="1626" y="1919"/>
                  </a:moveTo>
                  <a:cubicBezTo>
                    <a:pt x="901" y="2193"/>
                    <a:pt x="40" y="2682"/>
                    <a:pt x="21" y="3465"/>
                  </a:cubicBezTo>
                  <a:cubicBezTo>
                    <a:pt x="1" y="4346"/>
                    <a:pt x="980" y="4855"/>
                    <a:pt x="1821" y="5090"/>
                  </a:cubicBezTo>
                  <a:cubicBezTo>
                    <a:pt x="3094" y="5462"/>
                    <a:pt x="4405" y="5677"/>
                    <a:pt x="5736" y="5775"/>
                  </a:cubicBezTo>
                  <a:cubicBezTo>
                    <a:pt x="6695" y="5834"/>
                    <a:pt x="7694" y="5814"/>
                    <a:pt x="8575" y="5482"/>
                  </a:cubicBezTo>
                  <a:cubicBezTo>
                    <a:pt x="10513" y="4738"/>
                    <a:pt x="11315" y="2174"/>
                    <a:pt x="9318" y="1038"/>
                  </a:cubicBezTo>
                  <a:cubicBezTo>
                    <a:pt x="7537" y="1"/>
                    <a:pt x="3407" y="1293"/>
                    <a:pt x="1626" y="1919"/>
                  </a:cubicBezTo>
                  <a:close/>
                </a:path>
              </a:pathLst>
            </a:custGeom>
            <a:noFill/>
            <a:ln w="6350" cap="flat" cmpd="sng">
              <a:solidFill>
                <a:srgbClr val="0D497D"/>
              </a:solidFill>
              <a:prstDash val="solid"/>
              <a:miter lim="19574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94" name="Google Shape;794;p59"/>
          <p:cNvSpPr/>
          <p:nvPr/>
        </p:nvSpPr>
        <p:spPr>
          <a:xfrm>
            <a:off x="5012998" y="3784124"/>
            <a:ext cx="506988" cy="424139"/>
          </a:xfrm>
          <a:custGeom>
            <a:avLst/>
            <a:gdLst/>
            <a:ahLst/>
            <a:cxnLst/>
            <a:rect l="l" t="t" r="r" b="b"/>
            <a:pathLst>
              <a:path w="12918" h="10807" extrusionOk="0">
                <a:moveTo>
                  <a:pt x="10807" y="851"/>
                </a:moveTo>
                <a:cubicBezTo>
                  <a:pt x="10366" y="1608"/>
                  <a:pt x="10366" y="2584"/>
                  <a:pt x="10807" y="3340"/>
                </a:cubicBezTo>
                <a:lnTo>
                  <a:pt x="2332" y="3340"/>
                </a:lnTo>
                <a:cubicBezTo>
                  <a:pt x="1765" y="3340"/>
                  <a:pt x="1293" y="2962"/>
                  <a:pt x="1135" y="2458"/>
                </a:cubicBezTo>
                <a:cubicBezTo>
                  <a:pt x="915" y="1671"/>
                  <a:pt x="1513" y="851"/>
                  <a:pt x="2332" y="851"/>
                </a:cubicBezTo>
                <a:close/>
                <a:moveTo>
                  <a:pt x="8822" y="4159"/>
                </a:moveTo>
                <a:lnTo>
                  <a:pt x="8822" y="6648"/>
                </a:lnTo>
                <a:lnTo>
                  <a:pt x="1891" y="6648"/>
                </a:lnTo>
                <a:lnTo>
                  <a:pt x="1891" y="4159"/>
                </a:lnTo>
                <a:close/>
                <a:moveTo>
                  <a:pt x="10524" y="4159"/>
                </a:moveTo>
                <a:lnTo>
                  <a:pt x="10524" y="6648"/>
                </a:lnTo>
                <a:lnTo>
                  <a:pt x="9704" y="6648"/>
                </a:lnTo>
                <a:lnTo>
                  <a:pt x="9704" y="4159"/>
                </a:lnTo>
                <a:close/>
                <a:moveTo>
                  <a:pt x="12130" y="4159"/>
                </a:moveTo>
                <a:lnTo>
                  <a:pt x="12130" y="6648"/>
                </a:lnTo>
                <a:lnTo>
                  <a:pt x="11343" y="6648"/>
                </a:lnTo>
                <a:lnTo>
                  <a:pt x="11343" y="4159"/>
                </a:lnTo>
                <a:close/>
                <a:moveTo>
                  <a:pt x="1986" y="7467"/>
                </a:moveTo>
                <a:lnTo>
                  <a:pt x="1986" y="9956"/>
                </a:lnTo>
                <a:lnTo>
                  <a:pt x="1104" y="9956"/>
                </a:lnTo>
                <a:lnTo>
                  <a:pt x="1104" y="7467"/>
                </a:lnTo>
                <a:close/>
                <a:moveTo>
                  <a:pt x="3624" y="7467"/>
                </a:moveTo>
                <a:lnTo>
                  <a:pt x="3624" y="9956"/>
                </a:lnTo>
                <a:lnTo>
                  <a:pt x="2805" y="9956"/>
                </a:lnTo>
                <a:lnTo>
                  <a:pt x="2805" y="7467"/>
                </a:lnTo>
                <a:close/>
                <a:moveTo>
                  <a:pt x="11311" y="7467"/>
                </a:moveTo>
                <a:lnTo>
                  <a:pt x="11311" y="9956"/>
                </a:lnTo>
                <a:lnTo>
                  <a:pt x="4443" y="9956"/>
                </a:lnTo>
                <a:lnTo>
                  <a:pt x="4443" y="7467"/>
                </a:lnTo>
                <a:close/>
                <a:moveTo>
                  <a:pt x="2364" y="1"/>
                </a:moveTo>
                <a:cubicBezTo>
                  <a:pt x="1671" y="1"/>
                  <a:pt x="1041" y="379"/>
                  <a:pt x="631" y="914"/>
                </a:cubicBezTo>
                <a:cubicBezTo>
                  <a:pt x="1" y="1828"/>
                  <a:pt x="253" y="3088"/>
                  <a:pt x="1104" y="3718"/>
                </a:cubicBezTo>
                <a:lnTo>
                  <a:pt x="1104" y="6648"/>
                </a:lnTo>
                <a:lnTo>
                  <a:pt x="694" y="6648"/>
                </a:lnTo>
                <a:cubicBezTo>
                  <a:pt x="442" y="6648"/>
                  <a:pt x="284" y="6837"/>
                  <a:pt x="284" y="7058"/>
                </a:cubicBezTo>
                <a:lnTo>
                  <a:pt x="284" y="10366"/>
                </a:lnTo>
                <a:cubicBezTo>
                  <a:pt x="284" y="10618"/>
                  <a:pt x="473" y="10807"/>
                  <a:pt x="694" y="10807"/>
                </a:cubicBezTo>
                <a:lnTo>
                  <a:pt x="11721" y="10807"/>
                </a:lnTo>
                <a:cubicBezTo>
                  <a:pt x="11941" y="10807"/>
                  <a:pt x="12130" y="10618"/>
                  <a:pt x="12130" y="10366"/>
                </a:cubicBezTo>
                <a:lnTo>
                  <a:pt x="12130" y="7499"/>
                </a:lnTo>
                <a:lnTo>
                  <a:pt x="12540" y="7499"/>
                </a:lnTo>
                <a:cubicBezTo>
                  <a:pt x="12760" y="7499"/>
                  <a:pt x="12918" y="7310"/>
                  <a:pt x="12918" y="7058"/>
                </a:cubicBezTo>
                <a:lnTo>
                  <a:pt x="12918" y="3750"/>
                </a:lnTo>
                <a:cubicBezTo>
                  <a:pt x="12918" y="3529"/>
                  <a:pt x="12760" y="3340"/>
                  <a:pt x="12540" y="3340"/>
                </a:cubicBezTo>
                <a:lnTo>
                  <a:pt x="11878" y="3340"/>
                </a:lnTo>
                <a:cubicBezTo>
                  <a:pt x="11091" y="2647"/>
                  <a:pt x="11122" y="1387"/>
                  <a:pt x="11973" y="757"/>
                </a:cubicBezTo>
                <a:cubicBezTo>
                  <a:pt x="12256" y="536"/>
                  <a:pt x="12130" y="64"/>
                  <a:pt x="117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5" name="Google Shape;795;p59"/>
          <p:cNvSpPr/>
          <p:nvPr/>
        </p:nvSpPr>
        <p:spPr>
          <a:xfrm>
            <a:off x="5015470" y="5069585"/>
            <a:ext cx="504516" cy="500395"/>
          </a:xfrm>
          <a:custGeom>
            <a:avLst/>
            <a:gdLst/>
            <a:ahLst/>
            <a:cxnLst/>
            <a:rect l="l" t="t" r="r" b="b"/>
            <a:pathLst>
              <a:path w="12855" h="12750" extrusionOk="0">
                <a:moveTo>
                  <a:pt x="6304" y="770"/>
                </a:moveTo>
                <a:cubicBezTo>
                  <a:pt x="6519" y="770"/>
                  <a:pt x="6711" y="952"/>
                  <a:pt x="6711" y="1186"/>
                </a:cubicBezTo>
                <a:lnTo>
                  <a:pt x="6711" y="1659"/>
                </a:lnTo>
                <a:cubicBezTo>
                  <a:pt x="6569" y="1643"/>
                  <a:pt x="6435" y="1635"/>
                  <a:pt x="6302" y="1635"/>
                </a:cubicBezTo>
                <a:cubicBezTo>
                  <a:pt x="6168" y="1635"/>
                  <a:pt x="6034" y="1643"/>
                  <a:pt x="5892" y="1659"/>
                </a:cubicBezTo>
                <a:lnTo>
                  <a:pt x="5892" y="1186"/>
                </a:lnTo>
                <a:cubicBezTo>
                  <a:pt x="5892" y="1029"/>
                  <a:pt x="5955" y="934"/>
                  <a:pt x="6081" y="840"/>
                </a:cubicBezTo>
                <a:cubicBezTo>
                  <a:pt x="6154" y="791"/>
                  <a:pt x="6230" y="770"/>
                  <a:pt x="6304" y="770"/>
                </a:cubicBezTo>
                <a:close/>
                <a:moveTo>
                  <a:pt x="6249" y="2423"/>
                </a:moveTo>
                <a:cubicBezTo>
                  <a:pt x="7067" y="2423"/>
                  <a:pt x="7748" y="3312"/>
                  <a:pt x="7373" y="4148"/>
                </a:cubicBezTo>
                <a:cubicBezTo>
                  <a:pt x="7184" y="4619"/>
                  <a:pt x="6731" y="4914"/>
                  <a:pt x="6251" y="4914"/>
                </a:cubicBezTo>
                <a:cubicBezTo>
                  <a:pt x="6089" y="4914"/>
                  <a:pt x="5925" y="4881"/>
                  <a:pt x="5766" y="4809"/>
                </a:cubicBezTo>
                <a:cubicBezTo>
                  <a:pt x="5136" y="4557"/>
                  <a:pt x="4852" y="3707"/>
                  <a:pt x="5230" y="3045"/>
                </a:cubicBezTo>
                <a:cubicBezTo>
                  <a:pt x="5325" y="2856"/>
                  <a:pt x="5482" y="2699"/>
                  <a:pt x="5640" y="2604"/>
                </a:cubicBezTo>
                <a:cubicBezTo>
                  <a:pt x="5766" y="2541"/>
                  <a:pt x="5892" y="2510"/>
                  <a:pt x="6018" y="2447"/>
                </a:cubicBezTo>
                <a:cubicBezTo>
                  <a:pt x="6096" y="2431"/>
                  <a:pt x="6173" y="2423"/>
                  <a:pt x="6249" y="2423"/>
                </a:cubicBezTo>
                <a:close/>
                <a:moveTo>
                  <a:pt x="4852" y="5156"/>
                </a:moveTo>
                <a:cubicBezTo>
                  <a:pt x="5041" y="5377"/>
                  <a:pt x="5293" y="5534"/>
                  <a:pt x="5577" y="5597"/>
                </a:cubicBezTo>
                <a:lnTo>
                  <a:pt x="3939" y="8243"/>
                </a:lnTo>
                <a:lnTo>
                  <a:pt x="2962" y="8243"/>
                </a:lnTo>
                <a:lnTo>
                  <a:pt x="4852" y="5156"/>
                </a:lnTo>
                <a:close/>
                <a:moveTo>
                  <a:pt x="7719" y="5187"/>
                </a:moveTo>
                <a:lnTo>
                  <a:pt x="9610" y="8243"/>
                </a:lnTo>
                <a:lnTo>
                  <a:pt x="8633" y="8243"/>
                </a:lnTo>
                <a:lnTo>
                  <a:pt x="7026" y="5597"/>
                </a:lnTo>
                <a:cubicBezTo>
                  <a:pt x="7310" y="5503"/>
                  <a:pt x="7530" y="5377"/>
                  <a:pt x="7719" y="5187"/>
                </a:cubicBezTo>
                <a:close/>
                <a:moveTo>
                  <a:pt x="6333" y="6007"/>
                </a:moveTo>
                <a:lnTo>
                  <a:pt x="7688" y="8275"/>
                </a:lnTo>
                <a:lnTo>
                  <a:pt x="7467" y="8275"/>
                </a:lnTo>
                <a:lnTo>
                  <a:pt x="7467" y="8243"/>
                </a:lnTo>
                <a:cubicBezTo>
                  <a:pt x="7373" y="7960"/>
                  <a:pt x="7215" y="7771"/>
                  <a:pt x="6995" y="7613"/>
                </a:cubicBezTo>
                <a:cubicBezTo>
                  <a:pt x="6783" y="7462"/>
                  <a:pt x="6545" y="7391"/>
                  <a:pt x="6310" y="7391"/>
                </a:cubicBezTo>
                <a:cubicBezTo>
                  <a:pt x="5812" y="7391"/>
                  <a:pt x="5329" y="7708"/>
                  <a:pt x="5136" y="8243"/>
                </a:cubicBezTo>
                <a:lnTo>
                  <a:pt x="4947" y="8243"/>
                </a:lnTo>
                <a:lnTo>
                  <a:pt x="6333" y="6007"/>
                </a:lnTo>
                <a:close/>
                <a:moveTo>
                  <a:pt x="6274" y="8212"/>
                </a:moveTo>
                <a:cubicBezTo>
                  <a:pt x="6325" y="8212"/>
                  <a:pt x="6377" y="8222"/>
                  <a:pt x="6428" y="8243"/>
                </a:cubicBezTo>
                <a:cubicBezTo>
                  <a:pt x="6585" y="8306"/>
                  <a:pt x="6680" y="8495"/>
                  <a:pt x="6680" y="8653"/>
                </a:cubicBezTo>
                <a:cubicBezTo>
                  <a:pt x="6704" y="8901"/>
                  <a:pt x="6515" y="9071"/>
                  <a:pt x="6295" y="9071"/>
                </a:cubicBezTo>
                <a:cubicBezTo>
                  <a:pt x="6235" y="9071"/>
                  <a:pt x="6173" y="9058"/>
                  <a:pt x="6113" y="9031"/>
                </a:cubicBezTo>
                <a:cubicBezTo>
                  <a:pt x="5924" y="8968"/>
                  <a:pt x="5798" y="8716"/>
                  <a:pt x="5892" y="8495"/>
                </a:cubicBezTo>
                <a:cubicBezTo>
                  <a:pt x="5941" y="8326"/>
                  <a:pt x="6101" y="8212"/>
                  <a:pt x="6274" y="8212"/>
                </a:cubicBezTo>
                <a:close/>
                <a:moveTo>
                  <a:pt x="3435" y="9063"/>
                </a:moveTo>
                <a:lnTo>
                  <a:pt x="1891" y="11583"/>
                </a:lnTo>
                <a:cubicBezTo>
                  <a:pt x="1576" y="11205"/>
                  <a:pt x="1513" y="10606"/>
                  <a:pt x="1796" y="10165"/>
                </a:cubicBezTo>
                <a:lnTo>
                  <a:pt x="2458" y="9063"/>
                </a:lnTo>
                <a:close/>
                <a:moveTo>
                  <a:pt x="10145" y="9063"/>
                </a:moveTo>
                <a:lnTo>
                  <a:pt x="10807" y="10165"/>
                </a:lnTo>
                <a:cubicBezTo>
                  <a:pt x="11027" y="10606"/>
                  <a:pt x="10996" y="11205"/>
                  <a:pt x="10681" y="11583"/>
                </a:cubicBezTo>
                <a:lnTo>
                  <a:pt x="9169" y="9063"/>
                </a:lnTo>
                <a:close/>
                <a:moveTo>
                  <a:pt x="6256" y="1"/>
                </a:moveTo>
                <a:cubicBezTo>
                  <a:pt x="5728" y="1"/>
                  <a:pt x="5259" y="331"/>
                  <a:pt x="5104" y="871"/>
                </a:cubicBezTo>
                <a:cubicBezTo>
                  <a:pt x="5041" y="997"/>
                  <a:pt x="5041" y="1123"/>
                  <a:pt x="5041" y="1218"/>
                </a:cubicBezTo>
                <a:lnTo>
                  <a:pt x="5041" y="2069"/>
                </a:lnTo>
                <a:cubicBezTo>
                  <a:pt x="4317" y="2604"/>
                  <a:pt x="4033" y="3581"/>
                  <a:pt x="4348" y="4431"/>
                </a:cubicBezTo>
                <a:cubicBezTo>
                  <a:pt x="4002" y="4998"/>
                  <a:pt x="2836" y="6920"/>
                  <a:pt x="1985" y="8275"/>
                </a:cubicBezTo>
                <a:lnTo>
                  <a:pt x="473" y="8275"/>
                </a:lnTo>
                <a:cubicBezTo>
                  <a:pt x="284" y="8275"/>
                  <a:pt x="95" y="8432"/>
                  <a:pt x="64" y="8653"/>
                </a:cubicBezTo>
                <a:cubicBezTo>
                  <a:pt x="1" y="8874"/>
                  <a:pt x="221" y="9094"/>
                  <a:pt x="442" y="9094"/>
                </a:cubicBezTo>
                <a:lnTo>
                  <a:pt x="1418" y="9094"/>
                </a:lnTo>
                <a:lnTo>
                  <a:pt x="1009" y="9787"/>
                </a:lnTo>
                <a:cubicBezTo>
                  <a:pt x="599" y="10417"/>
                  <a:pt x="599" y="11236"/>
                  <a:pt x="946" y="11866"/>
                </a:cubicBezTo>
                <a:cubicBezTo>
                  <a:pt x="1103" y="12182"/>
                  <a:pt x="1387" y="12465"/>
                  <a:pt x="1702" y="12654"/>
                </a:cubicBezTo>
                <a:cubicBezTo>
                  <a:pt x="1761" y="12694"/>
                  <a:pt x="1827" y="12711"/>
                  <a:pt x="1893" y="12711"/>
                </a:cubicBezTo>
                <a:cubicBezTo>
                  <a:pt x="2037" y="12711"/>
                  <a:pt x="2182" y="12626"/>
                  <a:pt x="2269" y="12497"/>
                </a:cubicBezTo>
                <a:lnTo>
                  <a:pt x="4348" y="9094"/>
                </a:lnTo>
                <a:lnTo>
                  <a:pt x="5041" y="9094"/>
                </a:lnTo>
                <a:cubicBezTo>
                  <a:pt x="5167" y="9504"/>
                  <a:pt x="5482" y="9787"/>
                  <a:pt x="5829" y="9882"/>
                </a:cubicBezTo>
                <a:cubicBezTo>
                  <a:pt x="5961" y="9928"/>
                  <a:pt x="6096" y="9950"/>
                  <a:pt x="6227" y="9950"/>
                </a:cubicBezTo>
                <a:cubicBezTo>
                  <a:pt x="6628" y="9950"/>
                  <a:pt x="7002" y="9749"/>
                  <a:pt x="7215" y="9441"/>
                </a:cubicBezTo>
                <a:cubicBezTo>
                  <a:pt x="7310" y="9346"/>
                  <a:pt x="7373" y="9189"/>
                  <a:pt x="7373" y="9189"/>
                </a:cubicBezTo>
                <a:lnTo>
                  <a:pt x="8097" y="9189"/>
                </a:lnTo>
                <a:lnTo>
                  <a:pt x="10145" y="12528"/>
                </a:lnTo>
                <a:cubicBezTo>
                  <a:pt x="10207" y="12673"/>
                  <a:pt x="10337" y="12750"/>
                  <a:pt x="10473" y="12750"/>
                </a:cubicBezTo>
                <a:cubicBezTo>
                  <a:pt x="10544" y="12750"/>
                  <a:pt x="10616" y="12729"/>
                  <a:pt x="10681" y="12686"/>
                </a:cubicBezTo>
                <a:cubicBezTo>
                  <a:pt x="11657" y="12119"/>
                  <a:pt x="11972" y="10795"/>
                  <a:pt x="11405" y="9850"/>
                </a:cubicBezTo>
                <a:lnTo>
                  <a:pt x="10996" y="9189"/>
                </a:lnTo>
                <a:lnTo>
                  <a:pt x="12288" y="9189"/>
                </a:lnTo>
                <a:cubicBezTo>
                  <a:pt x="12508" y="9189"/>
                  <a:pt x="12697" y="9031"/>
                  <a:pt x="12729" y="8842"/>
                </a:cubicBezTo>
                <a:cubicBezTo>
                  <a:pt x="12855" y="8432"/>
                  <a:pt x="12666" y="8243"/>
                  <a:pt x="12382" y="8243"/>
                </a:cubicBezTo>
                <a:lnTo>
                  <a:pt x="10555" y="8243"/>
                </a:lnTo>
                <a:lnTo>
                  <a:pt x="8192" y="4368"/>
                </a:lnTo>
                <a:cubicBezTo>
                  <a:pt x="8507" y="3549"/>
                  <a:pt x="8255" y="2573"/>
                  <a:pt x="7499" y="2005"/>
                </a:cubicBezTo>
                <a:lnTo>
                  <a:pt x="7499" y="1218"/>
                </a:lnTo>
                <a:cubicBezTo>
                  <a:pt x="7499" y="682"/>
                  <a:pt x="7152" y="210"/>
                  <a:pt x="6617" y="52"/>
                </a:cubicBezTo>
                <a:cubicBezTo>
                  <a:pt x="6495" y="18"/>
                  <a:pt x="6374" y="1"/>
                  <a:pt x="6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076" name="Picture 4" descr="Kampala Uganda | Africa travel, Uganda travel, Uganda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768" y="0"/>
            <a:ext cx="45609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26701" y="3996193"/>
            <a:ext cx="423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5">
                    <a:lumMod val="90000"/>
                  </a:schemeClr>
                </a:solidFill>
                <a:latin typeface="Roboto" panose="020B0604020202020204" charset="0"/>
                <a:ea typeface="Roboto" panose="020B0604020202020204" charset="0"/>
              </a:rPr>
              <a:t>Creating new cities because they play important role in economic growth</a:t>
            </a:r>
          </a:p>
        </p:txBody>
      </p:sp>
      <p:cxnSp>
        <p:nvCxnSpPr>
          <p:cNvPr id="10" name="Elbow Connector 9"/>
          <p:cNvCxnSpPr>
            <a:stCxn id="777" idx="3"/>
            <a:endCxn id="6" idx="3"/>
          </p:cNvCxnSpPr>
          <p:nvPr/>
        </p:nvCxnSpPr>
        <p:spPr>
          <a:xfrm>
            <a:off x="10363201" y="3723611"/>
            <a:ext cx="12700" cy="872747"/>
          </a:xfrm>
          <a:prstGeom prst="bentConnector3">
            <a:avLst>
              <a:gd name="adj1" fmla="val 1800000"/>
            </a:avLst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oogle Shape;9910;p81"/>
          <p:cNvGrpSpPr/>
          <p:nvPr/>
        </p:nvGrpSpPr>
        <p:grpSpPr>
          <a:xfrm>
            <a:off x="4985842" y="2556089"/>
            <a:ext cx="488359" cy="493217"/>
            <a:chOff x="-64764500" y="2280550"/>
            <a:chExt cx="316650" cy="319800"/>
          </a:xfrm>
          <a:solidFill>
            <a:schemeClr val="bg2"/>
          </a:solidFill>
        </p:grpSpPr>
        <p:sp>
          <p:nvSpPr>
            <p:cNvPr id="37" name="Google Shape;9911;p81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9912;p81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2"/>
          <p:cNvSpPr txBox="1">
            <a:spLocks noGrp="1"/>
          </p:cNvSpPr>
          <p:nvPr>
            <p:ph type="subTitle" idx="4294967295"/>
          </p:nvPr>
        </p:nvSpPr>
        <p:spPr>
          <a:xfrm>
            <a:off x="6172668" y="4043545"/>
            <a:ext cx="2370800" cy="15392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algn="ctr"/>
            <a:r>
              <a:rPr lang="en-US" sz="1867" dirty="0"/>
              <a:t>Increase in incomes &amp; Attract investment</a:t>
            </a:r>
          </a:p>
          <a:p>
            <a:pPr marL="152396" algn="ctr"/>
            <a:endParaRPr lang="en-US" sz="1867" dirty="0"/>
          </a:p>
          <a:p>
            <a:pPr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</a:pPr>
            <a:endParaRPr sz="1867" dirty="0"/>
          </a:p>
        </p:txBody>
      </p:sp>
      <p:sp>
        <p:nvSpPr>
          <p:cNvPr id="845" name="Google Shape;845;p62"/>
          <p:cNvSpPr txBox="1">
            <a:spLocks noGrp="1"/>
          </p:cNvSpPr>
          <p:nvPr>
            <p:ph type="title"/>
          </p:nvPr>
        </p:nvSpPr>
        <p:spPr>
          <a:xfrm>
            <a:off x="952400" y="798637"/>
            <a:ext cx="10287200" cy="803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dirty="0"/>
              <a:t>Prediction of New Cities Implications</a:t>
            </a:r>
            <a:endParaRPr dirty="0"/>
          </a:p>
        </p:txBody>
      </p:sp>
      <p:sp>
        <p:nvSpPr>
          <p:cNvPr id="846" name="Google Shape;846;p62"/>
          <p:cNvSpPr txBox="1">
            <a:spLocks noGrp="1"/>
          </p:cNvSpPr>
          <p:nvPr>
            <p:ph type="subTitle" idx="4294967295"/>
          </p:nvPr>
        </p:nvSpPr>
        <p:spPr>
          <a:xfrm>
            <a:off x="1203036" y="3948832"/>
            <a:ext cx="2370800" cy="1655059"/>
          </a:xfrm>
          <a:prstGeom prst="rect">
            <a:avLst/>
          </a:prstGeom>
        </p:spPr>
        <p:txBody>
          <a:bodyPr spcFirstLastPara="1" vert="horz" wrap="square" lIns="121900" tIns="121900" rIns="154000" bIns="121900" rtlCol="0" anchor="t" anchorCtr="0">
            <a:noAutofit/>
          </a:bodyPr>
          <a:lstStyle/>
          <a:p>
            <a:pPr marL="152396" algn="ctr"/>
            <a:r>
              <a:rPr lang="en-US" sz="1867" dirty="0"/>
              <a:t>Economic development</a:t>
            </a:r>
          </a:p>
        </p:txBody>
      </p:sp>
      <p:sp>
        <p:nvSpPr>
          <p:cNvPr id="847" name="Google Shape;847;p62"/>
          <p:cNvSpPr txBox="1">
            <a:spLocks noGrp="1"/>
          </p:cNvSpPr>
          <p:nvPr>
            <p:ph type="subTitle" idx="4294967295"/>
          </p:nvPr>
        </p:nvSpPr>
        <p:spPr>
          <a:xfrm>
            <a:off x="8472067" y="2174239"/>
            <a:ext cx="2448000" cy="8746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algn="ctr"/>
            <a:r>
              <a:rPr lang="en-US" sz="1867" dirty="0"/>
              <a:t>Infrastructure development</a:t>
            </a:r>
          </a:p>
        </p:txBody>
      </p:sp>
      <p:sp>
        <p:nvSpPr>
          <p:cNvPr id="849" name="Google Shape;849;p62"/>
          <p:cNvSpPr txBox="1">
            <a:spLocks noGrp="1"/>
          </p:cNvSpPr>
          <p:nvPr>
            <p:ph type="subTitle" idx="4294967295"/>
          </p:nvPr>
        </p:nvSpPr>
        <p:spPr>
          <a:xfrm>
            <a:off x="3613024" y="2561949"/>
            <a:ext cx="2459200" cy="63023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" algn="ctr"/>
            <a:r>
              <a:rPr lang="en-US" sz="1867" dirty="0"/>
              <a:t>Job creation</a:t>
            </a:r>
          </a:p>
          <a:p>
            <a:pPr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</a:pPr>
            <a:endParaRPr sz="1867" dirty="0"/>
          </a:p>
        </p:txBody>
      </p:sp>
      <p:sp>
        <p:nvSpPr>
          <p:cNvPr id="853" name="Google Shape;853;p62"/>
          <p:cNvSpPr/>
          <p:nvPr/>
        </p:nvSpPr>
        <p:spPr>
          <a:xfrm rot="-1230993">
            <a:off x="4292697" y="3092113"/>
            <a:ext cx="1152975" cy="922728"/>
          </a:xfrm>
          <a:custGeom>
            <a:avLst/>
            <a:gdLst/>
            <a:ahLst/>
            <a:cxnLst/>
            <a:rect l="l" t="t" r="r" b="b"/>
            <a:pathLst>
              <a:path w="50936" h="31611" extrusionOk="0">
                <a:moveTo>
                  <a:pt x="8543" y="0"/>
                </a:moveTo>
                <a:cubicBezTo>
                  <a:pt x="7303" y="0"/>
                  <a:pt x="6076" y="226"/>
                  <a:pt x="4915" y="740"/>
                </a:cubicBezTo>
                <a:cubicBezTo>
                  <a:pt x="4245" y="1027"/>
                  <a:pt x="3639" y="1410"/>
                  <a:pt x="3128" y="1953"/>
                </a:cubicBezTo>
                <a:cubicBezTo>
                  <a:pt x="2490" y="2655"/>
                  <a:pt x="2043" y="3516"/>
                  <a:pt x="1788" y="4474"/>
                </a:cubicBezTo>
                <a:cubicBezTo>
                  <a:pt x="0" y="10601"/>
                  <a:pt x="3383" y="17080"/>
                  <a:pt x="9447" y="19123"/>
                </a:cubicBezTo>
                <a:cubicBezTo>
                  <a:pt x="11458" y="19793"/>
                  <a:pt x="13660" y="19952"/>
                  <a:pt x="15575" y="20910"/>
                </a:cubicBezTo>
                <a:cubicBezTo>
                  <a:pt x="17266" y="21740"/>
                  <a:pt x="18606" y="23176"/>
                  <a:pt x="19979" y="24484"/>
                </a:cubicBezTo>
                <a:cubicBezTo>
                  <a:pt x="21574" y="26048"/>
                  <a:pt x="23266" y="27484"/>
                  <a:pt x="25053" y="28825"/>
                </a:cubicBezTo>
                <a:cubicBezTo>
                  <a:pt x="26266" y="29782"/>
                  <a:pt x="27638" y="30548"/>
                  <a:pt x="29074" y="31091"/>
                </a:cubicBezTo>
                <a:cubicBezTo>
                  <a:pt x="30171" y="31465"/>
                  <a:pt x="31310" y="31611"/>
                  <a:pt x="32459" y="31611"/>
                </a:cubicBezTo>
                <a:cubicBezTo>
                  <a:pt x="33953" y="31611"/>
                  <a:pt x="35464" y="31365"/>
                  <a:pt x="36925" y="31059"/>
                </a:cubicBezTo>
                <a:cubicBezTo>
                  <a:pt x="41266" y="30165"/>
                  <a:pt x="45797" y="28569"/>
                  <a:pt x="48319" y="24931"/>
                </a:cubicBezTo>
                <a:cubicBezTo>
                  <a:pt x="48957" y="23974"/>
                  <a:pt x="49468" y="22952"/>
                  <a:pt x="49819" y="21899"/>
                </a:cubicBezTo>
                <a:cubicBezTo>
                  <a:pt x="50776" y="19123"/>
                  <a:pt x="50936" y="16059"/>
                  <a:pt x="49946" y="13314"/>
                </a:cubicBezTo>
                <a:cubicBezTo>
                  <a:pt x="48925" y="10570"/>
                  <a:pt x="46659" y="8240"/>
                  <a:pt x="43851" y="7474"/>
                </a:cubicBezTo>
                <a:cubicBezTo>
                  <a:pt x="43022" y="7242"/>
                  <a:pt x="42178" y="7144"/>
                  <a:pt x="41329" y="7144"/>
                </a:cubicBezTo>
                <a:cubicBezTo>
                  <a:pt x="39727" y="7144"/>
                  <a:pt x="38107" y="7494"/>
                  <a:pt x="36542" y="7953"/>
                </a:cubicBezTo>
                <a:cubicBezTo>
                  <a:pt x="34181" y="8655"/>
                  <a:pt x="31883" y="9644"/>
                  <a:pt x="29425" y="10091"/>
                </a:cubicBezTo>
                <a:cubicBezTo>
                  <a:pt x="28852" y="10215"/>
                  <a:pt x="28269" y="10277"/>
                  <a:pt x="27686" y="10277"/>
                </a:cubicBezTo>
                <a:cubicBezTo>
                  <a:pt x="26776" y="10277"/>
                  <a:pt x="25865" y="10127"/>
                  <a:pt x="24989" y="9836"/>
                </a:cubicBezTo>
                <a:lnTo>
                  <a:pt x="24989" y="9836"/>
                </a:lnTo>
                <a:lnTo>
                  <a:pt x="25085" y="9931"/>
                </a:lnTo>
                <a:cubicBezTo>
                  <a:pt x="22021" y="7506"/>
                  <a:pt x="19340" y="4538"/>
                  <a:pt x="16053" y="2431"/>
                </a:cubicBezTo>
                <a:cubicBezTo>
                  <a:pt x="13824" y="1003"/>
                  <a:pt x="11155" y="0"/>
                  <a:pt x="85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4" name="Google Shape;854;p62"/>
          <p:cNvSpPr/>
          <p:nvPr/>
        </p:nvSpPr>
        <p:spPr>
          <a:xfrm rot="-1230993">
            <a:off x="9139579" y="3018667"/>
            <a:ext cx="1152975" cy="922728"/>
          </a:xfrm>
          <a:custGeom>
            <a:avLst/>
            <a:gdLst/>
            <a:ahLst/>
            <a:cxnLst/>
            <a:rect l="l" t="t" r="r" b="b"/>
            <a:pathLst>
              <a:path w="50936" h="31611" extrusionOk="0">
                <a:moveTo>
                  <a:pt x="8543" y="0"/>
                </a:moveTo>
                <a:cubicBezTo>
                  <a:pt x="7303" y="0"/>
                  <a:pt x="6076" y="226"/>
                  <a:pt x="4915" y="740"/>
                </a:cubicBezTo>
                <a:cubicBezTo>
                  <a:pt x="4245" y="1027"/>
                  <a:pt x="3639" y="1410"/>
                  <a:pt x="3128" y="1953"/>
                </a:cubicBezTo>
                <a:cubicBezTo>
                  <a:pt x="2490" y="2655"/>
                  <a:pt x="2043" y="3516"/>
                  <a:pt x="1788" y="4474"/>
                </a:cubicBezTo>
                <a:cubicBezTo>
                  <a:pt x="0" y="10601"/>
                  <a:pt x="3383" y="17080"/>
                  <a:pt x="9447" y="19123"/>
                </a:cubicBezTo>
                <a:cubicBezTo>
                  <a:pt x="11458" y="19793"/>
                  <a:pt x="13660" y="19952"/>
                  <a:pt x="15575" y="20910"/>
                </a:cubicBezTo>
                <a:cubicBezTo>
                  <a:pt x="17266" y="21740"/>
                  <a:pt x="18606" y="23176"/>
                  <a:pt x="19979" y="24484"/>
                </a:cubicBezTo>
                <a:cubicBezTo>
                  <a:pt x="21574" y="26048"/>
                  <a:pt x="23266" y="27484"/>
                  <a:pt x="25053" y="28825"/>
                </a:cubicBezTo>
                <a:cubicBezTo>
                  <a:pt x="26266" y="29782"/>
                  <a:pt x="27638" y="30548"/>
                  <a:pt x="29074" y="31091"/>
                </a:cubicBezTo>
                <a:cubicBezTo>
                  <a:pt x="30171" y="31465"/>
                  <a:pt x="31310" y="31611"/>
                  <a:pt x="32459" y="31611"/>
                </a:cubicBezTo>
                <a:cubicBezTo>
                  <a:pt x="33953" y="31611"/>
                  <a:pt x="35464" y="31365"/>
                  <a:pt x="36925" y="31059"/>
                </a:cubicBezTo>
                <a:cubicBezTo>
                  <a:pt x="41266" y="30165"/>
                  <a:pt x="45797" y="28569"/>
                  <a:pt x="48319" y="24931"/>
                </a:cubicBezTo>
                <a:cubicBezTo>
                  <a:pt x="48957" y="23974"/>
                  <a:pt x="49468" y="22952"/>
                  <a:pt x="49819" y="21899"/>
                </a:cubicBezTo>
                <a:cubicBezTo>
                  <a:pt x="50776" y="19123"/>
                  <a:pt x="50936" y="16059"/>
                  <a:pt x="49946" y="13314"/>
                </a:cubicBezTo>
                <a:cubicBezTo>
                  <a:pt x="48925" y="10570"/>
                  <a:pt x="46659" y="8240"/>
                  <a:pt x="43851" y="7474"/>
                </a:cubicBezTo>
                <a:cubicBezTo>
                  <a:pt x="43022" y="7242"/>
                  <a:pt x="42178" y="7144"/>
                  <a:pt x="41329" y="7144"/>
                </a:cubicBezTo>
                <a:cubicBezTo>
                  <a:pt x="39727" y="7144"/>
                  <a:pt x="38107" y="7494"/>
                  <a:pt x="36542" y="7953"/>
                </a:cubicBezTo>
                <a:cubicBezTo>
                  <a:pt x="34181" y="8655"/>
                  <a:pt x="31883" y="9644"/>
                  <a:pt x="29425" y="10091"/>
                </a:cubicBezTo>
                <a:cubicBezTo>
                  <a:pt x="28852" y="10215"/>
                  <a:pt x="28269" y="10277"/>
                  <a:pt x="27686" y="10277"/>
                </a:cubicBezTo>
                <a:cubicBezTo>
                  <a:pt x="26776" y="10277"/>
                  <a:pt x="25865" y="10127"/>
                  <a:pt x="24989" y="9836"/>
                </a:cubicBezTo>
                <a:lnTo>
                  <a:pt x="24989" y="9836"/>
                </a:lnTo>
                <a:lnTo>
                  <a:pt x="25085" y="9931"/>
                </a:lnTo>
                <a:cubicBezTo>
                  <a:pt x="22021" y="7506"/>
                  <a:pt x="19340" y="4538"/>
                  <a:pt x="16053" y="2431"/>
                </a:cubicBezTo>
                <a:cubicBezTo>
                  <a:pt x="13824" y="1003"/>
                  <a:pt x="11155" y="0"/>
                  <a:pt x="85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5" name="Google Shape;855;p62"/>
          <p:cNvSpPr/>
          <p:nvPr/>
        </p:nvSpPr>
        <p:spPr>
          <a:xfrm rot="-1230993">
            <a:off x="6716130" y="2985808"/>
            <a:ext cx="1152975" cy="922728"/>
          </a:xfrm>
          <a:custGeom>
            <a:avLst/>
            <a:gdLst/>
            <a:ahLst/>
            <a:cxnLst/>
            <a:rect l="l" t="t" r="r" b="b"/>
            <a:pathLst>
              <a:path w="50936" h="31611" extrusionOk="0">
                <a:moveTo>
                  <a:pt x="8543" y="0"/>
                </a:moveTo>
                <a:cubicBezTo>
                  <a:pt x="7303" y="0"/>
                  <a:pt x="6076" y="226"/>
                  <a:pt x="4915" y="740"/>
                </a:cubicBezTo>
                <a:cubicBezTo>
                  <a:pt x="4245" y="1027"/>
                  <a:pt x="3639" y="1410"/>
                  <a:pt x="3128" y="1953"/>
                </a:cubicBezTo>
                <a:cubicBezTo>
                  <a:pt x="2490" y="2655"/>
                  <a:pt x="2043" y="3516"/>
                  <a:pt x="1788" y="4474"/>
                </a:cubicBezTo>
                <a:cubicBezTo>
                  <a:pt x="0" y="10601"/>
                  <a:pt x="3383" y="17080"/>
                  <a:pt x="9447" y="19123"/>
                </a:cubicBezTo>
                <a:cubicBezTo>
                  <a:pt x="11458" y="19793"/>
                  <a:pt x="13660" y="19952"/>
                  <a:pt x="15575" y="20910"/>
                </a:cubicBezTo>
                <a:cubicBezTo>
                  <a:pt x="17266" y="21740"/>
                  <a:pt x="18606" y="23176"/>
                  <a:pt x="19979" y="24484"/>
                </a:cubicBezTo>
                <a:cubicBezTo>
                  <a:pt x="21574" y="26048"/>
                  <a:pt x="23266" y="27484"/>
                  <a:pt x="25053" y="28825"/>
                </a:cubicBezTo>
                <a:cubicBezTo>
                  <a:pt x="26266" y="29782"/>
                  <a:pt x="27638" y="30548"/>
                  <a:pt x="29074" y="31091"/>
                </a:cubicBezTo>
                <a:cubicBezTo>
                  <a:pt x="30171" y="31465"/>
                  <a:pt x="31310" y="31611"/>
                  <a:pt x="32459" y="31611"/>
                </a:cubicBezTo>
                <a:cubicBezTo>
                  <a:pt x="33953" y="31611"/>
                  <a:pt x="35464" y="31365"/>
                  <a:pt x="36925" y="31059"/>
                </a:cubicBezTo>
                <a:cubicBezTo>
                  <a:pt x="41266" y="30165"/>
                  <a:pt x="45797" y="28569"/>
                  <a:pt x="48319" y="24931"/>
                </a:cubicBezTo>
                <a:cubicBezTo>
                  <a:pt x="48957" y="23974"/>
                  <a:pt x="49468" y="22952"/>
                  <a:pt x="49819" y="21899"/>
                </a:cubicBezTo>
                <a:cubicBezTo>
                  <a:pt x="50776" y="19123"/>
                  <a:pt x="50936" y="16059"/>
                  <a:pt x="49946" y="13314"/>
                </a:cubicBezTo>
                <a:cubicBezTo>
                  <a:pt x="48925" y="10570"/>
                  <a:pt x="46659" y="8240"/>
                  <a:pt x="43851" y="7474"/>
                </a:cubicBezTo>
                <a:cubicBezTo>
                  <a:pt x="43022" y="7242"/>
                  <a:pt x="42178" y="7144"/>
                  <a:pt x="41329" y="7144"/>
                </a:cubicBezTo>
                <a:cubicBezTo>
                  <a:pt x="39727" y="7144"/>
                  <a:pt x="38107" y="7494"/>
                  <a:pt x="36542" y="7953"/>
                </a:cubicBezTo>
                <a:cubicBezTo>
                  <a:pt x="34181" y="8655"/>
                  <a:pt x="31883" y="9644"/>
                  <a:pt x="29425" y="10091"/>
                </a:cubicBezTo>
                <a:cubicBezTo>
                  <a:pt x="28852" y="10215"/>
                  <a:pt x="28269" y="10277"/>
                  <a:pt x="27686" y="10277"/>
                </a:cubicBezTo>
                <a:cubicBezTo>
                  <a:pt x="26776" y="10277"/>
                  <a:pt x="25865" y="10127"/>
                  <a:pt x="24989" y="9836"/>
                </a:cubicBezTo>
                <a:lnTo>
                  <a:pt x="24989" y="9836"/>
                </a:lnTo>
                <a:lnTo>
                  <a:pt x="25085" y="9931"/>
                </a:lnTo>
                <a:cubicBezTo>
                  <a:pt x="22021" y="7506"/>
                  <a:pt x="19340" y="4538"/>
                  <a:pt x="16053" y="2431"/>
                </a:cubicBezTo>
                <a:cubicBezTo>
                  <a:pt x="13824" y="1003"/>
                  <a:pt x="11155" y="0"/>
                  <a:pt x="85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6" name="Google Shape;856;p62"/>
          <p:cNvSpPr/>
          <p:nvPr/>
        </p:nvSpPr>
        <p:spPr>
          <a:xfrm rot="-1230993">
            <a:off x="1843013" y="2985808"/>
            <a:ext cx="1152975" cy="922728"/>
          </a:xfrm>
          <a:custGeom>
            <a:avLst/>
            <a:gdLst/>
            <a:ahLst/>
            <a:cxnLst/>
            <a:rect l="l" t="t" r="r" b="b"/>
            <a:pathLst>
              <a:path w="50936" h="31611" extrusionOk="0">
                <a:moveTo>
                  <a:pt x="8543" y="0"/>
                </a:moveTo>
                <a:cubicBezTo>
                  <a:pt x="7303" y="0"/>
                  <a:pt x="6076" y="226"/>
                  <a:pt x="4915" y="740"/>
                </a:cubicBezTo>
                <a:cubicBezTo>
                  <a:pt x="4245" y="1027"/>
                  <a:pt x="3639" y="1410"/>
                  <a:pt x="3128" y="1953"/>
                </a:cubicBezTo>
                <a:cubicBezTo>
                  <a:pt x="2490" y="2655"/>
                  <a:pt x="2043" y="3516"/>
                  <a:pt x="1788" y="4474"/>
                </a:cubicBezTo>
                <a:cubicBezTo>
                  <a:pt x="0" y="10601"/>
                  <a:pt x="3383" y="17080"/>
                  <a:pt x="9447" y="19123"/>
                </a:cubicBezTo>
                <a:cubicBezTo>
                  <a:pt x="11458" y="19793"/>
                  <a:pt x="13660" y="19952"/>
                  <a:pt x="15575" y="20910"/>
                </a:cubicBezTo>
                <a:cubicBezTo>
                  <a:pt x="17266" y="21740"/>
                  <a:pt x="18606" y="23176"/>
                  <a:pt x="19979" y="24484"/>
                </a:cubicBezTo>
                <a:cubicBezTo>
                  <a:pt x="21574" y="26048"/>
                  <a:pt x="23266" y="27484"/>
                  <a:pt x="25053" y="28825"/>
                </a:cubicBezTo>
                <a:cubicBezTo>
                  <a:pt x="26266" y="29782"/>
                  <a:pt x="27638" y="30548"/>
                  <a:pt x="29074" y="31091"/>
                </a:cubicBezTo>
                <a:cubicBezTo>
                  <a:pt x="30171" y="31465"/>
                  <a:pt x="31310" y="31611"/>
                  <a:pt x="32459" y="31611"/>
                </a:cubicBezTo>
                <a:cubicBezTo>
                  <a:pt x="33953" y="31611"/>
                  <a:pt x="35464" y="31365"/>
                  <a:pt x="36925" y="31059"/>
                </a:cubicBezTo>
                <a:cubicBezTo>
                  <a:pt x="41266" y="30165"/>
                  <a:pt x="45797" y="28569"/>
                  <a:pt x="48319" y="24931"/>
                </a:cubicBezTo>
                <a:cubicBezTo>
                  <a:pt x="48957" y="23974"/>
                  <a:pt x="49468" y="22952"/>
                  <a:pt x="49819" y="21899"/>
                </a:cubicBezTo>
                <a:cubicBezTo>
                  <a:pt x="50776" y="19123"/>
                  <a:pt x="50936" y="16059"/>
                  <a:pt x="49946" y="13314"/>
                </a:cubicBezTo>
                <a:cubicBezTo>
                  <a:pt x="48925" y="10570"/>
                  <a:pt x="46659" y="8240"/>
                  <a:pt x="43851" y="7474"/>
                </a:cubicBezTo>
                <a:cubicBezTo>
                  <a:pt x="43022" y="7242"/>
                  <a:pt x="42178" y="7144"/>
                  <a:pt x="41329" y="7144"/>
                </a:cubicBezTo>
                <a:cubicBezTo>
                  <a:pt x="39727" y="7144"/>
                  <a:pt x="38107" y="7494"/>
                  <a:pt x="36542" y="7953"/>
                </a:cubicBezTo>
                <a:cubicBezTo>
                  <a:pt x="34181" y="8655"/>
                  <a:pt x="31883" y="9644"/>
                  <a:pt x="29425" y="10091"/>
                </a:cubicBezTo>
                <a:cubicBezTo>
                  <a:pt x="28852" y="10215"/>
                  <a:pt x="28269" y="10277"/>
                  <a:pt x="27686" y="10277"/>
                </a:cubicBezTo>
                <a:cubicBezTo>
                  <a:pt x="26776" y="10277"/>
                  <a:pt x="25865" y="10127"/>
                  <a:pt x="24989" y="9836"/>
                </a:cubicBezTo>
                <a:lnTo>
                  <a:pt x="24989" y="9836"/>
                </a:lnTo>
                <a:lnTo>
                  <a:pt x="25085" y="9931"/>
                </a:lnTo>
                <a:cubicBezTo>
                  <a:pt x="22021" y="7506"/>
                  <a:pt x="19340" y="4538"/>
                  <a:pt x="16053" y="2431"/>
                </a:cubicBezTo>
                <a:cubicBezTo>
                  <a:pt x="13824" y="1003"/>
                  <a:pt x="11155" y="0"/>
                  <a:pt x="85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857" name="Google Shape;857;p62"/>
          <p:cNvGrpSpPr/>
          <p:nvPr/>
        </p:nvGrpSpPr>
        <p:grpSpPr>
          <a:xfrm>
            <a:off x="1113284" y="2321209"/>
            <a:ext cx="9953360" cy="2438856"/>
            <a:chOff x="875513" y="1663788"/>
            <a:chExt cx="7465020" cy="1829142"/>
          </a:xfrm>
        </p:grpSpPr>
        <p:grpSp>
          <p:nvGrpSpPr>
            <p:cNvPr id="858" name="Google Shape;858;p62"/>
            <p:cNvGrpSpPr/>
            <p:nvPr/>
          </p:nvGrpSpPr>
          <p:grpSpPr>
            <a:xfrm>
              <a:off x="875513" y="1663788"/>
              <a:ext cx="7392972" cy="1829142"/>
              <a:chOff x="4234950" y="2101012"/>
              <a:chExt cx="4219974" cy="1044090"/>
            </a:xfrm>
          </p:grpSpPr>
          <p:sp>
            <p:nvSpPr>
              <p:cNvPr id="859" name="Google Shape;859;p62"/>
              <p:cNvSpPr/>
              <p:nvPr/>
            </p:nvSpPr>
            <p:spPr>
              <a:xfrm rot="10800000">
                <a:off x="7410780" y="2622683"/>
                <a:ext cx="1044144" cy="522420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50" fill="none" extrusionOk="0">
                    <a:moveTo>
                      <a:pt x="1" y="22050"/>
                    </a:moveTo>
                    <a:cubicBezTo>
                      <a:pt x="1" y="9874"/>
                      <a:pt x="9874" y="1"/>
                      <a:pt x="22050" y="1"/>
                    </a:cubicBezTo>
                    <a:cubicBezTo>
                      <a:pt x="34192" y="1"/>
                      <a:pt x="44065" y="9874"/>
                      <a:pt x="44065" y="22050"/>
                    </a:cubicBezTo>
                  </a:path>
                </a:pathLst>
              </a:custGeom>
              <a:noFill/>
              <a:ln w="38100" cap="rnd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0" name="Google Shape;860;p62"/>
              <p:cNvSpPr/>
              <p:nvPr/>
            </p:nvSpPr>
            <p:spPr>
              <a:xfrm rot="10800000">
                <a:off x="6366656" y="2101012"/>
                <a:ext cx="1044144" cy="521638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5" y="1"/>
                    </a:moveTo>
                    <a:cubicBezTo>
                      <a:pt x="44065" y="12176"/>
                      <a:pt x="34191" y="22016"/>
                      <a:pt x="22049" y="22016"/>
                    </a:cubicBezTo>
                    <a:cubicBezTo>
                      <a:pt x="9874" y="22016"/>
                      <a:pt x="0" y="12176"/>
                      <a:pt x="0" y="1"/>
                    </a:cubicBezTo>
                  </a:path>
                </a:pathLst>
              </a:custGeom>
              <a:noFill/>
              <a:ln w="38100" cap="rnd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1" name="Google Shape;861;p62"/>
              <p:cNvSpPr/>
              <p:nvPr/>
            </p:nvSpPr>
            <p:spPr>
              <a:xfrm rot="10800000">
                <a:off x="5322557" y="2622683"/>
                <a:ext cx="1044120" cy="522420"/>
              </a:xfrm>
              <a:custGeom>
                <a:avLst/>
                <a:gdLst/>
                <a:ahLst/>
                <a:cxnLst/>
                <a:rect l="l" t="t" r="r" b="b"/>
                <a:pathLst>
                  <a:path w="44065" h="22050" fill="none" extrusionOk="0">
                    <a:moveTo>
                      <a:pt x="0" y="22050"/>
                    </a:moveTo>
                    <a:cubicBezTo>
                      <a:pt x="0" y="9874"/>
                      <a:pt x="9874" y="1"/>
                      <a:pt x="22049" y="1"/>
                    </a:cubicBezTo>
                    <a:cubicBezTo>
                      <a:pt x="34191" y="1"/>
                      <a:pt x="44065" y="9874"/>
                      <a:pt x="44065" y="22050"/>
                    </a:cubicBezTo>
                  </a:path>
                </a:pathLst>
              </a:custGeom>
              <a:noFill/>
              <a:ln w="38100" cap="rnd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2" name="Google Shape;862;p62"/>
              <p:cNvSpPr/>
              <p:nvPr/>
            </p:nvSpPr>
            <p:spPr>
              <a:xfrm rot="10800000">
                <a:off x="4278434" y="2101012"/>
                <a:ext cx="1044144" cy="521638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noFill/>
              <a:ln w="38100" cap="rnd" cmpd="sng">
                <a:solidFill>
                  <a:schemeClr val="accent6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3" name="Google Shape;863;p62"/>
              <p:cNvSpPr/>
              <p:nvPr/>
            </p:nvSpPr>
            <p:spPr>
              <a:xfrm rot="10800000">
                <a:off x="7367296" y="2570459"/>
                <a:ext cx="86984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71" extrusionOk="0">
                    <a:moveTo>
                      <a:pt x="1835" y="1"/>
                    </a:moveTo>
                    <a:cubicBezTo>
                      <a:pt x="835" y="1"/>
                      <a:pt x="1" y="835"/>
                      <a:pt x="1" y="1836"/>
                    </a:cubicBezTo>
                    <a:cubicBezTo>
                      <a:pt x="1" y="2870"/>
                      <a:pt x="835" y="3670"/>
                      <a:pt x="1835" y="3670"/>
                    </a:cubicBezTo>
                    <a:cubicBezTo>
                      <a:pt x="2869" y="3670"/>
                      <a:pt x="3670" y="2870"/>
                      <a:pt x="3670" y="1836"/>
                    </a:cubicBezTo>
                    <a:cubicBezTo>
                      <a:pt x="3670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4" name="Google Shape;864;p62"/>
              <p:cNvSpPr/>
              <p:nvPr/>
            </p:nvSpPr>
            <p:spPr>
              <a:xfrm rot="10800000">
                <a:off x="6323197" y="2570459"/>
                <a:ext cx="86961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1" y="835"/>
                      <a:pt x="1" y="1836"/>
                    </a:cubicBezTo>
                    <a:cubicBezTo>
                      <a:pt x="1" y="2870"/>
                      <a:pt x="834" y="3670"/>
                      <a:pt x="1835" y="3670"/>
                    </a:cubicBezTo>
                    <a:cubicBezTo>
                      <a:pt x="2836" y="3670"/>
                      <a:pt x="3670" y="2870"/>
                      <a:pt x="3670" y="1836"/>
                    </a:cubicBezTo>
                    <a:cubicBezTo>
                      <a:pt x="3670" y="835"/>
                      <a:pt x="2869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5" name="Google Shape;865;p62"/>
              <p:cNvSpPr/>
              <p:nvPr/>
            </p:nvSpPr>
            <p:spPr>
              <a:xfrm rot="10800000">
                <a:off x="5279073" y="2570459"/>
                <a:ext cx="86961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0" y="835"/>
                      <a:pt x="0" y="1836"/>
                    </a:cubicBezTo>
                    <a:cubicBezTo>
                      <a:pt x="0" y="2870"/>
                      <a:pt x="834" y="3670"/>
                      <a:pt x="1835" y="3670"/>
                    </a:cubicBezTo>
                    <a:cubicBezTo>
                      <a:pt x="2836" y="3670"/>
                      <a:pt x="3670" y="2870"/>
                      <a:pt x="3670" y="1836"/>
                    </a:cubicBezTo>
                    <a:cubicBezTo>
                      <a:pt x="3670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6" name="Google Shape;866;p62"/>
              <p:cNvSpPr/>
              <p:nvPr/>
            </p:nvSpPr>
            <p:spPr>
              <a:xfrm rot="10800000">
                <a:off x="4234950" y="2570459"/>
                <a:ext cx="86961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0" y="835"/>
                      <a:pt x="0" y="1836"/>
                    </a:cubicBezTo>
                    <a:cubicBezTo>
                      <a:pt x="0" y="2870"/>
                      <a:pt x="834" y="3670"/>
                      <a:pt x="1835" y="3670"/>
                    </a:cubicBezTo>
                    <a:cubicBezTo>
                      <a:pt x="2836" y="3670"/>
                      <a:pt x="3669" y="2870"/>
                      <a:pt x="3669" y="1836"/>
                    </a:cubicBezTo>
                    <a:cubicBezTo>
                      <a:pt x="3669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67" name="Google Shape;867;p62"/>
            <p:cNvSpPr/>
            <p:nvPr/>
          </p:nvSpPr>
          <p:spPr>
            <a:xfrm rot="10800000">
              <a:off x="8188141" y="2432073"/>
              <a:ext cx="152392" cy="152374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9" name="Google Shape;846;p62">
            <a:extLst>
              <a:ext uri="{FF2B5EF4-FFF2-40B4-BE49-F238E27FC236}">
                <a16:creationId xmlns:a16="http://schemas.microsoft.com/office/drawing/2014/main" id="{CA513776-2089-4121-BDD1-E94C041961F5}"/>
              </a:ext>
            </a:extLst>
          </p:cNvPr>
          <p:cNvSpPr txBox="1">
            <a:spLocks/>
          </p:cNvSpPr>
          <p:nvPr/>
        </p:nvSpPr>
        <p:spPr>
          <a:xfrm>
            <a:off x="1958963" y="3041959"/>
            <a:ext cx="686091" cy="75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540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2396" indent="0" algn="ctr">
              <a:buNone/>
            </a:pPr>
            <a:r>
              <a:rPr lang="en-US" sz="3733" b="1" dirty="0"/>
              <a:t>1</a:t>
            </a:r>
          </a:p>
        </p:txBody>
      </p:sp>
      <p:sp>
        <p:nvSpPr>
          <p:cNvPr id="60" name="Google Shape;846;p62">
            <a:extLst>
              <a:ext uri="{FF2B5EF4-FFF2-40B4-BE49-F238E27FC236}">
                <a16:creationId xmlns:a16="http://schemas.microsoft.com/office/drawing/2014/main" id="{4C83EE23-D303-4255-9BA0-BA9946E389E6}"/>
              </a:ext>
            </a:extLst>
          </p:cNvPr>
          <p:cNvSpPr txBox="1">
            <a:spLocks/>
          </p:cNvSpPr>
          <p:nvPr/>
        </p:nvSpPr>
        <p:spPr>
          <a:xfrm>
            <a:off x="4476153" y="3156531"/>
            <a:ext cx="686091" cy="75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540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2396" indent="0" algn="ctr">
              <a:buNone/>
            </a:pPr>
            <a:r>
              <a:rPr lang="en-US" sz="3733" b="1" dirty="0"/>
              <a:t>2</a:t>
            </a:r>
          </a:p>
        </p:txBody>
      </p:sp>
      <p:sp>
        <p:nvSpPr>
          <p:cNvPr id="61" name="Google Shape;846;p62">
            <a:extLst>
              <a:ext uri="{FF2B5EF4-FFF2-40B4-BE49-F238E27FC236}">
                <a16:creationId xmlns:a16="http://schemas.microsoft.com/office/drawing/2014/main" id="{FB8E523B-732E-453F-B649-0B74025B295E}"/>
              </a:ext>
            </a:extLst>
          </p:cNvPr>
          <p:cNvSpPr txBox="1">
            <a:spLocks/>
          </p:cNvSpPr>
          <p:nvPr/>
        </p:nvSpPr>
        <p:spPr>
          <a:xfrm>
            <a:off x="6949571" y="3039981"/>
            <a:ext cx="686091" cy="75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540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2396" indent="0" algn="ctr">
              <a:buNone/>
            </a:pPr>
            <a:r>
              <a:rPr lang="en-US" sz="3733" b="1" dirty="0"/>
              <a:t>3</a:t>
            </a:r>
          </a:p>
        </p:txBody>
      </p:sp>
      <p:sp>
        <p:nvSpPr>
          <p:cNvPr id="62" name="Google Shape;846;p62">
            <a:extLst>
              <a:ext uri="{FF2B5EF4-FFF2-40B4-BE49-F238E27FC236}">
                <a16:creationId xmlns:a16="http://schemas.microsoft.com/office/drawing/2014/main" id="{5C7996E2-1C89-49F4-B5F6-55D124A87AF1}"/>
              </a:ext>
            </a:extLst>
          </p:cNvPr>
          <p:cNvSpPr txBox="1">
            <a:spLocks/>
          </p:cNvSpPr>
          <p:nvPr/>
        </p:nvSpPr>
        <p:spPr>
          <a:xfrm>
            <a:off x="9315279" y="3038112"/>
            <a:ext cx="686091" cy="75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540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152396" indent="0" algn="ctr">
              <a:buNone/>
            </a:pPr>
            <a:r>
              <a:rPr lang="en-US" sz="3733" b="1" dirty="0"/>
              <a:t>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8" name="Straight Connector 977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89" name="Rectangle 979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973" name="Google Shape;973;p65"/>
          <p:cNvPicPr preferRelativeResize="0"/>
          <p:nvPr/>
        </p:nvPicPr>
        <p:blipFill rotWithShape="1">
          <a:blip r:embed="rId3"/>
          <a:srcRect l="21917" r="16560"/>
          <a:stretch/>
        </p:blipFill>
        <p:spPr>
          <a:xfrm>
            <a:off x="4691118" y="1"/>
            <a:ext cx="7500882" cy="6857999"/>
          </a:xfrm>
          <a:custGeom>
            <a:avLst/>
            <a:gdLst/>
            <a:ahLst/>
            <a:cxnLst/>
            <a:rect l="l" t="t" r="r" b="b"/>
            <a:pathLst>
              <a:path w="7500882" h="6857999">
                <a:moveTo>
                  <a:pt x="898230" y="0"/>
                </a:moveTo>
                <a:lnTo>
                  <a:pt x="7500882" y="0"/>
                </a:lnTo>
                <a:lnTo>
                  <a:pt x="7500882" y="6857999"/>
                </a:lnTo>
                <a:lnTo>
                  <a:pt x="0" y="6857999"/>
                </a:lnTo>
                <a:lnTo>
                  <a:pt x="114106" y="6780598"/>
                </a:lnTo>
                <a:cubicBezTo>
                  <a:pt x="291579" y="6653107"/>
                  <a:pt x="465794" y="6515396"/>
                  <a:pt x="641619" y="6374813"/>
                </a:cubicBezTo>
                <a:cubicBezTo>
                  <a:pt x="1607125" y="5602838"/>
                  <a:pt x="2555378" y="4969130"/>
                  <a:pt x="2555378" y="3621655"/>
                </a:cubicBezTo>
                <a:cubicBezTo>
                  <a:pt x="2555378" y="2093191"/>
                  <a:pt x="1969579" y="754640"/>
                  <a:pt x="920818" y="14996"/>
                </a:cubicBezTo>
                <a:close/>
              </a:path>
            </a:pathLst>
          </a:custGeom>
          <a:noFill/>
        </p:spPr>
      </p:pic>
      <p:sp>
        <p:nvSpPr>
          <p:cNvPr id="990" name="Freeform: Shape 981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991" name="Freeform: Shape 983">
            <a:extLst>
              <a:ext uri="{FF2B5EF4-FFF2-40B4-BE49-F238E27FC236}">
                <a16:creationId xmlns:a16="http://schemas.microsoft.com/office/drawing/2014/main" id="{0BA56A81-C9DD-4EBA-9E13-32FFB51CF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3" y="0"/>
            <a:ext cx="7307402" cy="6858000"/>
          </a:xfrm>
          <a:custGeom>
            <a:avLst/>
            <a:gdLst>
              <a:gd name="connsiteX0" fmla="*/ 0 w 7097265"/>
              <a:gd name="connsiteY0" fmla="*/ 0 h 6858000"/>
              <a:gd name="connsiteX1" fmla="*/ 5474242 w 7097265"/>
              <a:gd name="connsiteY1" fmla="*/ 0 h 6858000"/>
              <a:gd name="connsiteX2" fmla="*/ 5496366 w 7097265"/>
              <a:gd name="connsiteY2" fmla="*/ 14997 h 6858000"/>
              <a:gd name="connsiteX3" fmla="*/ 7097265 w 7097265"/>
              <a:gd name="connsiteY3" fmla="*/ 3621656 h 6858000"/>
              <a:gd name="connsiteX4" fmla="*/ 5222916 w 7097265"/>
              <a:gd name="connsiteY4" fmla="*/ 6374814 h 6858000"/>
              <a:gd name="connsiteX5" fmla="*/ 4706267 w 7097265"/>
              <a:gd name="connsiteY5" fmla="*/ 6780599 h 6858000"/>
              <a:gd name="connsiteX6" fmla="*/ 4594511 w 7097265"/>
              <a:gd name="connsiteY6" fmla="*/ 6858000 h 6858000"/>
              <a:gd name="connsiteX7" fmla="*/ 0 w 709726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7265" h="6858000">
                <a:moveTo>
                  <a:pt x="0" y="0"/>
                </a:moveTo>
                <a:lnTo>
                  <a:pt x="5474242" y="0"/>
                </a:lnTo>
                <a:lnTo>
                  <a:pt x="5496366" y="14997"/>
                </a:lnTo>
                <a:cubicBezTo>
                  <a:pt x="6523529" y="754641"/>
                  <a:pt x="7097265" y="2093192"/>
                  <a:pt x="7097265" y="3621656"/>
                </a:cubicBezTo>
                <a:cubicBezTo>
                  <a:pt x="7097265" y="4969131"/>
                  <a:pt x="6168540" y="5602839"/>
                  <a:pt x="5222916" y="6374814"/>
                </a:cubicBezTo>
                <a:cubicBezTo>
                  <a:pt x="5050713" y="6515397"/>
                  <a:pt x="4880085" y="6653108"/>
                  <a:pt x="4706267" y="6780599"/>
                </a:cubicBezTo>
                <a:lnTo>
                  <a:pt x="4594511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92" name="Freeform: Shape 985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03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971" name="Google Shape;971;p65"/>
          <p:cNvSpPr txBox="1">
            <a:spLocks noGrp="1"/>
          </p:cNvSpPr>
          <p:nvPr>
            <p:ph type="title"/>
          </p:nvPr>
        </p:nvSpPr>
        <p:spPr>
          <a:xfrm>
            <a:off x="992518" y="442913"/>
            <a:ext cx="4780129" cy="1639888"/>
          </a:xfrm>
        </p:spPr>
        <p:txBody>
          <a:bodyPr spcFirstLastPara="1" vert="horz" lIns="109728" tIns="109728" rIns="109728" bIns="91440" rtlCol="0" anchor="b" anchorCtr="0">
            <a:norm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sz="2700"/>
              <a:t>Challenges of </a:t>
            </a:r>
            <a:br>
              <a:rPr lang="en-US" sz="2700"/>
            </a:br>
            <a:r>
              <a:rPr lang="en-US" sz="2700"/>
              <a:t>Uganda’s Urbanization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4B7EC9-2C3C-4E2C-9D04-8F9430B4FE21}"/>
              </a:ext>
            </a:extLst>
          </p:cNvPr>
          <p:cNvSpPr txBox="1"/>
          <p:nvPr/>
        </p:nvSpPr>
        <p:spPr>
          <a:xfrm>
            <a:off x="419203" y="2176007"/>
            <a:ext cx="7056847" cy="4239079"/>
          </a:xfrm>
        </p:spPr>
        <p:txBody>
          <a:bodyPr vert="horz" lIns="109728" tIns="109728" rIns="109728" bIns="91440" rtlCol="0">
            <a:noAutofit/>
          </a:bodyPr>
          <a:lstStyle/>
          <a:p>
            <a:pPr indent="-38099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Slums and informal settlements</a:t>
            </a:r>
          </a:p>
          <a:p>
            <a:pPr indent="-38099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Poor solid waste management</a:t>
            </a:r>
          </a:p>
          <a:p>
            <a:pPr indent="-38099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Deteriorating urban environment</a:t>
            </a:r>
          </a:p>
          <a:p>
            <a:pPr indent="-38099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Weak urban economy</a:t>
            </a:r>
          </a:p>
          <a:p>
            <a:pPr indent="-38099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Urban sprawl</a:t>
            </a:r>
          </a:p>
          <a:p>
            <a:pPr indent="-38099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Unplanned development and inadequate funding</a:t>
            </a:r>
          </a:p>
          <a:p>
            <a:pPr indent="-38099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Ineffective urban governance and management</a:t>
            </a:r>
          </a:p>
          <a:p>
            <a:pPr indent="-38099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6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Inadequate transportation and traffic management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2" name="Straight Connector 71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14" name="Rectangle 713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06" name="Google Shape;706;p56"/>
          <p:cNvSpPr txBox="1">
            <a:spLocks noGrp="1"/>
          </p:cNvSpPr>
          <p:nvPr>
            <p:ph type="title"/>
          </p:nvPr>
        </p:nvSpPr>
        <p:spPr>
          <a:xfrm>
            <a:off x="992518" y="442913"/>
            <a:ext cx="5271804" cy="1639888"/>
          </a:xfrm>
        </p:spPr>
        <p:txBody>
          <a:bodyPr spcFirstLastPara="1" vert="horz" lIns="109728" tIns="109728" rIns="109728" bIns="91440" rtlCol="0" anchor="b" anchorCtr="0">
            <a:norm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  <a:buClr>
                <a:schemeClr val="dk1"/>
              </a:buClr>
              <a:buSzPts val="1100"/>
            </a:pPr>
            <a:r>
              <a:rPr lang="en-US" dirty="0"/>
              <a:t>Policy and Legal Implications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CFC14EB8-575E-4BCC-AB6D-09FCDF4155A5}"/>
              </a:ext>
            </a:extLst>
          </p:cNvPr>
          <p:cNvSpPr txBox="1">
            <a:spLocks/>
          </p:cNvSpPr>
          <p:nvPr/>
        </p:nvSpPr>
        <p:spPr>
          <a:xfrm>
            <a:off x="992519" y="2312988"/>
            <a:ext cx="5271804" cy="3651250"/>
          </a:xfrm>
        </p:spPr>
        <p:txBody>
          <a:bodyPr spcFirstLastPara="1" vert="horz" lIns="109728" tIns="109728" rIns="109728" bIns="91440" rtlCol="0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700" spc="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Pressure on the national resource</a:t>
            </a:r>
          </a:p>
          <a:p>
            <a:pPr marL="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700" spc="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Relocate of the local governments</a:t>
            </a:r>
          </a:p>
          <a:p>
            <a:pPr marL="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700" spc="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Affect the local revenues (changes in demographics)</a:t>
            </a:r>
          </a:p>
          <a:p>
            <a:pPr marL="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700" spc="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Creations of new administrative units.</a:t>
            </a:r>
          </a:p>
          <a:p>
            <a:pPr marL="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Corbel" panose="020B0503020204020204" pitchFamily="34" charset="0"/>
              <a:buChar char="•"/>
            </a:pPr>
            <a:r>
              <a:rPr lang="en-US" sz="1700" spc="1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Administrative reclassification</a:t>
            </a:r>
          </a:p>
        </p:txBody>
      </p:sp>
      <p:sp>
        <p:nvSpPr>
          <p:cNvPr id="716" name="Freeform: Shape 715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8" name="Freeform: Shape 717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20" name="Freeform: Shape 719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08" name="Picture 707">
            <a:extLst>
              <a:ext uri="{FF2B5EF4-FFF2-40B4-BE49-F238E27FC236}">
                <a16:creationId xmlns:a16="http://schemas.microsoft.com/office/drawing/2014/main" id="{488D108A-3249-4646-10EF-BDB98F033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93" r="33356"/>
          <a:stretch/>
        </p:blipFill>
        <p:spPr>
          <a:xfrm>
            <a:off x="5968756" y="528231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B07C42C-2D2C-4532-8FD9-8885ED009980}"/>
              </a:ext>
            </a:extLst>
          </p:cNvPr>
          <p:cNvSpPr txBox="1">
            <a:spLocks/>
          </p:cNvSpPr>
          <p:nvPr/>
        </p:nvSpPr>
        <p:spPr>
          <a:xfrm>
            <a:off x="6509791" y="1781557"/>
            <a:ext cx="4729909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/>
              <a:t>Each city will have 3 representatives in Parliament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/>
              <a:t>Leadership transit is unclear.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/>
              <a:t>Operating like a district will cause deficiencies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/>
              <a:t>Lack of minimum standards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/>
              <a:t>Unplanned horizontal growth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/>
              <a:t>Unclear management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dirty="0"/>
              <a:t>Land conflicts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61"/>
          <p:cNvSpPr txBox="1">
            <a:spLocks noGrp="1"/>
          </p:cNvSpPr>
          <p:nvPr>
            <p:ph type="title"/>
          </p:nvPr>
        </p:nvSpPr>
        <p:spPr>
          <a:xfrm>
            <a:off x="952500" y="462521"/>
            <a:ext cx="102872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CONCLUSION</a:t>
            </a:r>
            <a:endParaRPr dirty="0"/>
          </a:p>
        </p:txBody>
      </p:sp>
      <p:grpSp>
        <p:nvGrpSpPr>
          <p:cNvPr id="811" name="Google Shape;811;p61"/>
          <p:cNvGrpSpPr/>
          <p:nvPr/>
        </p:nvGrpSpPr>
        <p:grpSpPr>
          <a:xfrm>
            <a:off x="1470466" y="2854175"/>
            <a:ext cx="9251076" cy="2193388"/>
            <a:chOff x="3512551" y="2358282"/>
            <a:chExt cx="1597032" cy="378649"/>
          </a:xfrm>
        </p:grpSpPr>
        <p:grpSp>
          <p:nvGrpSpPr>
            <p:cNvPr id="812" name="Google Shape;812;p61"/>
            <p:cNvGrpSpPr/>
            <p:nvPr/>
          </p:nvGrpSpPr>
          <p:grpSpPr>
            <a:xfrm>
              <a:off x="3738198" y="2553002"/>
              <a:ext cx="1145834" cy="117"/>
              <a:chOff x="3738198" y="2553002"/>
              <a:chExt cx="1145834" cy="117"/>
            </a:xfrm>
          </p:grpSpPr>
          <p:cxnSp>
            <p:nvCxnSpPr>
              <p:cNvPr id="813" name="Google Shape;813;p61"/>
              <p:cNvCxnSpPr/>
              <p:nvPr/>
            </p:nvCxnSpPr>
            <p:spPr>
              <a:xfrm>
                <a:off x="4195395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61"/>
              <p:cNvCxnSpPr/>
              <p:nvPr/>
            </p:nvCxnSpPr>
            <p:spPr>
              <a:xfrm>
                <a:off x="4652432" y="2553002"/>
                <a:ext cx="2316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61"/>
              <p:cNvCxnSpPr>
                <a:stCxn id="816" idx="6"/>
                <a:endCxn id="817" idx="2"/>
              </p:cNvCxnSpPr>
              <p:nvPr/>
            </p:nvCxnSpPr>
            <p:spPr>
              <a:xfrm>
                <a:off x="3738198" y="2553118"/>
                <a:ext cx="2313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8" name="Google Shape;818;p61"/>
            <p:cNvGrpSpPr/>
            <p:nvPr/>
          </p:nvGrpSpPr>
          <p:grpSpPr>
            <a:xfrm>
              <a:off x="3969644" y="2440153"/>
              <a:ext cx="225900" cy="296779"/>
              <a:chOff x="3969644" y="2440153"/>
              <a:chExt cx="225900" cy="296779"/>
            </a:xfrm>
          </p:grpSpPr>
          <p:cxnSp>
            <p:nvCxnSpPr>
              <p:cNvPr id="819" name="Google Shape;819;p61"/>
              <p:cNvCxnSpPr/>
              <p:nvPr/>
            </p:nvCxnSpPr>
            <p:spPr>
              <a:xfrm>
                <a:off x="4082390" y="2637031"/>
                <a:ext cx="0" cy="99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17" name="Google Shape;817;p61"/>
              <p:cNvSpPr/>
              <p:nvPr/>
            </p:nvSpPr>
            <p:spPr>
              <a:xfrm>
                <a:off x="3969644" y="2440153"/>
                <a:ext cx="225900" cy="2259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0" name="Google Shape;820;p61"/>
              <p:cNvSpPr/>
              <p:nvPr/>
            </p:nvSpPr>
            <p:spPr>
              <a:xfrm>
                <a:off x="3998471" y="2468982"/>
                <a:ext cx="168300" cy="1683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21" name="Google Shape;821;p61"/>
            <p:cNvGrpSpPr/>
            <p:nvPr/>
          </p:nvGrpSpPr>
          <p:grpSpPr>
            <a:xfrm>
              <a:off x="4426818" y="2358282"/>
              <a:ext cx="225600" cy="307471"/>
              <a:chOff x="4426818" y="2358282"/>
              <a:chExt cx="225600" cy="307471"/>
            </a:xfrm>
          </p:grpSpPr>
          <p:cxnSp>
            <p:nvCxnSpPr>
              <p:cNvPr id="822" name="Google Shape;822;p61"/>
              <p:cNvCxnSpPr>
                <a:stCxn id="823" idx="0"/>
              </p:cNvCxnSpPr>
              <p:nvPr/>
            </p:nvCxnSpPr>
            <p:spPr>
              <a:xfrm rot="10800000">
                <a:off x="4539644" y="2358282"/>
                <a:ext cx="0" cy="110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4" name="Google Shape;824;p61"/>
              <p:cNvSpPr/>
              <p:nvPr/>
            </p:nvSpPr>
            <p:spPr>
              <a:xfrm>
                <a:off x="4426818" y="2440153"/>
                <a:ext cx="225600" cy="2256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3" name="Google Shape;823;p61"/>
              <p:cNvSpPr/>
              <p:nvPr/>
            </p:nvSpPr>
            <p:spPr>
              <a:xfrm>
                <a:off x="4455644" y="2468982"/>
                <a:ext cx="168000" cy="1680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25" name="Google Shape;825;p61"/>
            <p:cNvGrpSpPr/>
            <p:nvPr/>
          </p:nvGrpSpPr>
          <p:grpSpPr>
            <a:xfrm>
              <a:off x="4883984" y="2440153"/>
              <a:ext cx="225600" cy="296479"/>
              <a:chOff x="4883984" y="2440153"/>
              <a:chExt cx="225600" cy="296479"/>
            </a:xfrm>
          </p:grpSpPr>
          <p:cxnSp>
            <p:nvCxnSpPr>
              <p:cNvPr id="826" name="Google Shape;826;p61"/>
              <p:cNvCxnSpPr/>
              <p:nvPr/>
            </p:nvCxnSpPr>
            <p:spPr>
              <a:xfrm>
                <a:off x="4996858" y="2637031"/>
                <a:ext cx="0" cy="99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27" name="Google Shape;827;p61"/>
              <p:cNvSpPr/>
              <p:nvPr/>
            </p:nvSpPr>
            <p:spPr>
              <a:xfrm>
                <a:off x="4883984" y="2440153"/>
                <a:ext cx="225600" cy="2256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8" name="Google Shape;828;p61"/>
              <p:cNvSpPr/>
              <p:nvPr/>
            </p:nvSpPr>
            <p:spPr>
              <a:xfrm>
                <a:off x="4912810" y="2468982"/>
                <a:ext cx="168000" cy="1680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29" name="Google Shape;829;p61"/>
            <p:cNvGrpSpPr/>
            <p:nvPr/>
          </p:nvGrpSpPr>
          <p:grpSpPr>
            <a:xfrm>
              <a:off x="3512551" y="2358356"/>
              <a:ext cx="225647" cy="307629"/>
              <a:chOff x="2182679" y="2005014"/>
              <a:chExt cx="792300" cy="1080158"/>
            </a:xfrm>
          </p:grpSpPr>
          <p:cxnSp>
            <p:nvCxnSpPr>
              <p:cNvPr id="830" name="Google Shape;830;p61"/>
              <p:cNvCxnSpPr>
                <a:stCxn id="831" idx="0"/>
              </p:cNvCxnSpPr>
              <p:nvPr/>
            </p:nvCxnSpPr>
            <p:spPr>
              <a:xfrm rot="10800000">
                <a:off x="2578961" y="2005014"/>
                <a:ext cx="0" cy="388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816" name="Google Shape;816;p61"/>
              <p:cNvSpPr/>
              <p:nvPr/>
            </p:nvSpPr>
            <p:spPr>
              <a:xfrm>
                <a:off x="2182679" y="2292572"/>
                <a:ext cx="792300" cy="7926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1" name="Google Shape;831;p61"/>
              <p:cNvSpPr/>
              <p:nvPr/>
            </p:nvSpPr>
            <p:spPr>
              <a:xfrm>
                <a:off x="2283911" y="2393814"/>
                <a:ext cx="590100" cy="590100"/>
              </a:xfrm>
              <a:prstGeom prst="ellipse">
                <a:avLst/>
              </a:prstGeom>
              <a:noFill/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832" name="Google Shape;832;p61"/>
          <p:cNvSpPr txBox="1"/>
          <p:nvPr/>
        </p:nvSpPr>
        <p:spPr>
          <a:xfrm>
            <a:off x="7217867" y="3659120"/>
            <a:ext cx="460000" cy="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>
                <a:solidFill>
                  <a:schemeClr val="dk2"/>
                </a:solidFill>
                <a:latin typeface="Bitter Medium"/>
                <a:ea typeface="Bitter Medium"/>
                <a:cs typeface="Bitter Medium"/>
                <a:sym typeface="Bitter Medium"/>
              </a:rPr>
              <a:t>3</a:t>
            </a:r>
            <a:endParaRPr sz="2667">
              <a:solidFill>
                <a:schemeClr val="dk2"/>
              </a:solidFill>
              <a:latin typeface="Bitter Medium"/>
              <a:ea typeface="Bitter Medium"/>
              <a:cs typeface="Bitter Medium"/>
              <a:sym typeface="Bitter Medium"/>
            </a:endParaRPr>
          </a:p>
        </p:txBody>
      </p:sp>
      <p:sp>
        <p:nvSpPr>
          <p:cNvPr id="833" name="Google Shape;833;p61"/>
          <p:cNvSpPr txBox="1"/>
          <p:nvPr/>
        </p:nvSpPr>
        <p:spPr>
          <a:xfrm>
            <a:off x="852662" y="1700521"/>
            <a:ext cx="2542705" cy="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Adequate preparation is needed for creating new cities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834" name="Google Shape;834;p61"/>
          <p:cNvSpPr txBox="1"/>
          <p:nvPr/>
        </p:nvSpPr>
        <p:spPr>
          <a:xfrm>
            <a:off x="1903517" y="3659127"/>
            <a:ext cx="460000" cy="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>
                <a:solidFill>
                  <a:schemeClr val="dk2"/>
                </a:solidFill>
                <a:latin typeface="Bitter Medium"/>
                <a:ea typeface="Bitter Medium"/>
                <a:cs typeface="Bitter Medium"/>
                <a:sym typeface="Bitter Medium"/>
              </a:rPr>
              <a:t>1</a:t>
            </a:r>
            <a:endParaRPr sz="2667">
              <a:solidFill>
                <a:schemeClr val="dk2"/>
              </a:solidFill>
              <a:latin typeface="Bitter Medium"/>
              <a:ea typeface="Bitter Medium"/>
              <a:cs typeface="Bitter Medium"/>
              <a:sym typeface="Bitter Medium"/>
            </a:endParaRPr>
          </a:p>
        </p:txBody>
      </p:sp>
      <p:sp>
        <p:nvSpPr>
          <p:cNvPr id="835" name="Google Shape;835;p61"/>
          <p:cNvSpPr txBox="1"/>
          <p:nvPr/>
        </p:nvSpPr>
        <p:spPr>
          <a:xfrm>
            <a:off x="6370467" y="1759288"/>
            <a:ext cx="2154800" cy="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Planning must take precedence on key areas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>
              <a:spcAft>
                <a:spcPts val="2133"/>
              </a:spcAft>
            </a:pPr>
            <a:endParaRPr sz="2400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836" name="Google Shape;836;p61"/>
          <p:cNvSpPr txBox="1"/>
          <p:nvPr/>
        </p:nvSpPr>
        <p:spPr>
          <a:xfrm>
            <a:off x="4531917" y="3659103"/>
            <a:ext cx="460000" cy="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2</a:t>
            </a:r>
            <a:endParaRPr sz="2667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37" name="Google Shape;837;p61"/>
          <p:cNvSpPr txBox="1"/>
          <p:nvPr/>
        </p:nvSpPr>
        <p:spPr>
          <a:xfrm>
            <a:off x="3725943" y="5032489"/>
            <a:ext cx="2182000" cy="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There should be supervision of program that is related to urbanization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sp>
        <p:nvSpPr>
          <p:cNvPr id="838" name="Google Shape;838;p61"/>
          <p:cNvSpPr txBox="1"/>
          <p:nvPr/>
        </p:nvSpPr>
        <p:spPr>
          <a:xfrm>
            <a:off x="9830013" y="3652205"/>
            <a:ext cx="460000" cy="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2667">
                <a:solidFill>
                  <a:schemeClr val="dk2"/>
                </a:solidFill>
                <a:latin typeface="Bitter"/>
                <a:ea typeface="Bitter"/>
                <a:cs typeface="Bitter"/>
                <a:sym typeface="Bitter"/>
              </a:rPr>
              <a:t>4</a:t>
            </a:r>
            <a:endParaRPr sz="2667">
              <a:solidFill>
                <a:schemeClr val="dk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39" name="Google Shape;839;p61"/>
          <p:cNvSpPr txBox="1"/>
          <p:nvPr/>
        </p:nvSpPr>
        <p:spPr>
          <a:xfrm>
            <a:off x="9069600" y="5017868"/>
            <a:ext cx="2154800" cy="7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New cities should be given financial autonomy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5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7">
            <a:extLst>
              <a:ext uri="{FF2B5EF4-FFF2-40B4-BE49-F238E27FC236}">
                <a16:creationId xmlns:a16="http://schemas.microsoft.com/office/drawing/2014/main" id="{DA9B8B07-8F81-49AC-8835-B96E502AE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1D87A9-8831-413F-AF6C-E7854CA40AF1}"/>
              </a:ext>
            </a:extLst>
          </p:cNvPr>
          <p:cNvSpPr txBox="1"/>
          <p:nvPr/>
        </p:nvSpPr>
        <p:spPr>
          <a:xfrm>
            <a:off x="6556248" y="787548"/>
            <a:ext cx="4871711" cy="1416441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2700" b="1" spc="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key factors of urbanization in Nigeria</a:t>
            </a:r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FFCE32A8-9023-4233-8069-BD496439E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61367" y="4198146"/>
            <a:ext cx="2792336" cy="2659854"/>
          </a:xfrm>
          <a:custGeom>
            <a:avLst/>
            <a:gdLst>
              <a:gd name="connsiteX0" fmla="*/ 1597984 w 2792336"/>
              <a:gd name="connsiteY0" fmla="*/ 0 h 2659854"/>
              <a:gd name="connsiteX1" fmla="*/ 2100304 w 2792336"/>
              <a:gd name="connsiteY1" fmla="*/ 107774 h 2659854"/>
              <a:gd name="connsiteX2" fmla="*/ 2466663 w 2792336"/>
              <a:gd name="connsiteY2" fmla="*/ 398557 h 2659854"/>
              <a:gd name="connsiteX3" fmla="*/ 2792336 w 2792336"/>
              <a:gd name="connsiteY3" fmla="*/ 1428533 h 2659854"/>
              <a:gd name="connsiteX4" fmla="*/ 2647267 w 2792336"/>
              <a:gd name="connsiteY4" fmla="*/ 1850936 h 2659854"/>
              <a:gd name="connsiteX5" fmla="*/ 2217750 w 2792336"/>
              <a:gd name="connsiteY5" fmla="*/ 2244256 h 2659854"/>
              <a:gd name="connsiteX6" fmla="*/ 2123315 w 2792336"/>
              <a:gd name="connsiteY6" fmla="*/ 2319494 h 2659854"/>
              <a:gd name="connsiteX7" fmla="*/ 1642263 w 2792336"/>
              <a:gd name="connsiteY7" fmla="*/ 2638851 h 2659854"/>
              <a:gd name="connsiteX8" fmla="*/ 1581420 w 2792336"/>
              <a:gd name="connsiteY8" fmla="*/ 2659854 h 2659854"/>
              <a:gd name="connsiteX9" fmla="*/ 1036524 w 2792336"/>
              <a:gd name="connsiteY9" fmla="*/ 2659854 h 2659854"/>
              <a:gd name="connsiteX10" fmla="*/ 909297 w 2792336"/>
              <a:gd name="connsiteY10" fmla="*/ 2617352 h 2659854"/>
              <a:gd name="connsiteX11" fmla="*/ 325134 w 2792336"/>
              <a:gd name="connsiteY11" fmla="*/ 2082504 h 2659854"/>
              <a:gd name="connsiteX12" fmla="*/ 216197 w 2792336"/>
              <a:gd name="connsiteY12" fmla="*/ 1924942 h 2659854"/>
              <a:gd name="connsiteX13" fmla="*/ 0 w 2792336"/>
              <a:gd name="connsiteY13" fmla="*/ 1428533 h 2659854"/>
              <a:gd name="connsiteX14" fmla="*/ 130629 w 2792336"/>
              <a:gd name="connsiteY14" fmla="*/ 893920 h 2659854"/>
              <a:gd name="connsiteX15" fmla="*/ 490877 w 2792336"/>
              <a:gd name="connsiteY15" fmla="*/ 434543 h 2659854"/>
              <a:gd name="connsiteX16" fmla="*/ 1011713 w 2792336"/>
              <a:gd name="connsiteY16" fmla="*/ 115969 h 2659854"/>
              <a:gd name="connsiteX17" fmla="*/ 1597984 w 2792336"/>
              <a:gd name="connsiteY17" fmla="*/ 0 h 265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2336" h="2659854">
                <a:moveTo>
                  <a:pt x="1597984" y="0"/>
                </a:moveTo>
                <a:cubicBezTo>
                  <a:pt x="1781583" y="0"/>
                  <a:pt x="1950561" y="36294"/>
                  <a:pt x="2100304" y="107774"/>
                </a:cubicBezTo>
                <a:cubicBezTo>
                  <a:pt x="2240641" y="174816"/>
                  <a:pt x="2363899" y="272668"/>
                  <a:pt x="2466663" y="398557"/>
                </a:cubicBezTo>
                <a:cubicBezTo>
                  <a:pt x="2676688" y="655943"/>
                  <a:pt x="2792336" y="1021718"/>
                  <a:pt x="2792336" y="1428533"/>
                </a:cubicBezTo>
                <a:cubicBezTo>
                  <a:pt x="2792336" y="1590840"/>
                  <a:pt x="2747575" y="1721104"/>
                  <a:pt x="2647267" y="1850936"/>
                </a:cubicBezTo>
                <a:cubicBezTo>
                  <a:pt x="2542344" y="1986747"/>
                  <a:pt x="2384692" y="2111835"/>
                  <a:pt x="2217750" y="2244256"/>
                </a:cubicBezTo>
                <a:cubicBezTo>
                  <a:pt x="2186951" y="2268658"/>
                  <a:pt x="2155132" y="2293922"/>
                  <a:pt x="2123315" y="2319494"/>
                </a:cubicBezTo>
                <a:cubicBezTo>
                  <a:pt x="1945311" y="2462529"/>
                  <a:pt x="1797361" y="2574778"/>
                  <a:pt x="1642263" y="2638851"/>
                </a:cubicBezTo>
                <a:lnTo>
                  <a:pt x="1581420" y="2659854"/>
                </a:lnTo>
                <a:lnTo>
                  <a:pt x="1036524" y="2659854"/>
                </a:lnTo>
                <a:lnTo>
                  <a:pt x="909297" y="2617352"/>
                </a:lnTo>
                <a:cubicBezTo>
                  <a:pt x="689311" y="2525449"/>
                  <a:pt x="503138" y="2352322"/>
                  <a:pt x="325134" y="2082504"/>
                </a:cubicBezTo>
                <a:cubicBezTo>
                  <a:pt x="287863" y="2025998"/>
                  <a:pt x="251430" y="1974608"/>
                  <a:pt x="216197" y="1924942"/>
                </a:cubicBezTo>
                <a:cubicBezTo>
                  <a:pt x="70168" y="1719008"/>
                  <a:pt x="0" y="1611913"/>
                  <a:pt x="0" y="1428533"/>
                </a:cubicBezTo>
                <a:cubicBezTo>
                  <a:pt x="0" y="1246447"/>
                  <a:pt x="43982" y="1066577"/>
                  <a:pt x="130629" y="893920"/>
                </a:cubicBezTo>
                <a:cubicBezTo>
                  <a:pt x="215418" y="725019"/>
                  <a:pt x="336638" y="570416"/>
                  <a:pt x="490877" y="434543"/>
                </a:cubicBezTo>
                <a:cubicBezTo>
                  <a:pt x="642478" y="300951"/>
                  <a:pt x="822541" y="190776"/>
                  <a:pt x="1011713" y="115969"/>
                </a:cubicBezTo>
                <a:cubicBezTo>
                  <a:pt x="1205978" y="39006"/>
                  <a:pt x="1403299" y="0"/>
                  <a:pt x="1597984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21">
            <a:extLst>
              <a:ext uri="{FF2B5EF4-FFF2-40B4-BE49-F238E27FC236}">
                <a16:creationId xmlns:a16="http://schemas.microsoft.com/office/drawing/2014/main" id="{A0F97ED8-8309-4F86-B4AF-B4CE4380A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275" y="3985048"/>
            <a:ext cx="3193475" cy="2872953"/>
          </a:xfrm>
          <a:custGeom>
            <a:avLst/>
            <a:gdLst>
              <a:gd name="connsiteX0" fmla="*/ 1827545 w 3193475"/>
              <a:gd name="connsiteY0" fmla="*/ 0 h 2872953"/>
              <a:gd name="connsiteX1" fmla="*/ 2402028 w 3193475"/>
              <a:gd name="connsiteY1" fmla="*/ 124796 h 2872953"/>
              <a:gd name="connsiteX2" fmla="*/ 2821017 w 3193475"/>
              <a:gd name="connsiteY2" fmla="*/ 461508 h 2872953"/>
              <a:gd name="connsiteX3" fmla="*/ 3193475 w 3193475"/>
              <a:gd name="connsiteY3" fmla="*/ 1654162 h 2872953"/>
              <a:gd name="connsiteX4" fmla="*/ 3027565 w 3193475"/>
              <a:gd name="connsiteY4" fmla="*/ 2143282 h 2872953"/>
              <a:gd name="connsiteX5" fmla="*/ 2536346 w 3193475"/>
              <a:gd name="connsiteY5" fmla="*/ 2598725 h 2872953"/>
              <a:gd name="connsiteX6" fmla="*/ 2428344 w 3193475"/>
              <a:gd name="connsiteY6" fmla="*/ 2685847 h 2872953"/>
              <a:gd name="connsiteX7" fmla="*/ 2197829 w 3193475"/>
              <a:gd name="connsiteY7" fmla="*/ 2866199 h 2872953"/>
              <a:gd name="connsiteX8" fmla="*/ 2188094 w 3193475"/>
              <a:gd name="connsiteY8" fmla="*/ 2872953 h 2872953"/>
              <a:gd name="connsiteX9" fmla="*/ 777457 w 3193475"/>
              <a:gd name="connsiteY9" fmla="*/ 2872953 h 2872953"/>
              <a:gd name="connsiteX10" fmla="*/ 754702 w 3193475"/>
              <a:gd name="connsiteY10" fmla="*/ 2856756 h 2872953"/>
              <a:gd name="connsiteX11" fmla="*/ 371841 w 3193475"/>
              <a:gd name="connsiteY11" fmla="*/ 2411425 h 2872953"/>
              <a:gd name="connsiteX12" fmla="*/ 247255 w 3193475"/>
              <a:gd name="connsiteY12" fmla="*/ 2228976 h 2872953"/>
              <a:gd name="connsiteX13" fmla="*/ 0 w 3193475"/>
              <a:gd name="connsiteY13" fmla="*/ 1654162 h 2872953"/>
              <a:gd name="connsiteX14" fmla="*/ 149395 w 3193475"/>
              <a:gd name="connsiteY14" fmla="*/ 1035110 h 2872953"/>
              <a:gd name="connsiteX15" fmla="*/ 561394 w 3193475"/>
              <a:gd name="connsiteY15" fmla="*/ 503177 h 2872953"/>
              <a:gd name="connsiteX16" fmla="*/ 1157053 w 3193475"/>
              <a:gd name="connsiteY16" fmla="*/ 134285 h 2872953"/>
              <a:gd name="connsiteX17" fmla="*/ 1827545 w 3193475"/>
              <a:gd name="connsiteY17" fmla="*/ 0 h 28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93475" h="2872953">
                <a:moveTo>
                  <a:pt x="1827545" y="0"/>
                </a:moveTo>
                <a:cubicBezTo>
                  <a:pt x="2037520" y="0"/>
                  <a:pt x="2230773" y="42027"/>
                  <a:pt x="2402028" y="124796"/>
                </a:cubicBezTo>
                <a:cubicBezTo>
                  <a:pt x="2562524" y="202427"/>
                  <a:pt x="2703490" y="315735"/>
                  <a:pt x="2821017" y="461508"/>
                </a:cubicBezTo>
                <a:cubicBezTo>
                  <a:pt x="3061214" y="759545"/>
                  <a:pt x="3193475" y="1183094"/>
                  <a:pt x="3193475" y="1654162"/>
                </a:cubicBezTo>
                <a:cubicBezTo>
                  <a:pt x="3193475" y="1842105"/>
                  <a:pt x="3142283" y="1992944"/>
                  <a:pt x="3027565" y="2143282"/>
                </a:cubicBezTo>
                <a:cubicBezTo>
                  <a:pt x="2907570" y="2300544"/>
                  <a:pt x="2727269" y="2445389"/>
                  <a:pt x="2536346" y="2598725"/>
                </a:cubicBezTo>
                <a:cubicBezTo>
                  <a:pt x="2501122" y="2626981"/>
                  <a:pt x="2464732" y="2656236"/>
                  <a:pt x="2428344" y="2685847"/>
                </a:cubicBezTo>
                <a:cubicBezTo>
                  <a:pt x="2346914" y="2752098"/>
                  <a:pt x="2270983" y="2812645"/>
                  <a:pt x="2197829" y="2866199"/>
                </a:cubicBezTo>
                <a:lnTo>
                  <a:pt x="2188094" y="2872953"/>
                </a:lnTo>
                <a:lnTo>
                  <a:pt x="777457" y="2872953"/>
                </a:lnTo>
                <a:lnTo>
                  <a:pt x="754702" y="2856756"/>
                </a:lnTo>
                <a:cubicBezTo>
                  <a:pt x="619495" y="2746040"/>
                  <a:pt x="493987" y="2598886"/>
                  <a:pt x="371841" y="2411425"/>
                </a:cubicBezTo>
                <a:cubicBezTo>
                  <a:pt x="329216" y="2345995"/>
                  <a:pt x="287550" y="2286487"/>
                  <a:pt x="247255" y="2228976"/>
                </a:cubicBezTo>
                <a:cubicBezTo>
                  <a:pt x="80248" y="1990517"/>
                  <a:pt x="0" y="1866507"/>
                  <a:pt x="0" y="1654162"/>
                </a:cubicBezTo>
                <a:cubicBezTo>
                  <a:pt x="0" y="1443317"/>
                  <a:pt x="50301" y="1235038"/>
                  <a:pt x="149395" y="1035110"/>
                </a:cubicBezTo>
                <a:cubicBezTo>
                  <a:pt x="246364" y="839532"/>
                  <a:pt x="384999" y="660510"/>
                  <a:pt x="561394" y="503177"/>
                </a:cubicBezTo>
                <a:cubicBezTo>
                  <a:pt x="734774" y="348485"/>
                  <a:pt x="940705" y="220908"/>
                  <a:pt x="1157053" y="134285"/>
                </a:cubicBezTo>
                <a:cubicBezTo>
                  <a:pt x="1379225" y="45167"/>
                  <a:pt x="1604893" y="0"/>
                  <a:pt x="1827545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23">
            <a:extLst>
              <a:ext uri="{FF2B5EF4-FFF2-40B4-BE49-F238E27FC236}">
                <a16:creationId xmlns:a16="http://schemas.microsoft.com/office/drawing/2014/main" id="{79579F2F-A4FB-4FC7-879A-E4EAAD7C8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4888754" cy="4754698"/>
          </a:xfrm>
          <a:custGeom>
            <a:avLst/>
            <a:gdLst>
              <a:gd name="connsiteX0" fmla="*/ 1882710 w 4888754"/>
              <a:gd name="connsiteY0" fmla="*/ 0 h 4754698"/>
              <a:gd name="connsiteX1" fmla="*/ 3440958 w 4888754"/>
              <a:gd name="connsiteY1" fmla="*/ 0 h 4754698"/>
              <a:gd name="connsiteX2" fmla="*/ 3621403 w 4888754"/>
              <a:gd name="connsiteY2" fmla="*/ 72249 h 4754698"/>
              <a:gd name="connsiteX3" fmla="*/ 4292333 w 4888754"/>
              <a:gd name="connsiteY3" fmla="*/ 597829 h 4754698"/>
              <a:gd name="connsiteX4" fmla="*/ 4888754 w 4888754"/>
              <a:gd name="connsiteY4" fmla="*/ 2459471 h 4754698"/>
              <a:gd name="connsiteX5" fmla="*/ 4623081 w 4888754"/>
              <a:gd name="connsiteY5" fmla="*/ 3222950 h 4754698"/>
              <a:gd name="connsiteX6" fmla="*/ 3836488 w 4888754"/>
              <a:gd name="connsiteY6" fmla="*/ 3933860 h 4754698"/>
              <a:gd name="connsiteX7" fmla="*/ 3663543 w 4888754"/>
              <a:gd name="connsiteY7" fmla="*/ 4069850 h 4754698"/>
              <a:gd name="connsiteX8" fmla="*/ 2242449 w 4888754"/>
              <a:gd name="connsiteY8" fmla="*/ 4754698 h 4754698"/>
              <a:gd name="connsiteX9" fmla="*/ 370446 w 4888754"/>
              <a:gd name="connsiteY9" fmla="*/ 3641499 h 4754698"/>
              <a:gd name="connsiteX10" fmla="*/ 170945 w 4888754"/>
              <a:gd name="connsiteY10" fmla="*/ 3356711 h 4754698"/>
              <a:gd name="connsiteX11" fmla="*/ 77151 w 4888754"/>
              <a:gd name="connsiteY11" fmla="*/ 3224886 h 4754698"/>
              <a:gd name="connsiteX12" fmla="*/ 0 w 4888754"/>
              <a:gd name="connsiteY12" fmla="*/ 3111593 h 4754698"/>
              <a:gd name="connsiteX13" fmla="*/ 0 w 4888754"/>
              <a:gd name="connsiteY13" fmla="*/ 1525442 h 4754698"/>
              <a:gd name="connsiteX14" fmla="*/ 14241 w 4888754"/>
              <a:gd name="connsiteY14" fmla="*/ 1493178 h 4754698"/>
              <a:gd name="connsiteX15" fmla="*/ 673980 w 4888754"/>
              <a:gd name="connsiteY15" fmla="*/ 662872 h 4754698"/>
              <a:gd name="connsiteX16" fmla="*/ 1627813 w 4888754"/>
              <a:gd name="connsiteY16" fmla="*/ 87060 h 475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8754" h="4754698">
                <a:moveTo>
                  <a:pt x="1882710" y="0"/>
                </a:moveTo>
                <a:lnTo>
                  <a:pt x="3440958" y="0"/>
                </a:lnTo>
                <a:lnTo>
                  <a:pt x="3621403" y="72249"/>
                </a:lnTo>
                <a:cubicBezTo>
                  <a:pt x="3878407" y="193425"/>
                  <a:pt x="4104136" y="370289"/>
                  <a:pt x="4292333" y="597829"/>
                </a:cubicBezTo>
                <a:cubicBezTo>
                  <a:pt x="4676963" y="1063043"/>
                  <a:pt x="4888754" y="1724169"/>
                  <a:pt x="4888754" y="2459471"/>
                </a:cubicBezTo>
                <a:cubicBezTo>
                  <a:pt x="4888754" y="2752835"/>
                  <a:pt x="4806780" y="2988283"/>
                  <a:pt x="4623081" y="3222950"/>
                </a:cubicBezTo>
                <a:cubicBezTo>
                  <a:pt x="4430933" y="3468423"/>
                  <a:pt x="4142214" y="3694515"/>
                  <a:pt x="3836488" y="3933860"/>
                </a:cubicBezTo>
                <a:cubicBezTo>
                  <a:pt x="3780082" y="3977965"/>
                  <a:pt x="3721812" y="4023630"/>
                  <a:pt x="3663543" y="4069850"/>
                </a:cubicBezTo>
                <a:cubicBezTo>
                  <a:pt x="3141962" y="4483500"/>
                  <a:pt x="2761284" y="4754698"/>
                  <a:pt x="2242449" y="4754698"/>
                </a:cubicBezTo>
                <a:cubicBezTo>
                  <a:pt x="1451903" y="4754698"/>
                  <a:pt x="892027" y="4421796"/>
                  <a:pt x="370446" y="3641499"/>
                </a:cubicBezTo>
                <a:cubicBezTo>
                  <a:pt x="302191" y="3539368"/>
                  <a:pt x="235470" y="3446482"/>
                  <a:pt x="170945" y="3356711"/>
                </a:cubicBezTo>
                <a:cubicBezTo>
                  <a:pt x="137517" y="3310184"/>
                  <a:pt x="106259" y="3266449"/>
                  <a:pt x="77151" y="3224886"/>
                </a:cubicBezTo>
                <a:lnTo>
                  <a:pt x="0" y="3111593"/>
                </a:lnTo>
                <a:lnTo>
                  <a:pt x="0" y="1525442"/>
                </a:lnTo>
                <a:lnTo>
                  <a:pt x="14241" y="1493178"/>
                </a:lnTo>
                <a:cubicBezTo>
                  <a:pt x="169519" y="1187896"/>
                  <a:pt x="391516" y="908457"/>
                  <a:pt x="673980" y="662872"/>
                </a:cubicBezTo>
                <a:cubicBezTo>
                  <a:pt x="951614" y="421410"/>
                  <a:pt x="1281372" y="222271"/>
                  <a:pt x="1627813" y="8706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19666C0-D5A3-44A4-B225-389ABCB92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5104070" cy="4929100"/>
          </a:xfrm>
          <a:custGeom>
            <a:avLst/>
            <a:gdLst>
              <a:gd name="connsiteX0" fmla="*/ 1377974 w 5104070"/>
              <a:gd name="connsiteY0" fmla="*/ 0 h 4929100"/>
              <a:gd name="connsiteX1" fmla="*/ 3932034 w 5104070"/>
              <a:gd name="connsiteY1" fmla="*/ 0 h 4929100"/>
              <a:gd name="connsiteX2" fmla="*/ 3937299 w 5104070"/>
              <a:gd name="connsiteY2" fmla="*/ 2843 h 4929100"/>
              <a:gd name="connsiteX3" fmla="*/ 4460064 w 5104070"/>
              <a:gd name="connsiteY3" fmla="*/ 459139 h 4929100"/>
              <a:gd name="connsiteX4" fmla="*/ 5104070 w 5104070"/>
              <a:gd name="connsiteY4" fmla="*/ 2460998 h 4929100"/>
              <a:gd name="connsiteX5" fmla="*/ 4817201 w 5104070"/>
              <a:gd name="connsiteY5" fmla="*/ 3281981 h 4929100"/>
              <a:gd name="connsiteX6" fmla="*/ 3967850 w 5104070"/>
              <a:gd name="connsiteY6" fmla="*/ 4046437 h 4929100"/>
              <a:gd name="connsiteX7" fmla="*/ 3781107 w 5104070"/>
              <a:gd name="connsiteY7" fmla="*/ 4192670 h 4929100"/>
              <a:gd name="connsiteX8" fmla="*/ 2246633 w 5104070"/>
              <a:gd name="connsiteY8" fmla="*/ 4929100 h 4929100"/>
              <a:gd name="connsiteX9" fmla="*/ 225276 w 5104070"/>
              <a:gd name="connsiteY9" fmla="*/ 3732056 h 4929100"/>
              <a:gd name="connsiteX10" fmla="*/ 9858 w 5104070"/>
              <a:gd name="connsiteY10" fmla="*/ 3425818 h 4929100"/>
              <a:gd name="connsiteX11" fmla="*/ 0 w 5104070"/>
              <a:gd name="connsiteY11" fmla="*/ 3412020 h 4929100"/>
              <a:gd name="connsiteX12" fmla="*/ 0 w 5104070"/>
              <a:gd name="connsiteY12" fmla="*/ 1153046 h 4929100"/>
              <a:gd name="connsiteX13" fmla="*/ 145339 w 5104070"/>
              <a:gd name="connsiteY13" fmla="*/ 951430 h 4929100"/>
              <a:gd name="connsiteX14" fmla="*/ 553026 w 5104070"/>
              <a:gd name="connsiteY14" fmla="*/ 529081 h 4929100"/>
              <a:gd name="connsiteX15" fmla="*/ 1306374 w 5104070"/>
              <a:gd name="connsiteY15" fmla="*/ 31471 h 49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04070" h="4929100">
                <a:moveTo>
                  <a:pt x="1377974" y="0"/>
                </a:moveTo>
                <a:lnTo>
                  <a:pt x="3932034" y="0"/>
                </a:lnTo>
                <a:lnTo>
                  <a:pt x="3937299" y="2843"/>
                </a:lnTo>
                <a:cubicBezTo>
                  <a:pt x="4132450" y="122773"/>
                  <a:pt x="4307655" y="275630"/>
                  <a:pt x="4460064" y="459139"/>
                </a:cubicBezTo>
                <a:cubicBezTo>
                  <a:pt x="4875381" y="959392"/>
                  <a:pt x="5104070" y="1670314"/>
                  <a:pt x="5104070" y="2460998"/>
                </a:cubicBezTo>
                <a:cubicBezTo>
                  <a:pt x="5104070" y="2776458"/>
                  <a:pt x="5015557" y="3029640"/>
                  <a:pt x="4817201" y="3281981"/>
                </a:cubicBezTo>
                <a:cubicBezTo>
                  <a:pt x="4609722" y="3545944"/>
                  <a:pt x="4297968" y="3789065"/>
                  <a:pt x="3967850" y="4046437"/>
                </a:cubicBezTo>
                <a:cubicBezTo>
                  <a:pt x="3906945" y="4093864"/>
                  <a:pt x="3844025" y="4142969"/>
                  <a:pt x="3781107" y="4192670"/>
                </a:cubicBezTo>
                <a:cubicBezTo>
                  <a:pt x="3217912" y="4637475"/>
                  <a:pt x="2806863" y="4929100"/>
                  <a:pt x="2246633" y="4929100"/>
                </a:cubicBezTo>
                <a:cubicBezTo>
                  <a:pt x="1393015" y="4929100"/>
                  <a:pt x="788471" y="4571125"/>
                  <a:pt x="225276" y="3732056"/>
                </a:cubicBezTo>
                <a:cubicBezTo>
                  <a:pt x="151575" y="3622232"/>
                  <a:pt x="79531" y="3522350"/>
                  <a:pt x="9858" y="3425818"/>
                </a:cubicBezTo>
                <a:lnTo>
                  <a:pt x="0" y="3412020"/>
                </a:lnTo>
                <a:lnTo>
                  <a:pt x="0" y="1153046"/>
                </a:lnTo>
                <a:lnTo>
                  <a:pt x="145339" y="951430"/>
                </a:lnTo>
                <a:cubicBezTo>
                  <a:pt x="264349" y="802264"/>
                  <a:pt x="400526" y="661122"/>
                  <a:pt x="553026" y="529081"/>
                </a:cubicBezTo>
                <a:cubicBezTo>
                  <a:pt x="777865" y="334344"/>
                  <a:pt x="1034363" y="165207"/>
                  <a:pt x="1306374" y="3147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77FB5-542C-47EA-B141-8EA09D89C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r="26819" b="1"/>
          <a:stretch/>
        </p:blipFill>
        <p:spPr>
          <a:xfrm>
            <a:off x="106515" y="173407"/>
            <a:ext cx="4629257" cy="4371297"/>
          </a:xfrm>
          <a:custGeom>
            <a:avLst/>
            <a:gdLst/>
            <a:ahLst/>
            <a:cxnLst/>
            <a:rect l="l" t="t" r="r" b="b"/>
            <a:pathLst>
              <a:path w="4473682" h="4266789">
                <a:moveTo>
                  <a:pt x="2560175" y="0"/>
                </a:moveTo>
                <a:cubicBezTo>
                  <a:pt x="2854325" y="0"/>
                  <a:pt x="3125049" y="57389"/>
                  <a:pt x="3364958" y="170416"/>
                </a:cubicBezTo>
                <a:cubicBezTo>
                  <a:pt x="3589795" y="276424"/>
                  <a:pt x="3787271" y="431151"/>
                  <a:pt x="3951911" y="630212"/>
                </a:cubicBezTo>
                <a:cubicBezTo>
                  <a:pt x="4288400" y="1037198"/>
                  <a:pt x="4473682" y="1615574"/>
                  <a:pt x="4473682" y="2258843"/>
                </a:cubicBezTo>
                <a:cubicBezTo>
                  <a:pt x="4473682" y="2515488"/>
                  <a:pt x="4401969" y="2721466"/>
                  <a:pt x="4241263" y="2926761"/>
                </a:cubicBezTo>
                <a:cubicBezTo>
                  <a:pt x="4073163" y="3141510"/>
                  <a:pt x="3820582" y="3339304"/>
                  <a:pt x="3553122" y="3548691"/>
                </a:cubicBezTo>
                <a:cubicBezTo>
                  <a:pt x="3503777" y="3587276"/>
                  <a:pt x="3452799" y="3627225"/>
                  <a:pt x="3401823" y="3667660"/>
                </a:cubicBezTo>
                <a:cubicBezTo>
                  <a:pt x="2945526" y="4029535"/>
                  <a:pt x="2612496" y="4266789"/>
                  <a:pt x="2158600" y="4266789"/>
                </a:cubicBezTo>
                <a:cubicBezTo>
                  <a:pt x="1467002" y="4266789"/>
                  <a:pt x="977203" y="3975555"/>
                  <a:pt x="520906" y="3292923"/>
                </a:cubicBezTo>
                <a:cubicBezTo>
                  <a:pt x="461194" y="3203574"/>
                  <a:pt x="402824" y="3122315"/>
                  <a:pt x="346375" y="3043781"/>
                </a:cubicBezTo>
                <a:cubicBezTo>
                  <a:pt x="112418" y="2718152"/>
                  <a:pt x="0" y="2548810"/>
                  <a:pt x="0" y="2258843"/>
                </a:cubicBezTo>
                <a:cubicBezTo>
                  <a:pt x="0" y="1970923"/>
                  <a:pt x="70465" y="1686507"/>
                  <a:pt x="209284" y="1413494"/>
                </a:cubicBezTo>
                <a:cubicBezTo>
                  <a:pt x="345127" y="1146423"/>
                  <a:pt x="539338" y="901960"/>
                  <a:pt x="786447" y="687114"/>
                </a:cubicBezTo>
                <a:cubicBezTo>
                  <a:pt x="1029332" y="475874"/>
                  <a:pt x="1317816" y="301661"/>
                  <a:pt x="1620894" y="183373"/>
                </a:cubicBezTo>
                <a:cubicBezTo>
                  <a:pt x="1932132" y="61678"/>
                  <a:pt x="2248266" y="0"/>
                  <a:pt x="2560175" y="0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92677D-82C0-47EB-A901-33E105A80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4592" b="-2"/>
          <a:stretch/>
        </p:blipFill>
        <p:spPr>
          <a:xfrm>
            <a:off x="3436119" y="4367017"/>
            <a:ext cx="2442835" cy="2360651"/>
          </a:xfrm>
          <a:custGeom>
            <a:avLst/>
            <a:gdLst/>
            <a:ahLst/>
            <a:cxnLst/>
            <a:rect l="l" t="t" r="r" b="b"/>
            <a:pathLst>
              <a:path w="2442835" h="2360651">
                <a:moveTo>
                  <a:pt x="1397973" y="0"/>
                </a:moveTo>
                <a:cubicBezTo>
                  <a:pt x="1558592" y="0"/>
                  <a:pt x="1706420" y="31752"/>
                  <a:pt x="1837422" y="94284"/>
                </a:cubicBezTo>
                <a:cubicBezTo>
                  <a:pt x="1960192" y="152935"/>
                  <a:pt x="2068023" y="238539"/>
                  <a:pt x="2157925" y="348672"/>
                </a:cubicBezTo>
                <a:cubicBezTo>
                  <a:pt x="2341663" y="573842"/>
                  <a:pt x="2442835" y="893836"/>
                  <a:pt x="2442835" y="1249731"/>
                </a:cubicBezTo>
                <a:cubicBezTo>
                  <a:pt x="2442835" y="1391724"/>
                  <a:pt x="2403676" y="1505683"/>
                  <a:pt x="2315923" y="1619265"/>
                </a:cubicBezTo>
                <a:cubicBezTo>
                  <a:pt x="2224133" y="1738077"/>
                  <a:pt x="2086213" y="1847509"/>
                  <a:pt x="1940168" y="1963355"/>
                </a:cubicBezTo>
                <a:cubicBezTo>
                  <a:pt x="1913222" y="1984702"/>
                  <a:pt x="1885386" y="2006805"/>
                  <a:pt x="1857551" y="2029176"/>
                </a:cubicBezTo>
                <a:cubicBezTo>
                  <a:pt x="1608393" y="2229387"/>
                  <a:pt x="1426542" y="2360651"/>
                  <a:pt x="1178694" y="2360651"/>
                </a:cubicBezTo>
                <a:cubicBezTo>
                  <a:pt x="801051" y="2360651"/>
                  <a:pt x="533598" y="2199522"/>
                  <a:pt x="284438" y="1821849"/>
                </a:cubicBezTo>
                <a:cubicBezTo>
                  <a:pt x="251833" y="1772416"/>
                  <a:pt x="219961" y="1727458"/>
                  <a:pt x="189137" y="1684008"/>
                </a:cubicBezTo>
                <a:cubicBezTo>
                  <a:pt x="61386" y="1503850"/>
                  <a:pt x="0" y="1410160"/>
                  <a:pt x="0" y="1249731"/>
                </a:cubicBezTo>
                <a:cubicBezTo>
                  <a:pt x="0" y="1090436"/>
                  <a:pt x="38477" y="933080"/>
                  <a:pt x="114279" y="782032"/>
                </a:cubicBezTo>
                <a:cubicBezTo>
                  <a:pt x="188455" y="634272"/>
                  <a:pt x="294503" y="499020"/>
                  <a:pt x="429436" y="380154"/>
                </a:cubicBezTo>
                <a:cubicBezTo>
                  <a:pt x="562062" y="263283"/>
                  <a:pt x="719588" y="166898"/>
                  <a:pt x="885082" y="101454"/>
                </a:cubicBezTo>
                <a:cubicBezTo>
                  <a:pt x="1055033" y="34124"/>
                  <a:pt x="1227656" y="0"/>
                  <a:pt x="1397973" y="0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15E655C-898A-48D1-A2C9-53B3FCA9A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9928" y="4094328"/>
            <a:ext cx="2982935" cy="2763672"/>
          </a:xfrm>
          <a:custGeom>
            <a:avLst/>
            <a:gdLst>
              <a:gd name="connsiteX0" fmla="*/ 1707059 w 2982935"/>
              <a:gd name="connsiteY0" fmla="*/ 0 h 2763672"/>
              <a:gd name="connsiteX1" fmla="*/ 2243667 w 2982935"/>
              <a:gd name="connsiteY1" fmla="*/ 117307 h 2763672"/>
              <a:gd name="connsiteX2" fmla="*/ 2635032 w 2982935"/>
              <a:gd name="connsiteY2" fmla="*/ 433812 h 2763672"/>
              <a:gd name="connsiteX3" fmla="*/ 2982935 w 2982935"/>
              <a:gd name="connsiteY3" fmla="*/ 1554893 h 2763672"/>
              <a:gd name="connsiteX4" fmla="*/ 2827963 w 2982935"/>
              <a:gd name="connsiteY4" fmla="*/ 2014661 h 2763672"/>
              <a:gd name="connsiteX5" fmla="*/ 2369129 w 2982935"/>
              <a:gd name="connsiteY5" fmla="*/ 2442771 h 2763672"/>
              <a:gd name="connsiteX6" fmla="*/ 2268247 w 2982935"/>
              <a:gd name="connsiteY6" fmla="*/ 2524664 h 2763672"/>
              <a:gd name="connsiteX7" fmla="*/ 2052930 w 2982935"/>
              <a:gd name="connsiteY7" fmla="*/ 2694193 h 2763672"/>
              <a:gd name="connsiteX8" fmla="*/ 1953421 w 2982935"/>
              <a:gd name="connsiteY8" fmla="*/ 2763672 h 2763672"/>
              <a:gd name="connsiteX9" fmla="*/ 814328 w 2982935"/>
              <a:gd name="connsiteY9" fmla="*/ 2763672 h 2763672"/>
              <a:gd name="connsiteX10" fmla="*/ 704946 w 2982935"/>
              <a:gd name="connsiteY10" fmla="*/ 2685317 h 2763672"/>
              <a:gd name="connsiteX11" fmla="*/ 347327 w 2982935"/>
              <a:gd name="connsiteY11" fmla="*/ 2266711 h 2763672"/>
              <a:gd name="connsiteX12" fmla="*/ 230954 w 2982935"/>
              <a:gd name="connsiteY12" fmla="*/ 2095212 h 2763672"/>
              <a:gd name="connsiteX13" fmla="*/ 0 w 2982935"/>
              <a:gd name="connsiteY13" fmla="*/ 1554893 h 2763672"/>
              <a:gd name="connsiteX14" fmla="*/ 139546 w 2982935"/>
              <a:gd name="connsiteY14" fmla="*/ 972991 h 2763672"/>
              <a:gd name="connsiteX15" fmla="*/ 524383 w 2982935"/>
              <a:gd name="connsiteY15" fmla="*/ 472981 h 2763672"/>
              <a:gd name="connsiteX16" fmla="*/ 1080770 w 2982935"/>
              <a:gd name="connsiteY16" fmla="*/ 126226 h 2763672"/>
              <a:gd name="connsiteX17" fmla="*/ 1707059 w 2982935"/>
              <a:gd name="connsiteY17" fmla="*/ 0 h 276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82935" h="2763672">
                <a:moveTo>
                  <a:pt x="1707059" y="0"/>
                </a:moveTo>
                <a:cubicBezTo>
                  <a:pt x="1903190" y="0"/>
                  <a:pt x="2083702" y="39504"/>
                  <a:pt x="2243667" y="117307"/>
                </a:cubicBezTo>
                <a:cubicBezTo>
                  <a:pt x="2393582" y="190279"/>
                  <a:pt x="2525254" y="296787"/>
                  <a:pt x="2635032" y="433812"/>
                </a:cubicBezTo>
                <a:cubicBezTo>
                  <a:pt x="2859393" y="713964"/>
                  <a:pt x="2982935" y="1112094"/>
                  <a:pt x="2982935" y="1554893"/>
                </a:cubicBezTo>
                <a:cubicBezTo>
                  <a:pt x="2982935" y="1731557"/>
                  <a:pt x="2935118" y="1873344"/>
                  <a:pt x="2827963" y="2014661"/>
                </a:cubicBezTo>
                <a:cubicBezTo>
                  <a:pt x="2715879" y="2162485"/>
                  <a:pt x="2547465" y="2298637"/>
                  <a:pt x="2369129" y="2442771"/>
                </a:cubicBezTo>
                <a:cubicBezTo>
                  <a:pt x="2336227" y="2469331"/>
                  <a:pt x="2302237" y="2496831"/>
                  <a:pt x="2268247" y="2524664"/>
                </a:cubicBezTo>
                <a:cubicBezTo>
                  <a:pt x="2192186" y="2586939"/>
                  <a:pt x="2121261" y="2643853"/>
                  <a:pt x="2052930" y="2694193"/>
                </a:cubicBezTo>
                <a:lnTo>
                  <a:pt x="1953421" y="2763672"/>
                </a:lnTo>
                <a:lnTo>
                  <a:pt x="814328" y="2763672"/>
                </a:lnTo>
                <a:lnTo>
                  <a:pt x="704946" y="2685317"/>
                </a:lnTo>
                <a:cubicBezTo>
                  <a:pt x="578653" y="2581245"/>
                  <a:pt x="461419" y="2442922"/>
                  <a:pt x="347327" y="2266711"/>
                </a:cubicBezTo>
                <a:cubicBezTo>
                  <a:pt x="307512" y="2205208"/>
                  <a:pt x="268593" y="2149271"/>
                  <a:pt x="230954" y="2095212"/>
                </a:cubicBezTo>
                <a:cubicBezTo>
                  <a:pt x="74958" y="1871063"/>
                  <a:pt x="0" y="1754495"/>
                  <a:pt x="0" y="1554893"/>
                </a:cubicBezTo>
                <a:cubicBezTo>
                  <a:pt x="0" y="1356701"/>
                  <a:pt x="46984" y="1160921"/>
                  <a:pt x="139546" y="972991"/>
                </a:cubicBezTo>
                <a:cubicBezTo>
                  <a:pt x="230122" y="789150"/>
                  <a:pt x="359617" y="620872"/>
                  <a:pt x="524383" y="472981"/>
                </a:cubicBezTo>
                <a:cubicBezTo>
                  <a:pt x="686332" y="327572"/>
                  <a:pt x="878686" y="207651"/>
                  <a:pt x="1080770" y="126226"/>
                </a:cubicBezTo>
                <a:cubicBezTo>
                  <a:pt x="1288295" y="42456"/>
                  <a:pt x="1499085" y="0"/>
                  <a:pt x="1707059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92AA7E3D-33FF-4E55-9798-EC9E156FB5A6}"/>
              </a:ext>
            </a:extLst>
          </p:cNvPr>
          <p:cNvSpPr/>
          <p:nvPr/>
        </p:nvSpPr>
        <p:spPr>
          <a:xfrm>
            <a:off x="6556247" y="2425148"/>
            <a:ext cx="4744095" cy="3524306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altLang="ko-KR" sz="15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Migration within Nigerian settlements in the past was majorly due to the efforts </a:t>
            </a:r>
            <a:r>
              <a:rPr lang="en-US" altLang="ko-KR" sz="15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seek safety of life, education opportunities and to access health facilities. </a:t>
            </a: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endParaRPr lang="en-US" altLang="ko-KR" sz="1500" b="1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</a:pPr>
            <a:r>
              <a:rPr lang="en-US" altLang="ko-KR" sz="1500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major factor for migration in Nigeria nowadays is majorly for </a:t>
            </a:r>
            <a:r>
              <a:rPr lang="en-US" altLang="ko-KR" sz="1500" b="1" spc="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economic purpose.</a:t>
            </a:r>
          </a:p>
        </p:txBody>
      </p:sp>
    </p:spTree>
    <p:extLst>
      <p:ext uri="{BB962C8B-B14F-4D97-AF65-F5344CB8AC3E}">
        <p14:creationId xmlns:p14="http://schemas.microsoft.com/office/powerpoint/2010/main" val="4146971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40" name="TextBox 3">
            <a:extLst>
              <a:ext uri="{FF2B5EF4-FFF2-40B4-BE49-F238E27FC236}">
                <a16:creationId xmlns:a16="http://schemas.microsoft.com/office/drawing/2014/main" id="{7329F4FB-3A5C-6F0C-8C40-ABD99052C4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84530"/>
              </p:ext>
            </p:extLst>
          </p:nvPr>
        </p:nvGraphicFramePr>
        <p:xfrm>
          <a:off x="988858" y="899160"/>
          <a:ext cx="10650214" cy="542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8795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90818C-C582-2EAB-D722-E5F6A24899D6}"/>
              </a:ext>
            </a:extLst>
          </p:cNvPr>
          <p:cNvSpPr txBox="1"/>
          <p:nvPr/>
        </p:nvSpPr>
        <p:spPr>
          <a:xfrm>
            <a:off x="3051810" y="2767876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9486FE-48CD-E243-BBFC-B6AF3D45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to urban migration Nigeria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E0F4B3EC-4C80-DCBE-8A43-9E7AA776C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830011"/>
              </p:ext>
            </p:extLst>
          </p:nvPr>
        </p:nvGraphicFramePr>
        <p:xfrm>
          <a:off x="1005840" y="2312276"/>
          <a:ext cx="10469880" cy="41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148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B11534-440C-4FE9-9B37-C3BF9AC99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262421"/>
              </p:ext>
            </p:extLst>
          </p:nvPr>
        </p:nvGraphicFramePr>
        <p:xfrm>
          <a:off x="371061" y="719666"/>
          <a:ext cx="11423374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687">
                  <a:extLst>
                    <a:ext uri="{9D8B030D-6E8A-4147-A177-3AD203B41FA5}">
                      <a16:colId xmlns:a16="http://schemas.microsoft.com/office/drawing/2014/main" val="1034200958"/>
                    </a:ext>
                  </a:extLst>
                </a:gridCol>
                <a:gridCol w="5711687">
                  <a:extLst>
                    <a:ext uri="{9D8B030D-6E8A-4147-A177-3AD203B41FA5}">
                      <a16:colId xmlns:a16="http://schemas.microsoft.com/office/drawing/2014/main" val="4136306281"/>
                    </a:ext>
                  </a:extLst>
                </a:gridCol>
              </a:tblGrid>
              <a:tr h="594499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6085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C5F43EF-1A54-444D-BF73-E98762885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74" y="901148"/>
            <a:ext cx="5457447" cy="5804452"/>
          </a:xfrm>
          <a:prstGeom prst="rect">
            <a:avLst/>
          </a:prstGeom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A7574D86-47E4-DFA5-4A9A-719F554C1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06265" y="901148"/>
            <a:ext cx="6159231" cy="594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598C5A-9CBF-C54D-D9DA-96722BEB86D6}"/>
              </a:ext>
            </a:extLst>
          </p:cNvPr>
          <p:cNvCxnSpPr/>
          <p:nvPr/>
        </p:nvCxnSpPr>
        <p:spPr>
          <a:xfrm flipH="1" flipV="1">
            <a:off x="4768948" y="3756074"/>
            <a:ext cx="407963" cy="450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E8DC9F-DB82-5E01-14C4-52626C88FD7B}"/>
              </a:ext>
            </a:extLst>
          </p:cNvPr>
          <p:cNvCxnSpPr/>
          <p:nvPr/>
        </p:nvCxnSpPr>
        <p:spPr>
          <a:xfrm flipH="1">
            <a:off x="3066757" y="2869809"/>
            <a:ext cx="225083" cy="66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11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C310F6C-D8CB-4984-9F9B-BA18C171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2079" y="1033741"/>
            <a:ext cx="4908132" cy="4613915"/>
            <a:chOff x="659679" y="950330"/>
            <a:chExt cx="4908132" cy="4613915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50E550-BE93-4743-8659-1531F86CB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16216" y="1107426"/>
              <a:ext cx="4619072" cy="434218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E626DC7-F0FE-49A7-AA4C-A8DB1F7EBA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864593" y="1253260"/>
              <a:ext cx="4488025" cy="4074679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BB781F-78E5-4C66-811C-9FF8B5D501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1300000" flipH="1">
              <a:off x="659679" y="950330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F320EF2-5C0F-FE63-4304-AD5E48719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9849" y="1899904"/>
            <a:ext cx="3312116" cy="2934031"/>
          </a:xfrm>
        </p:spPr>
        <p:txBody>
          <a:bodyPr anchor="ctr">
            <a:normAutofit/>
          </a:bodyPr>
          <a:lstStyle/>
          <a:p>
            <a:r>
              <a:rPr lang="en-US" dirty="0" err="1"/>
              <a:t>Challange</a:t>
            </a:r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18C20B4C-2BDC-E540-7E7D-6116BE11E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312439"/>
              </p:ext>
            </p:extLst>
          </p:nvPr>
        </p:nvGraphicFramePr>
        <p:xfrm>
          <a:off x="5505018" y="518160"/>
          <a:ext cx="6066630" cy="6004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9985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D1AA-74C6-4791-C79E-20A4BCDD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80CE2-9D52-C0E4-4E97-E47C7F5D5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2015 Facts and Figures African Urban Dynamics Mo Ibrahim Foundation </a:t>
            </a:r>
          </a:p>
          <a:p>
            <a:r>
              <a:rPr lang="en-US" dirty="0">
                <a:effectLst/>
              </a:rPr>
              <a:t>Mbabazi, J., &amp; </a:t>
            </a:r>
            <a:r>
              <a:rPr lang="en-US" dirty="0" err="1">
                <a:effectLst/>
              </a:rPr>
              <a:t>Atukunda</a:t>
            </a:r>
            <a:r>
              <a:rPr lang="en-US" dirty="0">
                <a:effectLst/>
              </a:rPr>
              <a:t>, P. (2020). CREATION OF NEW CITIES IN UGANDA Social Economic and Political Implications. </a:t>
            </a:r>
            <a:r>
              <a:rPr lang="en-US" i="1" dirty="0">
                <a:effectLst/>
              </a:rPr>
              <a:t>Advocates Coalition for Development and Environment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2040</a:t>
            </a:r>
            <a:r>
              <a:rPr lang="en-US" dirty="0">
                <a:effectLst/>
              </a:rPr>
              <a:t>(49), 1–11. https://www.acode-u.org/uploadedFiles/PBP49.pdf</a:t>
            </a:r>
          </a:p>
          <a:p>
            <a:r>
              <a:rPr lang="en-US" i="1" dirty="0" err="1">
                <a:effectLst/>
              </a:rPr>
              <a:t>Telila</a:t>
            </a:r>
            <a:r>
              <a:rPr lang="en-US" i="1" dirty="0">
                <a:effectLst/>
              </a:rPr>
              <a:t>, S.T. (2020).</a:t>
            </a:r>
            <a:r>
              <a:rPr lang="en-US" dirty="0"/>
              <a:t>. View of The Impact of Rapid Growth of Urbanization and Urbanism in Eastern Ethiopia </a:t>
            </a:r>
            <a:r>
              <a:rPr lang="en-US" dirty="0">
                <a:effectLst/>
              </a:rPr>
              <a:t>http://www.newinera.com/index.php/JournalLaSociale/article/view/136/77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3A25589-788F-463A-B313-A02EBDA6F959}"/>
              </a:ext>
            </a:extLst>
          </p:cNvPr>
          <p:cNvGraphicFramePr>
            <a:graphicFrameLocks noGrp="1"/>
          </p:cNvGraphicFramePr>
          <p:nvPr/>
        </p:nvGraphicFramePr>
        <p:xfrm>
          <a:off x="410817" y="225287"/>
          <a:ext cx="11569148" cy="6346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574">
                  <a:extLst>
                    <a:ext uri="{9D8B030D-6E8A-4147-A177-3AD203B41FA5}">
                      <a16:colId xmlns:a16="http://schemas.microsoft.com/office/drawing/2014/main" val="780232736"/>
                    </a:ext>
                  </a:extLst>
                </a:gridCol>
                <a:gridCol w="5784574">
                  <a:extLst>
                    <a:ext uri="{9D8B030D-6E8A-4147-A177-3AD203B41FA5}">
                      <a16:colId xmlns:a16="http://schemas.microsoft.com/office/drawing/2014/main" val="34848731"/>
                    </a:ext>
                  </a:extLst>
                </a:gridCol>
              </a:tblGrid>
              <a:tr h="6346539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5748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CA1DB78-19A6-4F03-B87B-0A59C3F1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3" y="-30444"/>
            <a:ext cx="4930680" cy="6858000"/>
          </a:xfrm>
          <a:prstGeom prst="rect">
            <a:avLst/>
          </a:prstGeom>
        </p:spPr>
      </p:pic>
      <p:pic>
        <p:nvPicPr>
          <p:cNvPr id="8" name="Picture 2" descr="May be an image of text that says 'Tunisia Morocco Algeria Mauritania Libya Egypt Senegal Gambia Guinea- Bissau Guinea Burkina Faso Niger Chad Sierra Cote d'' Ivoire Sudan Liberia Nigeria Benin Ghana Central Africa Rep. Djibouti Somaliland Ethiopia &amp;Principe Gabon Republic of the Congo Kenya Africa Original Angola Comoros Zimbabwe Mozambique Narls Botswana South Africa'">
            <a:extLst>
              <a:ext uri="{FF2B5EF4-FFF2-40B4-BE49-F238E27FC236}">
                <a16:creationId xmlns:a16="http://schemas.microsoft.com/office/drawing/2014/main" id="{10A8A8A7-8B55-40E1-BD27-70EA26D81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678" y="496330"/>
            <a:ext cx="5546505" cy="58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3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EBA7D1-CCA7-4E64-9442-0F8A4A828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073" y="256151"/>
            <a:ext cx="5295569" cy="763036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r>
              <a:rPr lang="en-US" sz="2400"/>
              <a:t>Facts about urbanization in Africa</a:t>
            </a:r>
            <a:endParaRPr lang="en-US" sz="24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Content Placeholder 3" descr="Map&#10;&#10;Description automatically generated">
            <a:extLst>
              <a:ext uri="{FF2B5EF4-FFF2-40B4-BE49-F238E27FC236}">
                <a16:creationId xmlns:a16="http://schemas.microsoft.com/office/drawing/2014/main" id="{68A2F41C-6892-4CAE-E829-21EA5B2CC3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920"/>
          <a:stretch/>
        </p:blipFill>
        <p:spPr>
          <a:xfrm>
            <a:off x="6144671" y="210802"/>
            <a:ext cx="5961479" cy="5788547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57D75D-6052-4239-B6A3-3CD5BD641C9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3174771"/>
              </p:ext>
            </p:extLst>
          </p:nvPr>
        </p:nvGraphicFramePr>
        <p:xfrm>
          <a:off x="265043" y="1019187"/>
          <a:ext cx="5181599" cy="5012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381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412D-BACD-4452-B343-FD0054AC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152400"/>
            <a:ext cx="8770571" cy="69746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Facts about urbanization in Africa</a:t>
            </a:r>
            <a:endParaRPr lang="en-US" dirty="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3E04FDB-4379-43AF-B69E-1901B3CB3A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20502"/>
              </p:ext>
            </p:extLst>
          </p:nvPr>
        </p:nvGraphicFramePr>
        <p:xfrm>
          <a:off x="225287" y="849867"/>
          <a:ext cx="11661913" cy="585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1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02296" y="1287887"/>
            <a:ext cx="4523890" cy="418719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51182" y="1382922"/>
            <a:ext cx="4174735" cy="3941951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6733248" y="1097468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D5DF82-84F3-6E1D-A504-B5EE4B8D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0501" y="1847596"/>
            <a:ext cx="3459760" cy="2186393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700" dirty="0"/>
              <a:t>Urban Planning in African Countries: Many of Africa’s urban planning laws are outdated &amp; fail to meet the challenges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AEDB53-D85C-E8DF-267E-15B97E1C4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628" y="326548"/>
            <a:ext cx="4834999" cy="64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820270A-A9C0-47C3-94F3-BF0E23F42C21}"/>
              </a:ext>
            </a:extLst>
          </p:cNvPr>
          <p:cNvGraphicFramePr/>
          <p:nvPr/>
        </p:nvGraphicFramePr>
        <p:xfrm>
          <a:off x="2103120" y="1257300"/>
          <a:ext cx="8778239" cy="37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BE08F51-12A0-4B15-97F8-EAB22F52A39C}"/>
              </a:ext>
            </a:extLst>
          </p:cNvPr>
          <p:cNvSpPr txBox="1"/>
          <p:nvPr/>
        </p:nvSpPr>
        <p:spPr>
          <a:xfrm>
            <a:off x="2447674" y="4987574"/>
            <a:ext cx="706340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DUTCH COLONIAL ERA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0A881F9-9F65-4FCF-8667-EB64F9E2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2665"/>
            <a:ext cx="9603275" cy="573440"/>
          </a:xfrm>
        </p:spPr>
        <p:txBody>
          <a:bodyPr>
            <a:normAutofit fontScale="90000"/>
          </a:bodyPr>
          <a:lstStyle/>
          <a:p>
            <a:r>
              <a:rPr lang="en-US" dirty="0"/>
              <a:t>INDONESIAN PLANNING: The early years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D82C41-CAC8-4C05-B2EA-914BC33F4D87}"/>
              </a:ext>
            </a:extLst>
          </p:cNvPr>
          <p:cNvSpPr txBox="1"/>
          <p:nvPr/>
        </p:nvSpPr>
        <p:spPr>
          <a:xfrm>
            <a:off x="1451578" y="2347036"/>
            <a:ext cx="2431309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DECENTRALIZATION IDEA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D0828C8-DBE0-427B-BEFB-8B89C7C3F49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47674" y="3391084"/>
            <a:ext cx="2531164" cy="6583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/>
              <a:t>DECENTRALIZATION CONGRESS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176C2B-2F56-45D7-8C98-A9BCD412FED2}"/>
              </a:ext>
            </a:extLst>
          </p:cNvPr>
          <p:cNvSpPr txBox="1"/>
          <p:nvPr/>
        </p:nvSpPr>
        <p:spPr>
          <a:xfrm>
            <a:off x="4534429" y="2160591"/>
            <a:ext cx="2266122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URBAN PLANNING COMMITTEE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46FAB-DCDB-44C3-B47C-D90DC8D7F8E5}"/>
              </a:ext>
            </a:extLst>
          </p:cNvPr>
          <p:cNvSpPr txBox="1"/>
          <p:nvPr/>
        </p:nvSpPr>
        <p:spPr>
          <a:xfrm>
            <a:off x="5786326" y="3391084"/>
            <a:ext cx="2360681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DRAFT OF REGULATION SYSTEM OF CITY PLANNING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8E5016-38A5-4FD5-AC4A-4A45DD13B934}"/>
              </a:ext>
            </a:extLst>
          </p:cNvPr>
          <p:cNvSpPr txBox="1"/>
          <p:nvPr/>
        </p:nvSpPr>
        <p:spPr>
          <a:xfrm>
            <a:off x="7187049" y="2123558"/>
            <a:ext cx="252679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LAW OF SVO AND SVV  ENACTED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6CC9F2-4DD5-43C8-8D91-8CE7822773B6}"/>
              </a:ext>
            </a:extLst>
          </p:cNvPr>
          <p:cNvSpPr txBox="1"/>
          <p:nvPr/>
        </p:nvSpPr>
        <p:spPr>
          <a:xfrm>
            <a:off x="8865232" y="3561234"/>
            <a:ext cx="2360681" cy="1477328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JAKARTA OUTLINE PLAN 1957 AND JAKARTA MASTER PLAN 1965-1985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DB3C97-8911-8A34-9AD4-EE2C5EB57F54}"/>
              </a:ext>
            </a:extLst>
          </p:cNvPr>
          <p:cNvSpPr txBox="1"/>
          <p:nvPr/>
        </p:nvSpPr>
        <p:spPr>
          <a:xfrm>
            <a:off x="0" y="5332326"/>
            <a:ext cx="55321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PREVIOUS SPATIAL PLANNING: 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City Planning Ordinance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or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Staadvorming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Ordonantie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(SVO)</a:t>
            </a:r>
          </a:p>
          <a:p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</a:rPr>
              <a:t>The implementation ordinance known as </a:t>
            </a:r>
            <a:r>
              <a:rPr lang="en-US" b="1" dirty="0" err="1">
                <a:solidFill>
                  <a:srgbClr val="5F6368"/>
                </a:solidFill>
                <a:latin typeface="arial" panose="020B0604020202020204" pitchFamily="34" charset="0"/>
              </a:rPr>
              <a:t>Stadsvorming</a:t>
            </a:r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5F6368"/>
                </a:solidFill>
                <a:latin typeface="arial" panose="020B0604020202020204" pitchFamily="34" charset="0"/>
              </a:rPr>
              <a:t>Verordening</a:t>
            </a:r>
            <a:r>
              <a:rPr lang="en-US" b="1" dirty="0">
                <a:solidFill>
                  <a:srgbClr val="5F6368"/>
                </a:solidFill>
                <a:latin typeface="arial" panose="020B0604020202020204" pitchFamily="34" charset="0"/>
              </a:rPr>
              <a:t> (SVV)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9CF5B-3177-22CF-CF64-252D4BFCAF06}"/>
              </a:ext>
            </a:extLst>
          </p:cNvPr>
          <p:cNvSpPr txBox="1"/>
          <p:nvPr/>
        </p:nvSpPr>
        <p:spPr>
          <a:xfrm>
            <a:off x="5903177" y="536714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In response to the growing need for coordinating the management of natural resources, the Indonesia parliament passed the first spatial planning law, The Spatial Planning Law 24/1992 in October 1992---26/2007</a:t>
            </a:r>
            <a:endParaRPr lang="en-US" b="1" dirty="0">
              <a:solidFill>
                <a:srgbClr val="5F6368"/>
              </a:solidFill>
              <a:latin typeface="arial" panose="020B0604020202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B138AA1-13F3-3081-E834-6CE447F748C2}"/>
              </a:ext>
            </a:extLst>
          </p:cNvPr>
          <p:cNvSpPr/>
          <p:nvPr/>
        </p:nvSpPr>
        <p:spPr>
          <a:xfrm>
            <a:off x="5135880" y="5867400"/>
            <a:ext cx="650446" cy="700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6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  <p:bldP spid="11" grpId="0" build="p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SketchLinesVTI">
  <a:themeElements>
    <a:clrScheme name="AnalogousFromRegularSeedRightStep">
      <a:dk1>
        <a:srgbClr val="000000"/>
      </a:dk1>
      <a:lt1>
        <a:srgbClr val="FFFFFF"/>
      </a:lt1>
      <a:dk2>
        <a:srgbClr val="1B252F"/>
      </a:dk2>
      <a:lt2>
        <a:srgbClr val="F3F0F1"/>
      </a:lt2>
      <a:accent1>
        <a:srgbClr val="20B59F"/>
      </a:accent1>
      <a:accent2>
        <a:srgbClr val="17A1D5"/>
      </a:accent2>
      <a:accent3>
        <a:srgbClr val="2964E7"/>
      </a:accent3>
      <a:accent4>
        <a:srgbClr val="4432DA"/>
      </a:accent4>
      <a:accent5>
        <a:srgbClr val="8C29E7"/>
      </a:accent5>
      <a:accent6>
        <a:srgbClr val="C917D5"/>
      </a:accent6>
      <a:hlink>
        <a:srgbClr val="BF3F52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884</TotalTime>
  <Words>2067</Words>
  <Application>Microsoft Office PowerPoint</Application>
  <PresentationFormat>Widescreen</PresentationFormat>
  <Paragraphs>229</Paragraphs>
  <Slides>41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Meiryo</vt:lpstr>
      <vt:lpstr>Arial</vt:lpstr>
      <vt:lpstr>Arial</vt:lpstr>
      <vt:lpstr>Bitter</vt:lpstr>
      <vt:lpstr>Bitter Medium</vt:lpstr>
      <vt:lpstr>Bliss2-Heavy</vt:lpstr>
      <vt:lpstr>Calibri</vt:lpstr>
      <vt:lpstr>Corbel</vt:lpstr>
      <vt:lpstr>Georgia</vt:lpstr>
      <vt:lpstr>Questrial</vt:lpstr>
      <vt:lpstr>Roboto</vt:lpstr>
      <vt:lpstr>Tenor Sans</vt:lpstr>
      <vt:lpstr>SketchLinesVTI</vt:lpstr>
      <vt:lpstr>Africa’s Urbanization</vt:lpstr>
      <vt:lpstr>PowerPoint Presentation</vt:lpstr>
      <vt:lpstr>African countries (54) economic status https://worldpopulationreview.com/country-rankings/richest-african-countries </vt:lpstr>
      <vt:lpstr>PowerPoint Presentation</vt:lpstr>
      <vt:lpstr>PowerPoint Presentation</vt:lpstr>
      <vt:lpstr>Facts about urbanization in Africa</vt:lpstr>
      <vt:lpstr>Facts about urbanization in Africa</vt:lpstr>
      <vt:lpstr>Urban Planning in African Countries: Many of Africa’s urban planning laws are outdated &amp; fail to meet the challenges</vt:lpstr>
      <vt:lpstr>INDONESIAN PLANNING: The early years</vt:lpstr>
      <vt:lpstr>Urban Planning Challenge in Africa</vt:lpstr>
      <vt:lpstr>Facts about urbanization in Africa: Problem of Urban Infrastructure- Transportation</vt:lpstr>
      <vt:lpstr>Facts about urbanization in Africa: Problem of Urban access to improved water</vt:lpstr>
      <vt:lpstr>Facts about urbanization in Africa: Urban access to improved sanitation </vt:lpstr>
      <vt:lpstr>Urban water and sanitation</vt:lpstr>
      <vt:lpstr>Facts about urbanization in Africa: Urban Services-water and sanitation</vt:lpstr>
      <vt:lpstr>Public transport: high demand, high potential</vt:lpstr>
      <vt:lpstr>Facts about urbanization in Africa: Housing</vt:lpstr>
      <vt:lpstr>The rural-urban balance: Africa’s population is still majority rural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Cases</vt:lpstr>
      <vt:lpstr>PowerPoint Presentation</vt:lpstr>
      <vt:lpstr>04</vt:lpstr>
      <vt:lpstr>Urban Land Grabbing Caused Land Holding Insecurity</vt:lpstr>
      <vt:lpstr>East Ethiopia Urbanization </vt:lpstr>
      <vt:lpstr>PowerPoint Presentation</vt:lpstr>
      <vt:lpstr>PowerPoint Presentation</vt:lpstr>
      <vt:lpstr>Background of Cities Making Process</vt:lpstr>
      <vt:lpstr>Prediction of New Cities Implications</vt:lpstr>
      <vt:lpstr>Challenges of  Uganda’s Urbanization</vt:lpstr>
      <vt:lpstr>Policy and Legal Implications</vt:lpstr>
      <vt:lpstr>CONCLUSION</vt:lpstr>
      <vt:lpstr>PowerPoint Presentation</vt:lpstr>
      <vt:lpstr>PowerPoint Presentation</vt:lpstr>
      <vt:lpstr>Rural to urban migration Nigeria</vt:lpstr>
      <vt:lpstr>Challange</vt:lpstr>
      <vt:lpstr>Reference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Africa’s Urbanization</dc:title>
  <dc:creator>Paramita Rahayu</dc:creator>
  <cp:lastModifiedBy>Reviewer</cp:lastModifiedBy>
  <cp:revision>15</cp:revision>
  <dcterms:created xsi:type="dcterms:W3CDTF">2021-11-14T14:45:37Z</dcterms:created>
  <dcterms:modified xsi:type="dcterms:W3CDTF">2022-11-28T15:08:56Z</dcterms:modified>
</cp:coreProperties>
</file>