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3" r:id="rId15"/>
    <p:sldId id="29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2DDB5-D9C3-45D9-8DBC-1211C9E5B258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8473-0E9A-46D8-832C-EF1F7F72BF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4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90362-8063-4F8A-9939-670152DA92E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63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444E6-C9F2-4DFB-9479-4AE67A288AE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15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987E7-6B9B-464F-B47C-4435692C89B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350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B9C45-519A-4A04-94AA-5E688244E69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4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08124-2BAE-4F92-97AD-D2F8826CF20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867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B5D09-97D1-41AC-A696-97A8174F82A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166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F23EB-DEBD-43AD-9E4F-001ED9447B5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483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B7355-0D1E-4931-8DE9-5115240EB74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878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EC6D6-60C8-45A5-9302-0713E71BF20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139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C72A5-D823-4398-A7BF-673158EA7C7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209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D1ED2-D5ED-466A-A4DA-30C988316F9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480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D9B1E-488F-4FD4-B073-EF393A7EE92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98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4E46C-EDF6-478C-995D-0797D3FD464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671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140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78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847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1D5B-DD47-4B41-94C4-5F1E62BC2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EEA46-0EC9-4C55-9874-129A0499C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572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444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18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362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803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890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59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45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1B7B2-BB23-4599-BE2B-A8825728A9E1}" type="datetimeFigureOut">
              <a:rPr lang="id-ID" smtClean="0"/>
              <a:t>06/05/2019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9170-1319-48FD-B074-06E2CC43EE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73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d-ID" dirty="0" smtClean="0"/>
              <a:t>ALAT PENUKAR PANAS DENGAN PERUBAHAN FASA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668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Kondenser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2269"/>
            <a:ext cx="5118463" cy="4876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Horisontal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Kondensasi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tube (</a:t>
            </a:r>
            <a:r>
              <a:rPr lang="en-US" dirty="0" err="1" smtClean="0"/>
              <a:t>dalam</a:t>
            </a:r>
            <a:r>
              <a:rPr lang="en-US" dirty="0" smtClean="0"/>
              <a:t> shell)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50576" y="1822269"/>
            <a:ext cx="5103223" cy="480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Vertikal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r>
              <a:rPr lang="en-US" dirty="0" smtClean="0"/>
              <a:t> </a:t>
            </a:r>
            <a:r>
              <a:rPr lang="en-US" dirty="0" err="1" smtClean="0"/>
              <a:t>terkondensasi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tube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Ketinggiannya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agar </a:t>
            </a:r>
            <a:r>
              <a:rPr lang="en-US" dirty="0" err="1" smtClean="0"/>
              <a:t>kondensat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di-</a:t>
            </a:r>
            <a:r>
              <a:rPr lang="en-US" dirty="0" err="1" smtClean="0"/>
              <a:t>refluks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condensing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subcooling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Kondensasi</a:t>
            </a:r>
            <a:r>
              <a:rPr lang="en-US" dirty="0" smtClean="0"/>
              <a:t> single vapor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Saturated vapor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id-ID" dirty="0" smtClean="0"/>
          </a:p>
          <a:p>
            <a:r>
              <a:rPr lang="en-US" dirty="0" smtClean="0"/>
              <a:t>Superheated vapors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/ </a:t>
            </a:r>
            <a:r>
              <a:rPr lang="en-US" dirty="0" err="1" smtClean="0">
                <a:solidFill>
                  <a:srgbClr val="FF0000"/>
                </a:solidFill>
              </a:rPr>
              <a:t>parsial</a:t>
            </a:r>
            <a:r>
              <a:rPr lang="en-US" dirty="0" smtClean="0">
                <a:solidFill>
                  <a:srgbClr val="FF0000"/>
                </a:solidFill>
              </a:rPr>
              <a:t> condensation outside tubes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Condensation &amp; </a:t>
            </a:r>
            <a:r>
              <a:rPr lang="en-US" dirty="0" err="1" smtClean="0">
                <a:solidFill>
                  <a:srgbClr val="FF0000"/>
                </a:solidFill>
              </a:rPr>
              <a:t>subcooling</a:t>
            </a:r>
            <a:r>
              <a:rPr lang="en-US" dirty="0" smtClean="0">
                <a:solidFill>
                  <a:srgbClr val="FF0000"/>
                </a:solidFill>
              </a:rPr>
              <a:t> outside tubes</a:t>
            </a:r>
          </a:p>
          <a:p>
            <a:endParaRPr lang="en-US" dirty="0"/>
          </a:p>
          <a:p>
            <a:r>
              <a:rPr lang="en-US" dirty="0" err="1" smtClean="0"/>
              <a:t>Desuperheating</a:t>
            </a:r>
            <a:r>
              <a:rPr lang="en-US" dirty="0" smtClean="0"/>
              <a:t> &amp; condensation outside tubes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Condensation inside tubes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Condensation of steam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Desuperheating</a:t>
            </a:r>
            <a:r>
              <a:rPr lang="en-US" dirty="0" smtClean="0"/>
              <a:t>, condensing, </a:t>
            </a:r>
            <a:r>
              <a:rPr lang="en-US" dirty="0" err="1" smtClean="0"/>
              <a:t>subcooling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Kondensasi</a:t>
            </a:r>
            <a:r>
              <a:rPr lang="en-US" dirty="0" smtClean="0"/>
              <a:t> vapor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4645"/>
            <a:ext cx="10515600" cy="487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Binary mixture</a:t>
            </a:r>
          </a:p>
          <a:p>
            <a:r>
              <a:rPr lang="en-US" dirty="0" smtClean="0"/>
              <a:t>Vapor mixture with long condensing range</a:t>
            </a:r>
          </a:p>
          <a:p>
            <a:r>
              <a:rPr lang="en-US" dirty="0" smtClean="0"/>
              <a:t>Vapor mixture forming immiscible condensates</a:t>
            </a:r>
          </a:p>
          <a:p>
            <a:endParaRPr lang="en-US" dirty="0"/>
          </a:p>
          <a:p>
            <a:r>
              <a:rPr lang="en-US" dirty="0" smtClean="0"/>
              <a:t>Single vapor / vapors with </a:t>
            </a:r>
            <a:r>
              <a:rPr lang="en-US" dirty="0" err="1" smtClean="0"/>
              <a:t>noncondensable</a:t>
            </a:r>
            <a:r>
              <a:rPr lang="en-US" dirty="0" smtClean="0"/>
              <a:t> gas</a:t>
            </a:r>
          </a:p>
          <a:p>
            <a:r>
              <a:rPr lang="en-US" dirty="0" smtClean="0"/>
              <a:t>Vapor mixtures &amp; </a:t>
            </a:r>
            <a:r>
              <a:rPr lang="en-US" dirty="0" err="1" smtClean="0"/>
              <a:t>noncondensable</a:t>
            </a:r>
            <a:r>
              <a:rPr lang="en-US" dirty="0" smtClean="0"/>
              <a:t> gases forming immiscible condensates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1"/>
            <a:ext cx="9067801" cy="3357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372" y="334962"/>
            <a:ext cx="6980029" cy="10366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304800"/>
            <a:ext cx="1752600" cy="693738"/>
          </a:xfrm>
        </p:spPr>
        <p:txBody>
          <a:bodyPr>
            <a:normAutofit/>
          </a:bodyPr>
          <a:lstStyle/>
          <a:p>
            <a:r>
              <a:rPr lang="id-ID" sz="3200" dirty="0"/>
              <a:t>KERN’S</a:t>
            </a:r>
          </a:p>
        </p:txBody>
      </p:sp>
    </p:spTree>
    <p:extLst>
      <p:ext uri="{BB962C8B-B14F-4D97-AF65-F5344CB8AC3E}">
        <p14:creationId xmlns:p14="http://schemas.microsoft.com/office/powerpoint/2010/main" val="20852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ADDITIONAL THEORY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84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AF4DC5-D902-4C48-994A-D43D3060F54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370908"/>
            <a:ext cx="4267200" cy="47244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en-US" sz="2000" b="1" dirty="0">
                <a:solidFill>
                  <a:srgbClr val="CC00CC"/>
                </a:solidFill>
              </a:rPr>
              <a:t>Film condensation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dirty="0"/>
              <a:t>The condensate wets the surface and forms a liquid film.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dirty="0"/>
              <a:t>The surface is blanketed by a liquid film which serves as a </a:t>
            </a:r>
            <a:r>
              <a:rPr lang="en-US" sz="1800" i="1" dirty="0">
                <a:solidFill>
                  <a:srgbClr val="3333FF"/>
                </a:solidFill>
              </a:rPr>
              <a:t>resistance</a:t>
            </a:r>
            <a:r>
              <a:rPr lang="en-US" sz="1800" i="1" dirty="0"/>
              <a:t> </a:t>
            </a:r>
            <a:r>
              <a:rPr lang="en-US" sz="1800" dirty="0"/>
              <a:t>to heat transfer.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en-US" sz="2000" b="1" dirty="0" err="1">
                <a:solidFill>
                  <a:srgbClr val="CC00CC"/>
                </a:solidFill>
              </a:rPr>
              <a:t>Dropwise</a:t>
            </a:r>
            <a:r>
              <a:rPr lang="en-US" sz="2000" b="1" dirty="0">
                <a:solidFill>
                  <a:srgbClr val="CC00CC"/>
                </a:solidFill>
              </a:rPr>
              <a:t> condensation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dirty="0"/>
              <a:t>The condensed vapor forms droplets on the surface.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dirty="0"/>
              <a:t>The droplets slide down when they reach a certain size.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dirty="0"/>
              <a:t>No liquid film to resist heat transfer.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800" dirty="0"/>
              <a:t>As a result, heat transfer rates that are more than 10 times larger than with film condensation can be achieved. </a:t>
            </a:r>
            <a:endParaRPr lang="en-US" sz="1800" i="1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28800" y="836614"/>
            <a:ext cx="838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000" dirty="0"/>
              <a:t>Occurs when a vapor contacts a surface which is at a temperature below the saturation temperature of the vapor.</a:t>
            </a:r>
          </a:p>
          <a:p>
            <a:pPr eaLnBrk="1" hangingPunct="1"/>
            <a:r>
              <a:rPr lang="en-US" altLang="zh-TW" sz="2000" dirty="0"/>
              <a:t>When the liquid condensate forms on the surface, it will flow under the influence </a:t>
            </a:r>
          </a:p>
          <a:p>
            <a:pPr eaLnBrk="1" hangingPunct="1"/>
            <a:r>
              <a:rPr lang="en-US" altLang="zh-TW" sz="2000" dirty="0"/>
              <a:t>of gravity.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905000" y="228600"/>
            <a:ext cx="8534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CONDENSATION HEAT TRANSFER</a:t>
            </a: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25" y="1846262"/>
            <a:ext cx="3876675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1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88CA60-C09C-48D3-BF91-5D1E5D5AFCB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512064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Liquid film starts forming at the top of the plate and flows downward </a:t>
            </a:r>
            <a:r>
              <a:rPr lang="en-US" sz="2400" dirty="0">
                <a:solidFill>
                  <a:srgbClr val="CC00CC"/>
                </a:solidFill>
              </a:rPr>
              <a:t>under the influence of gravity.</a:t>
            </a:r>
            <a:r>
              <a:rPr lang="tr-TR" sz="2400" dirty="0">
                <a:solidFill>
                  <a:srgbClr val="CC00CC"/>
                </a:solidFill>
              </a:rPr>
              <a:t> </a:t>
            </a:r>
          </a:p>
          <a:p>
            <a:pPr eaLnBrk="1" hangingPunct="1"/>
            <a:r>
              <a:rPr lang="tr-TR" sz="2400" i="1" dirty="0">
                <a:solidFill>
                  <a:srgbClr val="CC00CC"/>
                </a:solidFill>
                <a:latin typeface="Times New Roman" pitchFamily="-28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Symbol" pitchFamily="18" charset="2"/>
              </a:rPr>
              <a:t>d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tr-TR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increases</a:t>
            </a:r>
            <a:r>
              <a:rPr lang="en-US" sz="2400" i="1" dirty="0"/>
              <a:t> </a:t>
            </a:r>
            <a:r>
              <a:rPr lang="en-US" sz="2400" dirty="0"/>
              <a:t>in the flow direction 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endParaRPr lang="en-US" sz="2400" dirty="0">
              <a:solidFill>
                <a:srgbClr val="CC00CC"/>
              </a:solidFill>
            </a:endParaRPr>
          </a:p>
          <a:p>
            <a:pPr eaLnBrk="1" hangingPunct="1"/>
            <a:r>
              <a:rPr lang="en-US" sz="2400" dirty="0"/>
              <a:t>Heat in the amount </a:t>
            </a:r>
            <a:r>
              <a:rPr lang="en-US" sz="2400" i="1" dirty="0" err="1">
                <a:solidFill>
                  <a:srgbClr val="CC00CC"/>
                </a:solidFill>
              </a:rPr>
              <a:t>h</a:t>
            </a:r>
            <a:r>
              <a:rPr lang="en-US" sz="2400" i="1" baseline="-25000" dirty="0" err="1">
                <a:solidFill>
                  <a:srgbClr val="CC00CC"/>
                </a:solidFill>
              </a:rPr>
              <a:t>fg</a:t>
            </a:r>
            <a:r>
              <a:rPr lang="en-US" sz="2400" i="1" dirty="0"/>
              <a:t> </a:t>
            </a:r>
            <a:r>
              <a:rPr lang="en-US" sz="2400" dirty="0"/>
              <a:t>is released during condensation and is </a:t>
            </a:r>
            <a:r>
              <a:rPr lang="en-US" sz="2400" i="1" dirty="0"/>
              <a:t>transferred </a:t>
            </a:r>
            <a:r>
              <a:rPr lang="en-US" sz="2400" dirty="0"/>
              <a:t>through the film to the plate surface.</a:t>
            </a:r>
            <a:endParaRPr lang="tr-TR" sz="2400" dirty="0"/>
          </a:p>
          <a:p>
            <a:pPr eaLnBrk="1" hangingPunct="1"/>
            <a:r>
              <a:rPr lang="en-US" sz="2400" i="1" dirty="0" err="1">
                <a:solidFill>
                  <a:srgbClr val="CC00CC"/>
                </a:solidFill>
              </a:rPr>
              <a:t>T</a:t>
            </a:r>
            <a:r>
              <a:rPr lang="en-US" sz="2400" i="1" baseline="-25000" dirty="0" err="1">
                <a:solidFill>
                  <a:srgbClr val="CC00CC"/>
                </a:solidFill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must be below the saturation temperature for condensation.</a:t>
            </a:r>
          </a:p>
          <a:p>
            <a:pPr eaLnBrk="1" hangingPunct="1"/>
            <a:r>
              <a:rPr lang="en-US" sz="2400" dirty="0"/>
              <a:t>The </a:t>
            </a:r>
            <a:r>
              <a:rPr lang="en-US" sz="2400" i="1" dirty="0"/>
              <a:t>temperature </a:t>
            </a:r>
            <a:r>
              <a:rPr lang="en-US" sz="2400" dirty="0"/>
              <a:t>of the condensate is </a:t>
            </a:r>
            <a:r>
              <a:rPr lang="en-US" sz="2400" i="1" dirty="0" err="1">
                <a:solidFill>
                  <a:srgbClr val="CC00CC"/>
                </a:solidFill>
              </a:rPr>
              <a:t>T</a:t>
            </a:r>
            <a:r>
              <a:rPr lang="en-US" sz="2400" baseline="-25000" dirty="0" err="1">
                <a:solidFill>
                  <a:srgbClr val="CC00CC"/>
                </a:solidFill>
              </a:rPr>
              <a:t>sat</a:t>
            </a:r>
            <a:r>
              <a:rPr lang="en-US" sz="2400" dirty="0"/>
              <a:t> at the interface and decreases gradually to </a:t>
            </a:r>
            <a:r>
              <a:rPr lang="en-US" sz="2400" i="1" dirty="0" err="1">
                <a:solidFill>
                  <a:srgbClr val="CC00CC"/>
                </a:solidFill>
              </a:rPr>
              <a:t>T</a:t>
            </a:r>
            <a:r>
              <a:rPr lang="en-US" sz="2400" i="1" baseline="-25000" dirty="0" err="1">
                <a:solidFill>
                  <a:srgbClr val="CC00CC"/>
                </a:solidFill>
              </a:rPr>
              <a:t>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at the wall.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828800" y="182564"/>
            <a:ext cx="86106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FILM CONDENSATION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138" y="762001"/>
            <a:ext cx="3944982" cy="58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06334-4F3E-4083-BE7A-099E62598312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103" y="249237"/>
            <a:ext cx="4924697" cy="70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103" y="1029788"/>
            <a:ext cx="6334397" cy="20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7848600" y="304799"/>
            <a:ext cx="29413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dirty="0"/>
              <a:t>H</a:t>
            </a:r>
            <a:r>
              <a:rPr lang="en-US" sz="2400" dirty="0"/>
              <a:t>eat transfer</a:t>
            </a:r>
            <a:r>
              <a:rPr lang="tr-TR" sz="2400" dirty="0"/>
              <a:t> </a:t>
            </a:r>
            <a:r>
              <a:rPr lang="en-US" sz="2400" dirty="0"/>
              <a:t>in condensation depends on whether the condensate flow is </a:t>
            </a:r>
            <a:r>
              <a:rPr lang="en-US" sz="2400" i="1" dirty="0">
                <a:solidFill>
                  <a:srgbClr val="3333FF"/>
                </a:solidFill>
              </a:rPr>
              <a:t>laminar</a:t>
            </a:r>
            <a:r>
              <a:rPr lang="en-US" sz="2400" i="1" dirty="0"/>
              <a:t> </a:t>
            </a:r>
            <a:r>
              <a:rPr lang="en-US" sz="2400" dirty="0"/>
              <a:t>or</a:t>
            </a:r>
            <a:r>
              <a:rPr lang="tr-TR" sz="2400" dirty="0"/>
              <a:t> </a:t>
            </a:r>
            <a:r>
              <a:rPr lang="en-US" sz="2400" i="1" dirty="0">
                <a:solidFill>
                  <a:srgbClr val="3333FF"/>
                </a:solidFill>
              </a:rPr>
              <a:t>turbulent</a:t>
            </a:r>
            <a:r>
              <a:rPr lang="en-US" sz="2400" i="1" dirty="0"/>
              <a:t>. </a:t>
            </a:r>
            <a:r>
              <a:rPr lang="tr-TR" sz="2400" dirty="0"/>
              <a:t>T</a:t>
            </a:r>
            <a:r>
              <a:rPr lang="en-US" sz="2400" dirty="0"/>
              <a:t>he criterion for the flow regime is provided by the Reynolds</a:t>
            </a:r>
            <a:r>
              <a:rPr lang="tr-TR" sz="2400" dirty="0"/>
              <a:t> </a:t>
            </a:r>
            <a:r>
              <a:rPr lang="en-US" sz="2400" dirty="0"/>
              <a:t>number</a:t>
            </a:r>
            <a:r>
              <a:rPr lang="tr-TR" sz="2400" dirty="0"/>
              <a:t>.</a:t>
            </a:r>
            <a:endParaRPr lang="en-US" sz="2400" dirty="0"/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2049" y="3183200"/>
            <a:ext cx="80010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6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A9474-6DE2-4ED0-B27B-E8064E786F73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685800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029200" y="685800"/>
            <a:ext cx="3571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3333FF"/>
                </a:solidFill>
              </a:rPr>
              <a:t>M</a:t>
            </a:r>
            <a:r>
              <a:rPr lang="en-US">
                <a:solidFill>
                  <a:srgbClr val="3333FF"/>
                </a:solidFill>
              </a:rPr>
              <a:t>odified latent heat of vaporization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1" y="2019300"/>
            <a:ext cx="4619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905000" y="126365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F</a:t>
            </a:r>
            <a:r>
              <a:rPr lang="en-US"/>
              <a:t>or vapor that enters the condenser as</a:t>
            </a:r>
            <a:r>
              <a:rPr lang="tr-TR"/>
              <a:t> </a:t>
            </a:r>
            <a:r>
              <a:rPr lang="en-US">
                <a:solidFill>
                  <a:srgbClr val="CC00CC"/>
                </a:solidFill>
              </a:rPr>
              <a:t>superheated vapor</a:t>
            </a:r>
            <a:r>
              <a:rPr lang="en-US"/>
              <a:t> at a temperature </a:t>
            </a:r>
            <a:r>
              <a:rPr lang="en-US" i="1">
                <a:solidFill>
                  <a:srgbClr val="3333FF"/>
                </a:solidFill>
              </a:rPr>
              <a:t>T</a:t>
            </a:r>
            <a:r>
              <a:rPr lang="en-US" i="1" baseline="-25000">
                <a:solidFill>
                  <a:srgbClr val="3333FF"/>
                </a:solidFill>
              </a:rPr>
              <a:t>v</a:t>
            </a:r>
            <a:r>
              <a:rPr lang="en-US" i="1"/>
              <a:t> </a:t>
            </a:r>
            <a:r>
              <a:rPr lang="en-US"/>
              <a:t>instead of as saturated vapor</a:t>
            </a:r>
            <a:r>
              <a:rPr lang="tr-TR"/>
              <a:t>:</a:t>
            </a:r>
            <a:endParaRPr lang="en-US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1905000" y="242888"/>
            <a:ext cx="769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When the final state is subcooled liquid instead of </a:t>
            </a:r>
            <a:r>
              <a:rPr lang="tr-TR" dirty="0"/>
              <a:t>saturated</a:t>
            </a:r>
            <a:r>
              <a:rPr lang="en-US" dirty="0"/>
              <a:t> liquid:</a:t>
            </a: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819401"/>
            <a:ext cx="3219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5187951" y="2833688"/>
            <a:ext cx="2114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3333FF"/>
                </a:solidFill>
              </a:rPr>
              <a:t>Rate of heat transfer</a:t>
            </a:r>
            <a:endParaRPr lang="en-US">
              <a:solidFill>
                <a:srgbClr val="3333FF"/>
              </a:solidFill>
            </a:endParaRPr>
          </a:p>
        </p:txBody>
      </p:sp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543300"/>
            <a:ext cx="3352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5334000" y="3457576"/>
            <a:ext cx="464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This relation is convenient to use to determine the Reynolds number when the</a:t>
            </a:r>
            <a:r>
              <a:rPr lang="tr-TR" dirty="0"/>
              <a:t> </a:t>
            </a:r>
            <a:r>
              <a:rPr lang="en-US" dirty="0"/>
              <a:t>condensation heat transfer coefficient or the rate of heat transfer is known.</a:t>
            </a:r>
          </a:p>
        </p:txBody>
      </p:sp>
      <p:pic>
        <p:nvPicPr>
          <p:cNvPr id="3073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1" y="4876800"/>
            <a:ext cx="1952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15"/>
          <p:cNvSpPr>
            <a:spLocks noChangeArrowheads="1"/>
          </p:cNvSpPr>
          <p:nvPr/>
        </p:nvSpPr>
        <p:spPr bwMode="auto">
          <a:xfrm>
            <a:off x="3962400" y="48006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T</a:t>
            </a:r>
            <a:r>
              <a:rPr lang="en-US"/>
              <a:t>he properties of the liquid should be</a:t>
            </a:r>
            <a:r>
              <a:rPr lang="tr-TR"/>
              <a:t> </a:t>
            </a:r>
            <a:r>
              <a:rPr lang="en-US"/>
              <a:t>evaluated at the </a:t>
            </a:r>
            <a:r>
              <a:rPr lang="en-US" i="1">
                <a:solidFill>
                  <a:srgbClr val="3333FF"/>
                </a:solidFill>
              </a:rPr>
              <a:t>film temperature</a:t>
            </a:r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3962400" y="5562601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i="1">
                <a:solidFill>
                  <a:srgbClr val="3333FF"/>
                </a:solidFill>
              </a:rPr>
              <a:t>h</a:t>
            </a:r>
            <a:r>
              <a:rPr lang="en-US" i="1" baseline="-25000">
                <a:solidFill>
                  <a:srgbClr val="3333FF"/>
                </a:solidFill>
              </a:rPr>
              <a:t>fg</a:t>
            </a:r>
            <a:r>
              <a:rPr lang="en-US"/>
              <a:t> should be evaluated at</a:t>
            </a:r>
            <a:r>
              <a:rPr lang="tr-TR"/>
              <a:t> </a:t>
            </a:r>
            <a:r>
              <a:rPr lang="en-US" i="1">
                <a:solidFill>
                  <a:srgbClr val="3333FF"/>
                </a:solidFill>
              </a:rPr>
              <a:t>T</a:t>
            </a:r>
            <a:r>
              <a:rPr lang="en-US" baseline="-25000">
                <a:solidFill>
                  <a:srgbClr val="3333FF"/>
                </a:solidFill>
              </a:rPr>
              <a:t>sat</a:t>
            </a:r>
            <a:endParaRPr lang="en-US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PERUBAHAN FASA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d-ID" dirty="0" smtClean="0"/>
              <a:t>PENGEMBUNAN</a:t>
            </a:r>
          </a:p>
          <a:p>
            <a:endParaRPr lang="id-ID" dirty="0" smtClean="0"/>
          </a:p>
          <a:p>
            <a:endParaRPr lang="id-ID" dirty="0"/>
          </a:p>
          <a:p>
            <a:endParaRPr lang="id-ID" dirty="0"/>
          </a:p>
          <a:p>
            <a:r>
              <a:rPr lang="id-ID" dirty="0" smtClean="0"/>
              <a:t>PENGUAPAN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id-ID" dirty="0" smtClean="0"/>
              <a:t>CONDENSER</a:t>
            </a:r>
          </a:p>
          <a:p>
            <a:endParaRPr lang="id-ID" dirty="0" smtClean="0"/>
          </a:p>
          <a:p>
            <a:endParaRPr lang="id-ID" dirty="0"/>
          </a:p>
          <a:p>
            <a:endParaRPr lang="id-ID" dirty="0"/>
          </a:p>
          <a:p>
            <a:r>
              <a:rPr lang="id-ID" dirty="0" smtClean="0"/>
              <a:t>REBOILER</a:t>
            </a:r>
          </a:p>
          <a:p>
            <a:r>
              <a:rPr lang="id-ID" dirty="0" smtClean="0"/>
              <a:t>VAPORIZER</a:t>
            </a:r>
          </a:p>
          <a:p>
            <a:r>
              <a:rPr lang="id-ID" dirty="0" smtClean="0"/>
              <a:t>EVAPORATOR</a:t>
            </a:r>
            <a:endParaRPr lang="id-ID" dirty="0"/>
          </a:p>
        </p:txBody>
      </p:sp>
      <p:sp>
        <p:nvSpPr>
          <p:cNvPr id="5" name="Right Arrow 4"/>
          <p:cNvSpPr/>
          <p:nvPr/>
        </p:nvSpPr>
        <p:spPr>
          <a:xfrm>
            <a:off x="4402182" y="1825625"/>
            <a:ext cx="1293223" cy="52251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4402182" y="3740037"/>
            <a:ext cx="1293223" cy="52251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02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8FB368-A2F6-4D0C-A810-55CFF69C3D1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1"/>
            <a:ext cx="2286000" cy="563563"/>
          </a:xfrm>
        </p:spPr>
        <p:txBody>
          <a:bodyPr/>
          <a:lstStyle/>
          <a:p>
            <a:pPr eaLnBrk="1" hangingPunct="1"/>
            <a:r>
              <a:rPr lang="en-US" sz="2400"/>
              <a:t>Flow Regimes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838200"/>
            <a:ext cx="4800600" cy="5334000"/>
          </a:xfrm>
        </p:spPr>
        <p:txBody>
          <a:bodyPr/>
          <a:lstStyle/>
          <a:p>
            <a:pPr eaLnBrk="1" hangingPunct="1"/>
            <a:r>
              <a:rPr lang="en-US" sz="2000"/>
              <a:t>The dimensionless parameter controlling the transition between regimes is the </a:t>
            </a:r>
            <a:r>
              <a:rPr lang="en-US" sz="2000">
                <a:solidFill>
                  <a:srgbClr val="0066FF"/>
                </a:solidFill>
              </a:rPr>
              <a:t>Reynolds number</a:t>
            </a:r>
            <a:r>
              <a:rPr lang="en-US" sz="2000"/>
              <a:t> defined as: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Three prime flow regimes:</a:t>
            </a:r>
          </a:p>
          <a:p>
            <a:pPr lvl="1" eaLnBrk="1" hangingPunct="1"/>
            <a:r>
              <a:rPr lang="en-US" sz="2000">
                <a:solidFill>
                  <a:srgbClr val="0066FF"/>
                </a:solidFill>
              </a:rPr>
              <a:t>Re</a:t>
            </a:r>
            <a:r>
              <a:rPr lang="tr-TR" sz="2000">
                <a:solidFill>
                  <a:srgbClr val="0066FF"/>
                </a:solidFill>
              </a:rPr>
              <a:t> </a:t>
            </a:r>
            <a:r>
              <a:rPr lang="en-US" sz="2000"/>
              <a:t>&lt;</a:t>
            </a:r>
            <a:r>
              <a:rPr lang="tr-TR" sz="2000"/>
              <a:t> </a:t>
            </a:r>
            <a:r>
              <a:rPr lang="en-US" sz="2000">
                <a:solidFill>
                  <a:srgbClr val="0066FF"/>
                </a:solidFill>
              </a:rPr>
              <a:t>30</a:t>
            </a:r>
            <a:r>
              <a:rPr lang="en-US" sz="2000"/>
              <a:t> ─ </a:t>
            </a:r>
            <a:r>
              <a:rPr lang="en-US" sz="2000">
                <a:solidFill>
                  <a:srgbClr val="CC00CC"/>
                </a:solidFill>
              </a:rPr>
              <a:t>Laminar (wave-free)</a:t>
            </a:r>
          </a:p>
          <a:p>
            <a:pPr lvl="1" eaLnBrk="1" hangingPunct="1"/>
            <a:r>
              <a:rPr lang="en-US" sz="2000">
                <a:solidFill>
                  <a:srgbClr val="0066FF"/>
                </a:solidFill>
              </a:rPr>
              <a:t>30</a:t>
            </a:r>
            <a:r>
              <a:rPr lang="tr-TR" sz="2000">
                <a:solidFill>
                  <a:srgbClr val="0066FF"/>
                </a:solidFill>
              </a:rPr>
              <a:t> </a:t>
            </a:r>
            <a:r>
              <a:rPr lang="en-US" sz="2000"/>
              <a:t>&lt;</a:t>
            </a:r>
            <a:r>
              <a:rPr lang="tr-TR" sz="2000"/>
              <a:t> </a:t>
            </a:r>
            <a:r>
              <a:rPr lang="en-US" sz="2000">
                <a:solidFill>
                  <a:srgbClr val="0066FF"/>
                </a:solidFill>
              </a:rPr>
              <a:t>Re</a:t>
            </a:r>
            <a:r>
              <a:rPr lang="tr-TR" sz="2000">
                <a:solidFill>
                  <a:srgbClr val="0066FF"/>
                </a:solidFill>
              </a:rPr>
              <a:t> </a:t>
            </a:r>
            <a:r>
              <a:rPr lang="en-US" sz="2000"/>
              <a:t>&lt;</a:t>
            </a:r>
            <a:r>
              <a:rPr lang="tr-TR" sz="2000"/>
              <a:t> </a:t>
            </a:r>
            <a:r>
              <a:rPr lang="en-US" sz="2000">
                <a:solidFill>
                  <a:srgbClr val="0066FF"/>
                </a:solidFill>
              </a:rPr>
              <a:t>1800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─</a:t>
            </a:r>
            <a:r>
              <a:rPr lang="tr-TR" sz="2000"/>
              <a:t> </a:t>
            </a:r>
            <a:r>
              <a:rPr lang="tr-TR" sz="2000">
                <a:solidFill>
                  <a:srgbClr val="CC00CC"/>
                </a:solidFill>
              </a:rPr>
              <a:t>L</a:t>
            </a:r>
            <a:r>
              <a:rPr lang="en-US" sz="2000">
                <a:solidFill>
                  <a:srgbClr val="CC00CC"/>
                </a:solidFill>
              </a:rPr>
              <a:t>aminar</a:t>
            </a:r>
            <a:r>
              <a:rPr lang="tr-TR" sz="2000">
                <a:solidFill>
                  <a:srgbClr val="CC00CC"/>
                </a:solidFill>
              </a:rPr>
              <a:t> (wavy)</a:t>
            </a:r>
            <a:endParaRPr lang="en-US" sz="2000">
              <a:solidFill>
                <a:srgbClr val="FF0000"/>
              </a:solidFill>
            </a:endParaRPr>
          </a:p>
          <a:p>
            <a:pPr lvl="1" eaLnBrk="1" hangingPunct="1"/>
            <a:r>
              <a:rPr lang="en-US" sz="2000">
                <a:solidFill>
                  <a:srgbClr val="0066FF"/>
                </a:solidFill>
              </a:rPr>
              <a:t>Re</a:t>
            </a:r>
            <a:r>
              <a:rPr lang="tr-TR" sz="2000">
                <a:solidFill>
                  <a:srgbClr val="0066FF"/>
                </a:solidFill>
              </a:rPr>
              <a:t> </a:t>
            </a:r>
            <a:r>
              <a:rPr lang="en-US" sz="2000"/>
              <a:t>&gt;</a:t>
            </a:r>
            <a:r>
              <a:rPr lang="tr-TR" sz="2000"/>
              <a:t> </a:t>
            </a:r>
            <a:r>
              <a:rPr lang="en-US" sz="2000">
                <a:solidFill>
                  <a:srgbClr val="0066FF"/>
                </a:solidFill>
              </a:rPr>
              <a:t>1800</a:t>
            </a:r>
            <a:r>
              <a:rPr lang="en-US" sz="2000"/>
              <a:t> ─ </a:t>
            </a:r>
            <a:r>
              <a:rPr lang="en-US" sz="2000">
                <a:solidFill>
                  <a:srgbClr val="CC00CC"/>
                </a:solidFill>
              </a:rPr>
              <a:t>Turbulent</a:t>
            </a:r>
            <a:endParaRPr lang="en-US" sz="2000">
              <a:solidFill>
                <a:srgbClr val="00CC00"/>
              </a:solidFill>
            </a:endParaRPr>
          </a:p>
          <a:p>
            <a:pPr eaLnBrk="1" hangingPunct="1"/>
            <a:r>
              <a:rPr lang="en-US" sz="2000"/>
              <a:t>The Reynolds number increases in the flow direction.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39624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514350"/>
            <a:ext cx="34099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2ECC0F-C828-47EF-879D-3940497F954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1"/>
            <a:ext cx="80772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/>
              <a:t>Heat Transfer Correlations for Film Condensation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219200"/>
            <a:ext cx="5562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>
                <a:solidFill>
                  <a:srgbClr val="00CC00"/>
                </a:solidFill>
              </a:rPr>
              <a:t>Assumptions:</a:t>
            </a:r>
          </a:p>
          <a:p>
            <a:pPr eaLnBrk="1" hangingPunct="1">
              <a:buFontTx/>
              <a:buNone/>
            </a:pPr>
            <a:r>
              <a:rPr lang="en-US" sz="2000"/>
              <a:t>1. Both the plate and the vapor are maintained at </a:t>
            </a:r>
            <a:r>
              <a:rPr lang="en-US" sz="2000" i="1"/>
              <a:t>constant temperatures </a:t>
            </a:r>
            <a:r>
              <a:rPr lang="en-US" sz="2000"/>
              <a:t>of </a:t>
            </a:r>
            <a:r>
              <a:rPr lang="en-US" sz="2000" i="1">
                <a:solidFill>
                  <a:srgbClr val="FF0000"/>
                </a:solidFill>
              </a:rPr>
              <a:t>T</a:t>
            </a:r>
            <a:r>
              <a:rPr lang="en-US" sz="2000" i="1" baseline="-25000">
                <a:solidFill>
                  <a:srgbClr val="FF0000"/>
                </a:solidFill>
              </a:rPr>
              <a:t>s</a:t>
            </a:r>
            <a:r>
              <a:rPr lang="en-US" sz="2000" i="1"/>
              <a:t> </a:t>
            </a:r>
            <a:r>
              <a:rPr lang="en-US" sz="2000"/>
              <a:t>and </a:t>
            </a:r>
            <a:r>
              <a:rPr lang="en-US" sz="2000" i="1">
                <a:solidFill>
                  <a:srgbClr val="FF0000"/>
                </a:solidFill>
              </a:rPr>
              <a:t>T</a:t>
            </a:r>
            <a:r>
              <a:rPr lang="en-US" sz="2000" baseline="-25000">
                <a:solidFill>
                  <a:srgbClr val="FF0000"/>
                </a:solidFill>
              </a:rPr>
              <a:t>sat</a:t>
            </a:r>
            <a:r>
              <a:rPr lang="en-US" sz="2000"/>
              <a:t>, respectively, and the temperature across the liquid film varies </a:t>
            </a:r>
            <a:r>
              <a:rPr lang="en-US" sz="2000" i="1">
                <a:solidFill>
                  <a:srgbClr val="3333FF"/>
                </a:solidFill>
              </a:rPr>
              <a:t>linearly</a:t>
            </a:r>
            <a:r>
              <a:rPr lang="en-US" sz="2000" i="1"/>
              <a:t>.</a:t>
            </a:r>
          </a:p>
          <a:p>
            <a:pPr eaLnBrk="1" hangingPunct="1">
              <a:buFontTx/>
              <a:buNone/>
            </a:pPr>
            <a:r>
              <a:rPr lang="en-US" sz="2000" b="1"/>
              <a:t>2. </a:t>
            </a:r>
            <a:r>
              <a:rPr lang="en-US" sz="2000"/>
              <a:t>Heat transfer across the liquid film is by pure </a:t>
            </a:r>
            <a:r>
              <a:rPr lang="en-US" sz="2000" i="1">
                <a:solidFill>
                  <a:srgbClr val="3333FF"/>
                </a:solidFill>
              </a:rPr>
              <a:t>conduction</a:t>
            </a:r>
            <a:r>
              <a:rPr lang="en-US" sz="2000"/>
              <a:t>.</a:t>
            </a:r>
          </a:p>
          <a:p>
            <a:pPr eaLnBrk="1" hangingPunct="1">
              <a:buFontTx/>
              <a:buNone/>
            </a:pPr>
            <a:r>
              <a:rPr lang="en-US" sz="2000" b="1"/>
              <a:t>3. </a:t>
            </a:r>
            <a:r>
              <a:rPr lang="en-US" sz="2000"/>
              <a:t>The velocity of the vapor is low (or zero) so that it exerts </a:t>
            </a:r>
            <a:r>
              <a:rPr lang="en-US" sz="2000" i="1">
                <a:solidFill>
                  <a:srgbClr val="3333FF"/>
                </a:solidFill>
              </a:rPr>
              <a:t>no drag</a:t>
            </a:r>
            <a:r>
              <a:rPr lang="en-US" sz="2000" i="1"/>
              <a:t> </a:t>
            </a:r>
            <a:r>
              <a:rPr lang="en-US" sz="2000"/>
              <a:t>on the condensate (no viscous shear on the liquid–vapor</a:t>
            </a:r>
            <a:r>
              <a:rPr lang="tr-TR" sz="2000"/>
              <a:t> </a:t>
            </a:r>
            <a:r>
              <a:rPr lang="en-US" sz="2000"/>
              <a:t>interface).</a:t>
            </a:r>
          </a:p>
          <a:p>
            <a:pPr eaLnBrk="1" hangingPunct="1">
              <a:buFontTx/>
              <a:buNone/>
            </a:pPr>
            <a:r>
              <a:rPr lang="en-US" sz="2000" b="1"/>
              <a:t>4. </a:t>
            </a:r>
            <a:r>
              <a:rPr lang="en-US" sz="2000"/>
              <a:t>The flow of the condensate is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i="1">
                <a:solidFill>
                  <a:srgbClr val="3333FF"/>
                </a:solidFill>
              </a:rPr>
              <a:t>laminar</a:t>
            </a:r>
            <a:r>
              <a:rPr lang="en-US" sz="2000" i="1">
                <a:solidFill>
                  <a:srgbClr val="FF0000"/>
                </a:solidFill>
              </a:rPr>
              <a:t> </a:t>
            </a:r>
            <a:r>
              <a:rPr lang="en-US" sz="2000"/>
              <a:t>(</a:t>
            </a:r>
            <a:r>
              <a:rPr lang="en-US" sz="2000">
                <a:solidFill>
                  <a:srgbClr val="3333FF"/>
                </a:solidFill>
              </a:rPr>
              <a:t>Re&lt;30</a:t>
            </a:r>
            <a:r>
              <a:rPr lang="en-US" sz="2000"/>
              <a:t>)</a:t>
            </a:r>
            <a:r>
              <a:rPr lang="en-US" sz="2000" i="1"/>
              <a:t> </a:t>
            </a:r>
            <a:r>
              <a:rPr lang="en-US" sz="2000"/>
              <a:t>and the properties of the liquid are constant.</a:t>
            </a:r>
          </a:p>
          <a:p>
            <a:pPr eaLnBrk="1" hangingPunct="1">
              <a:buFontTx/>
              <a:buNone/>
            </a:pPr>
            <a:r>
              <a:rPr lang="en-US" sz="2000" b="1"/>
              <a:t>5. </a:t>
            </a:r>
            <a:r>
              <a:rPr lang="en-US" sz="2000"/>
              <a:t>The acceleration of the condensate layer is negligible.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828800" y="685801"/>
            <a:ext cx="1999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1 Vertical Plates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9601"/>
            <a:ext cx="28194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7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53480-0377-4119-9D28-691B8CD9935D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314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1" y="4648200"/>
            <a:ext cx="53244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8600"/>
            <a:ext cx="27432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1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B7BDA7-2D2D-4925-9F46-8A0B5A6755CC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1"/>
            <a:ext cx="5094288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00014"/>
            <a:ext cx="3048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6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66A894-3790-4E78-900E-79DA465BED25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644776"/>
            <a:ext cx="27432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1828800" y="19685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-28" charset="0"/>
              </a:rPr>
              <a:t>The </a:t>
            </a:r>
            <a:r>
              <a:rPr lang="en-US" i="1">
                <a:solidFill>
                  <a:srgbClr val="0066FF"/>
                </a:solidFill>
                <a:cs typeface="Times New Roman" pitchFamily="-28" charset="0"/>
              </a:rPr>
              <a:t>average heat transfer coefficient</a:t>
            </a:r>
            <a:r>
              <a:rPr lang="en-US" i="1">
                <a:cs typeface="Times New Roman" pitchFamily="-28" charset="0"/>
              </a:rPr>
              <a:t> </a:t>
            </a:r>
            <a:r>
              <a:rPr lang="en-US">
                <a:cs typeface="Times New Roman" pitchFamily="-28" charset="0"/>
              </a:rPr>
              <a:t>for laminar film condensation over a vertical flat plate of height </a:t>
            </a:r>
            <a:r>
              <a:rPr lang="en-US" i="1">
                <a:cs typeface="Times New Roman" pitchFamily="-28" charset="0"/>
              </a:rPr>
              <a:t>L </a:t>
            </a:r>
            <a:r>
              <a:rPr lang="en-US">
                <a:cs typeface="Times New Roman" pitchFamily="-28" charset="0"/>
              </a:rPr>
              <a:t>is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914401"/>
            <a:ext cx="6753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1" y="1752600"/>
            <a:ext cx="60293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810000"/>
            <a:ext cx="5600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781550"/>
            <a:ext cx="4724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5715001"/>
            <a:ext cx="1943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3886200" y="5638801"/>
            <a:ext cx="3429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All properties of the liquid are to be evaluated at the</a:t>
            </a:r>
            <a:r>
              <a:rPr lang="tr-TR" sz="1600"/>
              <a:t> </a:t>
            </a:r>
            <a:r>
              <a:rPr lang="en-US" sz="1600"/>
              <a:t>film temperature</a:t>
            </a:r>
            <a:r>
              <a:rPr lang="tr-TR" sz="1600"/>
              <a:t>.</a:t>
            </a:r>
            <a:r>
              <a:rPr lang="en-US" sz="1600"/>
              <a:t> The </a:t>
            </a:r>
            <a:r>
              <a:rPr lang="en-US" sz="1600" i="1">
                <a:solidFill>
                  <a:srgbClr val="3333FF"/>
                </a:solidFill>
              </a:rPr>
              <a:t>h</a:t>
            </a:r>
            <a:r>
              <a:rPr lang="en-US" sz="1600" i="1" baseline="-25000">
                <a:solidFill>
                  <a:srgbClr val="3333FF"/>
                </a:solidFill>
              </a:rPr>
              <a:t>fg</a:t>
            </a:r>
            <a:r>
              <a:rPr lang="en-US" sz="1600" i="1"/>
              <a:t> </a:t>
            </a:r>
            <a:r>
              <a:rPr lang="en-US" sz="1600"/>
              <a:t>and </a:t>
            </a:r>
            <a:r>
              <a:rPr lang="en-US" sz="1600" i="1">
                <a:solidFill>
                  <a:srgbClr val="3333FF"/>
                </a:solidFill>
                <a:sym typeface="Symbol" pitchFamily="18" charset="2"/>
              </a:rPr>
              <a:t></a:t>
            </a:r>
            <a:r>
              <a:rPr lang="tr-TR" sz="1600" i="1" baseline="-25000">
                <a:solidFill>
                  <a:srgbClr val="3333FF"/>
                </a:solidFill>
                <a:sym typeface="Symbol" pitchFamily="18" charset="2"/>
              </a:rPr>
              <a:t>v</a:t>
            </a:r>
            <a:r>
              <a:rPr lang="en-US" sz="1600"/>
              <a:t> are to be evaluated at the</a:t>
            </a:r>
            <a:r>
              <a:rPr lang="tr-TR" sz="1600"/>
              <a:t> </a:t>
            </a:r>
            <a:r>
              <a:rPr lang="en-US" sz="1600"/>
              <a:t>saturation temperature </a:t>
            </a:r>
            <a:r>
              <a:rPr lang="en-US" sz="1600" i="1">
                <a:solidFill>
                  <a:srgbClr val="3333FF"/>
                </a:solidFill>
              </a:rPr>
              <a:t>T</a:t>
            </a:r>
            <a:r>
              <a:rPr lang="en-US" sz="1600" baseline="-25000">
                <a:solidFill>
                  <a:srgbClr val="3333FF"/>
                </a:solidFill>
              </a:rPr>
              <a:t>sat</a:t>
            </a:r>
            <a:r>
              <a:rPr lang="en-US" sz="1600"/>
              <a:t>.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8839200" y="11430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(10-22)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56C80-0B28-4ABD-8176-1E17D20C64C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905000" y="152400"/>
            <a:ext cx="4063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Wavy Laminar Flow on Vertical Plates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905000" y="5778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  <a:cs typeface="Times New Roman" pitchFamily="-28" charset="0"/>
              </a:rPr>
              <a:t>The average heat transfer coefficient in wavy laminar</a:t>
            </a:r>
            <a:r>
              <a:rPr lang="tr-TR">
                <a:solidFill>
                  <a:srgbClr val="3333FF"/>
                </a:solidFill>
                <a:cs typeface="Times New Roman" pitchFamily="-28" charset="0"/>
              </a:rPr>
              <a:t> </a:t>
            </a:r>
            <a:r>
              <a:rPr lang="en-US">
                <a:solidFill>
                  <a:srgbClr val="3333FF"/>
                </a:solidFill>
                <a:cs typeface="Times New Roman" pitchFamily="-28" charset="0"/>
              </a:rPr>
              <a:t>condensate flow for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04850"/>
            <a:ext cx="3162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295401"/>
            <a:ext cx="5772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133601"/>
            <a:ext cx="3162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2626" y="2676526"/>
            <a:ext cx="6429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5257801" y="2133600"/>
            <a:ext cx="4152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A simpler alternative to the relation above</a:t>
            </a:r>
          </a:p>
        </p:txBody>
      </p:sp>
    </p:spTree>
    <p:extLst>
      <p:ext uri="{BB962C8B-B14F-4D97-AF65-F5344CB8AC3E}">
        <p14:creationId xmlns:p14="http://schemas.microsoft.com/office/powerpoint/2010/main" val="41295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128BCE-5F54-42E5-BC50-2572E85C077F}" type="slidenum">
              <a:rPr lang="en-US" smtClean="0"/>
              <a:pPr/>
              <a:t>26</a:t>
            </a:fld>
            <a:endParaRPr lang="en-US" smtClean="0"/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905000" y="133350"/>
            <a:ext cx="8020050" cy="3067050"/>
            <a:chOff x="240" y="2256"/>
            <a:chExt cx="5052" cy="1932"/>
          </a:xfrm>
        </p:grpSpPr>
        <p:sp>
          <p:nvSpPr>
            <p:cNvPr id="37893" name="Rectangle 9"/>
            <p:cNvSpPr>
              <a:spLocks noChangeArrowheads="1"/>
            </p:cNvSpPr>
            <p:nvPr/>
          </p:nvSpPr>
          <p:spPr bwMode="auto">
            <a:xfrm>
              <a:off x="240" y="2256"/>
              <a:ext cx="226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Turbulent Flow on Vertical Plates</a:t>
              </a:r>
            </a:p>
          </p:txBody>
        </p:sp>
        <p:pic>
          <p:nvPicPr>
            <p:cNvPr id="3789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784"/>
              <a:ext cx="433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3696"/>
              <a:ext cx="444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928"/>
              <a:ext cx="58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Rectangle 13"/>
            <p:cNvSpPr>
              <a:spLocks noChangeArrowheads="1"/>
            </p:cNvSpPr>
            <p:nvPr/>
          </p:nvSpPr>
          <p:spPr bwMode="auto">
            <a:xfrm>
              <a:off x="288" y="2544"/>
              <a:ext cx="3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Turbulent</a:t>
              </a:r>
              <a:r>
                <a:rPr lang="tr-TR">
                  <a:solidFill>
                    <a:srgbClr val="3333FF"/>
                  </a:solidFill>
                </a:rPr>
                <a:t> </a:t>
              </a:r>
              <a:r>
                <a:rPr lang="en-US">
                  <a:solidFill>
                    <a:srgbClr val="3333FF"/>
                  </a:solidFill>
                </a:rPr>
                <a:t>flow of condensate on </a:t>
              </a:r>
              <a:r>
                <a:rPr lang="en-US" i="1">
                  <a:solidFill>
                    <a:srgbClr val="3333FF"/>
                  </a:solidFill>
                </a:rPr>
                <a:t>vertical plates:</a:t>
              </a:r>
            </a:p>
          </p:txBody>
        </p:sp>
        <p:sp>
          <p:nvSpPr>
            <p:cNvPr id="37898" name="Rectangle 14"/>
            <p:cNvSpPr>
              <a:spLocks noChangeArrowheads="1"/>
            </p:cNvSpPr>
            <p:nvPr/>
          </p:nvSpPr>
          <p:spPr bwMode="auto">
            <a:xfrm>
              <a:off x="240" y="3264"/>
              <a:ext cx="41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The physical properties of the condensate are again to be evaluated at the</a:t>
              </a:r>
              <a:r>
                <a:rPr lang="tr-TR"/>
                <a:t> </a:t>
              </a:r>
              <a:r>
                <a:rPr lang="en-US"/>
                <a:t>film temperature </a:t>
              </a:r>
              <a:r>
                <a:rPr lang="en-US" i="1">
                  <a:solidFill>
                    <a:srgbClr val="3333FF"/>
                  </a:solidFill>
                </a:rPr>
                <a:t>T</a:t>
              </a:r>
              <a:r>
                <a:rPr lang="en-US" i="1" baseline="-25000">
                  <a:solidFill>
                    <a:srgbClr val="3333FF"/>
                  </a:solidFill>
                </a:rPr>
                <a:t>f</a:t>
              </a:r>
              <a:r>
                <a:rPr lang="en-US" i="1">
                  <a:solidFill>
                    <a:srgbClr val="3333FF"/>
                  </a:solidFill>
                </a:rPr>
                <a:t> </a:t>
              </a:r>
              <a:r>
                <a:rPr lang="tr-TR" i="1">
                  <a:solidFill>
                    <a:srgbClr val="3333FF"/>
                  </a:solidFill>
                </a:rPr>
                <a:t>=</a:t>
              </a:r>
              <a:r>
                <a:rPr lang="en-US">
                  <a:solidFill>
                    <a:srgbClr val="3333FF"/>
                  </a:solidFill>
                </a:rPr>
                <a:t> (</a:t>
              </a:r>
              <a:r>
                <a:rPr lang="en-US" i="1">
                  <a:solidFill>
                    <a:srgbClr val="3333FF"/>
                  </a:solidFill>
                </a:rPr>
                <a:t>T</a:t>
              </a:r>
              <a:r>
                <a:rPr lang="en-US" baseline="-25000">
                  <a:solidFill>
                    <a:srgbClr val="3333FF"/>
                  </a:solidFill>
                </a:rPr>
                <a:t>sat</a:t>
              </a:r>
              <a:r>
                <a:rPr lang="en-US">
                  <a:solidFill>
                    <a:srgbClr val="3333FF"/>
                  </a:solidFill>
                </a:rPr>
                <a:t> </a:t>
              </a:r>
              <a:r>
                <a:rPr lang="tr-TR">
                  <a:solidFill>
                    <a:srgbClr val="3333FF"/>
                  </a:solidFill>
                </a:rPr>
                <a:t>+</a:t>
              </a:r>
              <a:r>
                <a:rPr lang="en-US">
                  <a:solidFill>
                    <a:srgbClr val="3333FF"/>
                  </a:solidFill>
                </a:rPr>
                <a:t> </a:t>
              </a:r>
              <a:r>
                <a:rPr lang="en-US" i="1">
                  <a:solidFill>
                    <a:srgbClr val="3333FF"/>
                  </a:solidFill>
                </a:rPr>
                <a:t>T</a:t>
              </a:r>
              <a:r>
                <a:rPr lang="en-US" i="1" baseline="-25000">
                  <a:solidFill>
                    <a:srgbClr val="3333FF"/>
                  </a:solidFill>
                </a:rPr>
                <a:t>s</a:t>
              </a:r>
              <a:r>
                <a:rPr lang="en-US">
                  <a:solidFill>
                    <a:srgbClr val="3333FF"/>
                  </a:solidFill>
                </a:rPr>
                <a:t>)/2</a:t>
              </a:r>
              <a:r>
                <a:rPr lang="en-US"/>
                <a:t>.</a:t>
              </a:r>
            </a:p>
          </p:txBody>
        </p:sp>
      </p:grpSp>
      <p:pic>
        <p:nvPicPr>
          <p:cNvPr id="3789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243264"/>
            <a:ext cx="80772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1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D1A37-BE61-4D65-825F-71B40CD0F67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905001" y="228601"/>
            <a:ext cx="2041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2 Inclined Plates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1"/>
            <a:ext cx="3905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8576" y="838201"/>
            <a:ext cx="27146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828800" y="762001"/>
            <a:ext cx="5562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Equation 10–22 was developed for vertical plates, but it can also be used for</a:t>
            </a:r>
            <a:r>
              <a:rPr lang="tr-TR"/>
              <a:t> </a:t>
            </a:r>
            <a:r>
              <a:rPr lang="en-US"/>
              <a:t>laminar film condensation on the upper surfaces of plates that are </a:t>
            </a:r>
            <a:r>
              <a:rPr lang="en-US" i="1">
                <a:solidFill>
                  <a:srgbClr val="3333FF"/>
                </a:solidFill>
              </a:rPr>
              <a:t>inclined</a:t>
            </a:r>
          </a:p>
          <a:p>
            <a:r>
              <a:rPr lang="en-US"/>
              <a:t>by an angle </a:t>
            </a:r>
            <a:r>
              <a:rPr lang="en-US" i="1">
                <a:sym typeface="Symbol" pitchFamily="18" charset="2"/>
              </a:rPr>
              <a:t></a:t>
            </a:r>
            <a:r>
              <a:rPr lang="en-US"/>
              <a:t> from the </a:t>
            </a:r>
            <a:r>
              <a:rPr lang="en-US" i="1"/>
              <a:t>vertical, </a:t>
            </a:r>
            <a:r>
              <a:rPr lang="en-US"/>
              <a:t>by replacing </a:t>
            </a:r>
            <a:r>
              <a:rPr lang="en-US" i="1"/>
              <a:t>g </a:t>
            </a:r>
            <a:r>
              <a:rPr lang="en-US"/>
              <a:t>in that equation by </a:t>
            </a:r>
            <a:r>
              <a:rPr lang="en-US" i="1">
                <a:solidFill>
                  <a:srgbClr val="3333FF"/>
                </a:solidFill>
              </a:rPr>
              <a:t>g </a:t>
            </a:r>
            <a:r>
              <a:rPr lang="en-US">
                <a:solidFill>
                  <a:srgbClr val="3333FF"/>
                </a:solidFill>
              </a:rPr>
              <a:t>cos</a:t>
            </a:r>
            <a:r>
              <a:rPr lang="en-US" i="1">
                <a:solidFill>
                  <a:srgbClr val="3333FF"/>
                </a:solidFill>
                <a:sym typeface="Symbol" pitchFamily="18" charset="2"/>
              </a:rPr>
              <a:t></a:t>
            </a:r>
            <a:r>
              <a:rPr lang="tr-TR" i="1">
                <a:sym typeface="Symbol" pitchFamily="18" charset="2"/>
              </a:rPr>
              <a:t>.</a:t>
            </a:r>
            <a:endParaRPr lang="en-US" i="1">
              <a:sym typeface="Symbol" pitchFamily="18" charset="2"/>
            </a:endParaRPr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971800"/>
            <a:ext cx="54102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1905000" y="4097338"/>
            <a:ext cx="533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3 Vertical Tubes</a:t>
            </a:r>
          </a:p>
          <a:p>
            <a:endParaRPr lang="tr-TR"/>
          </a:p>
          <a:p>
            <a:r>
              <a:rPr lang="en-US"/>
              <a:t>Equation 10–22 for vertical plates can also be used to calculate the average</a:t>
            </a:r>
            <a:r>
              <a:rPr lang="tr-TR"/>
              <a:t> </a:t>
            </a:r>
            <a:r>
              <a:rPr lang="en-US"/>
              <a:t>heat transfer coefficient for laminar film condensation on the outer surfaces of</a:t>
            </a:r>
            <a:r>
              <a:rPr lang="tr-TR"/>
              <a:t> </a:t>
            </a:r>
            <a:r>
              <a:rPr lang="en-US"/>
              <a:t>vertical tubes provided that the tube diameter is large relative to the thickness</a:t>
            </a:r>
          </a:p>
          <a:p>
            <a:r>
              <a:rPr lang="en-US"/>
              <a:t>of the liquid film.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6248400" y="36576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(10-22)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A3D7B-17A8-4CE7-8702-F7A2619ACBC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878014" y="255589"/>
            <a:ext cx="37691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4 Horizontal Tubes and Spheres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905000" y="7620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average heat transfer coefficient for film</a:t>
            </a:r>
            <a:r>
              <a:rPr lang="tr-TR"/>
              <a:t> </a:t>
            </a:r>
            <a:r>
              <a:rPr lang="en-US"/>
              <a:t>condensation on the outer surfaces of a </a:t>
            </a:r>
            <a:r>
              <a:rPr lang="en-US" i="1"/>
              <a:t>horizontal tube </a:t>
            </a:r>
            <a:r>
              <a:rPr lang="en-US"/>
              <a:t>is</a:t>
            </a:r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1524000"/>
            <a:ext cx="468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6781800" y="1524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3333FF"/>
                </a:solidFill>
              </a:rPr>
              <a:t>F</a:t>
            </a:r>
            <a:r>
              <a:rPr lang="en-US">
                <a:solidFill>
                  <a:srgbClr val="3333FF"/>
                </a:solidFill>
              </a:rPr>
              <a:t>or a </a:t>
            </a:r>
            <a:r>
              <a:rPr lang="en-US" i="1">
                <a:solidFill>
                  <a:srgbClr val="3333FF"/>
                </a:solidFill>
              </a:rPr>
              <a:t>sphere</a:t>
            </a:r>
            <a:r>
              <a:rPr lang="tr-TR" i="1">
                <a:solidFill>
                  <a:srgbClr val="3333FF"/>
                </a:solidFill>
              </a:rPr>
              <a:t>, </a:t>
            </a:r>
            <a:r>
              <a:rPr lang="tr-TR">
                <a:solidFill>
                  <a:srgbClr val="3333FF"/>
                </a:solidFill>
              </a:rPr>
              <a:t>re</a:t>
            </a:r>
            <a:r>
              <a:rPr lang="en-US">
                <a:solidFill>
                  <a:srgbClr val="3333FF"/>
                </a:solidFill>
              </a:rPr>
              <a:t>plac</a:t>
            </a:r>
            <a:r>
              <a:rPr lang="tr-TR">
                <a:solidFill>
                  <a:srgbClr val="3333FF"/>
                </a:solidFill>
              </a:rPr>
              <a:t>e </a:t>
            </a:r>
            <a:r>
              <a:rPr lang="en-US">
                <a:solidFill>
                  <a:srgbClr val="3333FF"/>
                </a:solidFill>
              </a:rPr>
              <a:t>the constant 0.729 by 0.815.</a:t>
            </a:r>
          </a:p>
        </p:txBody>
      </p:sp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257550"/>
            <a:ext cx="2038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1981200" y="25146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comparison of the heat transfer coefficient relations for a vertical tube of</a:t>
            </a:r>
          </a:p>
          <a:p>
            <a:r>
              <a:rPr lang="en-US"/>
              <a:t>height </a:t>
            </a:r>
            <a:r>
              <a:rPr lang="en-US" i="1"/>
              <a:t>L </a:t>
            </a:r>
            <a:r>
              <a:rPr lang="en-US"/>
              <a:t>and a horizontal tube of diameter </a:t>
            </a:r>
            <a:r>
              <a:rPr lang="en-US" i="1"/>
              <a:t>D </a:t>
            </a:r>
            <a:r>
              <a:rPr lang="en-US"/>
              <a:t>yields</a:t>
            </a:r>
          </a:p>
        </p:txBody>
      </p:sp>
      <p:pic>
        <p:nvPicPr>
          <p:cNvPr id="3994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81401"/>
            <a:ext cx="5086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1905000" y="4175126"/>
            <a:ext cx="8458200" cy="16160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sz="1500"/>
              <a:t>F</a:t>
            </a:r>
            <a:r>
              <a:rPr lang="en-US" sz="1500"/>
              <a:t>or a tube</a:t>
            </a:r>
            <a:r>
              <a:rPr lang="tr-TR" sz="1500"/>
              <a:t> </a:t>
            </a:r>
            <a:r>
              <a:rPr lang="en-US" sz="1500"/>
              <a:t>whose length is 2.77 times its diameter, the average heat transfer coefficient</a:t>
            </a:r>
            <a:r>
              <a:rPr lang="tr-TR" sz="1500"/>
              <a:t> </a:t>
            </a:r>
            <a:r>
              <a:rPr lang="en-US" sz="1500"/>
              <a:t>for laminar film condensation will be the </a:t>
            </a:r>
            <a:r>
              <a:rPr lang="en-US" sz="1500" i="1">
                <a:solidFill>
                  <a:srgbClr val="3333FF"/>
                </a:solidFill>
              </a:rPr>
              <a:t>same</a:t>
            </a:r>
            <a:r>
              <a:rPr lang="en-US" sz="1500" i="1"/>
              <a:t> </a:t>
            </a:r>
            <a:r>
              <a:rPr lang="en-US" sz="1500"/>
              <a:t>whether the tube is positioned</a:t>
            </a:r>
            <a:r>
              <a:rPr lang="tr-TR" sz="1500"/>
              <a:t> </a:t>
            </a:r>
            <a:r>
              <a:rPr lang="en-US" sz="1500"/>
              <a:t>horizontally or vertically.</a:t>
            </a:r>
            <a:endParaRPr lang="tr-TR" sz="150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1500"/>
              <a:t>For </a:t>
            </a:r>
            <a:r>
              <a:rPr lang="en-US" sz="1500" i="1">
                <a:solidFill>
                  <a:srgbClr val="3333FF"/>
                </a:solidFill>
              </a:rPr>
              <a:t>L </a:t>
            </a:r>
            <a:r>
              <a:rPr lang="tr-TR" sz="1500" i="1">
                <a:solidFill>
                  <a:srgbClr val="3333FF"/>
                </a:solidFill>
              </a:rPr>
              <a:t>&gt;</a:t>
            </a:r>
            <a:r>
              <a:rPr lang="en-US" sz="1500">
                <a:solidFill>
                  <a:srgbClr val="3333FF"/>
                </a:solidFill>
              </a:rPr>
              <a:t> 2.77</a:t>
            </a:r>
            <a:r>
              <a:rPr lang="en-US" sz="1500" i="1">
                <a:solidFill>
                  <a:srgbClr val="3333FF"/>
                </a:solidFill>
              </a:rPr>
              <a:t>D</a:t>
            </a:r>
            <a:r>
              <a:rPr lang="en-US" sz="1500"/>
              <a:t>, the heat transfer coefficient is higher</a:t>
            </a:r>
            <a:r>
              <a:rPr lang="tr-TR" sz="1500"/>
              <a:t> </a:t>
            </a:r>
            <a:r>
              <a:rPr lang="en-US" sz="1500"/>
              <a:t>in the horizontal position.</a:t>
            </a:r>
            <a:endParaRPr lang="tr-TR" sz="150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1500"/>
              <a:t>Considering that the length of a tube in</a:t>
            </a:r>
            <a:r>
              <a:rPr lang="tr-TR" sz="1500"/>
              <a:t> </a:t>
            </a:r>
            <a:r>
              <a:rPr lang="en-US" sz="1500"/>
              <a:t>any practical application is several times its diameter, it is common practice to</a:t>
            </a:r>
            <a:r>
              <a:rPr lang="tr-TR" sz="1500"/>
              <a:t> </a:t>
            </a:r>
            <a:r>
              <a:rPr lang="en-US" sz="1500"/>
              <a:t>place the tubes in a condenser </a:t>
            </a:r>
            <a:r>
              <a:rPr lang="en-US" sz="1500" i="1">
                <a:solidFill>
                  <a:srgbClr val="3333FF"/>
                </a:solidFill>
              </a:rPr>
              <a:t>horizontally</a:t>
            </a:r>
            <a:r>
              <a:rPr lang="en-US" sz="1500" i="1"/>
              <a:t> </a:t>
            </a:r>
            <a:r>
              <a:rPr lang="en-US" sz="1500"/>
              <a:t>to maximize the condensation heat</a:t>
            </a:r>
            <a:r>
              <a:rPr lang="tr-TR" sz="1500"/>
              <a:t> </a:t>
            </a:r>
            <a:r>
              <a:rPr lang="en-US" sz="1500"/>
              <a:t>transfer coefficient on the outer surfaces of the tubes.</a:t>
            </a:r>
          </a:p>
        </p:txBody>
      </p:sp>
    </p:spTree>
    <p:extLst>
      <p:ext uri="{BB962C8B-B14F-4D97-AF65-F5344CB8AC3E}">
        <p14:creationId xmlns:p14="http://schemas.microsoft.com/office/powerpoint/2010/main" val="29356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3A2E57-7381-45A8-B4AB-A1E7CF0C239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905000" y="228601"/>
            <a:ext cx="29254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5 Horizontal Tube Banks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40195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3657601"/>
            <a:ext cx="5829300" cy="7524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4114800" y="762001"/>
            <a:ext cx="6400800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>
                <a:solidFill>
                  <a:srgbClr val="3333FF"/>
                </a:solidFill>
              </a:rPr>
              <a:t>The average thickness of the liquid film at</a:t>
            </a:r>
            <a:r>
              <a:rPr lang="tr-TR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the lower tubes is much larger as a result of condensate falling on top of them</a:t>
            </a:r>
            <a:r>
              <a:rPr lang="tr-TR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from the tubes directly above. </a:t>
            </a:r>
            <a:endParaRPr lang="tr-TR">
              <a:solidFill>
                <a:srgbClr val="3333FF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>
                <a:solidFill>
                  <a:srgbClr val="3333FF"/>
                </a:solidFill>
              </a:rPr>
              <a:t>Therefore, the average heat transfer coefficient</a:t>
            </a:r>
            <a:r>
              <a:rPr lang="tr-TR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at the lower tubes in such arrangements is smaller. </a:t>
            </a:r>
            <a:endParaRPr lang="tr-TR">
              <a:solidFill>
                <a:srgbClr val="3333FF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>
                <a:solidFill>
                  <a:srgbClr val="3333FF"/>
                </a:solidFill>
              </a:rPr>
              <a:t>Assuming the condensate</a:t>
            </a:r>
            <a:r>
              <a:rPr lang="tr-TR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from the tubes above to the ones below drain smoothly, the average film condensation</a:t>
            </a:r>
            <a:r>
              <a:rPr lang="tr-TR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heat transfer coefficient for all tubes in a vertical tier can be</a:t>
            </a:r>
            <a:r>
              <a:rPr lang="tr-TR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expressed as</a:t>
            </a:r>
          </a:p>
        </p:txBody>
      </p:sp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4533900"/>
            <a:ext cx="3524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5791200" y="5181601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relation does not account</a:t>
            </a:r>
            <a:r>
              <a:rPr lang="tr-TR"/>
              <a:t> </a:t>
            </a:r>
            <a:r>
              <a:rPr lang="en-US"/>
              <a:t>for the increase in heat transfer due to the ripple formation and turbulence</a:t>
            </a:r>
            <a:r>
              <a:rPr lang="tr-TR"/>
              <a:t> </a:t>
            </a:r>
            <a:r>
              <a:rPr lang="en-US"/>
              <a:t>caused during drainage, and thus generally yields conservative results.</a:t>
            </a:r>
          </a:p>
        </p:txBody>
      </p:sp>
    </p:spTree>
    <p:extLst>
      <p:ext uri="{BB962C8B-B14F-4D97-AF65-F5344CB8AC3E}">
        <p14:creationId xmlns:p14="http://schemas.microsoft.com/office/powerpoint/2010/main" val="81532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60" y="496389"/>
            <a:ext cx="7375707" cy="59174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27113" y="4415246"/>
            <a:ext cx="2677885" cy="10189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5795554" y="674915"/>
            <a:ext cx="2677885" cy="10189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434" y="368254"/>
            <a:ext cx="10515600" cy="1325563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MENARA DISTILASI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F2F93E-2836-4C8B-8F07-B8A98706693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958976" y="228601"/>
            <a:ext cx="3556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Effect of Vapor Velocity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981200" y="762001"/>
            <a:ext cx="7924800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In the analysis above we assumed the </a:t>
            </a:r>
            <a:r>
              <a:rPr lang="en-US" sz="2400" dirty="0">
                <a:solidFill>
                  <a:srgbClr val="FF0000"/>
                </a:solidFill>
              </a:rPr>
              <a:t>vapor velocity to be small </a:t>
            </a:r>
            <a:r>
              <a:rPr lang="en-US" sz="2400" dirty="0"/>
              <a:t>and thus </a:t>
            </a:r>
            <a:r>
              <a:rPr lang="en-US" sz="2400" dirty="0">
                <a:solidFill>
                  <a:srgbClr val="FF0000"/>
                </a:solidFill>
              </a:rPr>
              <a:t>the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vapor drag exerted on the liquid film to be negligible</a:t>
            </a:r>
            <a:r>
              <a:rPr lang="en-US" sz="2400" dirty="0"/>
              <a:t>, which is usually the</a:t>
            </a:r>
            <a:r>
              <a:rPr lang="tr-TR" sz="2400" dirty="0"/>
              <a:t> </a:t>
            </a:r>
            <a:r>
              <a:rPr lang="en-US" sz="2400" dirty="0"/>
              <a:t>case. </a:t>
            </a:r>
            <a:endParaRPr lang="tr-TR" sz="2400" dirty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However, when the </a:t>
            </a:r>
            <a:r>
              <a:rPr lang="en-US" sz="2400" dirty="0">
                <a:solidFill>
                  <a:srgbClr val="FF0000"/>
                </a:solidFill>
              </a:rPr>
              <a:t>vapor velocity is high</a:t>
            </a:r>
            <a:r>
              <a:rPr lang="en-US" sz="2400" dirty="0"/>
              <a:t>, the vapor will “pull” the liquid</a:t>
            </a:r>
            <a:r>
              <a:rPr lang="tr-TR" sz="2400" dirty="0"/>
              <a:t> </a:t>
            </a:r>
            <a:r>
              <a:rPr lang="en-US" sz="2400" dirty="0"/>
              <a:t>at the interface along since the </a:t>
            </a:r>
            <a:r>
              <a:rPr lang="en-US" sz="2400" dirty="0">
                <a:solidFill>
                  <a:srgbClr val="FF0000"/>
                </a:solidFill>
              </a:rPr>
              <a:t>vapor velocity at the interface must drop </a:t>
            </a:r>
            <a:r>
              <a:rPr lang="en-US" sz="2400" dirty="0"/>
              <a:t>to</a:t>
            </a:r>
            <a:r>
              <a:rPr lang="tr-TR" sz="2400" dirty="0"/>
              <a:t> </a:t>
            </a:r>
            <a:r>
              <a:rPr lang="en-US" sz="2400" dirty="0"/>
              <a:t>the value of the liquid velocity. </a:t>
            </a:r>
            <a:endParaRPr lang="tr-TR" sz="2400" dirty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If the </a:t>
            </a:r>
            <a:r>
              <a:rPr lang="en-US" sz="2400" dirty="0">
                <a:solidFill>
                  <a:srgbClr val="FF0000"/>
                </a:solidFill>
              </a:rPr>
              <a:t>vapor flows downward </a:t>
            </a:r>
            <a:r>
              <a:rPr lang="en-US" sz="2400" dirty="0"/>
              <a:t>(i.e., in the same</a:t>
            </a:r>
            <a:r>
              <a:rPr lang="tr-TR" sz="2400" dirty="0"/>
              <a:t> </a:t>
            </a:r>
            <a:r>
              <a:rPr lang="en-US" sz="2400" dirty="0"/>
              <a:t>direction as the liquid), this additional force will </a:t>
            </a:r>
            <a:r>
              <a:rPr lang="en-US" sz="2400" dirty="0">
                <a:solidFill>
                  <a:srgbClr val="FF0000"/>
                </a:solidFill>
              </a:rPr>
              <a:t>increase the average velocity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of the liquid </a:t>
            </a:r>
            <a:r>
              <a:rPr lang="en-US" sz="2400" dirty="0"/>
              <a:t>and thus </a:t>
            </a:r>
            <a:r>
              <a:rPr lang="en-US" sz="2400" dirty="0">
                <a:solidFill>
                  <a:srgbClr val="FF0000"/>
                </a:solidFill>
              </a:rPr>
              <a:t>decrease the film thickness</a:t>
            </a:r>
            <a:r>
              <a:rPr lang="en-US" sz="2400" dirty="0"/>
              <a:t>. </a:t>
            </a:r>
            <a:endParaRPr lang="tr-TR" sz="2400" dirty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This, in turn, will </a:t>
            </a:r>
            <a:r>
              <a:rPr lang="en-US" sz="2400" dirty="0">
                <a:solidFill>
                  <a:srgbClr val="FF0000"/>
                </a:solidFill>
              </a:rPr>
              <a:t>decrease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the thermal resistance </a:t>
            </a:r>
            <a:r>
              <a:rPr lang="en-US" sz="2400" dirty="0"/>
              <a:t>of the liquid film and thus </a:t>
            </a:r>
            <a:r>
              <a:rPr lang="en-US" sz="2400" dirty="0">
                <a:solidFill>
                  <a:srgbClr val="FF0000"/>
                </a:solidFill>
              </a:rPr>
              <a:t>increase heat transfer</a:t>
            </a:r>
            <a:r>
              <a:rPr lang="en-US" sz="2400" dirty="0"/>
              <a:t>.</a:t>
            </a:r>
            <a:endParaRPr lang="tr-TR" sz="2400" dirty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FF0000"/>
                </a:solidFill>
              </a:rPr>
              <a:t>Upward vapor flow has the opposite effects</a:t>
            </a:r>
            <a:r>
              <a:rPr lang="en-US" sz="2400" dirty="0"/>
              <a:t>: the vapor exerts a force on the</a:t>
            </a:r>
            <a:r>
              <a:rPr lang="tr-TR" sz="2400" dirty="0"/>
              <a:t> </a:t>
            </a:r>
            <a:r>
              <a:rPr lang="en-US" sz="2400" dirty="0"/>
              <a:t>liquid in the opposite direction to flow, thickens the liquid film, and thus</a:t>
            </a:r>
            <a:r>
              <a:rPr lang="tr-TR" sz="2400" dirty="0"/>
              <a:t> </a:t>
            </a:r>
            <a:r>
              <a:rPr lang="en-US" sz="2400" dirty="0"/>
              <a:t>decreases heat transfer.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6797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581795-A3D9-458B-B924-A5FBBC41E64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60627" y="134983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Presence of </a:t>
            </a:r>
            <a:r>
              <a:rPr lang="en-US" sz="2800" dirty="0" err="1">
                <a:solidFill>
                  <a:srgbClr val="FF0000"/>
                </a:solidFill>
              </a:rPr>
              <a:t>Noncondensable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Gases in Condensers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2940" y="592183"/>
            <a:ext cx="32289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857" y="5503699"/>
            <a:ext cx="2982686" cy="135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83771" y="609600"/>
            <a:ext cx="6379029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2400" dirty="0"/>
              <a:t>Experimental studies show</a:t>
            </a:r>
            <a:r>
              <a:rPr lang="tr-TR" sz="2400" dirty="0"/>
              <a:t> </a:t>
            </a:r>
            <a:r>
              <a:rPr lang="en-US" sz="2400" dirty="0"/>
              <a:t>that the presence of </a:t>
            </a:r>
            <a:r>
              <a:rPr lang="en-US" sz="2400" dirty="0" err="1"/>
              <a:t>noncondensable</a:t>
            </a:r>
            <a:r>
              <a:rPr lang="en-US" sz="2400" dirty="0"/>
              <a:t> gases in the vapor has a detrimental effect</a:t>
            </a:r>
            <a:r>
              <a:rPr lang="tr-TR" sz="2400" dirty="0"/>
              <a:t> </a:t>
            </a:r>
            <a:r>
              <a:rPr lang="en-US" sz="2400" dirty="0"/>
              <a:t>on condensation heat transfer. </a:t>
            </a:r>
            <a:endParaRPr lang="tr-TR" sz="2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2400" dirty="0"/>
              <a:t>Even </a:t>
            </a:r>
            <a:r>
              <a:rPr lang="en-US" sz="2400" dirty="0">
                <a:solidFill>
                  <a:srgbClr val="FF0000"/>
                </a:solidFill>
              </a:rPr>
              <a:t>small amounts </a:t>
            </a:r>
            <a:r>
              <a:rPr lang="en-US" sz="2400" dirty="0"/>
              <a:t>of a </a:t>
            </a:r>
            <a:r>
              <a:rPr lang="en-US" sz="2400" dirty="0" err="1"/>
              <a:t>noncondensable</a:t>
            </a:r>
            <a:r>
              <a:rPr lang="en-US" sz="2400" dirty="0"/>
              <a:t> gas in</a:t>
            </a:r>
            <a:r>
              <a:rPr lang="tr-TR" sz="2400" dirty="0"/>
              <a:t> </a:t>
            </a:r>
            <a:r>
              <a:rPr lang="en-US" sz="2400" dirty="0"/>
              <a:t>the vapor cause </a:t>
            </a:r>
            <a:r>
              <a:rPr lang="en-US" sz="2400" dirty="0">
                <a:solidFill>
                  <a:srgbClr val="FF0000"/>
                </a:solidFill>
              </a:rPr>
              <a:t>significant drops in heat transfer coefficient </a:t>
            </a:r>
            <a:r>
              <a:rPr lang="en-US" sz="2400" dirty="0"/>
              <a:t>during condensation.</a:t>
            </a:r>
            <a:endParaRPr lang="tr-TR" sz="2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sz="2400" dirty="0"/>
              <a:t>I</a:t>
            </a:r>
            <a:r>
              <a:rPr lang="en-US" sz="2400" dirty="0"/>
              <a:t>t is common practice to </a:t>
            </a:r>
            <a:r>
              <a:rPr lang="en-US" sz="2400" dirty="0">
                <a:solidFill>
                  <a:srgbClr val="FF0000"/>
                </a:solidFill>
              </a:rPr>
              <a:t>periodically vent out the </a:t>
            </a:r>
            <a:r>
              <a:rPr lang="en-US" sz="2400" dirty="0" err="1">
                <a:solidFill>
                  <a:srgbClr val="FF0000"/>
                </a:solidFill>
              </a:rPr>
              <a:t>noncondensable</a:t>
            </a:r>
            <a:r>
              <a:rPr lang="en-US" sz="2400" dirty="0">
                <a:solidFill>
                  <a:srgbClr val="FF0000"/>
                </a:solidFill>
              </a:rPr>
              <a:t> gases</a:t>
            </a:r>
            <a:r>
              <a:rPr lang="en-US" sz="2400" dirty="0"/>
              <a:t> that</a:t>
            </a:r>
            <a:r>
              <a:rPr lang="tr-TR" sz="2400" dirty="0"/>
              <a:t> </a:t>
            </a:r>
            <a:r>
              <a:rPr lang="en-US" sz="2400" dirty="0"/>
              <a:t>accumulate in the condensers to ensure proper operation.</a:t>
            </a:r>
            <a:endParaRPr lang="tr-TR" sz="2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sz="2400" dirty="0"/>
              <a:t>H</a:t>
            </a:r>
            <a:r>
              <a:rPr lang="en-US" sz="2400" dirty="0"/>
              <a:t>eat transfer in the presence of a </a:t>
            </a:r>
            <a:r>
              <a:rPr lang="en-US" sz="2400" dirty="0" err="1"/>
              <a:t>noncondensable</a:t>
            </a:r>
            <a:r>
              <a:rPr lang="tr-TR" sz="2400" dirty="0"/>
              <a:t> </a:t>
            </a:r>
            <a:r>
              <a:rPr lang="en-US" sz="2400" dirty="0"/>
              <a:t>gas </a:t>
            </a:r>
            <a:r>
              <a:rPr lang="en-US" sz="2400" dirty="0">
                <a:solidFill>
                  <a:srgbClr val="FF0000"/>
                </a:solidFill>
              </a:rPr>
              <a:t>strongly depends </a:t>
            </a:r>
            <a:r>
              <a:rPr lang="en-US" sz="2400" dirty="0"/>
              <a:t>on the nature of the vapor flow and the flow</a:t>
            </a:r>
            <a:r>
              <a:rPr lang="tr-TR" sz="2400" dirty="0"/>
              <a:t> </a:t>
            </a:r>
            <a:r>
              <a:rPr lang="en-US" sz="2400" dirty="0"/>
              <a:t>velocity. </a:t>
            </a:r>
            <a:endParaRPr lang="tr-TR" sz="2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3333FF"/>
                </a:solidFill>
              </a:rPr>
              <a:t>high flow velocity</a:t>
            </a:r>
            <a:r>
              <a:rPr lang="en-US" sz="2400" i="1" dirty="0"/>
              <a:t> </a:t>
            </a:r>
            <a:r>
              <a:rPr lang="en-US" sz="2400" dirty="0"/>
              <a:t>is more likely to remove</a:t>
            </a:r>
            <a:r>
              <a:rPr lang="tr-TR" sz="2400" dirty="0"/>
              <a:t> </a:t>
            </a:r>
            <a:r>
              <a:rPr lang="en-US" sz="2400" dirty="0"/>
              <a:t>the stagnant </a:t>
            </a:r>
            <a:r>
              <a:rPr lang="en-US" sz="2400" dirty="0" err="1"/>
              <a:t>noncondensable</a:t>
            </a:r>
            <a:r>
              <a:rPr lang="en-US" sz="2400" dirty="0"/>
              <a:t> gas from the vicinity of the surface, and thus</a:t>
            </a:r>
            <a:r>
              <a:rPr lang="tr-TR" sz="2400" dirty="0"/>
              <a:t> </a:t>
            </a:r>
            <a:r>
              <a:rPr lang="en-US" sz="2400" i="1" dirty="0"/>
              <a:t>improve </a:t>
            </a:r>
            <a:r>
              <a:rPr lang="en-US" sz="2400" dirty="0"/>
              <a:t>heat transfer.</a:t>
            </a:r>
          </a:p>
        </p:txBody>
      </p:sp>
    </p:spTree>
    <p:extLst>
      <p:ext uri="{BB962C8B-B14F-4D97-AF65-F5344CB8AC3E}">
        <p14:creationId xmlns:p14="http://schemas.microsoft.com/office/powerpoint/2010/main" val="28060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77E27-2548-405B-A9B1-73B05AB07CA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752600" y="228600"/>
            <a:ext cx="8763000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FILM CONDENSATION INSIDE</a:t>
            </a:r>
          </a:p>
          <a:p>
            <a:r>
              <a:rPr lang="en-US" sz="3200">
                <a:solidFill>
                  <a:srgbClr val="FF0000"/>
                </a:solidFill>
              </a:rPr>
              <a:t>HORIZONTAL TUBES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371601"/>
            <a:ext cx="2895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752600" y="1447801"/>
            <a:ext cx="5181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Most condensation processes encountered</a:t>
            </a:r>
            <a:r>
              <a:rPr lang="tr-TR"/>
              <a:t> </a:t>
            </a:r>
            <a:r>
              <a:rPr lang="en-US"/>
              <a:t>in refrigeration and air-conditioning applications involve condensation</a:t>
            </a:r>
            <a:r>
              <a:rPr lang="tr-TR"/>
              <a:t> </a:t>
            </a:r>
            <a:r>
              <a:rPr lang="en-US"/>
              <a:t>on the </a:t>
            </a:r>
            <a:r>
              <a:rPr lang="en-US" i="1">
                <a:solidFill>
                  <a:srgbClr val="3333FF"/>
                </a:solidFill>
              </a:rPr>
              <a:t>inner surfaces</a:t>
            </a:r>
            <a:r>
              <a:rPr lang="en-US" i="1"/>
              <a:t> </a:t>
            </a:r>
            <a:r>
              <a:rPr lang="en-US"/>
              <a:t>of horizontal or vertical tubes. </a:t>
            </a:r>
            <a:endParaRPr lang="tr-TR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Heat transfer analysis</a:t>
            </a:r>
            <a:r>
              <a:rPr lang="tr-TR"/>
              <a:t> </a:t>
            </a:r>
            <a:r>
              <a:rPr lang="en-US"/>
              <a:t>of condensation inside tubes is complicated by the fact that it is strongly</a:t>
            </a:r>
            <a:r>
              <a:rPr lang="tr-TR"/>
              <a:t> </a:t>
            </a:r>
            <a:r>
              <a:rPr lang="en-US"/>
              <a:t>influenced by the vapor velocity and the rate of liquid accumulation on the</a:t>
            </a:r>
            <a:r>
              <a:rPr lang="tr-TR"/>
              <a:t> </a:t>
            </a:r>
            <a:r>
              <a:rPr lang="en-US"/>
              <a:t>walls of the tubes</a:t>
            </a:r>
            <a:r>
              <a:rPr lang="tr-TR"/>
              <a:t>.</a:t>
            </a:r>
            <a:endParaRPr lang="en-US"/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4210050"/>
            <a:ext cx="5667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1676401" y="3810000"/>
            <a:ext cx="24470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For </a:t>
            </a:r>
            <a:r>
              <a:rPr lang="en-US" i="1">
                <a:solidFill>
                  <a:srgbClr val="3333FF"/>
                </a:solidFill>
              </a:rPr>
              <a:t>low vapor velocities</a:t>
            </a:r>
            <a:r>
              <a:rPr lang="tr-TR" i="1">
                <a:solidFill>
                  <a:srgbClr val="3333FF"/>
                </a:solidFill>
              </a:rPr>
              <a:t>:</a:t>
            </a:r>
            <a:endParaRPr lang="en-US" i="1">
              <a:solidFill>
                <a:srgbClr val="3333FF"/>
              </a:solidFill>
            </a:endParaRPr>
          </a:p>
        </p:txBody>
      </p:sp>
      <p:pic>
        <p:nvPicPr>
          <p:cNvPr id="4404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1" y="5029201"/>
            <a:ext cx="3209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1676400" y="5789614"/>
            <a:ext cx="5638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T</a:t>
            </a:r>
            <a:r>
              <a:rPr lang="en-US"/>
              <a:t>he Reynolds number of the vapor is to be evaluated at the tube </a:t>
            </a:r>
            <a:r>
              <a:rPr lang="en-US" i="1">
                <a:solidFill>
                  <a:srgbClr val="3333FF"/>
                </a:solidFill>
              </a:rPr>
              <a:t>inlet</a:t>
            </a:r>
            <a:r>
              <a:rPr lang="en-US" i="1"/>
              <a:t> </a:t>
            </a:r>
            <a:r>
              <a:rPr lang="en-US"/>
              <a:t>conditions</a:t>
            </a:r>
            <a:r>
              <a:rPr lang="tr-TR"/>
              <a:t> </a:t>
            </a:r>
            <a:r>
              <a:rPr lang="en-US"/>
              <a:t>using the internal tube diameter as the characteristic length.</a:t>
            </a:r>
          </a:p>
        </p:txBody>
      </p:sp>
    </p:spTree>
    <p:extLst>
      <p:ext uri="{BB962C8B-B14F-4D97-AF65-F5344CB8AC3E}">
        <p14:creationId xmlns:p14="http://schemas.microsoft.com/office/powerpoint/2010/main" val="1033440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9FE1C-C03A-4E87-8DE4-E6846A90D7A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1752600" y="182564"/>
            <a:ext cx="86868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DROPWISE CONDENSATION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0"/>
            <a:ext cx="4038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627017" y="838201"/>
            <a:ext cx="569758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000" dirty="0"/>
              <a:t>Dropwise condensation, characterized by </a:t>
            </a:r>
            <a:r>
              <a:rPr lang="en-US" sz="2000" dirty="0">
                <a:solidFill>
                  <a:srgbClr val="FF0000"/>
                </a:solidFill>
              </a:rPr>
              <a:t>countless droplets of varying diameters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on the condensing surface instead of a continuous liquid film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extremely large heat transfer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coefficients </a:t>
            </a:r>
            <a:r>
              <a:rPr lang="en-US" sz="2000" dirty="0"/>
              <a:t>can be achieved with this mechanism</a:t>
            </a:r>
            <a:r>
              <a:rPr lang="tr-TR" sz="2000" dirty="0"/>
              <a:t>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tr-TR" sz="2000" dirty="0"/>
              <a:t>T</a:t>
            </a:r>
            <a:r>
              <a:rPr lang="en-US" sz="2000" dirty="0"/>
              <a:t>he small droplets that form at the nucleation</a:t>
            </a:r>
            <a:r>
              <a:rPr lang="tr-TR" sz="2000" dirty="0"/>
              <a:t> </a:t>
            </a:r>
            <a:r>
              <a:rPr lang="en-US" sz="2000" dirty="0"/>
              <a:t>sites on the surface grow as a result of continued condensation, </a:t>
            </a:r>
            <a:r>
              <a:rPr lang="en-US" sz="2000" dirty="0">
                <a:solidFill>
                  <a:srgbClr val="FF0000"/>
                </a:solidFill>
              </a:rPr>
              <a:t>coalesce into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large droplets, and slide down when they reach a certain size, clearing the surface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and exposing it to vapor.</a:t>
            </a:r>
            <a:r>
              <a:rPr lang="en-US" sz="2000" dirty="0"/>
              <a:t> There is no liquid film in this case to resist heat</a:t>
            </a:r>
            <a:r>
              <a:rPr lang="tr-TR" sz="2000" dirty="0"/>
              <a:t> </a:t>
            </a:r>
            <a:r>
              <a:rPr lang="en-US" sz="2000" dirty="0"/>
              <a:t>transfer. </a:t>
            </a:r>
            <a:endParaRPr lang="tr-TR" sz="2000" dirty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000" dirty="0"/>
              <a:t>As a result, with dropwise condensation, heat transfer coefficients can</a:t>
            </a:r>
            <a:r>
              <a:rPr lang="tr-TR" sz="2000" dirty="0"/>
              <a:t> </a:t>
            </a:r>
            <a:r>
              <a:rPr lang="en-US" sz="2000" dirty="0"/>
              <a:t>be achieved that are more than </a:t>
            </a:r>
            <a:r>
              <a:rPr lang="en-US" sz="2000" dirty="0">
                <a:solidFill>
                  <a:srgbClr val="FF0000"/>
                </a:solidFill>
              </a:rPr>
              <a:t>10 times larger </a:t>
            </a:r>
            <a:r>
              <a:rPr lang="en-US" sz="2000" dirty="0"/>
              <a:t>than those associated with film</a:t>
            </a:r>
            <a:r>
              <a:rPr lang="tr-TR" sz="2000" dirty="0"/>
              <a:t> </a:t>
            </a:r>
            <a:r>
              <a:rPr lang="en-US" sz="2000" dirty="0"/>
              <a:t>condensation.</a:t>
            </a:r>
            <a:endParaRPr lang="tr-TR" sz="2000" dirty="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000" dirty="0"/>
              <a:t>The challenge in dropwise condensation is not to achieve it, but rather, to </a:t>
            </a:r>
            <a:r>
              <a:rPr lang="en-US" sz="2000" i="1" dirty="0">
                <a:solidFill>
                  <a:srgbClr val="3333FF"/>
                </a:solidFill>
              </a:rPr>
              <a:t>sustain</a:t>
            </a:r>
            <a:r>
              <a:rPr lang="tr-TR" sz="2000" i="1" dirty="0">
                <a:solidFill>
                  <a:srgbClr val="3333FF"/>
                </a:solidFill>
              </a:rPr>
              <a:t> </a:t>
            </a:r>
            <a:r>
              <a:rPr lang="en-US" sz="2000" dirty="0"/>
              <a:t>it for prolonged periods of time.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91283"/>
            <a:ext cx="5514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6705600" y="5334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CC00CC"/>
                </a:solidFill>
              </a:rPr>
              <a:t>D</a:t>
            </a:r>
            <a:r>
              <a:rPr lang="en-US">
                <a:solidFill>
                  <a:srgbClr val="CC00CC"/>
                </a:solidFill>
              </a:rPr>
              <a:t>ropwise condensation of </a:t>
            </a:r>
            <a:r>
              <a:rPr lang="en-US" i="1">
                <a:solidFill>
                  <a:srgbClr val="CC00CC"/>
                </a:solidFill>
              </a:rPr>
              <a:t>steam </a:t>
            </a:r>
            <a:r>
              <a:rPr lang="en-US">
                <a:solidFill>
                  <a:srgbClr val="CC00CC"/>
                </a:solidFill>
              </a:rPr>
              <a:t>on </a:t>
            </a:r>
            <a:r>
              <a:rPr lang="en-US" i="1">
                <a:solidFill>
                  <a:srgbClr val="CC00CC"/>
                </a:solidFill>
              </a:rPr>
              <a:t>copper surfaces:</a:t>
            </a:r>
          </a:p>
        </p:txBody>
      </p:sp>
    </p:spTree>
    <p:extLst>
      <p:ext uri="{BB962C8B-B14F-4D97-AF65-F5344CB8AC3E}">
        <p14:creationId xmlns:p14="http://schemas.microsoft.com/office/powerpoint/2010/main" val="4150624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Perry’s Chemical Handbook, Section 11, Heat transfer equipment, </a:t>
            </a:r>
          </a:p>
          <a:p>
            <a:pPr lvl="1"/>
            <a:r>
              <a:rPr lang="en-US" sz="1200" b="1" dirty="0"/>
              <a:t>TABLE 11-12 </a:t>
            </a:r>
            <a:r>
              <a:rPr lang="en-US" sz="1200" b="1" dirty="0" err="1"/>
              <a:t>Characterstics</a:t>
            </a:r>
            <a:r>
              <a:rPr lang="en-US" sz="1200" b="1" dirty="0"/>
              <a:t> of Tubing (From </a:t>
            </a:r>
            <a:r>
              <a:rPr lang="en-US" sz="1200" b="1" i="1" dirty="0"/>
              <a:t>Standards of the Tubular Exchanger Manufacturers Association, 8th Ed., 1999)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CAD96-C0F4-4396-A451-DD7F2763BE8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d-ID" dirty="0" smtClean="0"/>
              <a:t>CONDENSER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41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KONDENSER TOTAL</a:t>
            </a:r>
          </a:p>
          <a:p>
            <a:endParaRPr lang="id-ID" dirty="0">
              <a:solidFill>
                <a:srgbClr val="FF0000"/>
              </a:solidFill>
            </a:endParaRPr>
          </a:p>
          <a:p>
            <a:endParaRPr lang="id-ID" dirty="0" smtClean="0">
              <a:solidFill>
                <a:srgbClr val="FF0000"/>
              </a:solidFill>
            </a:endParaRPr>
          </a:p>
          <a:p>
            <a:endParaRPr lang="id-ID" dirty="0">
              <a:solidFill>
                <a:srgbClr val="FF0000"/>
              </a:solidFill>
            </a:endParaRPr>
          </a:p>
          <a:p>
            <a:r>
              <a:rPr lang="id-ID" dirty="0" smtClean="0">
                <a:solidFill>
                  <a:srgbClr val="FF0000"/>
                </a:solidFill>
              </a:rPr>
              <a:t>KONDENSER PARSIAL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HORIZONTAL CONDENSER</a:t>
            </a:r>
          </a:p>
          <a:p>
            <a:endParaRPr lang="id-ID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VERTICAL CONDENSER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2030"/>
            <a:ext cx="5157787" cy="823912"/>
          </a:xfrm>
        </p:spPr>
        <p:txBody>
          <a:bodyPr>
            <a:noAutofit/>
          </a:bodyPr>
          <a:lstStyle/>
          <a:p>
            <a:pPr algn="ctr"/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d-ID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HORIZONTAL CONDENSER</a:t>
            </a:r>
          </a:p>
          <a:p>
            <a:pPr algn="ctr"/>
            <a:endParaRPr lang="id-ID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329" y="2601196"/>
            <a:ext cx="5189825" cy="40739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8142" y="128803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VERTICAL CONDENSER</a:t>
            </a:r>
          </a:p>
          <a:p>
            <a:endParaRPr lang="id-ID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75580" y="2533200"/>
            <a:ext cx="3596482" cy="41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2030"/>
            <a:ext cx="5157787" cy="823912"/>
          </a:xfrm>
        </p:spPr>
        <p:txBody>
          <a:bodyPr>
            <a:noAutofit/>
          </a:bodyPr>
          <a:lstStyle/>
          <a:p>
            <a:pPr algn="ctr"/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d-ID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d-ID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8142" y="131415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id-ID" sz="2800" dirty="0" smtClean="0">
                <a:solidFill>
                  <a:srgbClr val="FF0000"/>
                </a:solidFill>
              </a:rPr>
              <a:t>KONDENSER PARSIAL</a:t>
            </a:r>
          </a:p>
          <a:p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8068" y="1867628"/>
            <a:ext cx="5091023" cy="4847539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814387" y="1288032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8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22222" y="84207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800" dirty="0" smtClean="0">
                <a:solidFill>
                  <a:srgbClr val="FF0000"/>
                </a:solidFill>
              </a:rPr>
              <a:t>KONDENSER TOTAL</a:t>
            </a:r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6946" y="2111944"/>
            <a:ext cx="5990876" cy="34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Perubahan fasa uap-cair</a:t>
            </a: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35678" y="3559309"/>
            <a:ext cx="2508068" cy="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599" y="2194560"/>
            <a:ext cx="2164079" cy="136474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1497" y="2194560"/>
            <a:ext cx="176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</a:rPr>
              <a:t>superheat</a:t>
            </a:r>
            <a:endParaRPr lang="id-ID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30834" y="3576574"/>
            <a:ext cx="2164079" cy="136474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18560" y="2968621"/>
            <a:ext cx="232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</a:rPr>
              <a:t>condensation</a:t>
            </a:r>
            <a:endParaRPr lang="id-ID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6082" y="3739684"/>
            <a:ext cx="176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</a:rPr>
              <a:t>subcool</a:t>
            </a:r>
            <a:endParaRPr lang="id-ID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294" y="3036090"/>
            <a:ext cx="189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Superheated steam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423" y="3502374"/>
            <a:ext cx="189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Saturated vapor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2971" y="3597779"/>
            <a:ext cx="189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Saturated liquid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4769" y="4333371"/>
            <a:ext cx="189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Subcooled water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74719" y="3498374"/>
            <a:ext cx="97421" cy="12372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993667" y="3493007"/>
            <a:ext cx="107228" cy="1332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Fungsi kondenser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Condensing</a:t>
            </a:r>
          </a:p>
          <a:p>
            <a:endParaRPr lang="id-ID" dirty="0"/>
          </a:p>
          <a:p>
            <a:r>
              <a:rPr lang="id-ID" dirty="0" smtClean="0"/>
              <a:t>Desuperheating-condensing</a:t>
            </a:r>
          </a:p>
          <a:p>
            <a:endParaRPr lang="id-ID" dirty="0"/>
          </a:p>
          <a:p>
            <a:r>
              <a:rPr lang="id-ID" dirty="0" smtClean="0"/>
              <a:t>Condensing-subcooling</a:t>
            </a:r>
          </a:p>
          <a:p>
            <a:endParaRPr lang="id-ID" dirty="0"/>
          </a:p>
          <a:p>
            <a:r>
              <a:rPr lang="id-ID" dirty="0" smtClean="0"/>
              <a:t>Desuperheating-condensing-subcooling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10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1716</Words>
  <Application>Microsoft Office PowerPoint</Application>
  <PresentationFormat>Widescreen</PresentationFormat>
  <Paragraphs>219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新細明體</vt:lpstr>
      <vt:lpstr>Symbol</vt:lpstr>
      <vt:lpstr>Times New Roman</vt:lpstr>
      <vt:lpstr>Office Theme</vt:lpstr>
      <vt:lpstr>ALAT PENUKAR PANAS DENGAN PERUBAHAN FASA</vt:lpstr>
      <vt:lpstr>JENIS PERUBAHAN FASA</vt:lpstr>
      <vt:lpstr>MENARA DISTILASI</vt:lpstr>
      <vt:lpstr>CONDENSER</vt:lpstr>
      <vt:lpstr>KLASIFIKASI</vt:lpstr>
      <vt:lpstr>PowerPoint Presentation</vt:lpstr>
      <vt:lpstr>PowerPoint Presentation</vt:lpstr>
      <vt:lpstr>Perubahan fasa uap-cair</vt:lpstr>
      <vt:lpstr>Fungsi kondenser</vt:lpstr>
      <vt:lpstr>Kondenser</vt:lpstr>
      <vt:lpstr>Kondensasi single vapor</vt:lpstr>
      <vt:lpstr>PowerPoint Presentation</vt:lpstr>
      <vt:lpstr>Kondensasi vapor mixtures</vt:lpstr>
      <vt:lpstr>KERN’S</vt:lpstr>
      <vt:lpstr>ADDITIONAL THEORY</vt:lpstr>
      <vt:lpstr>PowerPoint Presentation</vt:lpstr>
      <vt:lpstr>PowerPoint Presentation</vt:lpstr>
      <vt:lpstr>PowerPoint Presentation</vt:lpstr>
      <vt:lpstr>PowerPoint Presentation</vt:lpstr>
      <vt:lpstr>Flow Regimes </vt:lpstr>
      <vt:lpstr>Heat Transfer Correlations for Film Condensation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ALAT PENUKAR PANAS DENGAN PERUBAHAN FASA</dc:title>
  <dc:creator>Dwi Ardiana</dc:creator>
  <cp:lastModifiedBy>Dwi Ardiana</cp:lastModifiedBy>
  <cp:revision>25</cp:revision>
  <dcterms:created xsi:type="dcterms:W3CDTF">2019-05-05T13:21:05Z</dcterms:created>
  <dcterms:modified xsi:type="dcterms:W3CDTF">2019-05-06T04:26:32Z</dcterms:modified>
</cp:coreProperties>
</file>