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sldIdLst>
    <p:sldId id="266" r:id="rId5"/>
    <p:sldId id="311" r:id="rId6"/>
    <p:sldId id="314" r:id="rId7"/>
    <p:sldId id="329" r:id="rId8"/>
    <p:sldId id="312" r:id="rId9"/>
    <p:sldId id="313" r:id="rId10"/>
    <p:sldId id="310" r:id="rId11"/>
    <p:sldId id="315" r:id="rId12"/>
    <p:sldId id="319" r:id="rId13"/>
    <p:sldId id="316" r:id="rId14"/>
    <p:sldId id="317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30" r:id="rId25"/>
    <p:sldId id="328" r:id="rId26"/>
    <p:sldId id="33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63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97023-2503-4A1B-BF2F-8CA0E42D0A4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37071F-6DD5-445E-B9F7-6322E7972192}">
      <dgm:prSet phldrT="[Text]"/>
      <dgm:spPr/>
      <dgm:t>
        <a:bodyPr/>
        <a:lstStyle/>
        <a:p>
          <a:r>
            <a:rPr lang="en-US" dirty="0"/>
            <a:t>Spatial pattern</a:t>
          </a:r>
        </a:p>
      </dgm:t>
    </dgm:pt>
    <dgm:pt modelId="{F51593E4-9158-43A6-B93E-8CE825B14F42}" type="parTrans" cxnId="{DC8B2A72-82E5-4735-A420-22DCD0933AF2}">
      <dgm:prSet/>
      <dgm:spPr/>
      <dgm:t>
        <a:bodyPr/>
        <a:lstStyle/>
        <a:p>
          <a:endParaRPr lang="en-US"/>
        </a:p>
      </dgm:t>
    </dgm:pt>
    <dgm:pt modelId="{C9B41F28-DBA7-4933-8489-04E4D485AE77}" type="sibTrans" cxnId="{DC8B2A72-82E5-4735-A420-22DCD0933AF2}">
      <dgm:prSet/>
      <dgm:spPr/>
      <dgm:t>
        <a:bodyPr/>
        <a:lstStyle/>
        <a:p>
          <a:endParaRPr lang="en-US"/>
        </a:p>
      </dgm:t>
    </dgm:pt>
    <dgm:pt modelId="{2A6B07A3-BB60-4C22-9A80-B7FE13C24D3F}">
      <dgm:prSet phldrT="[Text]"/>
      <dgm:spPr/>
      <dgm:t>
        <a:bodyPr/>
        <a:lstStyle/>
        <a:p>
          <a:r>
            <a:rPr lang="en-US" dirty="0"/>
            <a:t>Development trend</a:t>
          </a:r>
        </a:p>
      </dgm:t>
    </dgm:pt>
    <dgm:pt modelId="{89200C07-0DB7-45D2-9275-F5424BE89B90}" type="parTrans" cxnId="{AB25CEA3-623C-478A-A43A-5D9DCC8E39DB}">
      <dgm:prSet/>
      <dgm:spPr/>
      <dgm:t>
        <a:bodyPr/>
        <a:lstStyle/>
        <a:p>
          <a:endParaRPr lang="en-US"/>
        </a:p>
      </dgm:t>
    </dgm:pt>
    <dgm:pt modelId="{0D26D075-50AC-4835-9FF0-552965408A1C}" type="sibTrans" cxnId="{AB25CEA3-623C-478A-A43A-5D9DCC8E39DB}">
      <dgm:prSet/>
      <dgm:spPr/>
      <dgm:t>
        <a:bodyPr/>
        <a:lstStyle/>
        <a:p>
          <a:endParaRPr lang="en-US"/>
        </a:p>
      </dgm:t>
    </dgm:pt>
    <dgm:pt modelId="{525C3881-E32B-4D19-BBA8-7956E9016111}">
      <dgm:prSet phldrT="[Text]"/>
      <dgm:spPr/>
      <dgm:t>
        <a:bodyPr/>
        <a:lstStyle/>
        <a:p>
          <a:r>
            <a:rPr lang="en-US" dirty="0"/>
            <a:t>Micro (intra-urban)</a:t>
          </a:r>
        </a:p>
      </dgm:t>
    </dgm:pt>
    <dgm:pt modelId="{DD05A789-E60A-4802-A649-11E9EAD50326}" type="parTrans" cxnId="{5999BDD3-B481-4AE2-9976-7BCB94D4FF9F}">
      <dgm:prSet/>
      <dgm:spPr/>
      <dgm:t>
        <a:bodyPr/>
        <a:lstStyle/>
        <a:p>
          <a:endParaRPr lang="en-US"/>
        </a:p>
      </dgm:t>
    </dgm:pt>
    <dgm:pt modelId="{CABD1634-5725-4CE4-AAAD-02A81320B274}" type="sibTrans" cxnId="{5999BDD3-B481-4AE2-9976-7BCB94D4FF9F}">
      <dgm:prSet/>
      <dgm:spPr/>
      <dgm:t>
        <a:bodyPr/>
        <a:lstStyle/>
        <a:p>
          <a:endParaRPr lang="en-US"/>
        </a:p>
      </dgm:t>
    </dgm:pt>
    <dgm:pt modelId="{2CA3E93B-F12B-46AF-805D-11CAC7E68306}">
      <dgm:prSet phldrT="[Text]"/>
      <dgm:spPr/>
      <dgm:t>
        <a:bodyPr/>
        <a:lstStyle/>
        <a:p>
          <a:r>
            <a:rPr lang="en-US" dirty="0"/>
            <a:t>Macro (inter-urban, inter-regional, transnational)</a:t>
          </a:r>
        </a:p>
      </dgm:t>
    </dgm:pt>
    <dgm:pt modelId="{47A5966A-48F2-4816-A166-4925C8C98F0D}" type="parTrans" cxnId="{4F23A288-E9FA-4270-A7B7-D73C5F3269DD}">
      <dgm:prSet/>
      <dgm:spPr/>
      <dgm:t>
        <a:bodyPr/>
        <a:lstStyle/>
        <a:p>
          <a:endParaRPr lang="en-US"/>
        </a:p>
      </dgm:t>
    </dgm:pt>
    <dgm:pt modelId="{4B8CBEC4-D8EE-4009-B7AA-5035EC310F0E}" type="sibTrans" cxnId="{4F23A288-E9FA-4270-A7B7-D73C5F3269DD}">
      <dgm:prSet/>
      <dgm:spPr/>
      <dgm:t>
        <a:bodyPr/>
        <a:lstStyle/>
        <a:p>
          <a:endParaRPr lang="en-US"/>
        </a:p>
      </dgm:t>
    </dgm:pt>
    <dgm:pt modelId="{10B488AD-C63E-4281-9C40-45C0C19C2C17}">
      <dgm:prSet/>
      <dgm:spPr/>
      <dgm:t>
        <a:bodyPr/>
        <a:lstStyle/>
        <a:p>
          <a:r>
            <a:rPr lang="en-US" dirty="0"/>
            <a:t>Physical</a:t>
          </a:r>
        </a:p>
      </dgm:t>
    </dgm:pt>
    <dgm:pt modelId="{5A249C38-CBA1-48BB-8E38-74B89FD413EA}" type="parTrans" cxnId="{62071175-FEC6-4483-B40A-33ED8FE421EC}">
      <dgm:prSet/>
      <dgm:spPr/>
      <dgm:t>
        <a:bodyPr/>
        <a:lstStyle/>
        <a:p>
          <a:endParaRPr lang="en-US"/>
        </a:p>
      </dgm:t>
    </dgm:pt>
    <dgm:pt modelId="{76875D43-0A46-417D-AC7A-946BA1F4F372}" type="sibTrans" cxnId="{62071175-FEC6-4483-B40A-33ED8FE421EC}">
      <dgm:prSet/>
      <dgm:spPr/>
      <dgm:t>
        <a:bodyPr/>
        <a:lstStyle/>
        <a:p>
          <a:endParaRPr lang="en-US"/>
        </a:p>
      </dgm:t>
    </dgm:pt>
    <dgm:pt modelId="{A478247A-01EF-4A9E-9CBF-9563CD416036}">
      <dgm:prSet phldrT="[Text]"/>
      <dgm:spPr/>
      <dgm:t>
        <a:bodyPr/>
        <a:lstStyle/>
        <a:p>
          <a:r>
            <a:rPr lang="en-US" dirty="0"/>
            <a:t>Virtual, Analytical, Policy</a:t>
          </a:r>
        </a:p>
      </dgm:t>
    </dgm:pt>
    <dgm:pt modelId="{CA8FC436-6F63-4FAF-B6D7-C8C24E4843FB}" type="sibTrans" cxnId="{97F222E9-1DAE-49E1-8A1E-726CD15DCC30}">
      <dgm:prSet/>
      <dgm:spPr/>
      <dgm:t>
        <a:bodyPr/>
        <a:lstStyle/>
        <a:p>
          <a:endParaRPr lang="en-US"/>
        </a:p>
      </dgm:t>
    </dgm:pt>
    <dgm:pt modelId="{3C0E11EC-6B61-4373-8081-AD7C67F3FDC8}" type="parTrans" cxnId="{97F222E9-1DAE-49E1-8A1E-726CD15DCC30}">
      <dgm:prSet/>
      <dgm:spPr/>
      <dgm:t>
        <a:bodyPr/>
        <a:lstStyle/>
        <a:p>
          <a:endParaRPr lang="en-US"/>
        </a:p>
      </dgm:t>
    </dgm:pt>
    <dgm:pt modelId="{EE6DD842-DB62-47C6-9FE3-6C76C1F5ACB5}" type="pres">
      <dgm:prSet presAssocID="{EE497023-2503-4A1B-BF2F-8CA0E42D0A4D}" presName="Name0" presStyleCnt="0">
        <dgm:presLayoutVars>
          <dgm:dir/>
          <dgm:animLvl val="lvl"/>
          <dgm:resizeHandles val="exact"/>
        </dgm:presLayoutVars>
      </dgm:prSet>
      <dgm:spPr/>
    </dgm:pt>
    <dgm:pt modelId="{A8E215FF-5711-49A4-8DCE-1D32A852FDD9}" type="pres">
      <dgm:prSet presAssocID="{CF37071F-6DD5-445E-B9F7-6322E7972192}" presName="vertFlow" presStyleCnt="0"/>
      <dgm:spPr/>
    </dgm:pt>
    <dgm:pt modelId="{01D04E75-0BB9-421A-8169-7C76CC5A3684}" type="pres">
      <dgm:prSet presAssocID="{CF37071F-6DD5-445E-B9F7-6322E7972192}" presName="header" presStyleLbl="node1" presStyleIdx="0" presStyleCnt="3"/>
      <dgm:spPr/>
    </dgm:pt>
    <dgm:pt modelId="{47BF042B-4610-4B7D-81A6-ED728E618CC0}" type="pres">
      <dgm:prSet presAssocID="{89200C07-0DB7-45D2-9275-F5424BE89B90}" presName="parTrans" presStyleLbl="sibTrans2D1" presStyleIdx="0" presStyleCnt="3"/>
      <dgm:spPr/>
    </dgm:pt>
    <dgm:pt modelId="{23CDCD2D-D3FA-44A4-905E-6050302A648B}" type="pres">
      <dgm:prSet presAssocID="{2A6B07A3-BB60-4C22-9A80-B7FE13C24D3F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A3A2D794-56A9-4174-8842-8E1C603C78D9}" type="pres">
      <dgm:prSet presAssocID="{CF37071F-6DD5-445E-B9F7-6322E7972192}" presName="hSp" presStyleCnt="0"/>
      <dgm:spPr/>
    </dgm:pt>
    <dgm:pt modelId="{445AD665-FFA9-4A2C-87D8-61914C71AC65}" type="pres">
      <dgm:prSet presAssocID="{525C3881-E32B-4D19-BBA8-7956E9016111}" presName="vertFlow" presStyleCnt="0"/>
      <dgm:spPr/>
    </dgm:pt>
    <dgm:pt modelId="{D45687DC-4635-4B3B-B637-42E4D972243D}" type="pres">
      <dgm:prSet presAssocID="{525C3881-E32B-4D19-BBA8-7956E9016111}" presName="header" presStyleLbl="node1" presStyleIdx="1" presStyleCnt="3"/>
      <dgm:spPr/>
    </dgm:pt>
    <dgm:pt modelId="{D7D04F7C-8DBC-49E8-B2D4-AD8DF6D3B360}" type="pres">
      <dgm:prSet presAssocID="{47A5966A-48F2-4816-A166-4925C8C98F0D}" presName="parTrans" presStyleLbl="sibTrans2D1" presStyleIdx="1" presStyleCnt="3"/>
      <dgm:spPr/>
    </dgm:pt>
    <dgm:pt modelId="{A4D0835D-84D3-48A3-A6D8-9AAC0BF68B01}" type="pres">
      <dgm:prSet presAssocID="{2CA3E93B-F12B-46AF-805D-11CAC7E68306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3D8A7E7D-1891-4D6A-8E15-806DC8324627}" type="pres">
      <dgm:prSet presAssocID="{4B8CBEC4-D8EE-4009-B7AA-5035EC310F0E}" presName="sibTrans" presStyleLbl="sibTrans2D1" presStyleIdx="2" presStyleCnt="3" custAng="5373052" custLinFactX="338560" custLinFactY="-200000" custLinFactNeighborX="400000" custLinFactNeighborY="-227513"/>
      <dgm:spPr/>
    </dgm:pt>
    <dgm:pt modelId="{13B2C56D-0EDD-4204-81C0-FB95F859A6FD}" type="pres">
      <dgm:prSet presAssocID="{A478247A-01EF-4A9E-9CBF-9563CD416036}" presName="child" presStyleLbl="alignAccFollowNode1" presStyleIdx="2" presStyleCnt="3" custAng="0" custLinFactX="10760" custLinFactY="-96527" custLinFactNeighborX="100000" custLinFactNeighborY="-100000">
        <dgm:presLayoutVars>
          <dgm:chMax val="0"/>
          <dgm:bulletEnabled val="1"/>
        </dgm:presLayoutVars>
      </dgm:prSet>
      <dgm:spPr/>
    </dgm:pt>
    <dgm:pt modelId="{EF59102E-6AC4-4B23-9B58-C3702F4FD2F1}" type="pres">
      <dgm:prSet presAssocID="{525C3881-E32B-4D19-BBA8-7956E9016111}" presName="hSp" presStyleCnt="0"/>
      <dgm:spPr/>
    </dgm:pt>
    <dgm:pt modelId="{A911BC03-DC88-4BF6-8869-5602944DE80B}" type="pres">
      <dgm:prSet presAssocID="{10B488AD-C63E-4281-9C40-45C0C19C2C17}" presName="vertFlow" presStyleCnt="0"/>
      <dgm:spPr/>
    </dgm:pt>
    <dgm:pt modelId="{5E1AED57-0586-4554-B6BD-9EC910053882}" type="pres">
      <dgm:prSet presAssocID="{10B488AD-C63E-4281-9C40-45C0C19C2C17}" presName="header" presStyleLbl="node1" presStyleIdx="2" presStyleCnt="3" custLinFactNeighborX="203" custLinFactNeighborY="-5578"/>
      <dgm:spPr/>
    </dgm:pt>
  </dgm:ptLst>
  <dgm:cxnLst>
    <dgm:cxn modelId="{844E5901-4E4D-429E-B949-B5F436DB344E}" type="presOf" srcId="{47A5966A-48F2-4816-A166-4925C8C98F0D}" destId="{D7D04F7C-8DBC-49E8-B2D4-AD8DF6D3B360}" srcOrd="0" destOrd="0" presId="urn:microsoft.com/office/officeart/2005/8/layout/lProcess1"/>
    <dgm:cxn modelId="{1771D118-BDEF-4DB3-AB19-3F0712491D18}" type="presOf" srcId="{EE497023-2503-4A1B-BF2F-8CA0E42D0A4D}" destId="{EE6DD842-DB62-47C6-9FE3-6C76C1F5ACB5}" srcOrd="0" destOrd="0" presId="urn:microsoft.com/office/officeart/2005/8/layout/lProcess1"/>
    <dgm:cxn modelId="{0F30B74A-402F-4758-AC1E-AECD019204D6}" type="presOf" srcId="{2CA3E93B-F12B-46AF-805D-11CAC7E68306}" destId="{A4D0835D-84D3-48A3-A6D8-9AAC0BF68B01}" srcOrd="0" destOrd="0" presId="urn:microsoft.com/office/officeart/2005/8/layout/lProcess1"/>
    <dgm:cxn modelId="{DC8B2A72-82E5-4735-A420-22DCD0933AF2}" srcId="{EE497023-2503-4A1B-BF2F-8CA0E42D0A4D}" destId="{CF37071F-6DD5-445E-B9F7-6322E7972192}" srcOrd="0" destOrd="0" parTransId="{F51593E4-9158-43A6-B93E-8CE825B14F42}" sibTransId="{C9B41F28-DBA7-4933-8489-04E4D485AE77}"/>
    <dgm:cxn modelId="{62071175-FEC6-4483-B40A-33ED8FE421EC}" srcId="{EE497023-2503-4A1B-BF2F-8CA0E42D0A4D}" destId="{10B488AD-C63E-4281-9C40-45C0C19C2C17}" srcOrd="2" destOrd="0" parTransId="{5A249C38-CBA1-48BB-8E38-74B89FD413EA}" sibTransId="{76875D43-0A46-417D-AC7A-946BA1F4F372}"/>
    <dgm:cxn modelId="{CE51217D-B6DA-438C-ABA4-803C5E1AF1C7}" type="presOf" srcId="{4B8CBEC4-D8EE-4009-B7AA-5035EC310F0E}" destId="{3D8A7E7D-1891-4D6A-8E15-806DC8324627}" srcOrd="0" destOrd="0" presId="urn:microsoft.com/office/officeart/2005/8/layout/lProcess1"/>
    <dgm:cxn modelId="{4F23A288-E9FA-4270-A7B7-D73C5F3269DD}" srcId="{525C3881-E32B-4D19-BBA8-7956E9016111}" destId="{2CA3E93B-F12B-46AF-805D-11CAC7E68306}" srcOrd="0" destOrd="0" parTransId="{47A5966A-48F2-4816-A166-4925C8C98F0D}" sibTransId="{4B8CBEC4-D8EE-4009-B7AA-5035EC310F0E}"/>
    <dgm:cxn modelId="{8EF15996-28BB-4CD4-B84B-25BD404321E2}" type="presOf" srcId="{10B488AD-C63E-4281-9C40-45C0C19C2C17}" destId="{5E1AED57-0586-4554-B6BD-9EC910053882}" srcOrd="0" destOrd="0" presId="urn:microsoft.com/office/officeart/2005/8/layout/lProcess1"/>
    <dgm:cxn modelId="{AB25CEA3-623C-478A-A43A-5D9DCC8E39DB}" srcId="{CF37071F-6DD5-445E-B9F7-6322E7972192}" destId="{2A6B07A3-BB60-4C22-9A80-B7FE13C24D3F}" srcOrd="0" destOrd="0" parTransId="{89200C07-0DB7-45D2-9275-F5424BE89B90}" sibTransId="{0D26D075-50AC-4835-9FF0-552965408A1C}"/>
    <dgm:cxn modelId="{FE8A27A6-DE19-41DF-9373-14C9569128B5}" type="presOf" srcId="{2A6B07A3-BB60-4C22-9A80-B7FE13C24D3F}" destId="{23CDCD2D-D3FA-44A4-905E-6050302A648B}" srcOrd="0" destOrd="0" presId="urn:microsoft.com/office/officeart/2005/8/layout/lProcess1"/>
    <dgm:cxn modelId="{14C21EBD-C121-4C5F-8992-8A12D73D229F}" type="presOf" srcId="{89200C07-0DB7-45D2-9275-F5424BE89B90}" destId="{47BF042B-4610-4B7D-81A6-ED728E618CC0}" srcOrd="0" destOrd="0" presId="urn:microsoft.com/office/officeart/2005/8/layout/lProcess1"/>
    <dgm:cxn modelId="{85047AC8-6E93-43E9-82FF-991A74EFEC33}" type="presOf" srcId="{525C3881-E32B-4D19-BBA8-7956E9016111}" destId="{D45687DC-4635-4B3B-B637-42E4D972243D}" srcOrd="0" destOrd="0" presId="urn:microsoft.com/office/officeart/2005/8/layout/lProcess1"/>
    <dgm:cxn modelId="{5999BDD3-B481-4AE2-9976-7BCB94D4FF9F}" srcId="{EE497023-2503-4A1B-BF2F-8CA0E42D0A4D}" destId="{525C3881-E32B-4D19-BBA8-7956E9016111}" srcOrd="1" destOrd="0" parTransId="{DD05A789-E60A-4802-A649-11E9EAD50326}" sibTransId="{CABD1634-5725-4CE4-AAAD-02A81320B274}"/>
    <dgm:cxn modelId="{A4D069D5-5ED4-4635-934C-A79FE95C5647}" type="presOf" srcId="{CF37071F-6DD5-445E-B9F7-6322E7972192}" destId="{01D04E75-0BB9-421A-8169-7C76CC5A3684}" srcOrd="0" destOrd="0" presId="urn:microsoft.com/office/officeart/2005/8/layout/lProcess1"/>
    <dgm:cxn modelId="{97F222E9-1DAE-49E1-8A1E-726CD15DCC30}" srcId="{525C3881-E32B-4D19-BBA8-7956E9016111}" destId="{A478247A-01EF-4A9E-9CBF-9563CD416036}" srcOrd="1" destOrd="0" parTransId="{3C0E11EC-6B61-4373-8081-AD7C67F3FDC8}" sibTransId="{CA8FC436-6F63-4FAF-B6D7-C8C24E4843FB}"/>
    <dgm:cxn modelId="{785530ED-3FFB-4B38-8919-51F99DF63BC7}" type="presOf" srcId="{A478247A-01EF-4A9E-9CBF-9563CD416036}" destId="{13B2C56D-0EDD-4204-81C0-FB95F859A6FD}" srcOrd="0" destOrd="0" presId="urn:microsoft.com/office/officeart/2005/8/layout/lProcess1"/>
    <dgm:cxn modelId="{62AD602F-8172-459E-AD2F-17E2C8726BF9}" type="presParOf" srcId="{EE6DD842-DB62-47C6-9FE3-6C76C1F5ACB5}" destId="{A8E215FF-5711-49A4-8DCE-1D32A852FDD9}" srcOrd="0" destOrd="0" presId="urn:microsoft.com/office/officeart/2005/8/layout/lProcess1"/>
    <dgm:cxn modelId="{1AE517E3-74DC-40E0-BEF2-522A325A9A42}" type="presParOf" srcId="{A8E215FF-5711-49A4-8DCE-1D32A852FDD9}" destId="{01D04E75-0BB9-421A-8169-7C76CC5A3684}" srcOrd="0" destOrd="0" presId="urn:microsoft.com/office/officeart/2005/8/layout/lProcess1"/>
    <dgm:cxn modelId="{8BFB482C-BB60-4A73-B3F9-A1E9E3A17516}" type="presParOf" srcId="{A8E215FF-5711-49A4-8DCE-1D32A852FDD9}" destId="{47BF042B-4610-4B7D-81A6-ED728E618CC0}" srcOrd="1" destOrd="0" presId="urn:microsoft.com/office/officeart/2005/8/layout/lProcess1"/>
    <dgm:cxn modelId="{88002E24-5030-41DA-A491-897147C44FB4}" type="presParOf" srcId="{A8E215FF-5711-49A4-8DCE-1D32A852FDD9}" destId="{23CDCD2D-D3FA-44A4-905E-6050302A648B}" srcOrd="2" destOrd="0" presId="urn:microsoft.com/office/officeart/2005/8/layout/lProcess1"/>
    <dgm:cxn modelId="{CA160DD8-53D8-4FE7-A88D-2A8F4453899E}" type="presParOf" srcId="{EE6DD842-DB62-47C6-9FE3-6C76C1F5ACB5}" destId="{A3A2D794-56A9-4174-8842-8E1C603C78D9}" srcOrd="1" destOrd="0" presId="urn:microsoft.com/office/officeart/2005/8/layout/lProcess1"/>
    <dgm:cxn modelId="{28FA48A2-8B9C-4516-8658-5907B4F7BFC0}" type="presParOf" srcId="{EE6DD842-DB62-47C6-9FE3-6C76C1F5ACB5}" destId="{445AD665-FFA9-4A2C-87D8-61914C71AC65}" srcOrd="2" destOrd="0" presId="urn:microsoft.com/office/officeart/2005/8/layout/lProcess1"/>
    <dgm:cxn modelId="{FFFFFE1B-19F8-403A-B7CD-3A1B25A23435}" type="presParOf" srcId="{445AD665-FFA9-4A2C-87D8-61914C71AC65}" destId="{D45687DC-4635-4B3B-B637-42E4D972243D}" srcOrd="0" destOrd="0" presId="urn:microsoft.com/office/officeart/2005/8/layout/lProcess1"/>
    <dgm:cxn modelId="{B963B366-CD2F-4A15-A06D-9D6BCD5E933E}" type="presParOf" srcId="{445AD665-FFA9-4A2C-87D8-61914C71AC65}" destId="{D7D04F7C-8DBC-49E8-B2D4-AD8DF6D3B360}" srcOrd="1" destOrd="0" presId="urn:microsoft.com/office/officeart/2005/8/layout/lProcess1"/>
    <dgm:cxn modelId="{3555185B-6D5F-419A-A1C6-26DB6FAECC7E}" type="presParOf" srcId="{445AD665-FFA9-4A2C-87D8-61914C71AC65}" destId="{A4D0835D-84D3-48A3-A6D8-9AAC0BF68B01}" srcOrd="2" destOrd="0" presId="urn:microsoft.com/office/officeart/2005/8/layout/lProcess1"/>
    <dgm:cxn modelId="{A9A92661-4BDA-45AE-AA8E-E653D881B623}" type="presParOf" srcId="{445AD665-FFA9-4A2C-87D8-61914C71AC65}" destId="{3D8A7E7D-1891-4D6A-8E15-806DC8324627}" srcOrd="3" destOrd="0" presId="urn:microsoft.com/office/officeart/2005/8/layout/lProcess1"/>
    <dgm:cxn modelId="{9E03655F-7464-4CFC-8279-A0978246F289}" type="presParOf" srcId="{445AD665-FFA9-4A2C-87D8-61914C71AC65}" destId="{13B2C56D-0EDD-4204-81C0-FB95F859A6FD}" srcOrd="4" destOrd="0" presId="urn:microsoft.com/office/officeart/2005/8/layout/lProcess1"/>
    <dgm:cxn modelId="{66BE7E02-C604-43BF-9301-4FA9BFF89CBF}" type="presParOf" srcId="{EE6DD842-DB62-47C6-9FE3-6C76C1F5ACB5}" destId="{EF59102E-6AC4-4B23-9B58-C3702F4FD2F1}" srcOrd="3" destOrd="0" presId="urn:microsoft.com/office/officeart/2005/8/layout/lProcess1"/>
    <dgm:cxn modelId="{CBFAC931-2997-4693-A268-9AF789988A3A}" type="presParOf" srcId="{EE6DD842-DB62-47C6-9FE3-6C76C1F5ACB5}" destId="{A911BC03-DC88-4BF6-8869-5602944DE80B}" srcOrd="4" destOrd="0" presId="urn:microsoft.com/office/officeart/2005/8/layout/lProcess1"/>
    <dgm:cxn modelId="{408BD866-B890-4C05-8D83-3011B3DB3FA5}" type="presParOf" srcId="{A911BC03-DC88-4BF6-8869-5602944DE80B}" destId="{5E1AED57-0586-4554-B6BD-9EC91005388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04E75-0BB9-421A-8169-7C76CC5A3684}">
      <dsp:nvSpPr>
        <dsp:cNvPr id="0" name=""/>
        <dsp:cNvSpPr/>
      </dsp:nvSpPr>
      <dsp:spPr>
        <a:xfrm>
          <a:off x="5903" y="463763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Spatial pattern</a:t>
          </a:r>
        </a:p>
      </dsp:txBody>
      <dsp:txXfrm>
        <a:off x="28331" y="486191"/>
        <a:ext cx="3018129" cy="720890"/>
      </dsp:txXfrm>
    </dsp:sp>
    <dsp:sp modelId="{47BF042B-4610-4B7D-81A6-ED728E618CC0}">
      <dsp:nvSpPr>
        <dsp:cNvPr id="0" name=""/>
        <dsp:cNvSpPr/>
      </dsp:nvSpPr>
      <dsp:spPr>
        <a:xfrm rot="5400000">
          <a:off x="1470393" y="1296512"/>
          <a:ext cx="134005" cy="1340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DCD2D-D3FA-44A4-905E-6050302A648B}">
      <dsp:nvSpPr>
        <dsp:cNvPr id="0" name=""/>
        <dsp:cNvSpPr/>
      </dsp:nvSpPr>
      <dsp:spPr>
        <a:xfrm>
          <a:off x="5903" y="1497520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Development trend</a:t>
          </a:r>
        </a:p>
      </dsp:txBody>
      <dsp:txXfrm>
        <a:off x="28331" y="1519948"/>
        <a:ext cx="3018129" cy="720890"/>
      </dsp:txXfrm>
    </dsp:sp>
    <dsp:sp modelId="{D45687DC-4635-4B3B-B637-42E4D972243D}">
      <dsp:nvSpPr>
        <dsp:cNvPr id="0" name=""/>
        <dsp:cNvSpPr/>
      </dsp:nvSpPr>
      <dsp:spPr>
        <a:xfrm>
          <a:off x="3497707" y="463763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Micro (intra-urban)</a:t>
          </a:r>
        </a:p>
      </dsp:txBody>
      <dsp:txXfrm>
        <a:off x="3520135" y="486191"/>
        <a:ext cx="3018129" cy="720890"/>
      </dsp:txXfrm>
    </dsp:sp>
    <dsp:sp modelId="{D7D04F7C-8DBC-49E8-B2D4-AD8DF6D3B360}">
      <dsp:nvSpPr>
        <dsp:cNvPr id="0" name=""/>
        <dsp:cNvSpPr/>
      </dsp:nvSpPr>
      <dsp:spPr>
        <a:xfrm rot="5400000">
          <a:off x="4962197" y="1296512"/>
          <a:ext cx="134005" cy="1340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0835D-84D3-48A3-A6D8-9AAC0BF68B01}">
      <dsp:nvSpPr>
        <dsp:cNvPr id="0" name=""/>
        <dsp:cNvSpPr/>
      </dsp:nvSpPr>
      <dsp:spPr>
        <a:xfrm>
          <a:off x="3497707" y="1497520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Macro (inter-urban, inter-regional, transnational)</a:t>
          </a:r>
        </a:p>
      </dsp:txBody>
      <dsp:txXfrm>
        <a:off x="3520135" y="1519948"/>
        <a:ext cx="3018129" cy="720890"/>
      </dsp:txXfrm>
    </dsp:sp>
    <dsp:sp modelId="{3D8A7E7D-1891-4D6A-8E15-806DC8324627}">
      <dsp:nvSpPr>
        <dsp:cNvPr id="0" name=""/>
        <dsp:cNvSpPr/>
      </dsp:nvSpPr>
      <dsp:spPr>
        <a:xfrm rot="5400000">
          <a:off x="8072179" y="1253796"/>
          <a:ext cx="195581" cy="13400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2C56D-0EDD-4204-81C0-FB95F859A6FD}">
      <dsp:nvSpPr>
        <dsp:cNvPr id="0" name=""/>
        <dsp:cNvSpPr/>
      </dsp:nvSpPr>
      <dsp:spPr>
        <a:xfrm>
          <a:off x="6890270" y="1524115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Virtual, Analytical, Policy</a:t>
          </a:r>
        </a:p>
      </dsp:txBody>
      <dsp:txXfrm>
        <a:off x="6912698" y="1546543"/>
        <a:ext cx="3018129" cy="720890"/>
      </dsp:txXfrm>
    </dsp:sp>
    <dsp:sp modelId="{5E1AED57-0586-4554-B6BD-9EC910053882}">
      <dsp:nvSpPr>
        <dsp:cNvPr id="0" name=""/>
        <dsp:cNvSpPr/>
      </dsp:nvSpPr>
      <dsp:spPr>
        <a:xfrm>
          <a:off x="6995414" y="421049"/>
          <a:ext cx="3062985" cy="7657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Physical</a:t>
          </a:r>
        </a:p>
      </dsp:txBody>
      <dsp:txXfrm>
        <a:off x="7017842" y="443477"/>
        <a:ext cx="3018129" cy="72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8EF59-320A-4207-A12A-DA55C9C17C8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836B2-8BB6-45E8-AEB7-4B85B0DEE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JanMT"/>
              </a:rPr>
              <a:t>‘linearity’ was seen as an ideal solution for development and transport issues.</a:t>
            </a:r>
          </a:p>
          <a:p>
            <a:pPr algn="l"/>
            <a:r>
              <a:rPr lang="en-US" dirty="0"/>
              <a:t>adopted the idea of linearity and justified placing production enterprises and schools in the same band in the 1920s, </a:t>
            </a:r>
          </a:p>
          <a:p>
            <a:pPr algn="l"/>
            <a:r>
              <a:rPr lang="en-US" sz="1800" b="0" i="0" u="none" strike="noStrike" baseline="0" dirty="0">
                <a:latin typeface="AdvJanMT"/>
              </a:rPr>
              <a:t>linear structure with bands of transportation for industrial zones and for other technical and cultural infrastructure</a:t>
            </a:r>
          </a:p>
          <a:p>
            <a:pPr algn="l"/>
            <a:endParaRPr lang="en-US" sz="1800" b="0" i="0" u="none" strike="noStrike" baseline="0" dirty="0">
              <a:latin typeface="AdvJanMT"/>
            </a:endParaRPr>
          </a:p>
          <a:p>
            <a:pPr algn="l"/>
            <a:r>
              <a:rPr lang="en-US" sz="1800" b="0" i="0" u="none" strike="noStrike" baseline="0" dirty="0">
                <a:latin typeface="AdvJanMT"/>
              </a:rPr>
              <a:t>From this point of view, corridor and axis development are criticized as they are associated with the decentralization of certain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0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linear development as an urban development model is the Spanish urbanist Arturo Soria y Mata (1844–1920).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1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Shaped by the growth of cities, the division of labor, massive suburbanization and sprawl, and technological development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4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,  the division of labor,  massive suburbanization and sprawl,  and technological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Built to foster economic development</a:t>
            </a:r>
          </a:p>
          <a:p>
            <a:pPr marL="228600" indent="-228600">
              <a:buAutoNum type="arabicPeriod"/>
            </a:pPr>
            <a:r>
              <a:rPr lang="en-US" dirty="0"/>
              <a:t>Built to foster cooperation between </a:t>
            </a:r>
            <a:r>
              <a:rPr lang="en-US" dirty="0" err="1"/>
              <a:t>coutries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The transport connections between important economic regions (mega-urban regions) define the corridors as transport axes.</a:t>
            </a:r>
          </a:p>
          <a:p>
            <a:pPr marL="228600" indent="-228600">
              <a:buAutoNum type="arabicPeriod"/>
            </a:pPr>
            <a:r>
              <a:rPr lang="en-US" dirty="0"/>
              <a:t>Ecological corridors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3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km-long high-tech industry zone stretching southward from Kuala Lumpur, offers a 15 km-wide concentration of global information and</a:t>
            </a:r>
          </a:p>
          <a:p>
            <a:r>
              <a:rPr lang="en-US" dirty="0"/>
              <a:t>communication technology (ICT) industries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Special economic zone 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to accelerate the growth of the country's digital economy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It is a special economic zone designed to support the innovative ecosystem of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1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European Spatial Development Policy (ESDP) is an organized and integrated spatial policy at a transnational level</a:t>
            </a:r>
          </a:p>
          <a:p>
            <a:r>
              <a:rPr lang="en-US" dirty="0"/>
              <a:t>The development of a balanced and polycentric urban system and a new urban–rural relationship is one of the targets of the territorial development strategy of the ESDP, which defines the corridor concept as a tool to reconcile economic growth, competitiveness, and sustainable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836B2-8BB6-45E8-AEB7-4B85B0DEE0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7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101" y="719530"/>
            <a:ext cx="4813072" cy="3494791"/>
          </a:xfrm>
        </p:spPr>
        <p:txBody>
          <a:bodyPr>
            <a:normAutofit/>
          </a:bodyPr>
          <a:lstStyle/>
          <a:p>
            <a:r>
              <a:rPr lang="en-US" sz="9600" b="1" dirty="0"/>
              <a:t>Urban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5270" y="4455620"/>
            <a:ext cx="5976729" cy="2402378"/>
          </a:xfrm>
        </p:spPr>
        <p:txBody>
          <a:bodyPr>
            <a:normAutofit/>
          </a:bodyPr>
          <a:lstStyle/>
          <a:p>
            <a:r>
              <a:rPr lang="en-US" sz="1700" dirty="0" err="1"/>
              <a:t>Pertemuan</a:t>
            </a:r>
            <a:r>
              <a:rPr lang="en-US" sz="1700" dirty="0"/>
              <a:t> 6 sustainable urbanization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umenopolis 2060">
            <a:extLst>
              <a:ext uri="{FF2B5EF4-FFF2-40B4-BE49-F238E27FC236}">
                <a16:creationId xmlns:a16="http://schemas.microsoft.com/office/drawing/2014/main" id="{A1554BC4-4CCC-4618-8D4F-DA37779BA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4" y="-134074"/>
            <a:ext cx="11572530" cy="699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B44DF-B406-4A83-ABEB-903235D1A989}"/>
              </a:ext>
            </a:extLst>
          </p:cNvPr>
          <p:cNvSpPr txBox="1"/>
          <p:nvPr/>
        </p:nvSpPr>
        <p:spPr>
          <a:xfrm>
            <a:off x="3617843" y="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http://tomorrows.sgt.gr/x7VTuNhOKQ/index.php/en/all-projects/item/9-ecumenopolis</a:t>
            </a:r>
          </a:p>
        </p:txBody>
      </p:sp>
    </p:spTree>
    <p:extLst>
      <p:ext uri="{BB962C8B-B14F-4D97-AF65-F5344CB8AC3E}">
        <p14:creationId xmlns:p14="http://schemas.microsoft.com/office/powerpoint/2010/main" val="318389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ijing-Seoul-Tokyo Urban Corridor | Zibo, Tokyo, Sakai">
            <a:extLst>
              <a:ext uri="{FF2B5EF4-FFF2-40B4-BE49-F238E27FC236}">
                <a16:creationId xmlns:a16="http://schemas.microsoft.com/office/drawing/2014/main" id="{74D9FD99-B293-489F-B7C8-DB3D9AB5F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06" y="1"/>
            <a:ext cx="8373307" cy="63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C2190-3F3B-4173-B644-6A4117B840C3}"/>
              </a:ext>
            </a:extLst>
          </p:cNvPr>
          <p:cNvSpPr txBox="1"/>
          <p:nvPr/>
        </p:nvSpPr>
        <p:spPr>
          <a:xfrm>
            <a:off x="0" y="251791"/>
            <a:ext cx="4651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BESETO</a:t>
            </a:r>
          </a:p>
        </p:txBody>
      </p:sp>
    </p:spTree>
    <p:extLst>
      <p:ext uri="{BB962C8B-B14F-4D97-AF65-F5344CB8AC3E}">
        <p14:creationId xmlns:p14="http://schemas.microsoft.com/office/powerpoint/2010/main" val="408659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F32D8B9-1C7C-489D-B0F1-C9BF3346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52" y="0"/>
            <a:ext cx="6387548" cy="63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232B2-05B4-405F-BE84-0E0EDFFA9F63}"/>
              </a:ext>
            </a:extLst>
          </p:cNvPr>
          <p:cNvSpPr txBox="1"/>
          <p:nvPr/>
        </p:nvSpPr>
        <p:spPr>
          <a:xfrm>
            <a:off x="6096000" y="574121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https://monograms.com/vacation-package/3-nights-london-3-nights-paris-3-nights-amsterdam/dre/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98C3F-CAC7-4A37-9B3C-EAA6D6FEFA45}"/>
              </a:ext>
            </a:extLst>
          </p:cNvPr>
          <p:cNvSpPr txBox="1"/>
          <p:nvPr/>
        </p:nvSpPr>
        <p:spPr>
          <a:xfrm>
            <a:off x="223629" y="768626"/>
            <a:ext cx="3646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dvJanMT-I"/>
              </a:rPr>
              <a:t>EPEROPOLIS</a:t>
            </a:r>
            <a:r>
              <a:rPr lang="en-US" sz="4800" b="0" i="0" u="none" strike="noStrike" baseline="0" dirty="0">
                <a:latin typeface="AdvJanMT-I"/>
              </a:rPr>
              <a:t> </a:t>
            </a:r>
            <a:r>
              <a:rPr lang="en-US" sz="4800" b="0" i="0" u="none" strike="noStrike" baseline="0" dirty="0">
                <a:latin typeface="AdvJanMT"/>
              </a:rPr>
              <a:t>(continent city)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940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331" y="728870"/>
            <a:ext cx="6096000" cy="421432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Corridors here are physical and socioeconomic links between distant large urban agglomerations (interregional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as well as transnational in scale)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As a means to achieving interregional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cooperation.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 analytical concept developed to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examine to what extent networks are spatially linked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3007" y="5131482"/>
            <a:ext cx="4829101" cy="1238616"/>
          </a:xfrm>
        </p:spPr>
        <p:txBody>
          <a:bodyPr>
            <a:normAutofit fontScale="92500"/>
          </a:bodyPr>
          <a:lstStyle/>
          <a:p>
            <a:r>
              <a:rPr lang="en-US" sz="4800" b="1" dirty="0"/>
              <a:t>Mega-corridor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A3A0C8B-4814-49B8-A14B-ABB8FDFF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0" y="553479"/>
            <a:ext cx="5879460" cy="54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4B59D-0206-4B79-AB31-5407938783C3}"/>
              </a:ext>
            </a:extLst>
          </p:cNvPr>
          <p:cNvSpPr txBox="1"/>
          <p:nvPr/>
        </p:nvSpPr>
        <p:spPr>
          <a:xfrm>
            <a:off x="247286" y="6066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https://en.wikipedia.org/wiki/Randstad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0ADF609-086D-4B31-AC32-12654932E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32" y="553480"/>
            <a:ext cx="5721682" cy="5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C835EC-F733-44C8-970B-4CA7CFD96333}"/>
              </a:ext>
            </a:extLst>
          </p:cNvPr>
          <p:cNvSpPr txBox="1"/>
          <p:nvPr/>
        </p:nvSpPr>
        <p:spPr>
          <a:xfrm>
            <a:off x="6035873" y="56581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https://en.wikipedia.org/wiki/Flemish_Diamond#/media/File:Flemish_Diamond_map.svg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4A4F7-FE1F-4AAC-9B0F-E13A1258B06D}"/>
              </a:ext>
            </a:extLst>
          </p:cNvPr>
          <p:cNvSpPr txBox="1"/>
          <p:nvPr/>
        </p:nvSpPr>
        <p:spPr>
          <a:xfrm>
            <a:off x="247286" y="92765"/>
            <a:ext cx="521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RANDSTAD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2D1AD-9538-4918-81A8-D646A514165A}"/>
              </a:ext>
            </a:extLst>
          </p:cNvPr>
          <p:cNvSpPr txBox="1"/>
          <p:nvPr/>
        </p:nvSpPr>
        <p:spPr>
          <a:xfrm>
            <a:off x="6343286" y="130536"/>
            <a:ext cx="521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FLEMISH DIAMOND</a:t>
            </a:r>
          </a:p>
        </p:txBody>
      </p:sp>
    </p:spTree>
    <p:extLst>
      <p:ext uri="{BB962C8B-B14F-4D97-AF65-F5344CB8AC3E}">
        <p14:creationId xmlns:p14="http://schemas.microsoft.com/office/powerpoint/2010/main" val="271801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hine-Ruhr metropolitan area">
            <a:extLst>
              <a:ext uri="{FF2B5EF4-FFF2-40B4-BE49-F238E27FC236}">
                <a16:creationId xmlns:a16="http://schemas.microsoft.com/office/drawing/2014/main" id="{731DD4AB-AB2A-4271-A1F2-CE6836F53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86" y="316389"/>
            <a:ext cx="8600661" cy="58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7EBBC-BC16-498F-804E-65210CDACCB8}"/>
              </a:ext>
            </a:extLst>
          </p:cNvPr>
          <p:cNvSpPr txBox="1"/>
          <p:nvPr/>
        </p:nvSpPr>
        <p:spPr>
          <a:xfrm>
            <a:off x="477078" y="5771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https://www.uni-due.de/cenide/nanosummer/culture.shtml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F95DE-ABE0-42FA-93E8-ACE4C28DAD4D}"/>
              </a:ext>
            </a:extLst>
          </p:cNvPr>
          <p:cNvSpPr txBox="1"/>
          <p:nvPr/>
        </p:nvSpPr>
        <p:spPr>
          <a:xfrm>
            <a:off x="247286" y="92765"/>
            <a:ext cx="521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RHEIN-RHUR</a:t>
            </a:r>
          </a:p>
        </p:txBody>
      </p:sp>
    </p:spTree>
    <p:extLst>
      <p:ext uri="{BB962C8B-B14F-4D97-AF65-F5344CB8AC3E}">
        <p14:creationId xmlns:p14="http://schemas.microsoft.com/office/powerpoint/2010/main" val="325304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E35AEB-EC0B-4648-B578-9E6F83B0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3" y="676275"/>
            <a:ext cx="7590183" cy="520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A5A61-5507-470C-A9F2-33E22574D1F2}"/>
              </a:ext>
            </a:extLst>
          </p:cNvPr>
          <p:cNvSpPr txBox="1"/>
          <p:nvPr/>
        </p:nvSpPr>
        <p:spPr>
          <a:xfrm>
            <a:off x="503583" y="51811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/>
              <a:t>SIJORI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7AF7E-DAA2-4C6D-9A93-A1764B6093F2}"/>
              </a:ext>
            </a:extLst>
          </p:cNvPr>
          <p:cNvSpPr txBox="1"/>
          <p:nvPr/>
        </p:nvSpPr>
        <p:spPr>
          <a:xfrm>
            <a:off x="331304" y="56935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https://langloishg.fr/2009/12/02/delocalisations-et-flux-migratoires-dans-le-triangle-sijori/</a:t>
            </a:r>
          </a:p>
        </p:txBody>
      </p:sp>
    </p:spTree>
    <p:extLst>
      <p:ext uri="{BB962C8B-B14F-4D97-AF65-F5344CB8AC3E}">
        <p14:creationId xmlns:p14="http://schemas.microsoft.com/office/powerpoint/2010/main" val="319643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53FE-5B14-476B-852B-87D6A91F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Corridor as Linear Urban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4F210-9E8D-4D12-B5A9-AE74C182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spc="-50" dirty="0"/>
              <a:t>The intra- or inter-urban scales.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spc="-50" dirty="0"/>
              <a:t>Corridor and axis development was not yet directly referred to at the beginning, but initial steps were made toward defining corridors as linear urban forms in those years.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spc="-50" dirty="0"/>
              <a:t>Harris and Ullman brought the element of lineation into the discussion of urban patterns with their well-known article on ‘The nature of cities in the USA around 1945.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400" spc="-50" dirty="0" err="1"/>
              <a:t>Doxiadis</a:t>
            </a:r>
            <a:r>
              <a:rPr lang="en-US" sz="2400" spc="-50" dirty="0"/>
              <a:t> argues that certain forces (natural and man-made) shape urban systems. He emphasized that linear forces tend to form linear settlements as long as these settlements are small and do not need any common services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spc="-50" dirty="0"/>
              <a:t>In those years, corridor’ meant an inter-urban scale development with the linear patterns of the highly developed bundles of transport routes joining the major towns.</a:t>
            </a:r>
          </a:p>
        </p:txBody>
      </p:sp>
    </p:spTree>
    <p:extLst>
      <p:ext uri="{BB962C8B-B14F-4D97-AF65-F5344CB8AC3E}">
        <p14:creationId xmlns:p14="http://schemas.microsoft.com/office/powerpoint/2010/main" val="394411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CF2DD-3A77-4FCA-96AA-4E810D31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38614"/>
          </a:xfrm>
        </p:spPr>
        <p:txBody>
          <a:bodyPr/>
          <a:lstStyle/>
          <a:p>
            <a:r>
              <a:rPr lang="en-US" dirty="0"/>
              <a:t>Corridor as Functional 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84844-0C3C-42B1-856B-535D388AA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400" spc="-50" dirty="0"/>
              <a:t>Corridor also refers to discontinuous zones of focal points at the interregional scale, largely corresponding to the exchange points of transport flows, rather than to ‘corridor’ as a continuous ribbon of industrial sites.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400" spc="-50" dirty="0"/>
              <a:t>Silicon Valley in California: A </a:t>
            </a:r>
            <a:r>
              <a:rPr lang="en-US" sz="2400" spc="-50" dirty="0"/>
              <a:t>high-tech firms that are located in the Santa Clara Valley at the southern end of San Francisco Bay.</a:t>
            </a:r>
            <a:endParaRPr lang="it-IT" sz="2400" spc="-5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spc="-50" dirty="0"/>
              <a:t>Ecological corridors: linear green patterns/areas; linear green axes where animals can travel, plants can grow and spread continuously, and threatened species can be replenished from other areas</a:t>
            </a:r>
          </a:p>
        </p:txBody>
      </p:sp>
    </p:spTree>
    <p:extLst>
      <p:ext uri="{BB962C8B-B14F-4D97-AF65-F5344CB8AC3E}">
        <p14:creationId xmlns:p14="http://schemas.microsoft.com/office/powerpoint/2010/main" val="4179341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796EDC3-AE76-40F1-9024-CF2BAC80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9" y="102290"/>
            <a:ext cx="5638016" cy="626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00DBE-507D-4A62-993A-B87991CE0BB6}"/>
              </a:ext>
            </a:extLst>
          </p:cNvPr>
          <p:cNvSpPr txBox="1"/>
          <p:nvPr/>
        </p:nvSpPr>
        <p:spPr>
          <a:xfrm>
            <a:off x="7765774" y="5990847"/>
            <a:ext cx="4108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http://www.sicirec.org/definitions/corridors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19E6F-F2CC-4077-8AC7-5EC602960306}"/>
              </a:ext>
            </a:extLst>
          </p:cNvPr>
          <p:cNvSpPr txBox="1"/>
          <p:nvPr/>
        </p:nvSpPr>
        <p:spPr>
          <a:xfrm>
            <a:off x="185532" y="585537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https://tbkconsult.com/silicon-valleys-rule-number-one-fake-it-to-you-make-it/silicon-valley-map-500/</a:t>
            </a:r>
          </a:p>
        </p:txBody>
      </p:sp>
      <p:pic>
        <p:nvPicPr>
          <p:cNvPr id="7174" name="Picture 6" descr="The Swarming of Silicon Valley, CA | Musings on Maps">
            <a:extLst>
              <a:ext uri="{FF2B5EF4-FFF2-40B4-BE49-F238E27FC236}">
                <a16:creationId xmlns:a16="http://schemas.microsoft.com/office/drawing/2014/main" id="{DAF2C2BE-1557-4F82-9DA9-CC44540A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56"/>
            <a:ext cx="6422594" cy="45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8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68DE-6A91-429F-8A5F-B2AE4101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Meaning of Urban Corridor (UC)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00375-F672-434C-976B-C5A7C8E3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Linearity, to some extent-continuity, and spatial pattern at micro or inner city level</a:t>
            </a:r>
          </a:p>
        </p:txBody>
      </p:sp>
    </p:spTree>
    <p:extLst>
      <p:ext uri="{BB962C8B-B14F-4D97-AF65-F5344CB8AC3E}">
        <p14:creationId xmlns:p14="http://schemas.microsoft.com/office/powerpoint/2010/main" val="3980789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4CDF-F7BF-4F03-88BE-50F3FD16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 as Policy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6EF4-20AB-462C-BF73-7B5EC6AD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/>
              <a:t>The corridor as an instrument of economic development policy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 The corridor as an instrument of (transnational) spatial development policy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The corridor as an instrument of transport policy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The corridor as an instrument of ecological (or environmental) policy</a:t>
            </a:r>
          </a:p>
        </p:txBody>
      </p:sp>
    </p:spTree>
    <p:extLst>
      <p:ext uri="{BB962C8B-B14F-4D97-AF65-F5344CB8AC3E}">
        <p14:creationId xmlns:p14="http://schemas.microsoft.com/office/powerpoint/2010/main" val="1647372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7AA1B0D-C4A3-DE5D-BD1C-FF5ECD4AF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95375"/>
            <a:ext cx="4381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FE14F98-6B79-4C58-D4F4-E3F5F3A1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en-US" dirty="0"/>
              <a:t>Multimedia super corridor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4E685-81CB-4C35-8A1A-4FDF70E3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7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orthwest-European Delta Metropolis as described in the Second... |  Download Scientific Diagram">
            <a:extLst>
              <a:ext uri="{FF2B5EF4-FFF2-40B4-BE49-F238E27FC236}">
                <a16:creationId xmlns:a16="http://schemas.microsoft.com/office/drawing/2014/main" id="{2A3FF71A-963A-415A-9809-202D9EE47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4" y="502660"/>
            <a:ext cx="6752259" cy="58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1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7F00-CA0C-99C7-5894-7098372A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128A-263E-438A-A2E2-EE53CA2A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Albercht</a:t>
            </a:r>
            <a:r>
              <a:rPr lang="en-US" dirty="0"/>
              <a:t>, L., and </a:t>
            </a:r>
            <a:r>
              <a:rPr lang="en-US" dirty="0" err="1"/>
              <a:t>Tasan-kok</a:t>
            </a:r>
            <a:r>
              <a:rPr lang="en-US" dirty="0"/>
              <a:t>, T. 2009. Corridor and Axis Development. </a:t>
            </a:r>
            <a:r>
              <a:rPr lang="en-US" i="1" dirty="0"/>
              <a:t>International Encyclopedia of Human Geography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5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AA60-CE1E-46F1-99B3-AA56ACA4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Meaning of Urban Corridor (UC)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F8405-A372-42D6-9B70-E0393D5A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7" y="2108201"/>
            <a:ext cx="11754679" cy="3760891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/>
              <a:t>Linear City-Region</a:t>
            </a:r>
            <a:r>
              <a:rPr lang="en-US" sz="2800" dirty="0"/>
              <a:t>: An approach to integrate urban and rural development through a linear development expansion, projecting an extended urban belt parallel to the transport lines.</a:t>
            </a:r>
          </a:p>
          <a:p>
            <a:pPr algn="l"/>
            <a:r>
              <a:rPr lang="en-US" sz="2800" b="1" u="sng" dirty="0"/>
              <a:t>Compactness:  </a:t>
            </a:r>
            <a:r>
              <a:rPr lang="en-US" sz="2800" dirty="0"/>
              <a:t>In response to the decentralized urbanization principle that resulted in particular spatial pattern (sprawl, ribbon development), the idea of “concentration of urbanization” emerged to save the landscape and reduce car mobility</a:t>
            </a:r>
          </a:p>
        </p:txBody>
      </p:sp>
    </p:spTree>
    <p:extLst>
      <p:ext uri="{BB962C8B-B14F-4D97-AF65-F5344CB8AC3E}">
        <p14:creationId xmlns:p14="http://schemas.microsoft.com/office/powerpoint/2010/main" val="134628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ear city - Wikipedia">
            <a:extLst>
              <a:ext uri="{FF2B5EF4-FFF2-40B4-BE49-F238E27FC236}">
                <a16:creationId xmlns:a16="http://schemas.microsoft.com/office/drawing/2014/main" id="{0EEC2133-E180-4D95-A3EE-8082BBDA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7" y="1563757"/>
            <a:ext cx="10427317" cy="384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0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82BA-982E-44CF-A757-64D72F69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the Meaning of UC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82A37D-038E-461D-A395-0D32BFAF46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80570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49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4CDF-F7BF-4F03-88BE-50F3FD16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54" y="263529"/>
            <a:ext cx="10058400" cy="1450757"/>
          </a:xfrm>
        </p:spPr>
        <p:txBody>
          <a:bodyPr/>
          <a:lstStyle/>
          <a:p>
            <a:r>
              <a:rPr lang="en-US" b="1" dirty="0"/>
              <a:t>UC as Analytical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6EF4-20AB-462C-BF73-7B5EC6AD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/>
              <a:t>corridors as structuring elements for large-scale development patterns (mega-structures);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 corridors as linear urban forms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400" dirty="0"/>
              <a:t>corridors as functional axes</a:t>
            </a:r>
          </a:p>
        </p:txBody>
      </p:sp>
    </p:spTree>
    <p:extLst>
      <p:ext uri="{BB962C8B-B14F-4D97-AF65-F5344CB8AC3E}">
        <p14:creationId xmlns:p14="http://schemas.microsoft.com/office/powerpoint/2010/main" val="13391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51F6-B0CE-4A8A-9577-6ACEE4FB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98858"/>
          </a:xfrm>
        </p:spPr>
        <p:txBody>
          <a:bodyPr/>
          <a:lstStyle/>
          <a:p>
            <a:r>
              <a:rPr lang="en-US" b="1" dirty="0"/>
              <a:t>Development of the Meaning of UC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9F15F-2A63-4F62-B16B-E3AC8824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dirty="0"/>
              <a:t>Along with the wider meaning of </a:t>
            </a:r>
            <a:r>
              <a:rPr lang="en-US" sz="4400" b="1" dirty="0"/>
              <a:t>urban corridor</a:t>
            </a:r>
            <a:r>
              <a:rPr lang="en-US" sz="4400" dirty="0"/>
              <a:t>, several phenomenon are  then being connected in the discussion on UC concept, among others:</a:t>
            </a:r>
          </a:p>
          <a:p>
            <a:pPr marL="0" indent="0">
              <a:buNone/>
            </a:pPr>
            <a:r>
              <a:rPr lang="en-US" sz="4400" dirty="0"/>
              <a:t>the spatial concentration of economic activities, polycentric urban development, multimodal transport bundles, linkage between habitat patches to allow the migration of species, etc. </a:t>
            </a:r>
          </a:p>
        </p:txBody>
      </p:sp>
    </p:spTree>
    <p:extLst>
      <p:ext uri="{BB962C8B-B14F-4D97-AF65-F5344CB8AC3E}">
        <p14:creationId xmlns:p14="http://schemas.microsoft.com/office/powerpoint/2010/main" val="401535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53FE-5B14-476B-852B-87D6A91F3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" y="20008"/>
            <a:ext cx="12099235" cy="702305"/>
          </a:xfrm>
        </p:spPr>
        <p:txBody>
          <a:bodyPr>
            <a:normAutofit/>
          </a:bodyPr>
          <a:lstStyle/>
          <a:p>
            <a:r>
              <a:rPr lang="en-US" sz="3600" dirty="0"/>
              <a:t>UC as structuring elements for large-scale development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4F210-9E8D-4D12-B5A9-AE74C1827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" y="997765"/>
            <a:ext cx="12099235" cy="376089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large scale development are shaped by the processes of  the growth of cities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Corridor here is: as lines, as begin–end or trunk feeder networks, or as physical forms that resemble networks such as backbone or ladder networks, string of pearls, </a:t>
            </a:r>
            <a:r>
              <a:rPr lang="en-US" sz="2400" dirty="0" err="1"/>
              <a:t>etc</a:t>
            </a:r>
            <a:endParaRPr lang="en-US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93F58C-A052-40C4-8F37-F1FD203CC5F1}"/>
              </a:ext>
            </a:extLst>
          </p:cNvPr>
          <p:cNvGrpSpPr/>
          <p:nvPr/>
        </p:nvGrpSpPr>
        <p:grpSpPr>
          <a:xfrm>
            <a:off x="92765" y="3141883"/>
            <a:ext cx="8806784" cy="1594895"/>
            <a:chOff x="371060" y="4384227"/>
            <a:chExt cx="8806784" cy="15948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F1D2E1-2F56-4B75-9FE0-0D084F3D756A}"/>
                </a:ext>
              </a:extLst>
            </p:cNvPr>
            <p:cNvCxnSpPr/>
            <p:nvPr/>
          </p:nvCxnSpPr>
          <p:spPr>
            <a:xfrm>
              <a:off x="1690365" y="4651513"/>
              <a:ext cx="7487479" cy="0"/>
            </a:xfrm>
            <a:prstGeom prst="line">
              <a:avLst/>
            </a:prstGeom>
            <a:ln w="16192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0238CC-5614-4A33-9326-CECAD83A69C0}"/>
                </a:ext>
              </a:extLst>
            </p:cNvPr>
            <p:cNvSpPr/>
            <p:nvPr/>
          </p:nvSpPr>
          <p:spPr>
            <a:xfrm>
              <a:off x="2859818" y="4384227"/>
              <a:ext cx="661181" cy="534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737E00-EFA6-42EC-AA07-6045C67CEF25}"/>
                </a:ext>
              </a:extLst>
            </p:cNvPr>
            <p:cNvSpPr/>
            <p:nvPr/>
          </p:nvSpPr>
          <p:spPr>
            <a:xfrm>
              <a:off x="4211539" y="4407468"/>
              <a:ext cx="661181" cy="534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A0AEB3-5691-4129-932A-337316DD5898}"/>
                </a:ext>
              </a:extLst>
            </p:cNvPr>
            <p:cNvSpPr/>
            <p:nvPr/>
          </p:nvSpPr>
          <p:spPr>
            <a:xfrm>
              <a:off x="5495167" y="4421536"/>
              <a:ext cx="661181" cy="534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71C638-7B0A-4DB0-A3D9-BD0A0C0BE09F}"/>
                </a:ext>
              </a:extLst>
            </p:cNvPr>
            <p:cNvSpPr/>
            <p:nvPr/>
          </p:nvSpPr>
          <p:spPr>
            <a:xfrm>
              <a:off x="6786540" y="4407468"/>
              <a:ext cx="661181" cy="5345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5CB32A-E11D-476D-9BEB-42A91B42EF33}"/>
                </a:ext>
              </a:extLst>
            </p:cNvPr>
            <p:cNvSpPr txBox="1"/>
            <p:nvPr/>
          </p:nvSpPr>
          <p:spPr>
            <a:xfrm>
              <a:off x="371060" y="5209681"/>
              <a:ext cx="3483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/>
                <a:t>ecumenopolis</a:t>
              </a:r>
              <a:endParaRPr lang="en-US" sz="44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F129125-216A-41C4-A273-2AF028F776EA}"/>
              </a:ext>
            </a:extLst>
          </p:cNvPr>
          <p:cNvSpPr txBox="1"/>
          <p:nvPr/>
        </p:nvSpPr>
        <p:spPr>
          <a:xfrm>
            <a:off x="6838835" y="3983290"/>
            <a:ext cx="348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Mega corridor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CBBC2-9D85-40BB-B2A7-3A8F697507F8}"/>
              </a:ext>
            </a:extLst>
          </p:cNvPr>
          <p:cNvSpPr txBox="1"/>
          <p:nvPr/>
        </p:nvSpPr>
        <p:spPr>
          <a:xfrm>
            <a:off x="3794609" y="3983290"/>
            <a:ext cx="3483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megalopolis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1C8080-DAED-4FF8-8657-C86900274D2E}"/>
              </a:ext>
            </a:extLst>
          </p:cNvPr>
          <p:cNvSpPr txBox="1"/>
          <p:nvPr/>
        </p:nvSpPr>
        <p:spPr>
          <a:xfrm>
            <a:off x="2438809" y="5074372"/>
            <a:ext cx="6571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Polycentric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927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101" y="719530"/>
            <a:ext cx="5810898" cy="34947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 analytical concept that refers to an Utopian idea that metropolises and megalopolises would become interconnected to form a worldwide city, an universal city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Ecumenopolis</a:t>
            </a:r>
            <a:r>
              <a:rPr lang="en-US" sz="4800" b="1" dirty="0"/>
              <a:t> 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26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{F528DBAC-BE5F-4AB1-A7D6-2A5444ACD8DF}tf11437505_win32</Template>
  <TotalTime>939</TotalTime>
  <Words>1073</Words>
  <Application>Microsoft Office PowerPoint</Application>
  <PresentationFormat>Widescreen</PresentationFormat>
  <Paragraphs>90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AdvJanMT</vt:lpstr>
      <vt:lpstr>AdvJanMT-I</vt:lpstr>
      <vt:lpstr>Arial</vt:lpstr>
      <vt:lpstr>Calibri</vt:lpstr>
      <vt:lpstr>Georgia Pro Cond Light</vt:lpstr>
      <vt:lpstr>Speak Pro</vt:lpstr>
      <vt:lpstr>Wingdings</vt:lpstr>
      <vt:lpstr>RetrospectVTI</vt:lpstr>
      <vt:lpstr>Urban Corridor</vt:lpstr>
      <vt:lpstr>Preliminary Meaning of Urban Corridor (UC)</vt:lpstr>
      <vt:lpstr>Preliminary Meaning of Urban Corridor (UC)</vt:lpstr>
      <vt:lpstr>PowerPoint Presentation</vt:lpstr>
      <vt:lpstr>Transformation of the Meaning of UC</vt:lpstr>
      <vt:lpstr>UC as Analytical Concept</vt:lpstr>
      <vt:lpstr>Development of the Meaning of UC</vt:lpstr>
      <vt:lpstr>UC as structuring elements for large-scale development patterns</vt:lpstr>
      <vt:lpstr>An analytical concept that refers to an Utopian idea that metropolises and megalopolises would become interconnected to form a worldwide city, an universal city</vt:lpstr>
      <vt:lpstr>PowerPoint Presentation</vt:lpstr>
      <vt:lpstr>PowerPoint Presentation</vt:lpstr>
      <vt:lpstr>PowerPoint Presentation</vt:lpstr>
      <vt:lpstr>Corridors here are physical and socioeconomic links between distant large urban agglomerations (interregional as well as transnational in scale)  As a means to achieving interregional cooperation.  An analytical concept developed to examine to what extent networks are spatially linked</vt:lpstr>
      <vt:lpstr>PowerPoint Presentation</vt:lpstr>
      <vt:lpstr>PowerPoint Presentation</vt:lpstr>
      <vt:lpstr>PowerPoint Presentation</vt:lpstr>
      <vt:lpstr>Corridor as Linear Urban Form</vt:lpstr>
      <vt:lpstr>Corridor as Functional Axes</vt:lpstr>
      <vt:lpstr>PowerPoint Presentation</vt:lpstr>
      <vt:lpstr>UC as Policy Approaches</vt:lpstr>
      <vt:lpstr>Multimedia super corridor</vt:lpstr>
      <vt:lpstr>PowerPoint Presentation</vt:lpstr>
      <vt:lpstr>Main 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Corridor</dc:title>
  <dc:creator>Paramita Rahayu</dc:creator>
  <cp:lastModifiedBy>Reviewer</cp:lastModifiedBy>
  <cp:revision>55</cp:revision>
  <dcterms:created xsi:type="dcterms:W3CDTF">2020-09-30T01:41:15Z</dcterms:created>
  <dcterms:modified xsi:type="dcterms:W3CDTF">2022-09-30T01:46:13Z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