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80000"/>
    <a:srgbClr val="CC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340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00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203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98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812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80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805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7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87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92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775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EE7FA-3E17-4AA9-90AD-D5B0D0FA1817}" type="datetimeFigureOut">
              <a:rPr lang="id-ID" smtClean="0"/>
              <a:t>05/10/2022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ADCB-D041-4DC5-82F4-E3B69B14A1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02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emf"/><Relationship Id="rId18" Type="http://schemas.openxmlformats.org/officeDocument/2006/relationships/image" Target="../media/image24.jpeg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3.e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emf"/><Relationship Id="rId1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DESIGN CALCULATION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4000" dirty="0">
                <a:solidFill>
                  <a:schemeClr val="bg1"/>
                </a:solidFill>
              </a:rPr>
              <a:t>LMTD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Soal</a:t>
            </a:r>
            <a:r>
              <a:rPr lang="en-US" dirty="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Diinginkan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mendinginkan</a:t>
            </a:r>
            <a:r>
              <a:rPr lang="en-US" dirty="0">
                <a:solidFill>
                  <a:schemeClr val="bg1"/>
                </a:solidFill>
              </a:rPr>
              <a:t> 33114 </a:t>
            </a:r>
            <a:r>
              <a:rPr lang="en-US" dirty="0" err="1">
                <a:solidFill>
                  <a:schemeClr val="bg1"/>
                </a:solidFill>
              </a:rPr>
              <a:t>lb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hr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butanol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suhu</a:t>
            </a:r>
            <a:r>
              <a:rPr lang="en-US" dirty="0">
                <a:solidFill>
                  <a:schemeClr val="bg1"/>
                </a:solidFill>
              </a:rPr>
              <a:t> 210 F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105 F,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air </a:t>
            </a:r>
            <a:r>
              <a:rPr lang="en-US" dirty="0" err="1">
                <a:solidFill>
                  <a:schemeClr val="bg1"/>
                </a:solidFill>
              </a:rPr>
              <a:t>bersuhu</a:t>
            </a:r>
            <a:r>
              <a:rPr lang="en-US" dirty="0">
                <a:solidFill>
                  <a:schemeClr val="bg1"/>
                </a:solidFill>
              </a:rPr>
              <a:t> 95 F yang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105 F. 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laju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alir</a:t>
            </a:r>
            <a:r>
              <a:rPr lang="en-US" dirty="0">
                <a:solidFill>
                  <a:schemeClr val="bg1"/>
                </a:solidFill>
              </a:rPr>
              <a:t> air yang </a:t>
            </a:r>
            <a:r>
              <a:rPr lang="en-US" dirty="0" err="1">
                <a:solidFill>
                  <a:schemeClr val="bg1"/>
                </a:solidFill>
              </a:rPr>
              <a:t>dibutuhkan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keperluan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U = 200 Btu/hr.ft2.F, </a:t>
            </a: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luas</a:t>
            </a:r>
            <a:r>
              <a:rPr lang="en-US" dirty="0">
                <a:solidFill>
                  <a:schemeClr val="bg1"/>
                </a:solidFill>
              </a:rPr>
              <a:t> transfer </a:t>
            </a:r>
            <a:r>
              <a:rPr lang="en-US" dirty="0" err="1">
                <a:solidFill>
                  <a:schemeClr val="bg1"/>
                </a:solidFill>
              </a:rPr>
              <a:t>panas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diperlukan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HE </a:t>
            </a:r>
            <a:r>
              <a:rPr lang="en-US" dirty="0" err="1">
                <a:solidFill>
                  <a:schemeClr val="bg1"/>
                </a:solidFill>
              </a:rPr>
              <a:t>apa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sesuai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4630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74826" y="692150"/>
            <a:ext cx="889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 Shell-and-Tube and Cross-Flow Heat Exchangers: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560638" y="2060575"/>
          <a:ext cx="310356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7027" imgH="276117" progId="Equation.DSMT4">
                  <p:embed/>
                </p:oleObj>
              </mc:Choice>
              <mc:Fallback>
                <p:oleObj name="Equation" r:id="rId2" imgW="1667027" imgH="276117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060575"/>
                        <a:ext cx="3103562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3503613" y="3789364"/>
            <a:ext cx="48244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dirty="0" err="1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Grafik</a:t>
            </a:r>
            <a:r>
              <a:rPr lang="en-US" altLang="id-ID" dirty="0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 F di Kern </a:t>
            </a:r>
            <a:r>
              <a:rPr lang="en-US" altLang="id-ID" dirty="0" err="1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utk</a:t>
            </a:r>
            <a:r>
              <a:rPr lang="en-US" altLang="id-ID" dirty="0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 </a:t>
            </a:r>
            <a:r>
              <a:rPr lang="en-US" altLang="id-ID" dirty="0" err="1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berbagai</a:t>
            </a:r>
            <a:r>
              <a:rPr lang="en-US" altLang="id-ID" dirty="0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 </a:t>
            </a:r>
            <a:r>
              <a:rPr lang="en-US" altLang="id-ID" dirty="0" err="1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susunan</a:t>
            </a:r>
            <a:r>
              <a:rPr lang="en-US" altLang="id-ID" dirty="0">
                <a:solidFill>
                  <a:schemeClr val="bg1"/>
                </a:solidFill>
                <a:latin typeface="Sakkal Majalla" pitchFamily="2" charset="0"/>
                <a:cs typeface="Sakkal Majalla" pitchFamily="2" charset="0"/>
              </a:rPr>
              <a:t> HE (fig.18-23 Appendix)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08438" y="2708275"/>
            <a:ext cx="0" cy="8651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8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52914" y="152401"/>
            <a:ext cx="3595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Overall Energy Balance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68526" y="3008313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Assume negligible heat transfer between the exchanger and its surroundings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 and negligible potential and kinetic energy changes for each fluid.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352800" y="3476625"/>
          <a:ext cx="1587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52495" imgH="428764" progId="Equation.DSMT4">
                  <p:embed/>
                </p:oleObj>
              </mc:Choice>
              <mc:Fallback>
                <p:oleObj name="Equation" r:id="rId2" imgW="1552495" imgH="428764" progId="Equation.DSMT4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76625"/>
                        <a:ext cx="1587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352800" y="3857625"/>
          <a:ext cx="1549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4599" imgH="428764" progId="Equation.DSMT4">
                  <p:embed/>
                </p:oleObj>
              </mc:Choice>
              <mc:Fallback>
                <p:oleObj name="Equation" r:id="rId4" imgW="1514599" imgH="428764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57625"/>
                        <a:ext cx="15494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352800" y="4391025"/>
          <a:ext cx="1765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3872" imgH="228759" progId="Equation.DSMT4">
                  <p:embed/>
                </p:oleObj>
              </mc:Choice>
              <mc:Fallback>
                <p:oleObj name="Equation" r:id="rId6" imgW="1723872" imgH="228759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91025"/>
                        <a:ext cx="1765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00276" y="4724401"/>
            <a:ext cx="5718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Assuming no </a:t>
            </a:r>
            <a:r>
              <a:rPr lang="en-US" altLang="id-ID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l/v </a:t>
            </a: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phase change and constant specific heats,</a:t>
            </a:r>
            <a:endParaRPr lang="en-US" altLang="id-ID" sz="18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429000" y="5003800"/>
          <a:ext cx="2032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90832" imgH="428764" progId="Equation.DSMT4">
                  <p:embed/>
                </p:oleObj>
              </mc:Choice>
              <mc:Fallback>
                <p:oleObj name="Equation" r:id="rId8" imgW="1990832" imgH="428764" progId="Equation.DSMT4">
                  <p:embed/>
                  <p:pic>
                    <p:nvPicPr>
                      <p:cNvPr id="82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03800"/>
                        <a:ext cx="2032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588000" y="5113338"/>
          <a:ext cx="1473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8385" imgH="333201" progId="Equation.DSMT4">
                  <p:embed/>
                </p:oleObj>
              </mc:Choice>
              <mc:Fallback>
                <p:oleObj name="Equation" r:id="rId10" imgW="1438385" imgH="333201" progId="Equation.DSMT4">
                  <p:embed/>
                  <p:pic>
                    <p:nvPicPr>
                      <p:cNvPr id="82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113338"/>
                        <a:ext cx="1473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460750" y="5405438"/>
          <a:ext cx="1993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52515" imgH="428764" progId="Equation.DSMT4">
                  <p:embed/>
                </p:oleObj>
              </mc:Choice>
              <mc:Fallback>
                <p:oleObj name="Equation" r:id="rId12" imgW="1952515" imgH="428764" progId="Equation.DSMT4">
                  <p:embed/>
                  <p:pic>
                    <p:nvPicPr>
                      <p:cNvPr id="82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5405438"/>
                        <a:ext cx="1993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548313" y="5511800"/>
          <a:ext cx="144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409752" imgH="333201" progId="Equation.DSMT4">
                  <p:embed/>
                </p:oleObj>
              </mc:Choice>
              <mc:Fallback>
                <p:oleObj name="Equation" r:id="rId14" imgW="1409752" imgH="333201" progId="Equation.DSMT4">
                  <p:embed/>
                  <p:pic>
                    <p:nvPicPr>
                      <p:cNvPr id="82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5511800"/>
                        <a:ext cx="144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432175" y="5978526"/>
          <a:ext cx="57785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19494" imgH="276117" progId="Equation.DSMT4">
                  <p:embed/>
                </p:oleObj>
              </mc:Choice>
              <mc:Fallback>
                <p:oleObj name="Equation" r:id="rId16" imgW="2619494" imgH="276117" progId="Equation.DSMT4">
                  <p:embed/>
                  <p:pic>
                    <p:nvPicPr>
                      <p:cNvPr id="82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5978526"/>
                        <a:ext cx="5778500" cy="690563"/>
                      </a:xfrm>
                      <a:prstGeom prst="rect">
                        <a:avLst/>
                      </a:prstGeom>
                      <a:solidFill>
                        <a:srgbClr val="36363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157414" y="762001"/>
            <a:ext cx="449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Application to the </a:t>
            </a:r>
            <a:r>
              <a:rPr lang="en-US" altLang="id-ID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hot (h)</a:t>
            </a: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id-ID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cold (c)</a:t>
            </a:r>
            <a:r>
              <a:rPr lang="en-US" altLang="id-ID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fluids:</a:t>
            </a:r>
          </a:p>
        </p:txBody>
      </p:sp>
      <p:pic>
        <p:nvPicPr>
          <p:cNvPr id="14350" name="Picture 14" descr="Heat Transfer 73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84263"/>
            <a:ext cx="51816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eat Transfer 7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100" y="1506096"/>
            <a:ext cx="48768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732441"/>
            <a:ext cx="56477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Special Operating Conditions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3788" y="3685734"/>
            <a:ext cx="8155159" cy="317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8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Tahapan perancangan HE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Menentukan beban panas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- kec. Transfer panas (q)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- kec. Alir massa (m)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- suhu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>
                <a:solidFill>
                  <a:schemeClr val="bg1"/>
                </a:solidFill>
              </a:rPr>
              <a:t>Menentukan sifat fisis fluida (panas / dingin) : </a:t>
            </a:r>
            <a:r>
              <a:rPr lang="el-GR" dirty="0">
                <a:solidFill>
                  <a:schemeClr val="bg1"/>
                </a:solidFill>
                <a:cs typeface="Tahoma" pitchFamily="34" charset="0"/>
              </a:rPr>
              <a:t>μ</a:t>
            </a:r>
            <a:r>
              <a:rPr lang="id-ID" dirty="0">
                <a:solidFill>
                  <a:schemeClr val="bg1"/>
                </a:solidFill>
                <a:cs typeface="Tahoma" pitchFamily="34" charset="0"/>
              </a:rPr>
              <a:t>, </a:t>
            </a:r>
            <a:r>
              <a:rPr lang="el-GR" dirty="0">
                <a:solidFill>
                  <a:schemeClr val="bg1"/>
                </a:solidFill>
                <a:cs typeface="Tahoma" pitchFamily="34" charset="0"/>
              </a:rPr>
              <a:t>ρ</a:t>
            </a:r>
            <a:r>
              <a:rPr lang="id-ID" dirty="0">
                <a:solidFill>
                  <a:schemeClr val="bg1"/>
                </a:solidFill>
                <a:cs typeface="Tahoma" pitchFamily="34" charset="0"/>
              </a:rPr>
              <a:t>, Cp, k, dll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>
                <a:solidFill>
                  <a:schemeClr val="bg1"/>
                </a:solidFill>
                <a:cs typeface="Tahoma" pitchFamily="34" charset="0"/>
              </a:rPr>
              <a:t>Mengestimasi nilai U</a:t>
            </a:r>
            <a:r>
              <a:rPr lang="id-ID" baseline="-25000" dirty="0">
                <a:solidFill>
                  <a:schemeClr val="bg1"/>
                </a:solidFill>
                <a:cs typeface="Tahoma" pitchFamily="34" charset="0"/>
              </a:rPr>
              <a:t>D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>
                <a:solidFill>
                  <a:schemeClr val="bg1"/>
                </a:solidFill>
                <a:cs typeface="Tahoma" pitchFamily="34" charset="0"/>
              </a:rPr>
              <a:t>Menghitung nilai ∆T, A (dari pers. Q = UA ∆T)</a:t>
            </a:r>
          </a:p>
        </p:txBody>
      </p:sp>
    </p:spTree>
    <p:extLst>
      <p:ext uri="{BB962C8B-B14F-4D97-AF65-F5344CB8AC3E}">
        <p14:creationId xmlns:p14="http://schemas.microsoft.com/office/powerpoint/2010/main" val="233506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Cont’d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Menentukan jenis HE (DPHE &lt; 200 ft</a:t>
            </a:r>
            <a:r>
              <a:rPr lang="id-ID" baseline="30000" dirty="0">
                <a:solidFill>
                  <a:schemeClr val="bg1"/>
                </a:solidFill>
              </a:rPr>
              <a:t>2</a:t>
            </a:r>
            <a:r>
              <a:rPr lang="id-ID" dirty="0">
                <a:solidFill>
                  <a:schemeClr val="bg1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Menentukan panjang pipa (L), jumlah tube (Nt), ID, OD, BWG (tebal pipa, Birmingham Wire Gauge)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Menentukan lay out pipa (jenis pitch &amp; P</a:t>
            </a:r>
            <a:r>
              <a:rPr lang="id-ID" baseline="-25000" dirty="0">
                <a:solidFill>
                  <a:schemeClr val="bg1"/>
                </a:solidFill>
              </a:rPr>
              <a:t>T</a:t>
            </a:r>
            <a:r>
              <a:rPr lang="id-ID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Menghitung h</a:t>
            </a:r>
            <a:r>
              <a:rPr lang="id-ID" baseline="-25000" dirty="0">
                <a:solidFill>
                  <a:schemeClr val="bg1"/>
                </a:solidFill>
              </a:rPr>
              <a:t>i</a:t>
            </a:r>
            <a:r>
              <a:rPr lang="id-ID" dirty="0">
                <a:solidFill>
                  <a:schemeClr val="bg1"/>
                </a:solidFill>
              </a:rPr>
              <a:t>, h</a:t>
            </a:r>
            <a:r>
              <a:rPr lang="id-ID" baseline="-25000" dirty="0">
                <a:solidFill>
                  <a:schemeClr val="bg1"/>
                </a:solidFill>
              </a:rPr>
              <a:t>o</a:t>
            </a:r>
            <a:r>
              <a:rPr lang="id-ID" dirty="0">
                <a:solidFill>
                  <a:schemeClr val="bg1"/>
                </a:solidFill>
              </a:rPr>
              <a:t>, h</a:t>
            </a:r>
            <a:r>
              <a:rPr lang="id-ID" baseline="-25000" dirty="0">
                <a:solidFill>
                  <a:schemeClr val="bg1"/>
                </a:solidFill>
              </a:rPr>
              <a:t>io </a:t>
            </a:r>
            <a:r>
              <a:rPr lang="id-ID" dirty="0">
                <a:solidFill>
                  <a:schemeClr val="bg1"/>
                </a:solidFill>
              </a:rPr>
              <a:t>(h</a:t>
            </a:r>
            <a:r>
              <a:rPr lang="id-ID" baseline="-25000" dirty="0">
                <a:solidFill>
                  <a:schemeClr val="bg1"/>
                </a:solidFill>
              </a:rPr>
              <a:t>io</a:t>
            </a:r>
            <a:r>
              <a:rPr lang="id-ID" dirty="0">
                <a:solidFill>
                  <a:schemeClr val="bg1"/>
                </a:solidFill>
              </a:rPr>
              <a:t> = hi * (ID/OD)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Menghitung Uc dan Rd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Uc = (hio.ho)/(hio+ho)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Rd = (Uc-Ud)/(Uc.Ud)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* Menghitung pressure drop (</a:t>
            </a:r>
            <a:r>
              <a:rPr lang="id-ID" dirty="0">
                <a:solidFill>
                  <a:schemeClr val="bg1"/>
                </a:solidFill>
                <a:cs typeface="Tahoma" pitchFamily="34" charset="0"/>
              </a:rPr>
              <a:t>∆p) </a:t>
            </a:r>
            <a:r>
              <a:rPr lang="id-ID" dirty="0">
                <a:solidFill>
                  <a:schemeClr val="bg1"/>
                </a:solidFill>
              </a:rPr>
              <a:t>pipa &amp; shell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93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Pertimbangan desain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02068"/>
            <a:ext cx="1051560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>
                <a:solidFill>
                  <a:schemeClr val="bg1"/>
                </a:solidFill>
              </a:rPr>
              <a:t>Penempatan fluida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</a:t>
            </a:r>
            <a:r>
              <a:rPr lang="id-ID" dirty="0">
                <a:solidFill>
                  <a:srgbClr val="FFFF00"/>
                </a:solidFill>
              </a:rPr>
              <a:t>- tubes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utk fluida yang korosif, </a:t>
            </a:r>
            <a:r>
              <a:rPr lang="id-ID" i="1" dirty="0">
                <a:solidFill>
                  <a:schemeClr val="bg1"/>
                </a:solidFill>
              </a:rPr>
              <a:t>fouling, hazardous, scaling, bertekanan tinggi, bersuhu tinggi, bernilai tinggi (mahal)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i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i="1" dirty="0">
                <a:solidFill>
                  <a:schemeClr val="bg1"/>
                </a:solidFill>
              </a:rPr>
              <a:t>	OD &lt;&lt;,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</a:rPr>
              <a:t>∆p &gt;&gt;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  <a:sym typeface="Wingdings" pitchFamily="2" charset="2"/>
              </a:rPr>
              <a:t> fouling terjadi lebih cepat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i="1" dirty="0">
                <a:solidFill>
                  <a:schemeClr val="bg1"/>
                </a:solidFill>
                <a:cs typeface="Tahoma" pitchFamily="34" charset="0"/>
              </a:rPr>
              <a:t>	OD &gt;&gt;, v &lt;&lt;, Re &lt;&lt;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  <a:sym typeface="Wingdings" pitchFamily="2" charset="2"/>
              </a:rPr>
              <a:t> h &lt;&lt;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i="1" dirty="0">
              <a:solidFill>
                <a:schemeClr val="bg1"/>
              </a:solidFill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i="1" dirty="0">
                <a:solidFill>
                  <a:schemeClr val="bg1"/>
                </a:solidFill>
                <a:cs typeface="Tahoma" pitchFamily="34" charset="0"/>
                <a:sym typeface="Wingdings" pitchFamily="2" charset="2"/>
              </a:rPr>
              <a:t>	triangular pitch 	: turbulensi &gt;&gt;  h &gt;&gt;,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</a:rPr>
              <a:t>∆p &gt;&gt; </a:t>
            </a:r>
            <a:endParaRPr lang="id-ID" i="1" dirty="0">
              <a:solidFill>
                <a:schemeClr val="bg1"/>
              </a:solidFill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i="1" dirty="0">
                <a:solidFill>
                  <a:schemeClr val="bg1"/>
                </a:solidFill>
                <a:cs typeface="Tahoma" pitchFamily="34" charset="0"/>
              </a:rPr>
              <a:t>  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  <a:sym typeface="Wingdings" pitchFamily="2" charset="2"/>
              </a:rPr>
              <a:t>square pitch 	: turbulensi &lt;&lt;  h &lt;&lt;, </a:t>
            </a:r>
            <a:r>
              <a:rPr lang="id-ID" i="1" dirty="0">
                <a:solidFill>
                  <a:schemeClr val="bg1"/>
                </a:solidFill>
                <a:cs typeface="Tahoma" pitchFamily="34" charset="0"/>
              </a:rPr>
              <a:t>∆p &lt;&lt; </a:t>
            </a:r>
            <a:endParaRPr lang="id-ID" i="1" dirty="0">
              <a:solidFill>
                <a:schemeClr val="bg1"/>
              </a:solidFill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i="1" dirty="0">
              <a:solidFill>
                <a:schemeClr val="bg1"/>
              </a:solidFill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i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i="1" dirty="0">
                <a:solidFill>
                  <a:schemeClr val="bg1"/>
                </a:solidFill>
              </a:rPr>
              <a:t>	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0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D tubes umumnya 	: 5/8 “ – 1/12 “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Panjang tubes		: 6, 8, 12, 16, 20 ft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Jumlah pass		: 1 - 16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14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-</a:t>
            </a:r>
            <a:r>
              <a:rPr lang="id-ID" dirty="0">
                <a:solidFill>
                  <a:srgbClr val="FFFF00"/>
                </a:solidFill>
              </a:rPr>
              <a:t> shell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utk fluida yang lebih viskos, lebih bersih, flow rate rendah, serta</a:t>
            </a:r>
            <a:r>
              <a:rPr lang="id-ID" i="1" dirty="0">
                <a:solidFill>
                  <a:schemeClr val="bg1"/>
                </a:solidFill>
              </a:rPr>
              <a:t> evaporating &amp; condensing fluids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 i="1" dirty="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  <a:effectLst/>
              </a:rPr>
              <a:t>	baffle </a:t>
            </a:r>
            <a:r>
              <a:rPr lang="id-ID" dirty="0">
                <a:solidFill>
                  <a:schemeClr val="bg1"/>
                </a:solidFill>
                <a:effectLst/>
                <a:sym typeface="Wingdings" pitchFamily="2" charset="2"/>
              </a:rPr>
              <a:t> meningkatkan turbulensi (ho &gt;&gt;)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tinggi baffle umumnya 75% ID shell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>
                <a:solidFill>
                  <a:schemeClr val="bg1"/>
                </a:solidFill>
              </a:rPr>
              <a:t>	B : (1/5 – 1).ID shell            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9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28772"/>
              </p:ext>
            </p:extLst>
          </p:nvPr>
        </p:nvGraphicFramePr>
        <p:xfrm>
          <a:off x="5091112" y="2971710"/>
          <a:ext cx="30241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7639" imgH="257089" progId="Equation.DSMT4">
                  <p:embed/>
                </p:oleObj>
              </mc:Choice>
              <mc:Fallback>
                <p:oleObj name="Equation" r:id="rId2" imgW="1247639" imgH="257089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2" y="2971710"/>
                        <a:ext cx="30241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33299"/>
              </p:ext>
            </p:extLst>
          </p:nvPr>
        </p:nvGraphicFramePr>
        <p:xfrm>
          <a:off x="5015706" y="3926165"/>
          <a:ext cx="31750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57362" imgH="580988" progId="Equation.DSMT4">
                  <p:embed/>
                </p:oleObj>
              </mc:Choice>
              <mc:Fallback>
                <p:oleObj name="Equation" r:id="rId4" imgW="2057362" imgH="580988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706" y="3926165"/>
                        <a:ext cx="31750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231511" y="5134620"/>
            <a:ext cx="8151813" cy="461962"/>
            <a:chOff x="422" y="3528"/>
            <a:chExt cx="5135" cy="291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22" y="3528"/>
              <a:ext cx="51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400">
                  <a:solidFill>
                    <a:schemeClr val="bg1"/>
                  </a:solidFill>
                  <a:latin typeface="Times New Roman" panose="02020603050405020304" pitchFamily="18" charset="0"/>
                </a:rPr>
                <a:t>Evaluation of                        depends on the heat exchanger type.</a:t>
              </a: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1583" y="3564"/>
            <a:ext cx="104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19006" imgH="257089" progId="Equation.DSMT4">
                    <p:embed/>
                  </p:oleObj>
                </mc:Choice>
                <mc:Fallback>
                  <p:oleObj name="Equation" r:id="rId6" imgW="1219006" imgH="257089" progId="Equation.DSMT4">
                    <p:embed/>
                    <p:pic>
                      <p:nvPicPr>
                        <p:cNvPr id="51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3" y="3564"/>
                          <a:ext cx="104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566242"/>
            <a:ext cx="1051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A Methodology for Heat Exchanger</a:t>
            </a:r>
            <a:r>
              <a:rPr lang="id-ID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Design Calculations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-  The Log Mean Temperature Difference (LMTD) Method -</a:t>
            </a:r>
          </a:p>
        </p:txBody>
      </p:sp>
      <p:sp>
        <p:nvSpPr>
          <p:cNvPr id="12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 A form of Newton’s Law of Cooling may be applied to heat exchangers by</a:t>
            </a: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using a log-mean value of the temperature difference between the two fluids:</a:t>
            </a:r>
          </a:p>
        </p:txBody>
      </p:sp>
    </p:spTree>
    <p:extLst>
      <p:ext uri="{BB962C8B-B14F-4D97-AF65-F5344CB8AC3E}">
        <p14:creationId xmlns:p14="http://schemas.microsoft.com/office/powerpoint/2010/main" val="8614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err="1">
                <a:solidFill>
                  <a:schemeClr val="bg1"/>
                </a:solidFill>
              </a:rPr>
              <a:t>Koefisien</a:t>
            </a:r>
            <a:r>
              <a:rPr lang="en-US" sz="4000" b="1" dirty="0">
                <a:solidFill>
                  <a:schemeClr val="bg1"/>
                </a:solidFill>
              </a:rPr>
              <a:t> Transfer </a:t>
            </a:r>
            <a:r>
              <a:rPr lang="en-US" sz="4000" b="1" dirty="0" err="1">
                <a:solidFill>
                  <a:schemeClr val="bg1"/>
                </a:solidFill>
              </a:rPr>
              <a:t>Panas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Menyeluruh</a:t>
            </a:r>
            <a:r>
              <a:rPr lang="en-US" sz="4000" b="1" dirty="0">
                <a:solidFill>
                  <a:schemeClr val="bg1"/>
                </a:solidFill>
              </a:rPr>
              <a:t> (U)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5721" y="2560321"/>
            <a:ext cx="5060198" cy="2055382"/>
          </a:xfrm>
          <a:prstGeom prst="rect">
            <a:avLst/>
          </a:prstGeom>
        </p:spPr>
      </p:pic>
      <p:pic>
        <p:nvPicPr>
          <p:cNvPr id="10" name="Picture 4" descr="PARALL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363" y="1949993"/>
            <a:ext cx="4546942" cy="354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1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chemeClr val="bg1"/>
                </a:solidFill>
              </a:rPr>
              <a:t>TEMPERATURE terms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8707" y="1825625"/>
            <a:ext cx="698962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id-ID" sz="2400" b="1" dirty="0">
                <a:solidFill>
                  <a:srgbClr val="FFFF00"/>
                </a:solidFill>
              </a:rPr>
              <a:t>Approach temp. 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d-ID" sz="2400" dirty="0">
                <a:solidFill>
                  <a:schemeClr val="bg1"/>
                </a:solidFill>
              </a:rPr>
              <a:t>	temperature difference in one terminal (inlet / outlet)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d-ID" sz="2400" dirty="0">
                <a:solidFill>
                  <a:schemeClr val="bg1"/>
                </a:solidFill>
              </a:rPr>
              <a:t>Batasan umum 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∆T app.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: 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10-20 F utk suhu ambient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ahoma" pitchFamily="34" charset="0"/>
              </a:rPr>
              <a:t>hingga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 300 F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	        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  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 1-2 F atau &lt; 10 F utk cryogenic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&amp;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 &lt;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a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mbient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             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id-ID" sz="2400" dirty="0">
                <a:solidFill>
                  <a:schemeClr val="bg1"/>
                </a:solidFill>
                <a:cs typeface="Tahoma" pitchFamily="34" charset="0"/>
              </a:rPr>
              <a:t>~ 100 F utk suhu tinggi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id-ID" sz="2400" b="1" dirty="0">
                <a:solidFill>
                  <a:srgbClr val="FFFF00"/>
                </a:solidFill>
              </a:rPr>
              <a:t>Range temp. 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d-ID" sz="2400" dirty="0">
                <a:solidFill>
                  <a:schemeClr val="bg1"/>
                </a:solidFill>
              </a:rPr>
              <a:t>	the actual temp. rise / fall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d-ID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Picture 4" descr="PARALL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10" y="1825625"/>
            <a:ext cx="4435905" cy="34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8742215" y="5721927"/>
            <a:ext cx="1704111" cy="138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83780" y="4987636"/>
            <a:ext cx="0" cy="6096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446326" y="5112327"/>
            <a:ext cx="0" cy="6096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08470" y="5807631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Range temp.</a:t>
            </a:r>
          </a:p>
        </p:txBody>
      </p:sp>
      <p:sp>
        <p:nvSpPr>
          <p:cNvPr id="17" name="Right Arrow 16"/>
          <p:cNvSpPr/>
          <p:nvPr/>
        </p:nvSpPr>
        <p:spPr>
          <a:xfrm rot="12862084">
            <a:off x="6369907" y="3253485"/>
            <a:ext cx="1888476" cy="400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352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658196"/>
              </p:ext>
            </p:extLst>
          </p:nvPr>
        </p:nvGraphicFramePr>
        <p:xfrm>
          <a:off x="1280161" y="1773239"/>
          <a:ext cx="4318954" cy="181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1119" imgH="561960" progId="Equation.DSMT4">
                  <p:embed/>
                </p:oleObj>
              </mc:Choice>
              <mc:Fallback>
                <p:oleObj name="Equation" r:id="rId2" imgW="1381119" imgH="56196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161" y="1773239"/>
                        <a:ext cx="4318954" cy="1811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669829"/>
              </p:ext>
            </p:extLst>
          </p:nvPr>
        </p:nvGraphicFramePr>
        <p:xfrm>
          <a:off x="1164000" y="3789364"/>
          <a:ext cx="4716101" cy="187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57333" imgH="561960" progId="Equation.DSMT4">
                  <p:embed/>
                </p:oleObj>
              </mc:Choice>
              <mc:Fallback>
                <p:oleObj name="Equation" r:id="rId4" imgW="1457333" imgH="56196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000" y="3789364"/>
                        <a:ext cx="4716101" cy="1879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817291"/>
            <a:ext cx="567796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 Counter-Flow Heat Exchanger:</a:t>
            </a:r>
          </a:p>
        </p:txBody>
      </p:sp>
      <p:pic>
        <p:nvPicPr>
          <p:cNvPr id="13" name="Picture 4" descr="Heat Transfer 7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165" y="817291"/>
            <a:ext cx="5474686" cy="5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0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86080"/>
              </p:ext>
            </p:extLst>
          </p:nvPr>
        </p:nvGraphicFramePr>
        <p:xfrm>
          <a:off x="870316" y="4000282"/>
          <a:ext cx="2649751" cy="111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1119" imgH="561960" progId="Equation.DSMT4">
                  <p:embed/>
                </p:oleObj>
              </mc:Choice>
              <mc:Fallback>
                <p:oleObj name="Equation" r:id="rId2" imgW="1381119" imgH="56196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316" y="4000282"/>
                        <a:ext cx="2649751" cy="1111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186849"/>
              </p:ext>
            </p:extLst>
          </p:nvPr>
        </p:nvGraphicFramePr>
        <p:xfrm>
          <a:off x="3965458" y="4000282"/>
          <a:ext cx="2915075" cy="111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57333" imgH="533206" progId="Equation.DSMT4">
                  <p:embed/>
                </p:oleObj>
              </mc:Choice>
              <mc:Fallback>
                <p:oleObj name="Equation" r:id="rId4" imgW="1457333" imgH="533206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458" y="4000282"/>
                        <a:ext cx="2915075" cy="1111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92024"/>
              </p:ext>
            </p:extLst>
          </p:nvPr>
        </p:nvGraphicFramePr>
        <p:xfrm>
          <a:off x="2195191" y="5448736"/>
          <a:ext cx="36798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38394" imgH="276117" progId="Equation.DSMT4">
                  <p:embed/>
                </p:oleObj>
              </mc:Choice>
              <mc:Fallback>
                <p:oleObj name="Equation" r:id="rId6" imgW="1638394" imgH="276117" progId="Equation.DSMT4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191" y="5448736"/>
                        <a:ext cx="36798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 Parallel-Flow Heat Exchanger:</a:t>
            </a:r>
          </a:p>
        </p:txBody>
      </p:sp>
      <p:pic>
        <p:nvPicPr>
          <p:cNvPr id="14" name="Picture 3" descr="Heat Transfer 7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88" y="1650242"/>
            <a:ext cx="439995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834209" y="1671429"/>
            <a:ext cx="5504543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 Note that </a:t>
            </a:r>
            <a:r>
              <a:rPr lang="en-US" altLang="id-ID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id-ID" sz="2800" i="1" baseline="-25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c,o</a:t>
            </a:r>
            <a:r>
              <a:rPr lang="en-US" altLang="id-ID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can not exceed </a:t>
            </a:r>
            <a:r>
              <a:rPr lang="en-US" altLang="id-ID" sz="2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id-ID" sz="2800" i="1" baseline="-25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h,o</a:t>
            </a:r>
            <a:r>
              <a:rPr lang="en-US" altLang="id-ID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for a PF HX,</a:t>
            </a: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but can do so for a CF HX.</a:t>
            </a:r>
            <a:endParaRPr lang="id-ID" altLang="id-ID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id-ID" sz="28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90564" y="2871804"/>
            <a:ext cx="54344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 For equivalent values of </a:t>
            </a:r>
            <a:r>
              <a:rPr lang="en-US" altLang="id-ID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UA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and inlet temperatures, </a:t>
            </a:r>
          </a:p>
        </p:txBody>
      </p:sp>
    </p:spTree>
    <p:extLst>
      <p:ext uri="{BB962C8B-B14F-4D97-AF65-F5344CB8AC3E}">
        <p14:creationId xmlns:p14="http://schemas.microsoft.com/office/powerpoint/2010/main" val="37512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Kondisi approach temperature yang tidak diijinkan dalam PFHE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Profil suhu bersilangan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841085"/>
            <a:ext cx="5157787" cy="3012568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>
                <a:latin typeface="Trebuchet MS" panose="020B0603020202020204" pitchFamily="34" charset="0"/>
              </a:rPr>
              <a:t>ΔT approach = 0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841085"/>
            <a:ext cx="5183188" cy="30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0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Soal</a:t>
            </a:r>
            <a:r>
              <a:rPr lang="en-US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Fluida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memasuki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konsentris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suhu</a:t>
            </a:r>
            <a:r>
              <a:rPr lang="en-US" dirty="0">
                <a:solidFill>
                  <a:schemeClr val="bg1"/>
                </a:solidFill>
              </a:rPr>
              <a:t> 300 F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didinginkan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hingga</a:t>
            </a:r>
            <a:r>
              <a:rPr lang="en-US" dirty="0">
                <a:solidFill>
                  <a:schemeClr val="bg1"/>
                </a:solidFill>
              </a:rPr>
              <a:t> 200 F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fluida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dingin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suhu</a:t>
            </a:r>
            <a:r>
              <a:rPr lang="en-US" dirty="0">
                <a:solidFill>
                  <a:schemeClr val="bg1"/>
                </a:solidFill>
              </a:rPr>
              <a:t> 100 F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keluar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bersuhu</a:t>
            </a:r>
            <a:r>
              <a:rPr lang="en-US" dirty="0">
                <a:solidFill>
                  <a:schemeClr val="bg1"/>
                </a:solidFill>
              </a:rPr>
              <a:t> 150 F.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	a. </a:t>
            </a: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Δ</a:t>
            </a:r>
            <a:r>
              <a:rPr lang="en-US" dirty="0">
                <a:solidFill>
                  <a:schemeClr val="bg1"/>
                </a:solidFill>
              </a:rPr>
              <a:t>T </a:t>
            </a:r>
            <a:r>
              <a:rPr lang="en-US" dirty="0" err="1">
                <a:solidFill>
                  <a:schemeClr val="bg1"/>
                </a:solidFill>
              </a:rPr>
              <a:t>lmtd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	b. </a:t>
            </a:r>
            <a:r>
              <a:rPr lang="en-US" dirty="0" err="1">
                <a:solidFill>
                  <a:schemeClr val="bg1"/>
                </a:solidFill>
              </a:rPr>
              <a:t>Susunan</a:t>
            </a:r>
            <a:r>
              <a:rPr lang="en-US" dirty="0">
                <a:solidFill>
                  <a:schemeClr val="bg1"/>
                </a:solidFill>
              </a:rPr>
              <a:t> mana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paralel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lawan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arah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54515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Soal</a:t>
            </a:r>
            <a:r>
              <a:rPr lang="en-US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</a:rPr>
              <a:t>Diinginkan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memanaskan</a:t>
            </a:r>
            <a:r>
              <a:rPr lang="en-US" dirty="0">
                <a:solidFill>
                  <a:schemeClr val="bg1"/>
                </a:solidFill>
              </a:rPr>
              <a:t> 9820 </a:t>
            </a:r>
            <a:r>
              <a:rPr lang="en-US" dirty="0" err="1">
                <a:solidFill>
                  <a:schemeClr val="bg1"/>
                </a:solidFill>
              </a:rPr>
              <a:t>lb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hr</a:t>
            </a:r>
            <a:r>
              <a:rPr lang="en-US" dirty="0">
                <a:solidFill>
                  <a:schemeClr val="bg1"/>
                </a:solidFill>
              </a:rPr>
              <a:t> benzene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suhu</a:t>
            </a:r>
            <a:r>
              <a:rPr lang="en-US" dirty="0">
                <a:solidFill>
                  <a:schemeClr val="bg1"/>
                </a:solidFill>
              </a:rPr>
              <a:t> 80 F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120 F,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toluen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bersuhu</a:t>
            </a:r>
            <a:r>
              <a:rPr lang="en-US" dirty="0">
                <a:solidFill>
                  <a:schemeClr val="bg1"/>
                </a:solidFill>
              </a:rPr>
              <a:t> 160 F yang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mendingin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100 F. 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laju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toluen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dibutuhkan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keperluan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U = 115 Btu/hr.ft2.F, </a:t>
            </a: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luas</a:t>
            </a:r>
            <a:r>
              <a:rPr lang="en-US" dirty="0">
                <a:solidFill>
                  <a:schemeClr val="bg1"/>
                </a:solidFill>
              </a:rPr>
              <a:t> transfer </a:t>
            </a:r>
            <a:r>
              <a:rPr lang="en-US" dirty="0" err="1">
                <a:solidFill>
                  <a:schemeClr val="bg1"/>
                </a:solidFill>
              </a:rPr>
              <a:t>panas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diperlukan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Font typeface="Wingdings" panose="05000000000000000000" pitchFamily="2" charset="2"/>
              <a:buAutoNum type="alphaUcPeriod"/>
              <a:defRPr/>
            </a:pP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HE </a:t>
            </a:r>
            <a:r>
              <a:rPr lang="en-US" dirty="0" err="1">
                <a:solidFill>
                  <a:schemeClr val="bg1"/>
                </a:solidFill>
              </a:rPr>
              <a:t>apa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sesuai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1957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782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Sakkal Majalla</vt:lpstr>
      <vt:lpstr>Times New Roman</vt:lpstr>
      <vt:lpstr>Trebuchet MS</vt:lpstr>
      <vt:lpstr>Wingdings</vt:lpstr>
      <vt:lpstr>Office Theme</vt:lpstr>
      <vt:lpstr>Equation</vt:lpstr>
      <vt:lpstr>DESIGN CALCULATION</vt:lpstr>
      <vt:lpstr>A Methodology for Heat Exchanger Design Calculations -  The Log Mean Temperature Difference (LMTD) Method -</vt:lpstr>
      <vt:lpstr>Koefisien Transfer Panas Menyeluruh (U)</vt:lpstr>
      <vt:lpstr>TEMPERATURE terms</vt:lpstr>
      <vt:lpstr>  Counter-Flow Heat Exchanger:</vt:lpstr>
      <vt:lpstr>  Parallel-Flow Heat Exchanger:</vt:lpstr>
      <vt:lpstr>Kondisi approach temperature yang tidak diijinkan dalam PFHE</vt:lpstr>
      <vt:lpstr>Soal 1</vt:lpstr>
      <vt:lpstr>Soal 2</vt:lpstr>
      <vt:lpstr>Soal 3</vt:lpstr>
      <vt:lpstr>PowerPoint Presentation</vt:lpstr>
      <vt:lpstr>PowerPoint Presentation</vt:lpstr>
      <vt:lpstr>Special Operating Conditions</vt:lpstr>
      <vt:lpstr>Tahapan perancangan HE</vt:lpstr>
      <vt:lpstr>Cont’d</vt:lpstr>
      <vt:lpstr>Pertimbangan desain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CALCULATION</dc:title>
  <dc:creator>Dwi Ardiana</dc:creator>
  <cp:lastModifiedBy>Dwi Ardiana</cp:lastModifiedBy>
  <cp:revision>35</cp:revision>
  <dcterms:created xsi:type="dcterms:W3CDTF">2020-10-11T05:28:27Z</dcterms:created>
  <dcterms:modified xsi:type="dcterms:W3CDTF">2022-10-05T11:21:00Z</dcterms:modified>
</cp:coreProperties>
</file>