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96" r:id="rId6"/>
    <p:sldId id="260" r:id="rId7"/>
    <p:sldId id="261" r:id="rId8"/>
    <p:sldId id="263" r:id="rId9"/>
    <p:sldId id="292" r:id="rId10"/>
    <p:sldId id="262" r:id="rId11"/>
    <p:sldId id="264" r:id="rId12"/>
    <p:sldId id="266" r:id="rId13"/>
    <p:sldId id="287" r:id="rId14"/>
    <p:sldId id="267" r:id="rId15"/>
    <p:sldId id="268" r:id="rId16"/>
    <p:sldId id="269" r:id="rId17"/>
    <p:sldId id="288" r:id="rId18"/>
    <p:sldId id="270" r:id="rId19"/>
    <p:sldId id="271" r:id="rId20"/>
    <p:sldId id="272" r:id="rId21"/>
    <p:sldId id="289" r:id="rId22"/>
    <p:sldId id="291" r:id="rId23"/>
    <p:sldId id="273" r:id="rId24"/>
    <p:sldId id="274" r:id="rId25"/>
    <p:sldId id="275" r:id="rId26"/>
    <p:sldId id="276" r:id="rId27"/>
    <p:sldId id="298" r:id="rId28"/>
    <p:sldId id="277" r:id="rId29"/>
    <p:sldId id="278" r:id="rId30"/>
    <p:sldId id="279" r:id="rId31"/>
    <p:sldId id="297" r:id="rId32"/>
    <p:sldId id="280" r:id="rId33"/>
    <p:sldId id="281" r:id="rId34"/>
    <p:sldId id="282" r:id="rId35"/>
    <p:sldId id="294" r:id="rId36"/>
    <p:sldId id="295" r:id="rId37"/>
    <p:sldId id="283" r:id="rId38"/>
    <p:sldId id="284" r:id="rId39"/>
    <p:sldId id="285" r:id="rId40"/>
    <p:sldId id="293" r:id="rId41"/>
    <p:sldId id="265" r:id="rId42"/>
    <p:sldId id="28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85CB9-0501-4537-AFD5-DC91CF935620}"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A0EF3787-AC4B-464A-9120-CF4DFFB070F2}">
      <dgm:prSet phldrT="[Text]" custT="1"/>
      <dgm:spPr/>
      <dgm:t>
        <a:bodyPr/>
        <a:lstStyle/>
        <a:p>
          <a:r>
            <a:rPr lang="id-ID" sz="2800" dirty="0" smtClean="0"/>
            <a:t>Tek. superkritis</a:t>
          </a:r>
          <a:endParaRPr lang="en-US" sz="2800" dirty="0"/>
        </a:p>
      </dgm:t>
    </dgm:pt>
    <dgm:pt modelId="{0A4DCDCA-B404-40D7-8755-69365C0AD896}" type="parTrans" cxnId="{CE92584D-21C3-4D56-92FF-C7868135EB7F}">
      <dgm:prSet/>
      <dgm:spPr/>
      <dgm:t>
        <a:bodyPr/>
        <a:lstStyle/>
        <a:p>
          <a:endParaRPr lang="en-US" sz="3200"/>
        </a:p>
      </dgm:t>
    </dgm:pt>
    <dgm:pt modelId="{30C8D801-1382-4419-B8D0-2DA492146286}" type="sibTrans" cxnId="{CE92584D-21C3-4D56-92FF-C7868135EB7F}">
      <dgm:prSet/>
      <dgm:spPr/>
      <dgm:t>
        <a:bodyPr/>
        <a:lstStyle/>
        <a:p>
          <a:endParaRPr lang="en-US" sz="3200"/>
        </a:p>
      </dgm:t>
    </dgm:pt>
    <dgm:pt modelId="{FB0D3460-EF82-4F1E-AC18-7D04277F164D}">
      <dgm:prSet phldrT="[Text]" custT="1"/>
      <dgm:spPr/>
      <dgm:t>
        <a:bodyPr/>
        <a:lstStyle/>
        <a:p>
          <a:r>
            <a:rPr lang="id-ID" sz="3200" dirty="0" smtClean="0"/>
            <a:t>Co-solvent</a:t>
          </a:r>
          <a:endParaRPr lang="en-US" sz="3200" dirty="0"/>
        </a:p>
      </dgm:t>
    </dgm:pt>
    <dgm:pt modelId="{C376838A-E629-4E85-A4C9-D49F2B02EEC7}" type="parTrans" cxnId="{E9B548E2-2C56-406F-8C94-942E30EBFEF9}">
      <dgm:prSet/>
      <dgm:spPr/>
      <dgm:t>
        <a:bodyPr/>
        <a:lstStyle/>
        <a:p>
          <a:endParaRPr lang="en-US" sz="3200"/>
        </a:p>
      </dgm:t>
    </dgm:pt>
    <dgm:pt modelId="{EE32761B-2A86-4CF2-88C7-561B5E3F1B52}" type="sibTrans" cxnId="{E9B548E2-2C56-406F-8C94-942E30EBFEF9}">
      <dgm:prSet/>
      <dgm:spPr/>
      <dgm:t>
        <a:bodyPr/>
        <a:lstStyle/>
        <a:p>
          <a:endParaRPr lang="en-US" sz="3200"/>
        </a:p>
      </dgm:t>
    </dgm:pt>
    <dgm:pt modelId="{5432920C-9C9F-4E49-9277-8D63B05E305D}">
      <dgm:prSet phldrT="[Text]" custT="1"/>
      <dgm:spPr/>
      <dgm:t>
        <a:bodyPr/>
        <a:lstStyle/>
        <a:p>
          <a:r>
            <a:rPr lang="id-ID" sz="3200" dirty="0" smtClean="0"/>
            <a:t>Static mixer</a:t>
          </a:r>
          <a:endParaRPr lang="en-US" sz="3200" dirty="0"/>
        </a:p>
      </dgm:t>
    </dgm:pt>
    <dgm:pt modelId="{0CBBF8E5-463E-436B-82CF-980235E0D327}" type="parTrans" cxnId="{F9DE3CE3-C639-4279-861E-4F63B472DC68}">
      <dgm:prSet/>
      <dgm:spPr/>
      <dgm:t>
        <a:bodyPr/>
        <a:lstStyle/>
        <a:p>
          <a:endParaRPr lang="en-US" sz="3200"/>
        </a:p>
      </dgm:t>
    </dgm:pt>
    <dgm:pt modelId="{5B8CA822-F7B5-4837-B3E5-A53D1A55707F}" type="sibTrans" cxnId="{F9DE3CE3-C639-4279-861E-4F63B472DC68}">
      <dgm:prSet/>
      <dgm:spPr/>
      <dgm:t>
        <a:bodyPr/>
        <a:lstStyle/>
        <a:p>
          <a:endParaRPr lang="en-US" sz="3200"/>
        </a:p>
      </dgm:t>
    </dgm:pt>
    <dgm:pt modelId="{89131754-9612-4A56-B3A7-F975E85B2C7D}">
      <dgm:prSet phldrT="[Text]" custT="1"/>
      <dgm:spPr/>
      <dgm:t>
        <a:bodyPr/>
        <a:lstStyle/>
        <a:p>
          <a:r>
            <a:rPr lang="id-ID" sz="2800" dirty="0" smtClean="0"/>
            <a:t>Reactive distillation</a:t>
          </a:r>
          <a:endParaRPr lang="en-US" sz="2800" dirty="0"/>
        </a:p>
      </dgm:t>
    </dgm:pt>
    <dgm:pt modelId="{405D86A4-3BD1-4A38-AFAE-4EB8218147A0}" type="parTrans" cxnId="{797E8850-DF16-4C1C-B7AD-56E7A77FA760}">
      <dgm:prSet/>
      <dgm:spPr/>
      <dgm:t>
        <a:bodyPr/>
        <a:lstStyle/>
        <a:p>
          <a:endParaRPr lang="en-US" sz="3200"/>
        </a:p>
      </dgm:t>
    </dgm:pt>
    <dgm:pt modelId="{454FC30E-32C2-4213-9480-493F1CE9E639}" type="sibTrans" cxnId="{797E8850-DF16-4C1C-B7AD-56E7A77FA760}">
      <dgm:prSet/>
      <dgm:spPr/>
      <dgm:t>
        <a:bodyPr/>
        <a:lstStyle/>
        <a:p>
          <a:endParaRPr lang="en-US" sz="3200"/>
        </a:p>
      </dgm:t>
    </dgm:pt>
    <dgm:pt modelId="{3498F842-E9E9-43FC-AACA-2229B6241DEC}">
      <dgm:prSet phldrT="[Text]" custT="1"/>
      <dgm:spPr/>
      <dgm:t>
        <a:bodyPr/>
        <a:lstStyle/>
        <a:p>
          <a:r>
            <a:rPr lang="id-ID" sz="2800" dirty="0" smtClean="0"/>
            <a:t>In-situ transesterification</a:t>
          </a:r>
          <a:endParaRPr lang="en-US" sz="2800" dirty="0"/>
        </a:p>
      </dgm:t>
    </dgm:pt>
    <dgm:pt modelId="{15F64F0A-76B9-402E-93CF-29575768E8D3}" type="parTrans" cxnId="{84F9EAB9-1B27-44CA-8AB2-DEC37C4E56AD}">
      <dgm:prSet/>
      <dgm:spPr/>
      <dgm:t>
        <a:bodyPr/>
        <a:lstStyle/>
        <a:p>
          <a:endParaRPr lang="en-US" sz="3200"/>
        </a:p>
      </dgm:t>
    </dgm:pt>
    <dgm:pt modelId="{93F980B0-9FFD-451F-A01D-C76ABE49D05A}" type="sibTrans" cxnId="{84F9EAB9-1B27-44CA-8AB2-DEC37C4E56AD}">
      <dgm:prSet/>
      <dgm:spPr/>
      <dgm:t>
        <a:bodyPr/>
        <a:lstStyle/>
        <a:p>
          <a:endParaRPr lang="en-US" sz="3200"/>
        </a:p>
      </dgm:t>
    </dgm:pt>
    <dgm:pt modelId="{0591D99A-200F-4512-8376-1D1276CE1371}">
      <dgm:prSet custT="1"/>
      <dgm:spPr/>
      <dgm:t>
        <a:bodyPr/>
        <a:lstStyle/>
        <a:p>
          <a:r>
            <a:rPr lang="id-ID" sz="3200" dirty="0" smtClean="0"/>
            <a:t>Membran</a:t>
          </a:r>
          <a:endParaRPr lang="en-US" sz="3200" dirty="0"/>
        </a:p>
      </dgm:t>
    </dgm:pt>
    <dgm:pt modelId="{83A544EB-8960-4FFB-B1A7-CDACEB38A994}" type="parTrans" cxnId="{3CFEE3A4-75E9-4B3D-B4A0-F4FC934249B9}">
      <dgm:prSet/>
      <dgm:spPr/>
      <dgm:t>
        <a:bodyPr/>
        <a:lstStyle/>
        <a:p>
          <a:endParaRPr lang="en-US" sz="3200"/>
        </a:p>
      </dgm:t>
    </dgm:pt>
    <dgm:pt modelId="{6B34E16A-F4AD-4E21-AF08-48B135ECEC7F}" type="sibTrans" cxnId="{3CFEE3A4-75E9-4B3D-B4A0-F4FC934249B9}">
      <dgm:prSet/>
      <dgm:spPr/>
      <dgm:t>
        <a:bodyPr/>
        <a:lstStyle/>
        <a:p>
          <a:endParaRPr lang="en-US" sz="3200"/>
        </a:p>
      </dgm:t>
    </dgm:pt>
    <dgm:pt modelId="{D0446512-190A-4C3F-A29B-60DC134FA82A}">
      <dgm:prSet custT="1"/>
      <dgm:spPr/>
      <dgm:t>
        <a:bodyPr/>
        <a:lstStyle/>
        <a:p>
          <a:r>
            <a:rPr lang="id-ID" sz="2800" dirty="0" smtClean="0"/>
            <a:t>Extractive reaction</a:t>
          </a:r>
          <a:endParaRPr lang="en-US" sz="2800" dirty="0"/>
        </a:p>
      </dgm:t>
    </dgm:pt>
    <dgm:pt modelId="{695F29CD-C9C9-489E-9667-7DC00240DF72}" type="parTrans" cxnId="{DA170818-2B36-4FA6-B7CA-0D5E41A8C178}">
      <dgm:prSet/>
      <dgm:spPr/>
      <dgm:t>
        <a:bodyPr/>
        <a:lstStyle/>
        <a:p>
          <a:endParaRPr lang="en-US" sz="3200"/>
        </a:p>
      </dgm:t>
    </dgm:pt>
    <dgm:pt modelId="{BEDE23D9-2D6E-4DE0-9C34-673F5F2E139F}" type="sibTrans" cxnId="{DA170818-2B36-4FA6-B7CA-0D5E41A8C178}">
      <dgm:prSet/>
      <dgm:spPr/>
      <dgm:t>
        <a:bodyPr/>
        <a:lstStyle/>
        <a:p>
          <a:endParaRPr lang="en-US" sz="3200"/>
        </a:p>
      </dgm:t>
    </dgm:pt>
    <dgm:pt modelId="{62C588DD-3D1F-4EE5-A4CD-8B30CC01DF83}">
      <dgm:prSet custT="1"/>
      <dgm:spPr/>
      <dgm:t>
        <a:bodyPr/>
        <a:lstStyle/>
        <a:p>
          <a:r>
            <a:rPr lang="id-ID" sz="2800" dirty="0" smtClean="0"/>
            <a:t>Iradiasi ultrasonik</a:t>
          </a:r>
          <a:endParaRPr lang="en-US" sz="2800" dirty="0"/>
        </a:p>
      </dgm:t>
    </dgm:pt>
    <dgm:pt modelId="{B1F43261-691A-4850-8839-54FACAF0158F}" type="parTrans" cxnId="{4684E0A5-C14F-479E-A8BA-EA502A64CA0B}">
      <dgm:prSet/>
      <dgm:spPr/>
      <dgm:t>
        <a:bodyPr/>
        <a:lstStyle/>
        <a:p>
          <a:endParaRPr lang="en-US" sz="3200"/>
        </a:p>
      </dgm:t>
    </dgm:pt>
    <dgm:pt modelId="{B70233BE-BDB0-4BE5-9418-73C59443785A}" type="sibTrans" cxnId="{4684E0A5-C14F-479E-A8BA-EA502A64CA0B}">
      <dgm:prSet/>
      <dgm:spPr/>
      <dgm:t>
        <a:bodyPr/>
        <a:lstStyle/>
        <a:p>
          <a:endParaRPr lang="en-US" sz="3200"/>
        </a:p>
      </dgm:t>
    </dgm:pt>
    <dgm:pt modelId="{C72FA39A-398B-48FD-8248-C74C347566A3}">
      <dgm:prSet custT="1"/>
      <dgm:spPr/>
      <dgm:t>
        <a:bodyPr/>
        <a:lstStyle/>
        <a:p>
          <a:r>
            <a:rPr lang="id-ID" sz="3200" dirty="0" smtClean="0"/>
            <a:t>Microwave</a:t>
          </a:r>
          <a:endParaRPr lang="en-US" sz="3200" dirty="0"/>
        </a:p>
      </dgm:t>
    </dgm:pt>
    <dgm:pt modelId="{3DAC0863-59F6-4CBE-BD7E-D1954302275A}" type="parTrans" cxnId="{223E5F7B-7F7C-4B56-AE79-A0E93259A686}">
      <dgm:prSet/>
      <dgm:spPr/>
      <dgm:t>
        <a:bodyPr/>
        <a:lstStyle/>
        <a:p>
          <a:endParaRPr lang="en-US" sz="3200"/>
        </a:p>
      </dgm:t>
    </dgm:pt>
    <dgm:pt modelId="{1128A2C5-3C11-43FB-96E6-6A305E53974F}" type="sibTrans" cxnId="{223E5F7B-7F7C-4B56-AE79-A0E93259A686}">
      <dgm:prSet/>
      <dgm:spPr/>
      <dgm:t>
        <a:bodyPr/>
        <a:lstStyle/>
        <a:p>
          <a:endParaRPr lang="en-US" sz="3200"/>
        </a:p>
      </dgm:t>
    </dgm:pt>
    <dgm:pt modelId="{21CE10B8-62FA-465D-B70D-387C5CF1AAEE}" type="pres">
      <dgm:prSet presAssocID="{70785CB9-0501-4537-AFD5-DC91CF935620}" presName="diagram" presStyleCnt="0">
        <dgm:presLayoutVars>
          <dgm:dir/>
          <dgm:resizeHandles val="exact"/>
        </dgm:presLayoutVars>
      </dgm:prSet>
      <dgm:spPr/>
      <dgm:t>
        <a:bodyPr/>
        <a:lstStyle/>
        <a:p>
          <a:endParaRPr lang="en-US"/>
        </a:p>
      </dgm:t>
    </dgm:pt>
    <dgm:pt modelId="{AE62ED47-67F1-4D50-8D49-07D83D4DB734}" type="pres">
      <dgm:prSet presAssocID="{A0EF3787-AC4B-464A-9120-CF4DFFB070F2}" presName="node" presStyleLbl="node1" presStyleIdx="0" presStyleCnt="9">
        <dgm:presLayoutVars>
          <dgm:bulletEnabled val="1"/>
        </dgm:presLayoutVars>
      </dgm:prSet>
      <dgm:spPr/>
      <dgm:t>
        <a:bodyPr/>
        <a:lstStyle/>
        <a:p>
          <a:endParaRPr lang="en-US"/>
        </a:p>
      </dgm:t>
    </dgm:pt>
    <dgm:pt modelId="{06865AFA-61AD-4D1A-896C-634D59B892E8}" type="pres">
      <dgm:prSet presAssocID="{30C8D801-1382-4419-B8D0-2DA492146286}" presName="sibTrans" presStyleCnt="0"/>
      <dgm:spPr/>
    </dgm:pt>
    <dgm:pt modelId="{40174980-DA37-49A8-B8EE-6391CECEFCA1}" type="pres">
      <dgm:prSet presAssocID="{FB0D3460-EF82-4F1E-AC18-7D04277F164D}" presName="node" presStyleLbl="node1" presStyleIdx="1" presStyleCnt="9">
        <dgm:presLayoutVars>
          <dgm:bulletEnabled val="1"/>
        </dgm:presLayoutVars>
      </dgm:prSet>
      <dgm:spPr/>
      <dgm:t>
        <a:bodyPr/>
        <a:lstStyle/>
        <a:p>
          <a:endParaRPr lang="en-US"/>
        </a:p>
      </dgm:t>
    </dgm:pt>
    <dgm:pt modelId="{01C73312-E90E-473A-9877-E1BC3D20A90D}" type="pres">
      <dgm:prSet presAssocID="{EE32761B-2A86-4CF2-88C7-561B5E3F1B52}" presName="sibTrans" presStyleCnt="0"/>
      <dgm:spPr/>
    </dgm:pt>
    <dgm:pt modelId="{57987DC0-01DA-45FC-AA7B-FC35860D78EA}" type="pres">
      <dgm:prSet presAssocID="{5432920C-9C9F-4E49-9277-8D63B05E305D}" presName="node" presStyleLbl="node1" presStyleIdx="2" presStyleCnt="9">
        <dgm:presLayoutVars>
          <dgm:bulletEnabled val="1"/>
        </dgm:presLayoutVars>
      </dgm:prSet>
      <dgm:spPr/>
      <dgm:t>
        <a:bodyPr/>
        <a:lstStyle/>
        <a:p>
          <a:endParaRPr lang="en-US"/>
        </a:p>
      </dgm:t>
    </dgm:pt>
    <dgm:pt modelId="{DC90F620-8399-4C7D-9FD8-5DDB4DE52F0A}" type="pres">
      <dgm:prSet presAssocID="{5B8CA822-F7B5-4837-B3E5-A53D1A55707F}" presName="sibTrans" presStyleCnt="0"/>
      <dgm:spPr/>
    </dgm:pt>
    <dgm:pt modelId="{96D99C91-5A5B-4A2E-BF5D-9069D83521D8}" type="pres">
      <dgm:prSet presAssocID="{89131754-9612-4A56-B3A7-F975E85B2C7D}" presName="node" presStyleLbl="node1" presStyleIdx="3" presStyleCnt="9">
        <dgm:presLayoutVars>
          <dgm:bulletEnabled val="1"/>
        </dgm:presLayoutVars>
      </dgm:prSet>
      <dgm:spPr/>
      <dgm:t>
        <a:bodyPr/>
        <a:lstStyle/>
        <a:p>
          <a:endParaRPr lang="en-US"/>
        </a:p>
      </dgm:t>
    </dgm:pt>
    <dgm:pt modelId="{FCC2F623-2F64-48BE-B42F-EB595E798E1A}" type="pres">
      <dgm:prSet presAssocID="{454FC30E-32C2-4213-9480-493F1CE9E639}" presName="sibTrans" presStyleCnt="0"/>
      <dgm:spPr/>
    </dgm:pt>
    <dgm:pt modelId="{D518B054-1EDB-4F29-BB0B-CCB490540FA0}" type="pres">
      <dgm:prSet presAssocID="{0591D99A-200F-4512-8376-1D1276CE1371}" presName="node" presStyleLbl="node1" presStyleIdx="4" presStyleCnt="9" custScaleX="123348">
        <dgm:presLayoutVars>
          <dgm:bulletEnabled val="1"/>
        </dgm:presLayoutVars>
      </dgm:prSet>
      <dgm:spPr/>
      <dgm:t>
        <a:bodyPr/>
        <a:lstStyle/>
        <a:p>
          <a:endParaRPr lang="en-US"/>
        </a:p>
      </dgm:t>
    </dgm:pt>
    <dgm:pt modelId="{D86B91F5-D37F-4FC3-945B-C05DAB871C4B}" type="pres">
      <dgm:prSet presAssocID="{6B34E16A-F4AD-4E21-AF08-48B135ECEC7F}" presName="sibTrans" presStyleCnt="0"/>
      <dgm:spPr/>
    </dgm:pt>
    <dgm:pt modelId="{ACB88194-4406-4CBB-9433-A76C46D96124}" type="pres">
      <dgm:prSet presAssocID="{D0446512-190A-4C3F-A29B-60DC134FA82A}" presName="node" presStyleLbl="node1" presStyleIdx="5" presStyleCnt="9">
        <dgm:presLayoutVars>
          <dgm:bulletEnabled val="1"/>
        </dgm:presLayoutVars>
      </dgm:prSet>
      <dgm:spPr/>
      <dgm:t>
        <a:bodyPr/>
        <a:lstStyle/>
        <a:p>
          <a:endParaRPr lang="en-US"/>
        </a:p>
      </dgm:t>
    </dgm:pt>
    <dgm:pt modelId="{0C3B4FCB-DCED-49A4-8EFF-320F4278CB77}" type="pres">
      <dgm:prSet presAssocID="{BEDE23D9-2D6E-4DE0-9C34-673F5F2E139F}" presName="sibTrans" presStyleCnt="0"/>
      <dgm:spPr/>
    </dgm:pt>
    <dgm:pt modelId="{06ECE063-7603-4054-9B06-9F247CB0BE80}" type="pres">
      <dgm:prSet presAssocID="{3498F842-E9E9-43FC-AACA-2229B6241DEC}" presName="node" presStyleLbl="node1" presStyleIdx="6" presStyleCnt="9">
        <dgm:presLayoutVars>
          <dgm:bulletEnabled val="1"/>
        </dgm:presLayoutVars>
      </dgm:prSet>
      <dgm:spPr/>
      <dgm:t>
        <a:bodyPr/>
        <a:lstStyle/>
        <a:p>
          <a:endParaRPr lang="en-US"/>
        </a:p>
      </dgm:t>
    </dgm:pt>
    <dgm:pt modelId="{2DDFDDDA-88A4-448B-B059-C67641563547}" type="pres">
      <dgm:prSet presAssocID="{93F980B0-9FFD-451F-A01D-C76ABE49D05A}" presName="sibTrans" presStyleCnt="0"/>
      <dgm:spPr/>
    </dgm:pt>
    <dgm:pt modelId="{1F8F0DCB-53FC-4122-AB3D-90089A7E599F}" type="pres">
      <dgm:prSet presAssocID="{62C588DD-3D1F-4EE5-A4CD-8B30CC01DF83}" presName="node" presStyleLbl="node1" presStyleIdx="7" presStyleCnt="9">
        <dgm:presLayoutVars>
          <dgm:bulletEnabled val="1"/>
        </dgm:presLayoutVars>
      </dgm:prSet>
      <dgm:spPr/>
      <dgm:t>
        <a:bodyPr/>
        <a:lstStyle/>
        <a:p>
          <a:endParaRPr lang="en-US"/>
        </a:p>
      </dgm:t>
    </dgm:pt>
    <dgm:pt modelId="{6BB09EBA-1BF0-4FF1-A24A-067733B9BF42}" type="pres">
      <dgm:prSet presAssocID="{B70233BE-BDB0-4BE5-9418-73C59443785A}" presName="sibTrans" presStyleCnt="0"/>
      <dgm:spPr/>
    </dgm:pt>
    <dgm:pt modelId="{27D0540D-7C69-46FB-9702-DB5930ED96D6}" type="pres">
      <dgm:prSet presAssocID="{C72FA39A-398B-48FD-8248-C74C347566A3}" presName="node" presStyleLbl="node1" presStyleIdx="8" presStyleCnt="9" custScaleX="144794">
        <dgm:presLayoutVars>
          <dgm:bulletEnabled val="1"/>
        </dgm:presLayoutVars>
      </dgm:prSet>
      <dgm:spPr/>
      <dgm:t>
        <a:bodyPr/>
        <a:lstStyle/>
        <a:p>
          <a:endParaRPr lang="en-US"/>
        </a:p>
      </dgm:t>
    </dgm:pt>
  </dgm:ptLst>
  <dgm:cxnLst>
    <dgm:cxn modelId="{230BE0D3-2FD2-4A70-9C7A-65FEC67A5179}" type="presOf" srcId="{5432920C-9C9F-4E49-9277-8D63B05E305D}" destId="{57987DC0-01DA-45FC-AA7B-FC35860D78EA}" srcOrd="0" destOrd="0" presId="urn:microsoft.com/office/officeart/2005/8/layout/default"/>
    <dgm:cxn modelId="{1D54D4EA-D1DD-40CF-AF1A-495AF3164A60}" type="presOf" srcId="{70785CB9-0501-4537-AFD5-DC91CF935620}" destId="{21CE10B8-62FA-465D-B70D-387C5CF1AAEE}" srcOrd="0" destOrd="0" presId="urn:microsoft.com/office/officeart/2005/8/layout/default"/>
    <dgm:cxn modelId="{84F9EAB9-1B27-44CA-8AB2-DEC37C4E56AD}" srcId="{70785CB9-0501-4537-AFD5-DC91CF935620}" destId="{3498F842-E9E9-43FC-AACA-2229B6241DEC}" srcOrd="6" destOrd="0" parTransId="{15F64F0A-76B9-402E-93CF-29575768E8D3}" sibTransId="{93F980B0-9FFD-451F-A01D-C76ABE49D05A}"/>
    <dgm:cxn modelId="{7E0EB84E-29EE-4263-8D1D-58FC54EF583F}" type="presOf" srcId="{A0EF3787-AC4B-464A-9120-CF4DFFB070F2}" destId="{AE62ED47-67F1-4D50-8D49-07D83D4DB734}" srcOrd="0" destOrd="0" presId="urn:microsoft.com/office/officeart/2005/8/layout/default"/>
    <dgm:cxn modelId="{CD99F5ED-FDA6-4197-81A2-46D106AB22C1}" type="presOf" srcId="{0591D99A-200F-4512-8376-1D1276CE1371}" destId="{D518B054-1EDB-4F29-BB0B-CCB490540FA0}" srcOrd="0" destOrd="0" presId="urn:microsoft.com/office/officeart/2005/8/layout/default"/>
    <dgm:cxn modelId="{FA5BE556-C9CA-4DF3-ABC6-78BF311BD20F}" type="presOf" srcId="{3498F842-E9E9-43FC-AACA-2229B6241DEC}" destId="{06ECE063-7603-4054-9B06-9F247CB0BE80}" srcOrd="0" destOrd="0" presId="urn:microsoft.com/office/officeart/2005/8/layout/default"/>
    <dgm:cxn modelId="{E9B548E2-2C56-406F-8C94-942E30EBFEF9}" srcId="{70785CB9-0501-4537-AFD5-DC91CF935620}" destId="{FB0D3460-EF82-4F1E-AC18-7D04277F164D}" srcOrd="1" destOrd="0" parTransId="{C376838A-E629-4E85-A4C9-D49F2B02EEC7}" sibTransId="{EE32761B-2A86-4CF2-88C7-561B5E3F1B52}"/>
    <dgm:cxn modelId="{4684E0A5-C14F-479E-A8BA-EA502A64CA0B}" srcId="{70785CB9-0501-4537-AFD5-DC91CF935620}" destId="{62C588DD-3D1F-4EE5-A4CD-8B30CC01DF83}" srcOrd="7" destOrd="0" parTransId="{B1F43261-691A-4850-8839-54FACAF0158F}" sibTransId="{B70233BE-BDB0-4BE5-9418-73C59443785A}"/>
    <dgm:cxn modelId="{7B611D26-87BA-49A8-9B11-E4CBE576DF70}" type="presOf" srcId="{89131754-9612-4A56-B3A7-F975E85B2C7D}" destId="{96D99C91-5A5B-4A2E-BF5D-9069D83521D8}" srcOrd="0" destOrd="0" presId="urn:microsoft.com/office/officeart/2005/8/layout/default"/>
    <dgm:cxn modelId="{3CFEE3A4-75E9-4B3D-B4A0-F4FC934249B9}" srcId="{70785CB9-0501-4537-AFD5-DC91CF935620}" destId="{0591D99A-200F-4512-8376-1D1276CE1371}" srcOrd="4" destOrd="0" parTransId="{83A544EB-8960-4FFB-B1A7-CDACEB38A994}" sibTransId="{6B34E16A-F4AD-4E21-AF08-48B135ECEC7F}"/>
    <dgm:cxn modelId="{797E8850-DF16-4C1C-B7AD-56E7A77FA760}" srcId="{70785CB9-0501-4537-AFD5-DC91CF935620}" destId="{89131754-9612-4A56-B3A7-F975E85B2C7D}" srcOrd="3" destOrd="0" parTransId="{405D86A4-3BD1-4A38-AFAE-4EB8218147A0}" sibTransId="{454FC30E-32C2-4213-9480-493F1CE9E639}"/>
    <dgm:cxn modelId="{DA170818-2B36-4FA6-B7CA-0D5E41A8C178}" srcId="{70785CB9-0501-4537-AFD5-DC91CF935620}" destId="{D0446512-190A-4C3F-A29B-60DC134FA82A}" srcOrd="5" destOrd="0" parTransId="{695F29CD-C9C9-489E-9667-7DC00240DF72}" sibTransId="{BEDE23D9-2D6E-4DE0-9C34-673F5F2E139F}"/>
    <dgm:cxn modelId="{F9DE3CE3-C639-4279-861E-4F63B472DC68}" srcId="{70785CB9-0501-4537-AFD5-DC91CF935620}" destId="{5432920C-9C9F-4E49-9277-8D63B05E305D}" srcOrd="2" destOrd="0" parTransId="{0CBBF8E5-463E-436B-82CF-980235E0D327}" sibTransId="{5B8CA822-F7B5-4837-B3E5-A53D1A55707F}"/>
    <dgm:cxn modelId="{ACD00B2B-4453-4CD1-BE8B-8E12FC31DCDA}" type="presOf" srcId="{D0446512-190A-4C3F-A29B-60DC134FA82A}" destId="{ACB88194-4406-4CBB-9433-A76C46D96124}" srcOrd="0" destOrd="0" presId="urn:microsoft.com/office/officeart/2005/8/layout/default"/>
    <dgm:cxn modelId="{F7D3DBE8-06EC-424F-9F91-E51DE5BF87EC}" type="presOf" srcId="{C72FA39A-398B-48FD-8248-C74C347566A3}" destId="{27D0540D-7C69-46FB-9702-DB5930ED96D6}" srcOrd="0" destOrd="0" presId="urn:microsoft.com/office/officeart/2005/8/layout/default"/>
    <dgm:cxn modelId="{223E5F7B-7F7C-4B56-AE79-A0E93259A686}" srcId="{70785CB9-0501-4537-AFD5-DC91CF935620}" destId="{C72FA39A-398B-48FD-8248-C74C347566A3}" srcOrd="8" destOrd="0" parTransId="{3DAC0863-59F6-4CBE-BD7E-D1954302275A}" sibTransId="{1128A2C5-3C11-43FB-96E6-6A305E53974F}"/>
    <dgm:cxn modelId="{7072CF21-0EF6-4569-BD0A-EDAE958A8ECD}" type="presOf" srcId="{62C588DD-3D1F-4EE5-A4CD-8B30CC01DF83}" destId="{1F8F0DCB-53FC-4122-AB3D-90089A7E599F}" srcOrd="0" destOrd="0" presId="urn:microsoft.com/office/officeart/2005/8/layout/default"/>
    <dgm:cxn modelId="{CE92584D-21C3-4D56-92FF-C7868135EB7F}" srcId="{70785CB9-0501-4537-AFD5-DC91CF935620}" destId="{A0EF3787-AC4B-464A-9120-CF4DFFB070F2}" srcOrd="0" destOrd="0" parTransId="{0A4DCDCA-B404-40D7-8755-69365C0AD896}" sibTransId="{30C8D801-1382-4419-B8D0-2DA492146286}"/>
    <dgm:cxn modelId="{D7545F6F-B8E3-48A3-8D95-1A47F0BBFEAF}" type="presOf" srcId="{FB0D3460-EF82-4F1E-AC18-7D04277F164D}" destId="{40174980-DA37-49A8-B8EE-6391CECEFCA1}" srcOrd="0" destOrd="0" presId="urn:microsoft.com/office/officeart/2005/8/layout/default"/>
    <dgm:cxn modelId="{92EA5D30-4D89-4CE1-941E-9DC5CE4F869A}" type="presParOf" srcId="{21CE10B8-62FA-465D-B70D-387C5CF1AAEE}" destId="{AE62ED47-67F1-4D50-8D49-07D83D4DB734}" srcOrd="0" destOrd="0" presId="urn:microsoft.com/office/officeart/2005/8/layout/default"/>
    <dgm:cxn modelId="{6662A94E-3E1F-459A-9846-DB299AC6F158}" type="presParOf" srcId="{21CE10B8-62FA-465D-B70D-387C5CF1AAEE}" destId="{06865AFA-61AD-4D1A-896C-634D59B892E8}" srcOrd="1" destOrd="0" presId="urn:microsoft.com/office/officeart/2005/8/layout/default"/>
    <dgm:cxn modelId="{696434F7-D52B-4AA3-92C6-780D3C390323}" type="presParOf" srcId="{21CE10B8-62FA-465D-B70D-387C5CF1AAEE}" destId="{40174980-DA37-49A8-B8EE-6391CECEFCA1}" srcOrd="2" destOrd="0" presId="urn:microsoft.com/office/officeart/2005/8/layout/default"/>
    <dgm:cxn modelId="{83180135-563F-42BB-AA9C-1DB75D8CA65B}" type="presParOf" srcId="{21CE10B8-62FA-465D-B70D-387C5CF1AAEE}" destId="{01C73312-E90E-473A-9877-E1BC3D20A90D}" srcOrd="3" destOrd="0" presId="urn:microsoft.com/office/officeart/2005/8/layout/default"/>
    <dgm:cxn modelId="{0F00ADF7-E593-459D-B575-9D408031159E}" type="presParOf" srcId="{21CE10B8-62FA-465D-B70D-387C5CF1AAEE}" destId="{57987DC0-01DA-45FC-AA7B-FC35860D78EA}" srcOrd="4" destOrd="0" presId="urn:microsoft.com/office/officeart/2005/8/layout/default"/>
    <dgm:cxn modelId="{D0660049-30CE-4BD8-8BFD-30293A7B85AA}" type="presParOf" srcId="{21CE10B8-62FA-465D-B70D-387C5CF1AAEE}" destId="{DC90F620-8399-4C7D-9FD8-5DDB4DE52F0A}" srcOrd="5" destOrd="0" presId="urn:microsoft.com/office/officeart/2005/8/layout/default"/>
    <dgm:cxn modelId="{DCA77D98-3C96-4FF5-8B12-1FA8C1A74BD5}" type="presParOf" srcId="{21CE10B8-62FA-465D-B70D-387C5CF1AAEE}" destId="{96D99C91-5A5B-4A2E-BF5D-9069D83521D8}" srcOrd="6" destOrd="0" presId="urn:microsoft.com/office/officeart/2005/8/layout/default"/>
    <dgm:cxn modelId="{470BDA88-D912-4F54-8C90-2C126BBB2D45}" type="presParOf" srcId="{21CE10B8-62FA-465D-B70D-387C5CF1AAEE}" destId="{FCC2F623-2F64-48BE-B42F-EB595E798E1A}" srcOrd="7" destOrd="0" presId="urn:microsoft.com/office/officeart/2005/8/layout/default"/>
    <dgm:cxn modelId="{ED52F209-4690-40B1-8941-D17EB541779D}" type="presParOf" srcId="{21CE10B8-62FA-465D-B70D-387C5CF1AAEE}" destId="{D518B054-1EDB-4F29-BB0B-CCB490540FA0}" srcOrd="8" destOrd="0" presId="urn:microsoft.com/office/officeart/2005/8/layout/default"/>
    <dgm:cxn modelId="{59092C48-0B2B-4303-873D-1A178E95523B}" type="presParOf" srcId="{21CE10B8-62FA-465D-B70D-387C5CF1AAEE}" destId="{D86B91F5-D37F-4FC3-945B-C05DAB871C4B}" srcOrd="9" destOrd="0" presId="urn:microsoft.com/office/officeart/2005/8/layout/default"/>
    <dgm:cxn modelId="{80D92AB5-EC94-4C4E-99A9-021E5E3C9858}" type="presParOf" srcId="{21CE10B8-62FA-465D-B70D-387C5CF1AAEE}" destId="{ACB88194-4406-4CBB-9433-A76C46D96124}" srcOrd="10" destOrd="0" presId="urn:microsoft.com/office/officeart/2005/8/layout/default"/>
    <dgm:cxn modelId="{9BEC4B8A-3619-421B-B31F-DD4681DA904B}" type="presParOf" srcId="{21CE10B8-62FA-465D-B70D-387C5CF1AAEE}" destId="{0C3B4FCB-DCED-49A4-8EFF-320F4278CB77}" srcOrd="11" destOrd="0" presId="urn:microsoft.com/office/officeart/2005/8/layout/default"/>
    <dgm:cxn modelId="{06B01B25-C2A4-4EC5-807B-35A5CAE37FC1}" type="presParOf" srcId="{21CE10B8-62FA-465D-B70D-387C5CF1AAEE}" destId="{06ECE063-7603-4054-9B06-9F247CB0BE80}" srcOrd="12" destOrd="0" presId="urn:microsoft.com/office/officeart/2005/8/layout/default"/>
    <dgm:cxn modelId="{8EBB01E9-E525-4397-8597-8B5BDFDC8DC6}" type="presParOf" srcId="{21CE10B8-62FA-465D-B70D-387C5CF1AAEE}" destId="{2DDFDDDA-88A4-448B-B059-C67641563547}" srcOrd="13" destOrd="0" presId="urn:microsoft.com/office/officeart/2005/8/layout/default"/>
    <dgm:cxn modelId="{04FC837C-69EF-4E40-AF03-EF6A49EE1A51}" type="presParOf" srcId="{21CE10B8-62FA-465D-B70D-387C5CF1AAEE}" destId="{1F8F0DCB-53FC-4122-AB3D-90089A7E599F}" srcOrd="14" destOrd="0" presId="urn:microsoft.com/office/officeart/2005/8/layout/default"/>
    <dgm:cxn modelId="{0A5A2F86-389D-4A0F-A4D8-E6EB8603052C}" type="presParOf" srcId="{21CE10B8-62FA-465D-B70D-387C5CF1AAEE}" destId="{6BB09EBA-1BF0-4FF1-A24A-067733B9BF42}" srcOrd="15" destOrd="0" presId="urn:microsoft.com/office/officeart/2005/8/layout/default"/>
    <dgm:cxn modelId="{DB6FA478-87DF-499F-9CB7-8100A36D9F16}" type="presParOf" srcId="{21CE10B8-62FA-465D-B70D-387C5CF1AAEE}" destId="{27D0540D-7C69-46FB-9702-DB5930ED96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2ED47-67F1-4D50-8D49-07D83D4DB734}">
      <dsp:nvSpPr>
        <dsp:cNvPr id="0" name=""/>
        <dsp:cNvSpPr/>
      </dsp:nvSpPr>
      <dsp:spPr>
        <a:xfrm>
          <a:off x="539" y="551259"/>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Tek. superkritis</a:t>
          </a:r>
          <a:endParaRPr lang="en-US" sz="2800" kern="1200" dirty="0"/>
        </a:p>
      </dsp:txBody>
      <dsp:txXfrm>
        <a:off x="539" y="551259"/>
        <a:ext cx="1704119" cy="1022471"/>
      </dsp:txXfrm>
    </dsp:sp>
    <dsp:sp modelId="{40174980-DA37-49A8-B8EE-6391CECEFCA1}">
      <dsp:nvSpPr>
        <dsp:cNvPr id="0" name=""/>
        <dsp:cNvSpPr/>
      </dsp:nvSpPr>
      <dsp:spPr>
        <a:xfrm>
          <a:off x="1875070" y="551259"/>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kern="1200" dirty="0" smtClean="0"/>
            <a:t>Co-solvent</a:t>
          </a:r>
          <a:endParaRPr lang="en-US" sz="3200" kern="1200" dirty="0"/>
        </a:p>
      </dsp:txBody>
      <dsp:txXfrm>
        <a:off x="1875070" y="551259"/>
        <a:ext cx="1704119" cy="1022471"/>
      </dsp:txXfrm>
    </dsp:sp>
    <dsp:sp modelId="{57987DC0-01DA-45FC-AA7B-FC35860D78EA}">
      <dsp:nvSpPr>
        <dsp:cNvPr id="0" name=""/>
        <dsp:cNvSpPr/>
      </dsp:nvSpPr>
      <dsp:spPr>
        <a:xfrm>
          <a:off x="3749601" y="551259"/>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kern="1200" dirty="0" smtClean="0"/>
            <a:t>Static mixer</a:t>
          </a:r>
          <a:endParaRPr lang="en-US" sz="3200" kern="1200" dirty="0"/>
        </a:p>
      </dsp:txBody>
      <dsp:txXfrm>
        <a:off x="3749601" y="551259"/>
        <a:ext cx="1704119" cy="1022471"/>
      </dsp:txXfrm>
    </dsp:sp>
    <dsp:sp modelId="{96D99C91-5A5B-4A2E-BF5D-9069D83521D8}">
      <dsp:nvSpPr>
        <dsp:cNvPr id="0" name=""/>
        <dsp:cNvSpPr/>
      </dsp:nvSpPr>
      <dsp:spPr>
        <a:xfrm>
          <a:off x="5624132" y="551259"/>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Reactive distillation</a:t>
          </a:r>
          <a:endParaRPr lang="en-US" sz="2800" kern="1200" dirty="0"/>
        </a:p>
      </dsp:txBody>
      <dsp:txXfrm>
        <a:off x="5624132" y="551259"/>
        <a:ext cx="1704119" cy="1022471"/>
      </dsp:txXfrm>
    </dsp:sp>
    <dsp:sp modelId="{D518B054-1EDB-4F29-BB0B-CCB490540FA0}">
      <dsp:nvSpPr>
        <dsp:cNvPr id="0" name=""/>
        <dsp:cNvSpPr/>
      </dsp:nvSpPr>
      <dsp:spPr>
        <a:xfrm>
          <a:off x="7498663" y="551259"/>
          <a:ext cx="2101996"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kern="1200" dirty="0" smtClean="0"/>
            <a:t>Membran</a:t>
          </a:r>
          <a:endParaRPr lang="en-US" sz="3200" kern="1200" dirty="0"/>
        </a:p>
      </dsp:txBody>
      <dsp:txXfrm>
        <a:off x="7498663" y="551259"/>
        <a:ext cx="2101996" cy="1022471"/>
      </dsp:txXfrm>
    </dsp:sp>
    <dsp:sp modelId="{ACB88194-4406-4CBB-9433-A76C46D96124}">
      <dsp:nvSpPr>
        <dsp:cNvPr id="0" name=""/>
        <dsp:cNvSpPr/>
      </dsp:nvSpPr>
      <dsp:spPr>
        <a:xfrm>
          <a:off x="755072" y="1744143"/>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Extractive reaction</a:t>
          </a:r>
          <a:endParaRPr lang="en-US" sz="2800" kern="1200" dirty="0"/>
        </a:p>
      </dsp:txBody>
      <dsp:txXfrm>
        <a:off x="755072" y="1744143"/>
        <a:ext cx="1704119" cy="1022471"/>
      </dsp:txXfrm>
    </dsp:sp>
    <dsp:sp modelId="{06ECE063-7603-4054-9B06-9F247CB0BE80}">
      <dsp:nvSpPr>
        <dsp:cNvPr id="0" name=""/>
        <dsp:cNvSpPr/>
      </dsp:nvSpPr>
      <dsp:spPr>
        <a:xfrm>
          <a:off x="2629603" y="1744143"/>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In-situ transesterification</a:t>
          </a:r>
          <a:endParaRPr lang="en-US" sz="2800" kern="1200" dirty="0"/>
        </a:p>
      </dsp:txBody>
      <dsp:txXfrm>
        <a:off x="2629603" y="1744143"/>
        <a:ext cx="1704119" cy="1022471"/>
      </dsp:txXfrm>
    </dsp:sp>
    <dsp:sp modelId="{1F8F0DCB-53FC-4122-AB3D-90089A7E599F}">
      <dsp:nvSpPr>
        <dsp:cNvPr id="0" name=""/>
        <dsp:cNvSpPr/>
      </dsp:nvSpPr>
      <dsp:spPr>
        <a:xfrm>
          <a:off x="4504134" y="1744143"/>
          <a:ext cx="1704119"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t>Iradiasi ultrasonik</a:t>
          </a:r>
          <a:endParaRPr lang="en-US" sz="2800" kern="1200" dirty="0"/>
        </a:p>
      </dsp:txBody>
      <dsp:txXfrm>
        <a:off x="4504134" y="1744143"/>
        <a:ext cx="1704119" cy="1022471"/>
      </dsp:txXfrm>
    </dsp:sp>
    <dsp:sp modelId="{27D0540D-7C69-46FB-9702-DB5930ED96D6}">
      <dsp:nvSpPr>
        <dsp:cNvPr id="0" name=""/>
        <dsp:cNvSpPr/>
      </dsp:nvSpPr>
      <dsp:spPr>
        <a:xfrm>
          <a:off x="6378665" y="1744143"/>
          <a:ext cx="2467462" cy="102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kern="1200" dirty="0" smtClean="0"/>
            <a:t>Microwave</a:t>
          </a:r>
          <a:endParaRPr lang="en-US" sz="3200" kern="1200" dirty="0"/>
        </a:p>
      </dsp:txBody>
      <dsp:txXfrm>
        <a:off x="6378665" y="1744143"/>
        <a:ext cx="2467462" cy="10224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Metode-metode khusus untuk produksi biodiesel</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408547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p:txBody>
          <a:bodyPr/>
          <a:lstStyle/>
          <a:p>
            <a:pPr marL="0" indent="0">
              <a:buNone/>
            </a:pPr>
            <a:r>
              <a:rPr lang="id-ID" dirty="0" smtClean="0"/>
              <a:t>Kekurangan</a:t>
            </a:r>
          </a:p>
          <a:p>
            <a:r>
              <a:rPr lang="id-ID" dirty="0" smtClean="0"/>
              <a:t>Co-solvent berpotensi hazard dan toxic </a:t>
            </a:r>
            <a:r>
              <a:rPr lang="id-ID" dirty="0" smtClean="0"/>
              <a:t>sehingga </a:t>
            </a:r>
            <a:r>
              <a:rPr lang="id-ID" dirty="0" smtClean="0"/>
              <a:t>harus benar-benar terpisah dari biodiesel dan gliserol.</a:t>
            </a:r>
            <a:endParaRPr lang="id-ID" dirty="0"/>
          </a:p>
        </p:txBody>
      </p:sp>
      <p:sp>
        <p:nvSpPr>
          <p:cNvPr id="4" name="Content Placeholder 3"/>
          <p:cNvSpPr>
            <a:spLocks noGrp="1"/>
          </p:cNvSpPr>
          <p:nvPr>
            <p:ph sz="half" idx="2"/>
          </p:nvPr>
        </p:nvSpPr>
        <p:spPr/>
        <p:txBody>
          <a:bodyPr/>
          <a:lstStyle/>
          <a:p>
            <a:pPr marL="0" indent="0">
              <a:buNone/>
            </a:pPr>
            <a:r>
              <a:rPr lang="id-ID" dirty="0" smtClean="0"/>
              <a:t>Kelebihan :</a:t>
            </a:r>
          </a:p>
          <a:p>
            <a:r>
              <a:rPr lang="id-ID" dirty="0" smtClean="0"/>
              <a:t>Co-solvent dapat direcycle</a:t>
            </a:r>
          </a:p>
          <a:p>
            <a:r>
              <a:rPr lang="id-ID" dirty="0" smtClean="0"/>
              <a:t>Reaksi pada P, T ruang</a:t>
            </a:r>
          </a:p>
          <a:p>
            <a:r>
              <a:rPr lang="id-ID" dirty="0" smtClean="0"/>
              <a:t>Tidak menyisakan katalis pada kedua fase</a:t>
            </a:r>
          </a:p>
          <a:p>
            <a:r>
              <a:rPr lang="id-ID" dirty="0" smtClean="0"/>
              <a:t>Konversi mendekati 100% bahkan utk lemak hewani</a:t>
            </a:r>
            <a:endParaRPr lang="id-ID" dirty="0"/>
          </a:p>
        </p:txBody>
      </p:sp>
    </p:spTree>
    <p:extLst>
      <p:ext uri="{BB962C8B-B14F-4D97-AF65-F5344CB8AC3E}">
        <p14:creationId xmlns:p14="http://schemas.microsoft.com/office/powerpoint/2010/main" val="93728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3. Static mixer</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9054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Latar belakang</a:t>
            </a:r>
            <a:endParaRPr lang="id-ID" dirty="0"/>
          </a:p>
        </p:txBody>
      </p:sp>
      <p:sp>
        <p:nvSpPr>
          <p:cNvPr id="3" name="Content Placeholder 2"/>
          <p:cNvSpPr>
            <a:spLocks noGrp="1"/>
          </p:cNvSpPr>
          <p:nvPr>
            <p:ph idx="1"/>
          </p:nvPr>
        </p:nvSpPr>
        <p:spPr/>
        <p:txBody>
          <a:bodyPr/>
          <a:lstStyle/>
          <a:p>
            <a:r>
              <a:rPr lang="id-ID" dirty="0" smtClean="0"/>
              <a:t>Mixer banyak digunakan pada sistem reaksi konvensional</a:t>
            </a:r>
          </a:p>
          <a:p>
            <a:r>
              <a:rPr lang="id-ID" dirty="0" smtClean="0"/>
              <a:t>Pada sistem Reactive Distillation digunakan static mixer sebagai pretreatment dan ternyata telah terjadi reaksi sebesar 80% sebelum masuk reaktor.</a:t>
            </a:r>
          </a:p>
          <a:p>
            <a:r>
              <a:rPr lang="id-ID" dirty="0" smtClean="0"/>
              <a:t>Static mixer : pipa yang di dalamnya terdapat alat pengaduk (sejenis ulir yang tetap, tidak bergerak).</a:t>
            </a:r>
          </a:p>
          <a:p>
            <a:r>
              <a:rPr lang="id-ID" dirty="0" smtClean="0"/>
              <a:t>Minimalisir penggunaan pengaduk yang memperbesar biaya operasi.</a:t>
            </a:r>
            <a:endParaRPr lang="id-ID" dirty="0"/>
          </a:p>
        </p:txBody>
      </p:sp>
    </p:spTree>
    <p:extLst>
      <p:ext uri="{BB962C8B-B14F-4D97-AF65-F5344CB8AC3E}">
        <p14:creationId xmlns:p14="http://schemas.microsoft.com/office/powerpoint/2010/main" val="185951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948" y="580350"/>
            <a:ext cx="9601196" cy="1303867"/>
          </a:xfrm>
        </p:spPr>
        <p:txBody>
          <a:bodyPr/>
          <a:lstStyle/>
          <a:p>
            <a:r>
              <a:rPr lang="id-ID" dirty="0" smtClean="0"/>
              <a:t>Static mixer</a:t>
            </a:r>
            <a:endParaRPr lang="id-ID" dirty="0"/>
          </a:p>
        </p:txBody>
      </p:sp>
      <p:pic>
        <p:nvPicPr>
          <p:cNvPr id="1028" name="Picture 4" descr="Static mixers made of PVC-U, PVC-C, PE, PP and PVDF | KWERK Gmb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28532" y="3710348"/>
            <a:ext cx="6595577" cy="2597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Static mixer flow diagram laminar.png - Wikimedia Commo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08019" y="1730482"/>
            <a:ext cx="8620609" cy="271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1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 Reactive Distillation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69363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Kombinasi antara reaksi dan pemisahan produk dalam 1 alat.</a:t>
            </a:r>
          </a:p>
          <a:p>
            <a:r>
              <a:rPr lang="id-ID" dirty="0" smtClean="0"/>
              <a:t>Tujuan : memperbesar konversi dengan mengambil/memisahkan produk lewat pergeseran kesetimbangan reaksi.</a:t>
            </a:r>
            <a:endParaRPr lang="id-ID" dirty="0"/>
          </a:p>
        </p:txBody>
      </p:sp>
    </p:spTree>
    <p:extLst>
      <p:ext uri="{BB962C8B-B14F-4D97-AF65-F5344CB8AC3E}">
        <p14:creationId xmlns:p14="http://schemas.microsoft.com/office/powerpoint/2010/main" val="288184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Tahapan proses</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Tahap 1 :</a:t>
            </a:r>
          </a:p>
          <a:p>
            <a:pPr marL="0" indent="0">
              <a:buNone/>
            </a:pPr>
            <a:r>
              <a:rPr lang="id-ID" dirty="0" smtClean="0"/>
              <a:t>Alkohol, TG, katalis dicampur dengan static mixer</a:t>
            </a:r>
            <a:endParaRPr lang="id-ID" dirty="0"/>
          </a:p>
          <a:p>
            <a:r>
              <a:rPr lang="id-ID" dirty="0" smtClean="0"/>
              <a:t>Tahap 2 :</a:t>
            </a:r>
          </a:p>
          <a:p>
            <a:pPr marL="0" indent="0">
              <a:buNone/>
            </a:pPr>
            <a:r>
              <a:rPr lang="id-ID" dirty="0" smtClean="0"/>
              <a:t>Campuran masuk ke kolom RD lewat inlet bagian atas, dan turun melalui plate-plate dan berkontak dengan uap alkohol dari reboiler dan bereaksi.</a:t>
            </a:r>
            <a:endParaRPr lang="id-ID" dirty="0"/>
          </a:p>
          <a:p>
            <a:r>
              <a:rPr lang="id-ID" dirty="0" smtClean="0"/>
              <a:t>Tahap 3 :</a:t>
            </a:r>
          </a:p>
          <a:p>
            <a:pPr marL="0" indent="0">
              <a:buNone/>
            </a:pPr>
            <a:r>
              <a:rPr lang="id-ID" dirty="0" smtClean="0"/>
              <a:t>Alkohol direfluks di bagian atas RD, biodiesel dan gliserol diperoleh di bagian bawah RD dan dipisahkan seperti biasa.</a:t>
            </a:r>
            <a:endParaRPr lang="id-ID" dirty="0"/>
          </a:p>
        </p:txBody>
      </p:sp>
    </p:spTree>
    <p:extLst>
      <p:ext uri="{BB962C8B-B14F-4D97-AF65-F5344CB8AC3E}">
        <p14:creationId xmlns:p14="http://schemas.microsoft.com/office/powerpoint/2010/main" val="412234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stretch>
            <a:fillRect/>
          </a:stretch>
        </p:blipFill>
        <p:spPr>
          <a:xfrm>
            <a:off x="321612" y="484909"/>
            <a:ext cx="5392190" cy="3851564"/>
          </a:xfrm>
          <a:prstGeom prst="rect">
            <a:avLst/>
          </a:prstGeom>
        </p:spPr>
      </p:pic>
      <p:pic>
        <p:nvPicPr>
          <p:cNvPr id="2056" name="Picture 8" descr="Continuous production of biodiesel from waste cooking oil in a reactive  distillation column catalyzed by solid heteropolyacid: Optimization using  response surface methodology (RSM) - ScienceDirec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58777" y="2147454"/>
            <a:ext cx="5643130" cy="407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072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5. Membran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81317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Latar belakang</a:t>
            </a:r>
            <a:endParaRPr lang="id-ID" dirty="0"/>
          </a:p>
        </p:txBody>
      </p:sp>
      <p:sp>
        <p:nvSpPr>
          <p:cNvPr id="3" name="Content Placeholder 2"/>
          <p:cNvSpPr>
            <a:spLocks noGrp="1"/>
          </p:cNvSpPr>
          <p:nvPr>
            <p:ph idx="1"/>
          </p:nvPr>
        </p:nvSpPr>
        <p:spPr/>
        <p:txBody>
          <a:bodyPr/>
          <a:lstStyle/>
          <a:p>
            <a:r>
              <a:rPr lang="id-ID" dirty="0" smtClean="0"/>
              <a:t>Membran biasa digunakan untuk menyaring komponen yang berukuran lebih kecil dari lubang membran, sehingga berfungsi untuk pemisahan secara selektif.</a:t>
            </a:r>
          </a:p>
          <a:p>
            <a:r>
              <a:rPr lang="id-ID" dirty="0" smtClean="0"/>
              <a:t>Membran sebagai reaktor berfungsi untuk mereaksikan sekaligus memisahkan produk dari reaktan, dengan demikian dapat menggeser reaksi kesetimbangan dan meningkatkan konversi reaksi.</a:t>
            </a:r>
          </a:p>
          <a:p>
            <a:r>
              <a:rPr lang="id-ID" dirty="0" smtClean="0"/>
              <a:t>Komponen yang dipisahkan melalui membran adalah produknya.</a:t>
            </a:r>
            <a:endParaRPr lang="id-ID" dirty="0"/>
          </a:p>
        </p:txBody>
      </p:sp>
    </p:spTree>
    <p:extLst>
      <p:ext uri="{BB962C8B-B14F-4D97-AF65-F5344CB8AC3E}">
        <p14:creationId xmlns:p14="http://schemas.microsoft.com/office/powerpoint/2010/main" val="226704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Ragam metode produksi biodiesel</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797375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35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Konsep proses</a:t>
            </a:r>
            <a:endParaRPr lang="id-ID" dirty="0"/>
          </a:p>
        </p:txBody>
      </p:sp>
      <p:sp>
        <p:nvSpPr>
          <p:cNvPr id="3" name="Content Placeholder 2"/>
          <p:cNvSpPr>
            <a:spLocks noGrp="1"/>
          </p:cNvSpPr>
          <p:nvPr>
            <p:ph idx="1"/>
          </p:nvPr>
        </p:nvSpPr>
        <p:spPr/>
        <p:txBody>
          <a:bodyPr/>
          <a:lstStyle/>
          <a:p>
            <a:r>
              <a:rPr lang="id-ID" dirty="0" smtClean="0"/>
              <a:t>Reaktan dan katalis dicampur terlebih dahulu sebelum masuk ke dalam reaktor.</a:t>
            </a:r>
          </a:p>
          <a:p>
            <a:r>
              <a:rPr lang="id-ID" dirty="0" smtClean="0"/>
              <a:t>TG dan alkohol yang tidak saling larut akan membentuk suspensi dalam fase alkohol dan transesterifikasi akan terjadi pada permukaan butiran TG. Butiran TG terlalu besar sehingga tidak bisa melewati membran, sedangkan FAME, gliserol, alkohol dan katalis akan melewati membran dan dipisahkan dengan distilasi.</a:t>
            </a:r>
            <a:endParaRPr lang="id-ID" dirty="0"/>
          </a:p>
        </p:txBody>
      </p:sp>
    </p:spTree>
    <p:extLst>
      <p:ext uri="{BB962C8B-B14F-4D97-AF65-F5344CB8AC3E}">
        <p14:creationId xmlns:p14="http://schemas.microsoft.com/office/powerpoint/2010/main" val="391792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mbrane biodiesel production and refining technology: A critical review -  ScienceDirec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6376" y="326439"/>
            <a:ext cx="6069114" cy="30843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6389" y="3652318"/>
            <a:ext cx="1995054" cy="369332"/>
          </a:xfrm>
          <a:prstGeom prst="rect">
            <a:avLst/>
          </a:prstGeom>
          <a:noFill/>
        </p:spPr>
        <p:txBody>
          <a:bodyPr wrap="square" rtlCol="0">
            <a:spAutoFit/>
          </a:bodyPr>
          <a:lstStyle/>
          <a:p>
            <a:r>
              <a:rPr lang="id-ID" dirty="0" smtClean="0"/>
              <a:t>sciencedirect.com</a:t>
            </a:r>
            <a:endParaRPr lang="id-ID" dirty="0"/>
          </a:p>
        </p:txBody>
      </p:sp>
      <p:pic>
        <p:nvPicPr>
          <p:cNvPr id="11" name="Content Placeholder 10"/>
          <p:cNvPicPr>
            <a:picLocks noGrp="1" noChangeAspect="1"/>
          </p:cNvPicPr>
          <p:nvPr>
            <p:ph sz="half" idx="2"/>
          </p:nvPr>
        </p:nvPicPr>
        <p:blipFill>
          <a:blip r:embed="rId3"/>
          <a:stretch>
            <a:fillRect/>
          </a:stretch>
        </p:blipFill>
        <p:spPr>
          <a:xfrm>
            <a:off x="5334000" y="2085846"/>
            <a:ext cx="6162501" cy="3871609"/>
          </a:xfrm>
          <a:prstGeom prst="rect">
            <a:avLst/>
          </a:prstGeom>
        </p:spPr>
      </p:pic>
      <p:sp>
        <p:nvSpPr>
          <p:cNvPr id="12" name="TextBox 11"/>
          <p:cNvSpPr txBox="1"/>
          <p:nvPr/>
        </p:nvSpPr>
        <p:spPr>
          <a:xfrm>
            <a:off x="8700655" y="1352464"/>
            <a:ext cx="2439552" cy="369332"/>
          </a:xfrm>
          <a:prstGeom prst="rect">
            <a:avLst/>
          </a:prstGeom>
          <a:noFill/>
        </p:spPr>
        <p:txBody>
          <a:bodyPr wrap="square" rtlCol="0">
            <a:spAutoFit/>
          </a:bodyPr>
          <a:lstStyle/>
          <a:p>
            <a:r>
              <a:rPr lang="id-ID" dirty="0" smtClean="0"/>
              <a:t>bdrtechnologies.com</a:t>
            </a:r>
            <a:endParaRPr lang="id-ID" dirty="0"/>
          </a:p>
        </p:txBody>
      </p:sp>
    </p:spTree>
    <p:extLst>
      <p:ext uri="{BB962C8B-B14F-4D97-AF65-F5344CB8AC3E}">
        <p14:creationId xmlns:p14="http://schemas.microsoft.com/office/powerpoint/2010/main" val="296320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ematic diagram of a membrane reactor for biodiesel production.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19" y="847147"/>
            <a:ext cx="10292607" cy="481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4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Jenis membran</a:t>
            </a:r>
            <a:endParaRPr lang="id-ID" dirty="0"/>
          </a:p>
        </p:txBody>
      </p:sp>
      <p:sp>
        <p:nvSpPr>
          <p:cNvPr id="3" name="Content Placeholder 2"/>
          <p:cNvSpPr>
            <a:spLocks noGrp="1"/>
          </p:cNvSpPr>
          <p:nvPr>
            <p:ph idx="1"/>
          </p:nvPr>
        </p:nvSpPr>
        <p:spPr/>
        <p:txBody>
          <a:bodyPr/>
          <a:lstStyle/>
          <a:p>
            <a:r>
              <a:rPr lang="id-ID" dirty="0" smtClean="0"/>
              <a:t>Membran dari karbon : tahan asam, basa dan korosi.</a:t>
            </a:r>
          </a:p>
          <a:p>
            <a:r>
              <a:rPr lang="id-ID" i="1" dirty="0" smtClean="0"/>
              <a:t>Ceramic-carbon membrane </a:t>
            </a:r>
            <a:r>
              <a:rPr lang="id-ID" dirty="0" smtClean="0"/>
              <a:t>lebih tahan panas dan pengaruh mekanis, bahan kimia, kondisi reaksi, kecepatan permeabilitas yang tinggi, dapat bersaing dari segi ekonomi dengan proses lain dan mudah dibersihkan meskipun menggunakan minyak jelantah.</a:t>
            </a:r>
            <a:endParaRPr lang="id-ID" dirty="0"/>
          </a:p>
        </p:txBody>
      </p:sp>
    </p:spTree>
    <p:extLst>
      <p:ext uri="{BB962C8B-B14F-4D97-AF65-F5344CB8AC3E}">
        <p14:creationId xmlns:p14="http://schemas.microsoft.com/office/powerpoint/2010/main" val="368066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6. Extractive Reaction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45576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Konsep proses</a:t>
            </a:r>
            <a:endParaRPr lang="id-ID" dirty="0"/>
          </a:p>
        </p:txBody>
      </p:sp>
      <p:sp>
        <p:nvSpPr>
          <p:cNvPr id="3" name="Content Placeholder 2"/>
          <p:cNvSpPr>
            <a:spLocks noGrp="1"/>
          </p:cNvSpPr>
          <p:nvPr>
            <p:ph idx="1"/>
          </p:nvPr>
        </p:nvSpPr>
        <p:spPr/>
        <p:txBody>
          <a:bodyPr/>
          <a:lstStyle/>
          <a:p>
            <a:r>
              <a:rPr lang="id-ID" dirty="0" smtClean="0"/>
              <a:t>Gabungan proses reaksi dan ekstraksi cair-cair dalam 1 unit, yang terdiri atas zona </a:t>
            </a:r>
            <a:r>
              <a:rPr lang="id-ID" i="1" dirty="0" smtClean="0"/>
              <a:t>reactive-extractive</a:t>
            </a:r>
            <a:r>
              <a:rPr lang="id-ID" dirty="0" smtClean="0"/>
              <a:t> dan zona </a:t>
            </a:r>
            <a:r>
              <a:rPr lang="id-ID" i="1" dirty="0" smtClean="0"/>
              <a:t>extractive</a:t>
            </a:r>
            <a:r>
              <a:rPr lang="id-ID" dirty="0" smtClean="0"/>
              <a:t> lainnya.</a:t>
            </a:r>
          </a:p>
          <a:p>
            <a:r>
              <a:rPr lang="id-ID" dirty="0" smtClean="0"/>
              <a:t>Reaktan 1 bereaksi dengan reaktan 2 yang selalu baru sehingga konversi reaktan 1 menjadi tinggi.</a:t>
            </a:r>
          </a:p>
          <a:p>
            <a:r>
              <a:rPr lang="id-ID" dirty="0" smtClean="0"/>
              <a:t>Reaktan-reaktan dialirkan secara counter current dan bereaksi pada zona </a:t>
            </a:r>
            <a:r>
              <a:rPr lang="id-ID" i="1" dirty="0" smtClean="0"/>
              <a:t>extractive-reactive </a:t>
            </a:r>
            <a:endParaRPr lang="id-ID" i="1" dirty="0"/>
          </a:p>
        </p:txBody>
      </p:sp>
    </p:spTree>
    <p:extLst>
      <p:ext uri="{BB962C8B-B14F-4D97-AF65-F5344CB8AC3E}">
        <p14:creationId xmlns:p14="http://schemas.microsoft.com/office/powerpoint/2010/main" val="129224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80655" y="784081"/>
            <a:ext cx="9601200" cy="5131810"/>
          </a:xfrm>
        </p:spPr>
        <p:txBody>
          <a:bodyPr>
            <a:normAutofit lnSpcReduction="10000"/>
          </a:bodyPr>
          <a:lstStyle/>
          <a:p>
            <a:r>
              <a:rPr lang="id-ID" dirty="0" smtClean="0"/>
              <a:t>TG dan alkohol masuk zona </a:t>
            </a:r>
            <a:r>
              <a:rPr lang="id-ID" i="1" dirty="0" smtClean="0"/>
              <a:t>extractive-reactive </a:t>
            </a:r>
            <a:r>
              <a:rPr lang="id-ID" dirty="0" smtClean="0"/>
              <a:t>secara counter current dan akan saling bereaksi. Pada sisi akhir zona, kelebihan alkohol akan kontak dengan TG yang baru sehingga konversi alkohol menjadi tinggi. Sedangkan pada sisi akhir zona yang lain, kelebihan TG akan bereaksi dengan alkohol yang baru yang menjamin konversi TG juga tinggi.</a:t>
            </a:r>
          </a:p>
          <a:p>
            <a:r>
              <a:rPr lang="id-ID" dirty="0" smtClean="0"/>
              <a:t>Produk FAME dan gliserol akan terpisah dan diperoleh di akhir zona. Demikian pula kelebihan masing-masing reaktan juga diperoleh di akhir zona.</a:t>
            </a:r>
          </a:p>
          <a:p>
            <a:r>
              <a:rPr lang="id-ID" dirty="0" smtClean="0"/>
              <a:t>Selanjutnya zona reactive-non extractive digunakan untuk merecovery reaktan yang terbawa produk sekaligus memurnikan produk.</a:t>
            </a:r>
          </a:p>
          <a:p>
            <a:r>
              <a:rPr lang="id-ID" dirty="0" smtClean="0"/>
              <a:t>Pada zona extractive, kelebihan alkohol yang terbawa FAME akan direcovery dengan memanfaatkan kelarutan metanol dalam gliserol, dan dimasukkan ke zona </a:t>
            </a:r>
            <a:r>
              <a:rPr lang="id-ID" i="1" dirty="0" smtClean="0"/>
              <a:t>extractive-reactive</a:t>
            </a:r>
            <a:r>
              <a:rPr lang="id-ID" dirty="0" smtClean="0"/>
              <a:t> kembali.</a:t>
            </a:r>
            <a:endParaRPr lang="id-ID" dirty="0"/>
          </a:p>
        </p:txBody>
      </p:sp>
    </p:spTree>
    <p:extLst>
      <p:ext uri="{BB962C8B-B14F-4D97-AF65-F5344CB8AC3E}">
        <p14:creationId xmlns:p14="http://schemas.microsoft.com/office/powerpoint/2010/main" val="37816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evelopment of a reactive extraction process for isobutyl isobutyrate  formation intensified by bifunctional ionic liquid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956" y="983673"/>
            <a:ext cx="10073264"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6120" y="5860472"/>
            <a:ext cx="1853335" cy="369332"/>
          </a:xfrm>
          <a:prstGeom prst="rect">
            <a:avLst/>
          </a:prstGeom>
          <a:noFill/>
        </p:spPr>
        <p:txBody>
          <a:bodyPr wrap="square" rtlCol="0">
            <a:spAutoFit/>
          </a:bodyPr>
          <a:lstStyle/>
          <a:p>
            <a:r>
              <a:rPr lang="id-ID" dirty="0" smtClean="0"/>
              <a:t>sciencedirect.com</a:t>
            </a:r>
            <a:endParaRPr lang="id-ID" dirty="0"/>
          </a:p>
        </p:txBody>
      </p:sp>
    </p:spTree>
    <p:extLst>
      <p:ext uri="{BB962C8B-B14F-4D97-AF65-F5344CB8AC3E}">
        <p14:creationId xmlns:p14="http://schemas.microsoft.com/office/powerpoint/2010/main" val="1901331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7. In-situ transesterification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861999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Konsep proses</a:t>
            </a:r>
            <a:endParaRPr lang="id-ID" dirty="0"/>
          </a:p>
        </p:txBody>
      </p:sp>
      <p:sp>
        <p:nvSpPr>
          <p:cNvPr id="3" name="Content Placeholder 2"/>
          <p:cNvSpPr>
            <a:spLocks noGrp="1"/>
          </p:cNvSpPr>
          <p:nvPr>
            <p:ph idx="1"/>
          </p:nvPr>
        </p:nvSpPr>
        <p:spPr/>
        <p:txBody>
          <a:bodyPr>
            <a:normAutofit fontScale="92500"/>
          </a:bodyPr>
          <a:lstStyle/>
          <a:p>
            <a:r>
              <a:rPr lang="id-ID" dirty="0" smtClean="0"/>
              <a:t>Reaksi transesterifikasi dilakukan langsung pada sumber TG, bukan pada minyak hasil ekstraksi.</a:t>
            </a:r>
          </a:p>
          <a:p>
            <a:r>
              <a:rPr lang="id-ID" dirty="0" smtClean="0"/>
              <a:t>Tujuan : meminimalkan biaya operasi.</a:t>
            </a:r>
          </a:p>
          <a:p>
            <a:r>
              <a:rPr lang="id-ID" dirty="0" smtClean="0"/>
              <a:t>Biji sumber minyak digiling dan langsung dicampur dengan alkohol dan katalis.</a:t>
            </a:r>
          </a:p>
          <a:p>
            <a:r>
              <a:rPr lang="id-ID" dirty="0" smtClean="0"/>
              <a:t>Gilingan biji dikeringkan dulu untuk mengurangi kebutuhan alkohol.</a:t>
            </a:r>
          </a:p>
          <a:p>
            <a:r>
              <a:rPr lang="id-ID" dirty="0" smtClean="0"/>
              <a:t>Pengadukan campuran dilakukan selama pada suhu dan tekanan lingkungan selama 1-5 jam untuk memperoleh konversi 95-100%.</a:t>
            </a:r>
            <a:endParaRPr lang="id-ID" dirty="0"/>
          </a:p>
        </p:txBody>
      </p:sp>
    </p:spTree>
    <p:extLst>
      <p:ext uri="{BB962C8B-B14F-4D97-AF65-F5344CB8AC3E}">
        <p14:creationId xmlns:p14="http://schemas.microsoft.com/office/powerpoint/2010/main" val="272043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1. Teknologi superkritis</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17436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Pada akhir proses terbentuk 2 lapisan, yang bawah adalah alkohol yang akan direcovery, dan lapisan atas adalah biodiesel yang akan dicuci untuk menghilangkan pengotor.</a:t>
            </a:r>
          </a:p>
          <a:p>
            <a:r>
              <a:rPr lang="id-ID" dirty="0" smtClean="0"/>
              <a:t>Sisa bungkil dari biji-bijian dapat digunakan untuk pakan ternak.</a:t>
            </a:r>
          </a:p>
          <a:p>
            <a:r>
              <a:rPr lang="id-ID" dirty="0" smtClean="0"/>
              <a:t>Dapat pula diterapkan terhadap daging dan tulang sisa pemotongan hewan.</a:t>
            </a:r>
            <a:endParaRPr lang="id-ID" dirty="0"/>
          </a:p>
        </p:txBody>
      </p:sp>
    </p:spTree>
    <p:extLst>
      <p:ext uri="{BB962C8B-B14F-4D97-AF65-F5344CB8AC3E}">
        <p14:creationId xmlns:p14="http://schemas.microsoft.com/office/powerpoint/2010/main" val="1558851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3" y="538787"/>
            <a:ext cx="9601196" cy="1303867"/>
          </a:xfrm>
          <a:solidFill>
            <a:schemeClr val="bg1"/>
          </a:solidFill>
        </p:spPr>
        <p:txBody>
          <a:bodyPr>
            <a:normAutofit fontScale="90000"/>
          </a:bodyPr>
          <a:lstStyle/>
          <a:p>
            <a:r>
              <a:rPr lang="id-ID" dirty="0" smtClean="0"/>
              <a:t>Perbedaan in-situ transesterifikasi dengan transesterifikasi konvensional</a:t>
            </a:r>
            <a:endParaRPr lang="id-ID" dirty="0"/>
          </a:p>
        </p:txBody>
      </p:sp>
      <p:pic>
        <p:nvPicPr>
          <p:cNvPr id="3" name="Picture 2"/>
          <p:cNvPicPr>
            <a:picLocks noChangeAspect="1"/>
          </p:cNvPicPr>
          <p:nvPr/>
        </p:nvPicPr>
        <p:blipFill>
          <a:blip r:embed="rId2"/>
          <a:stretch>
            <a:fillRect/>
          </a:stretch>
        </p:blipFill>
        <p:spPr>
          <a:xfrm>
            <a:off x="2757054" y="2078183"/>
            <a:ext cx="6416629" cy="4339070"/>
          </a:xfrm>
          <a:prstGeom prst="rect">
            <a:avLst/>
          </a:prstGeom>
        </p:spPr>
      </p:pic>
    </p:spTree>
    <p:extLst>
      <p:ext uri="{BB962C8B-B14F-4D97-AF65-F5344CB8AC3E}">
        <p14:creationId xmlns:p14="http://schemas.microsoft.com/office/powerpoint/2010/main" val="315036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8. Iradiasi ultrasonik</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706189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ultrasonik</a:t>
            </a:r>
            <a:endParaRPr lang="id-ID" dirty="0"/>
          </a:p>
        </p:txBody>
      </p:sp>
      <p:sp>
        <p:nvSpPr>
          <p:cNvPr id="3" name="Content Placeholder 2"/>
          <p:cNvSpPr>
            <a:spLocks noGrp="1"/>
          </p:cNvSpPr>
          <p:nvPr>
            <p:ph idx="1"/>
          </p:nvPr>
        </p:nvSpPr>
        <p:spPr/>
        <p:txBody>
          <a:bodyPr/>
          <a:lstStyle/>
          <a:p>
            <a:r>
              <a:rPr lang="id-ID" dirty="0" smtClean="0"/>
              <a:t>Gelombang bunyi yang tidak dapat didengar manusia dengan frekuensi 20 kHz-100 MHz.</a:t>
            </a:r>
          </a:p>
          <a:p>
            <a:r>
              <a:rPr lang="id-ID" dirty="0" smtClean="0"/>
              <a:t>Gelombang ini mampu memberikan efek pengadukan dan energi aktivasi untuk memulai reaksi transesterifikasi.</a:t>
            </a:r>
          </a:p>
          <a:p>
            <a:r>
              <a:rPr lang="id-ID" dirty="0" smtClean="0"/>
              <a:t>Gelombang yang sesuai ditransmisikan secara efektif melalui transducer ke alkohol dan minyak.</a:t>
            </a:r>
          </a:p>
          <a:p>
            <a:r>
              <a:rPr lang="id-ID" dirty="0" smtClean="0"/>
              <a:t>Akibatnya akan terbentuk gelembung kavitasi dalam liquid.</a:t>
            </a:r>
            <a:endParaRPr lang="id-ID" dirty="0"/>
          </a:p>
        </p:txBody>
      </p:sp>
    </p:spTree>
    <p:extLst>
      <p:ext uri="{BB962C8B-B14F-4D97-AF65-F5344CB8AC3E}">
        <p14:creationId xmlns:p14="http://schemas.microsoft.com/office/powerpoint/2010/main" val="323129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pPr marL="0" indent="0">
              <a:buNone/>
            </a:pPr>
            <a:r>
              <a:rPr lang="id-ID" dirty="0" smtClean="0"/>
              <a:t>Kemunculan dan hilangnya gelembung ini membuat lapisan batas antara 2 fasa reaktan menjadi hilang sehingga memudahkan terbentuknya emulsi karena ukuran droplet minyak dan alkohol yang kecil.</a:t>
            </a:r>
          </a:p>
          <a:p>
            <a:pPr marL="0" indent="0">
              <a:buNone/>
            </a:pPr>
            <a:r>
              <a:rPr lang="id-ID" dirty="0" smtClean="0"/>
              <a:t>Ukuran gelombang yang biasa dipakai utk esterifikasi biodiesel 20-40 kHz.</a:t>
            </a:r>
          </a:p>
          <a:p>
            <a:pPr marL="0" indent="0">
              <a:buNone/>
            </a:pPr>
            <a:r>
              <a:rPr lang="id-ID" dirty="0" smtClean="0"/>
              <a:t>Proses dapat berlangsung secara batch maupun kontinyu, tetapi batch tidak dapat digunakan untuk skala industri karena ukuran alat yang kecil.</a:t>
            </a:r>
            <a:endParaRPr lang="id-ID" dirty="0"/>
          </a:p>
        </p:txBody>
      </p:sp>
    </p:spTree>
    <p:extLst>
      <p:ext uri="{BB962C8B-B14F-4D97-AF65-F5344CB8AC3E}">
        <p14:creationId xmlns:p14="http://schemas.microsoft.com/office/powerpoint/2010/main" val="45573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hematic diagram of ultrasonic irradiation (UI) system.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828" y="827374"/>
            <a:ext cx="8701207" cy="5227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22871" y="5869769"/>
            <a:ext cx="1787237" cy="369332"/>
          </a:xfrm>
          <a:prstGeom prst="rect">
            <a:avLst/>
          </a:prstGeom>
          <a:noFill/>
        </p:spPr>
        <p:txBody>
          <a:bodyPr wrap="square" rtlCol="0">
            <a:spAutoFit/>
          </a:bodyPr>
          <a:lstStyle/>
          <a:p>
            <a:r>
              <a:rPr lang="id-ID" dirty="0" smtClean="0"/>
              <a:t>researchgate.net</a:t>
            </a:r>
            <a:endParaRPr lang="id-ID" dirty="0"/>
          </a:p>
        </p:txBody>
      </p:sp>
    </p:spTree>
    <p:extLst>
      <p:ext uri="{BB962C8B-B14F-4D97-AF65-F5344CB8AC3E}">
        <p14:creationId xmlns:p14="http://schemas.microsoft.com/office/powerpoint/2010/main" val="2624149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454" y="1037849"/>
            <a:ext cx="7734891" cy="4684078"/>
          </a:xfrm>
          <a:prstGeom prst="rect">
            <a:avLst/>
          </a:prstGeom>
        </p:spPr>
      </p:pic>
      <p:sp>
        <p:nvSpPr>
          <p:cNvPr id="3" name="TextBox 2"/>
          <p:cNvSpPr txBox="1"/>
          <p:nvPr/>
        </p:nvSpPr>
        <p:spPr>
          <a:xfrm>
            <a:off x="9822871" y="5869769"/>
            <a:ext cx="1787237" cy="369332"/>
          </a:xfrm>
          <a:prstGeom prst="rect">
            <a:avLst/>
          </a:prstGeom>
          <a:noFill/>
        </p:spPr>
        <p:txBody>
          <a:bodyPr wrap="square" rtlCol="0">
            <a:spAutoFit/>
          </a:bodyPr>
          <a:lstStyle/>
          <a:p>
            <a:r>
              <a:rPr lang="id-ID" dirty="0" smtClean="0"/>
              <a:t>intechopen.com</a:t>
            </a:r>
            <a:endParaRPr lang="id-ID" dirty="0"/>
          </a:p>
        </p:txBody>
      </p:sp>
    </p:spTree>
    <p:extLst>
      <p:ext uri="{BB962C8B-B14F-4D97-AF65-F5344CB8AC3E}">
        <p14:creationId xmlns:p14="http://schemas.microsoft.com/office/powerpoint/2010/main" val="1880266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Keuntungan proses</a:t>
            </a:r>
            <a:endParaRPr lang="id-ID" dirty="0"/>
          </a:p>
        </p:txBody>
      </p:sp>
      <p:sp>
        <p:nvSpPr>
          <p:cNvPr id="3" name="Content Placeholder 2"/>
          <p:cNvSpPr>
            <a:spLocks noGrp="1"/>
          </p:cNvSpPr>
          <p:nvPr>
            <p:ph sz="half" idx="1"/>
          </p:nvPr>
        </p:nvSpPr>
        <p:spPr/>
        <p:txBody>
          <a:bodyPr>
            <a:normAutofit fontScale="92500" lnSpcReduction="10000"/>
          </a:bodyPr>
          <a:lstStyle/>
          <a:p>
            <a:r>
              <a:rPr lang="id-ID" dirty="0" smtClean="0"/>
              <a:t>Meningkatkan laju reaksi</a:t>
            </a:r>
          </a:p>
          <a:p>
            <a:r>
              <a:rPr lang="id-ID" dirty="0" smtClean="0"/>
              <a:t>Dapat dijalankan pada suhu rendah</a:t>
            </a:r>
          </a:p>
          <a:p>
            <a:r>
              <a:rPr lang="id-ID" dirty="0" smtClean="0"/>
              <a:t>Memberikan rasio molar yang efisien</a:t>
            </a:r>
          </a:p>
          <a:p>
            <a:r>
              <a:rPr lang="id-ID" dirty="0" smtClean="0"/>
              <a:t>Konsumsi energi lebih rendah dibandingkan pengadukan konvensional.</a:t>
            </a:r>
          </a:p>
          <a:p>
            <a:r>
              <a:rPr lang="id-ID" dirty="0" smtClean="0"/>
              <a:t>Waktu reaksi lebih singkat</a:t>
            </a:r>
          </a:p>
          <a:p>
            <a:r>
              <a:rPr lang="id-ID" dirty="0" smtClean="0"/>
              <a:t>Waktu pemisahan lebih singkat.</a:t>
            </a:r>
            <a:endParaRPr lang="id-ID" dirty="0"/>
          </a:p>
        </p:txBody>
      </p:sp>
      <p:sp>
        <p:nvSpPr>
          <p:cNvPr id="4" name="Content Placeholder 3"/>
          <p:cNvSpPr>
            <a:spLocks noGrp="1"/>
          </p:cNvSpPr>
          <p:nvPr>
            <p:ph sz="half" idx="2"/>
          </p:nvPr>
        </p:nvSpPr>
        <p:spPr/>
        <p:txBody>
          <a:bodyPr>
            <a:normAutofit fontScale="92500" lnSpcReduction="10000"/>
          </a:bodyPr>
          <a:lstStyle/>
          <a:p>
            <a:r>
              <a:rPr lang="id-ID" dirty="0" smtClean="0"/>
              <a:t>Yield produk tinggi</a:t>
            </a:r>
          </a:p>
          <a:p>
            <a:r>
              <a:rPr lang="id-ID" dirty="0" smtClean="0"/>
              <a:t>Kondisi reaksi aman dan sederhana</a:t>
            </a:r>
          </a:p>
          <a:p>
            <a:r>
              <a:rPr lang="id-ID" dirty="0" smtClean="0"/>
              <a:t>Katalis dapat digunakan kembali</a:t>
            </a:r>
          </a:p>
          <a:p>
            <a:r>
              <a:rPr lang="id-ID" dirty="0" smtClean="0"/>
              <a:t>Rangkaian alat sederhana</a:t>
            </a:r>
          </a:p>
          <a:p>
            <a:r>
              <a:rPr lang="id-ID" dirty="0" smtClean="0"/>
              <a:t>Kualitas produk gliserol tinggi</a:t>
            </a:r>
          </a:p>
          <a:p>
            <a:r>
              <a:rPr lang="id-ID" dirty="0" smtClean="0"/>
              <a:t>Proses lebih ekonomis</a:t>
            </a:r>
            <a:endParaRPr lang="id-ID" dirty="0"/>
          </a:p>
        </p:txBody>
      </p:sp>
    </p:spTree>
    <p:extLst>
      <p:ext uri="{BB962C8B-B14F-4D97-AF65-F5344CB8AC3E}">
        <p14:creationId xmlns:p14="http://schemas.microsoft.com/office/powerpoint/2010/main" val="3582452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9. Microwave</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71531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microwave</a:t>
            </a:r>
            <a:endParaRPr lang="id-ID" dirty="0"/>
          </a:p>
        </p:txBody>
      </p:sp>
      <p:sp>
        <p:nvSpPr>
          <p:cNvPr id="3" name="Content Placeholder 2"/>
          <p:cNvSpPr>
            <a:spLocks noGrp="1"/>
          </p:cNvSpPr>
          <p:nvPr>
            <p:ph idx="1"/>
          </p:nvPr>
        </p:nvSpPr>
        <p:spPr/>
        <p:txBody>
          <a:bodyPr/>
          <a:lstStyle/>
          <a:p>
            <a:r>
              <a:rPr lang="id-ID" dirty="0" smtClean="0"/>
              <a:t>Gelombang dengan panjang 1 mm - 1 m dan frekuensi 300 MHz – 300 GHz (di antara gelombang radio dan X-ray).</a:t>
            </a:r>
          </a:p>
          <a:p>
            <a:r>
              <a:rPr lang="id-ID" dirty="0" smtClean="0"/>
              <a:t>Prinsip : panas yang terdapat pada gelombang dipantulkan, ditransmisikan atau diteruskan pada reaktan sehingga dapat bereaksi.</a:t>
            </a:r>
          </a:p>
          <a:p>
            <a:r>
              <a:rPr lang="id-ID" dirty="0" smtClean="0"/>
              <a:t>Panas ditransfer secara langsung (iradiasi) pada reaktan tanpa melalui pre-heating.</a:t>
            </a:r>
            <a:endParaRPr lang="id-ID" dirty="0"/>
          </a:p>
        </p:txBody>
      </p:sp>
    </p:spTree>
    <p:extLst>
      <p:ext uri="{BB962C8B-B14F-4D97-AF65-F5344CB8AC3E}">
        <p14:creationId xmlns:p14="http://schemas.microsoft.com/office/powerpoint/2010/main" val="233704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id-ID" dirty="0" smtClean="0"/>
              <a:t>Konsep proses</a:t>
            </a:r>
            <a:endParaRPr lang="id-ID" dirty="0"/>
          </a:p>
        </p:txBody>
      </p:sp>
      <p:sp>
        <p:nvSpPr>
          <p:cNvPr id="5" name="Content Placeholder 4"/>
          <p:cNvSpPr>
            <a:spLocks noGrp="1"/>
          </p:cNvSpPr>
          <p:nvPr>
            <p:ph idx="1"/>
          </p:nvPr>
        </p:nvSpPr>
        <p:spPr/>
        <p:txBody>
          <a:bodyPr/>
          <a:lstStyle/>
          <a:p>
            <a:r>
              <a:rPr lang="id-ID" dirty="0" smtClean="0"/>
              <a:t>Fluida superkritis adalah fluida yang memiliki tekanan dan suhu di atas kondisi kritisnya (tidak terlihat fasa uap/cair).</a:t>
            </a:r>
          </a:p>
          <a:p>
            <a:r>
              <a:rPr lang="id-ID" dirty="0" smtClean="0"/>
              <a:t>Fluida superkritis memiliki energi kinetik seperti gas dan densitas tinggi seperti cairan.</a:t>
            </a:r>
          </a:p>
          <a:p>
            <a:r>
              <a:rPr lang="id-ID" dirty="0" smtClean="0"/>
              <a:t>Pada reaksi pembuatan biodiesel digunakan fluida (alkohol) dalam kondisi superkritis (P, T tinggi) sehingga campuran TG &amp; alkohol dapat menjadi 1 fase.</a:t>
            </a:r>
            <a:endParaRPr lang="id-ID" dirty="0"/>
          </a:p>
        </p:txBody>
      </p:sp>
    </p:spTree>
    <p:extLst>
      <p:ext uri="{BB962C8B-B14F-4D97-AF65-F5344CB8AC3E}">
        <p14:creationId xmlns:p14="http://schemas.microsoft.com/office/powerpoint/2010/main" val="1465021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icrowave energy potential for biodiesel production | SpringerLin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9484" y="296864"/>
            <a:ext cx="7772878" cy="38733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51099" y="5620389"/>
            <a:ext cx="1787237" cy="369332"/>
          </a:xfrm>
          <a:prstGeom prst="rect">
            <a:avLst/>
          </a:prstGeom>
          <a:noFill/>
        </p:spPr>
        <p:txBody>
          <a:bodyPr wrap="square" rtlCol="0">
            <a:spAutoFit/>
          </a:bodyPr>
          <a:lstStyle/>
          <a:p>
            <a:r>
              <a:rPr lang="id-ID" dirty="0" smtClean="0"/>
              <a:t>link.springer.com</a:t>
            </a:r>
            <a:endParaRPr lang="id-ID" dirty="0"/>
          </a:p>
        </p:txBody>
      </p:sp>
      <p:pic>
        <p:nvPicPr>
          <p:cNvPr id="9" name="Picture 2" descr="media.springernature.com/lw685/springer-stat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85164" y="4107528"/>
            <a:ext cx="6020033" cy="26789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72837" y="5805055"/>
            <a:ext cx="6096000" cy="369332"/>
          </a:xfrm>
          <a:prstGeom prst="rect">
            <a:avLst/>
          </a:prstGeom>
        </p:spPr>
        <p:txBody>
          <a:bodyPr>
            <a:spAutoFit/>
          </a:bodyPr>
          <a:lstStyle/>
          <a:p>
            <a:r>
              <a:rPr lang="id-ID" dirty="0" smtClean="0"/>
              <a:t>sustainablechemicalprocesses.springeropen.com</a:t>
            </a:r>
            <a:endParaRPr lang="id-ID" dirty="0"/>
          </a:p>
        </p:txBody>
      </p:sp>
    </p:spTree>
    <p:extLst>
      <p:ext uri="{BB962C8B-B14F-4D97-AF65-F5344CB8AC3E}">
        <p14:creationId xmlns:p14="http://schemas.microsoft.com/office/powerpoint/2010/main" val="1321531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Keuntungan proses</a:t>
            </a:r>
            <a:endParaRPr lang="id-ID" dirty="0"/>
          </a:p>
        </p:txBody>
      </p:sp>
      <p:sp>
        <p:nvSpPr>
          <p:cNvPr id="3" name="Content Placeholder 2"/>
          <p:cNvSpPr>
            <a:spLocks noGrp="1"/>
          </p:cNvSpPr>
          <p:nvPr>
            <p:ph sz="half" idx="1"/>
          </p:nvPr>
        </p:nvSpPr>
        <p:spPr/>
        <p:txBody>
          <a:bodyPr/>
          <a:lstStyle/>
          <a:p>
            <a:r>
              <a:rPr lang="id-ID" dirty="0" smtClean="0"/>
              <a:t>Yield dan kualitas produk lebih tinggi daripada konvensional</a:t>
            </a:r>
          </a:p>
          <a:p>
            <a:r>
              <a:rPr lang="id-ID" dirty="0" smtClean="0"/>
              <a:t>Konsumsi energi 23 kali lebih rendah dibanding cara konvensional</a:t>
            </a:r>
          </a:p>
          <a:p>
            <a:r>
              <a:rPr lang="id-ID" dirty="0" smtClean="0"/>
              <a:t>Lebih ramah lingkungan</a:t>
            </a:r>
          </a:p>
          <a:p>
            <a:r>
              <a:rPr lang="id-ID" dirty="0" smtClean="0"/>
              <a:t>Waktu reaksi singkat</a:t>
            </a:r>
            <a:endParaRPr lang="id-ID" dirty="0"/>
          </a:p>
        </p:txBody>
      </p:sp>
      <p:sp>
        <p:nvSpPr>
          <p:cNvPr id="4" name="Content Placeholder 3"/>
          <p:cNvSpPr>
            <a:spLocks noGrp="1"/>
          </p:cNvSpPr>
          <p:nvPr>
            <p:ph sz="half" idx="2"/>
          </p:nvPr>
        </p:nvSpPr>
        <p:spPr/>
        <p:txBody>
          <a:bodyPr/>
          <a:lstStyle/>
          <a:p>
            <a:r>
              <a:rPr lang="id-ID" dirty="0" smtClean="0"/>
              <a:t>Perbandingan molar reaktan lebih sedikit</a:t>
            </a:r>
          </a:p>
          <a:p>
            <a:r>
              <a:rPr lang="id-ID" dirty="0" smtClean="0"/>
              <a:t>Produk samping yang dihasilkan lebih sedikit</a:t>
            </a:r>
          </a:p>
          <a:p>
            <a:r>
              <a:rPr lang="id-ID" dirty="0" smtClean="0"/>
              <a:t>Sistem transfer panas efektif.</a:t>
            </a:r>
            <a:endParaRPr lang="id-ID" dirty="0"/>
          </a:p>
        </p:txBody>
      </p:sp>
    </p:spTree>
    <p:extLst>
      <p:ext uri="{BB962C8B-B14F-4D97-AF65-F5344CB8AC3E}">
        <p14:creationId xmlns:p14="http://schemas.microsoft.com/office/powerpoint/2010/main" val="429289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Kesulitan</a:t>
            </a:r>
            <a:endParaRPr lang="id-ID" dirty="0"/>
          </a:p>
        </p:txBody>
      </p:sp>
      <p:sp>
        <p:nvSpPr>
          <p:cNvPr id="3" name="Content Placeholder 2"/>
          <p:cNvSpPr>
            <a:spLocks noGrp="1"/>
          </p:cNvSpPr>
          <p:nvPr>
            <p:ph idx="1"/>
          </p:nvPr>
        </p:nvSpPr>
        <p:spPr/>
        <p:txBody>
          <a:bodyPr/>
          <a:lstStyle/>
          <a:p>
            <a:r>
              <a:rPr lang="id-ID" dirty="0" smtClean="0"/>
              <a:t>Daya output iradiasi microwave daoat menyebabkan kerusakan molekul TG</a:t>
            </a:r>
          </a:p>
          <a:p>
            <a:r>
              <a:rPr lang="id-ID" dirty="0" smtClean="0"/>
              <a:t>Perlu memperhatikan safety apabila diaplikasikan pada skala industri.</a:t>
            </a:r>
            <a:endParaRPr lang="id-ID" dirty="0"/>
          </a:p>
        </p:txBody>
      </p:sp>
    </p:spTree>
    <p:extLst>
      <p:ext uri="{BB962C8B-B14F-4D97-AF65-F5344CB8AC3E}">
        <p14:creationId xmlns:p14="http://schemas.microsoft.com/office/powerpoint/2010/main" val="375982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stretch>
            <a:fillRect/>
          </a:stretch>
        </p:blipFill>
        <p:spPr>
          <a:xfrm>
            <a:off x="522941" y="2898032"/>
            <a:ext cx="3830638" cy="2896249"/>
          </a:xfrm>
          <a:prstGeom prst="rect">
            <a:avLst/>
          </a:prstGeom>
        </p:spPr>
      </p:pic>
      <p:pic>
        <p:nvPicPr>
          <p:cNvPr id="9218" name="Picture 2" descr="Supercritical Biodiesel Technology | RP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3735912" y="308551"/>
            <a:ext cx="8262886" cy="3833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2535" y="5794281"/>
            <a:ext cx="1835725" cy="369332"/>
          </a:xfrm>
          <a:prstGeom prst="rect">
            <a:avLst/>
          </a:prstGeom>
          <a:noFill/>
        </p:spPr>
        <p:txBody>
          <a:bodyPr wrap="square" rtlCol="0">
            <a:spAutoFit/>
          </a:bodyPr>
          <a:lstStyle/>
          <a:p>
            <a:r>
              <a:rPr lang="id-ID" dirty="0" smtClean="0"/>
              <a:t>link.springer.com</a:t>
            </a:r>
            <a:endParaRPr lang="id-ID" dirty="0"/>
          </a:p>
        </p:txBody>
      </p:sp>
      <p:sp>
        <p:nvSpPr>
          <p:cNvPr id="8" name="TextBox 7"/>
          <p:cNvSpPr txBox="1"/>
          <p:nvPr/>
        </p:nvSpPr>
        <p:spPr>
          <a:xfrm>
            <a:off x="10522529" y="4218449"/>
            <a:ext cx="1835725" cy="369332"/>
          </a:xfrm>
          <a:prstGeom prst="rect">
            <a:avLst/>
          </a:prstGeom>
          <a:noFill/>
        </p:spPr>
        <p:txBody>
          <a:bodyPr wrap="square" rtlCol="0">
            <a:spAutoFit/>
          </a:bodyPr>
          <a:lstStyle/>
          <a:p>
            <a:r>
              <a:rPr lang="id-ID" dirty="0" smtClean="0"/>
              <a:t>rpsol.com</a:t>
            </a:r>
            <a:endParaRPr lang="id-ID" dirty="0"/>
          </a:p>
        </p:txBody>
      </p:sp>
    </p:spTree>
    <p:extLst>
      <p:ext uri="{BB962C8B-B14F-4D97-AF65-F5344CB8AC3E}">
        <p14:creationId xmlns:p14="http://schemas.microsoft.com/office/powerpoint/2010/main" val="60297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id-ID"/>
          </a:p>
        </p:txBody>
      </p:sp>
      <p:sp>
        <p:nvSpPr>
          <p:cNvPr id="5" name="Content Placeholder 4"/>
          <p:cNvSpPr>
            <a:spLocks noGrp="1"/>
          </p:cNvSpPr>
          <p:nvPr>
            <p:ph sz="half" idx="1"/>
          </p:nvPr>
        </p:nvSpPr>
        <p:spPr/>
        <p:txBody>
          <a:bodyPr/>
          <a:lstStyle/>
          <a:p>
            <a:pPr marL="0" indent="0">
              <a:buNone/>
            </a:pPr>
            <a:r>
              <a:rPr lang="id-ID" dirty="0" smtClean="0"/>
              <a:t>Kerugian :</a:t>
            </a:r>
          </a:p>
          <a:p>
            <a:r>
              <a:rPr lang="id-ID" dirty="0" smtClean="0"/>
              <a:t>Tingginya biaya peralatan </a:t>
            </a:r>
            <a:r>
              <a:rPr lang="fi-FI" dirty="0"/>
              <a:t>(</a:t>
            </a:r>
            <a:r>
              <a:rPr lang="fi-FI" dirty="0" smtClean="0"/>
              <a:t>250-400</a:t>
            </a:r>
            <a:r>
              <a:rPr lang="fi-FI" dirty="0" smtClean="0">
                <a:latin typeface="Trebuchet MS" panose="020B0603020202020204" pitchFamily="34" charset="0"/>
              </a:rPr>
              <a:t>°</a:t>
            </a:r>
            <a:r>
              <a:rPr lang="fi-FI" dirty="0" smtClean="0"/>
              <a:t>C</a:t>
            </a:r>
            <a:r>
              <a:rPr lang="fi-FI" dirty="0"/>
              <a:t>) dan tekanan proses (40-45 </a:t>
            </a:r>
            <a:r>
              <a:rPr lang="fi-FI" dirty="0" smtClean="0"/>
              <a:t>M</a:t>
            </a:r>
            <a:r>
              <a:rPr lang="id-ID" dirty="0" smtClean="0"/>
              <a:t>P</a:t>
            </a:r>
            <a:r>
              <a:rPr lang="fi-FI" dirty="0" smtClean="0"/>
              <a:t>a)</a:t>
            </a:r>
            <a:endParaRPr lang="id-ID" dirty="0" smtClean="0"/>
          </a:p>
          <a:p>
            <a:r>
              <a:rPr lang="id-ID" dirty="0" smtClean="0"/>
              <a:t>Rasio alkohol : minyak sangat tinggi (42 : 1)</a:t>
            </a:r>
          </a:p>
          <a:p>
            <a:endParaRPr lang="id-ID" dirty="0"/>
          </a:p>
        </p:txBody>
      </p:sp>
      <p:sp>
        <p:nvSpPr>
          <p:cNvPr id="11" name="Content Placeholder 10"/>
          <p:cNvSpPr>
            <a:spLocks noGrp="1"/>
          </p:cNvSpPr>
          <p:nvPr>
            <p:ph sz="half" idx="2"/>
          </p:nvPr>
        </p:nvSpPr>
        <p:spPr/>
        <p:txBody>
          <a:bodyPr/>
          <a:lstStyle/>
          <a:p>
            <a:pPr marL="0" indent="0">
              <a:buNone/>
            </a:pPr>
            <a:r>
              <a:rPr lang="id-ID" dirty="0" smtClean="0"/>
              <a:t>Keuntungan :</a:t>
            </a:r>
          </a:p>
          <a:p>
            <a:r>
              <a:rPr lang="id-ID" dirty="0" smtClean="0"/>
              <a:t>Reaksi sangat cepat</a:t>
            </a:r>
          </a:p>
          <a:p>
            <a:r>
              <a:rPr lang="id-ID" dirty="0" smtClean="0"/>
              <a:t>Bisa dilakukan tanpa katalis</a:t>
            </a:r>
          </a:p>
          <a:p>
            <a:r>
              <a:rPr lang="id-ID" dirty="0" smtClean="0"/>
              <a:t>Ramah lingkungan</a:t>
            </a:r>
          </a:p>
          <a:p>
            <a:r>
              <a:rPr lang="id-ID" dirty="0" smtClean="0"/>
              <a:t>Tidak dipengaruh keasaman dan kandungan air</a:t>
            </a:r>
          </a:p>
          <a:p>
            <a:endParaRPr lang="id-ID" dirty="0"/>
          </a:p>
        </p:txBody>
      </p:sp>
    </p:spTree>
    <p:extLst>
      <p:ext uri="{BB962C8B-B14F-4D97-AF65-F5344CB8AC3E}">
        <p14:creationId xmlns:p14="http://schemas.microsoft.com/office/powerpoint/2010/main" val="19732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2. Metode co-solvent</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28034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Latar belakang</a:t>
            </a:r>
            <a:endParaRPr lang="id-ID" dirty="0"/>
          </a:p>
        </p:txBody>
      </p:sp>
      <p:sp>
        <p:nvSpPr>
          <p:cNvPr id="3" name="Content Placeholder 2"/>
          <p:cNvSpPr>
            <a:spLocks noGrp="1"/>
          </p:cNvSpPr>
          <p:nvPr>
            <p:ph idx="1"/>
          </p:nvPr>
        </p:nvSpPr>
        <p:spPr/>
        <p:txBody>
          <a:bodyPr/>
          <a:lstStyle/>
          <a:p>
            <a:r>
              <a:rPr lang="id-ID" dirty="0" smtClean="0"/>
              <a:t>Kelarutan TG dalam alkohol yang rendah menyebabkan kecepatan reaksi relatif lambat.</a:t>
            </a:r>
          </a:p>
          <a:p>
            <a:r>
              <a:rPr lang="id-ID" dirty="0" smtClean="0"/>
              <a:t>Untuk itu perlu ditambahkan solvent inert yang mampu melarutkan keduanya namun tidak bereaksi dengan keduanya.</a:t>
            </a:r>
          </a:p>
          <a:p>
            <a:r>
              <a:rPr lang="id-ID" dirty="0" smtClean="0"/>
              <a:t>Contoh : THF, dietil eter, MTBE, diisopropil eter (bp &lt; 120</a:t>
            </a:r>
            <a:r>
              <a:rPr lang="id-ID" dirty="0" smtClean="0">
                <a:latin typeface="Trebuchet MS" panose="020B0603020202020204" pitchFamily="34" charset="0"/>
              </a:rPr>
              <a:t>°</a:t>
            </a:r>
            <a:r>
              <a:rPr lang="id-ID" dirty="0" smtClean="0"/>
              <a:t>C) </a:t>
            </a:r>
          </a:p>
          <a:p>
            <a:r>
              <a:rPr lang="id-ID" dirty="0" smtClean="0"/>
              <a:t>Sisa alkohol dan THF dapat direcycle kembali dengan distilasi.</a:t>
            </a:r>
            <a:endParaRPr lang="id-ID" dirty="0"/>
          </a:p>
        </p:txBody>
      </p:sp>
    </p:spTree>
    <p:extLst>
      <p:ext uri="{BB962C8B-B14F-4D97-AF65-F5344CB8AC3E}">
        <p14:creationId xmlns:p14="http://schemas.microsoft.com/office/powerpoint/2010/main" val="14026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novative Canadian Process Technology for Biodiesel Productio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61392" y="332509"/>
            <a:ext cx="8059700" cy="5569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63201" y="5717371"/>
            <a:ext cx="955963" cy="369332"/>
          </a:xfrm>
          <a:prstGeom prst="rect">
            <a:avLst/>
          </a:prstGeom>
          <a:noFill/>
        </p:spPr>
        <p:txBody>
          <a:bodyPr wrap="square" rtlCol="0">
            <a:spAutoFit/>
          </a:bodyPr>
          <a:lstStyle/>
          <a:p>
            <a:r>
              <a:rPr lang="id-ID" dirty="0" smtClean="0"/>
              <a:t>osti.gov</a:t>
            </a:r>
            <a:endParaRPr lang="id-ID" dirty="0"/>
          </a:p>
        </p:txBody>
      </p:sp>
      <p:sp>
        <p:nvSpPr>
          <p:cNvPr id="4" name="TextBox 3"/>
          <p:cNvSpPr txBox="1"/>
          <p:nvPr/>
        </p:nvSpPr>
        <p:spPr>
          <a:xfrm>
            <a:off x="4613557" y="1436313"/>
            <a:ext cx="969817" cy="307777"/>
          </a:xfrm>
          <a:prstGeom prst="rect">
            <a:avLst/>
          </a:prstGeom>
          <a:solidFill>
            <a:schemeClr val="bg1"/>
          </a:solidFill>
        </p:spPr>
        <p:txBody>
          <a:bodyPr wrap="square" rtlCol="0">
            <a:spAutoFit/>
          </a:bodyPr>
          <a:lstStyle/>
          <a:p>
            <a:r>
              <a:rPr lang="id-ID" sz="1400" dirty="0" smtClean="0"/>
              <a:t>feedstock</a:t>
            </a:r>
            <a:endParaRPr lang="id-ID" sz="1400" dirty="0"/>
          </a:p>
        </p:txBody>
      </p:sp>
      <p:sp>
        <p:nvSpPr>
          <p:cNvPr id="5" name="TextBox 4"/>
          <p:cNvSpPr txBox="1"/>
          <p:nvPr/>
        </p:nvSpPr>
        <p:spPr>
          <a:xfrm>
            <a:off x="6442362" y="729735"/>
            <a:ext cx="2064326" cy="307777"/>
          </a:xfrm>
          <a:prstGeom prst="rect">
            <a:avLst/>
          </a:prstGeom>
          <a:solidFill>
            <a:schemeClr val="bg1"/>
          </a:solidFill>
        </p:spPr>
        <p:txBody>
          <a:bodyPr wrap="square" rtlCol="0">
            <a:spAutoFit/>
          </a:bodyPr>
          <a:lstStyle/>
          <a:p>
            <a:r>
              <a:rPr lang="id-ID" sz="1400" dirty="0" smtClean="0"/>
              <a:t>Methanol &amp; cosolvent</a:t>
            </a:r>
            <a:endParaRPr lang="id-ID" sz="1400" dirty="0"/>
          </a:p>
        </p:txBody>
      </p:sp>
      <p:sp>
        <p:nvSpPr>
          <p:cNvPr id="6" name="TextBox 5"/>
          <p:cNvSpPr txBox="1"/>
          <p:nvPr/>
        </p:nvSpPr>
        <p:spPr>
          <a:xfrm>
            <a:off x="2881745" y="2048895"/>
            <a:ext cx="1856508" cy="307777"/>
          </a:xfrm>
          <a:prstGeom prst="rect">
            <a:avLst/>
          </a:prstGeom>
          <a:solidFill>
            <a:schemeClr val="bg1"/>
          </a:solidFill>
        </p:spPr>
        <p:txBody>
          <a:bodyPr wrap="square" rtlCol="0">
            <a:spAutoFit/>
          </a:bodyPr>
          <a:lstStyle/>
          <a:p>
            <a:r>
              <a:rPr lang="id-ID" sz="1400" dirty="0" smtClean="0"/>
              <a:t>First step</a:t>
            </a:r>
            <a:endParaRPr lang="id-ID" sz="1400" dirty="0"/>
          </a:p>
        </p:txBody>
      </p:sp>
      <p:sp>
        <p:nvSpPr>
          <p:cNvPr id="7" name="TextBox 6"/>
          <p:cNvSpPr txBox="1"/>
          <p:nvPr/>
        </p:nvSpPr>
        <p:spPr>
          <a:xfrm>
            <a:off x="3089565" y="2721436"/>
            <a:ext cx="1856508" cy="307777"/>
          </a:xfrm>
          <a:prstGeom prst="rect">
            <a:avLst/>
          </a:prstGeom>
          <a:solidFill>
            <a:schemeClr val="bg1"/>
          </a:solidFill>
        </p:spPr>
        <p:txBody>
          <a:bodyPr wrap="square" rtlCol="0">
            <a:spAutoFit/>
          </a:bodyPr>
          <a:lstStyle/>
          <a:p>
            <a:r>
              <a:rPr lang="id-ID" sz="1400" dirty="0" smtClean="0"/>
              <a:t>FFAs converted</a:t>
            </a:r>
            <a:endParaRPr lang="id-ID" sz="1400" dirty="0"/>
          </a:p>
        </p:txBody>
      </p:sp>
      <p:sp>
        <p:nvSpPr>
          <p:cNvPr id="8" name="TextBox 7"/>
          <p:cNvSpPr txBox="1"/>
          <p:nvPr/>
        </p:nvSpPr>
        <p:spPr>
          <a:xfrm>
            <a:off x="2872621" y="3149726"/>
            <a:ext cx="1233054" cy="307777"/>
          </a:xfrm>
          <a:prstGeom prst="rect">
            <a:avLst/>
          </a:prstGeom>
          <a:solidFill>
            <a:schemeClr val="bg1"/>
          </a:solidFill>
        </p:spPr>
        <p:txBody>
          <a:bodyPr wrap="square" rtlCol="0">
            <a:spAutoFit/>
          </a:bodyPr>
          <a:lstStyle/>
          <a:p>
            <a:r>
              <a:rPr lang="id-ID" sz="1400" dirty="0" smtClean="0"/>
              <a:t>Second step</a:t>
            </a:r>
            <a:endParaRPr lang="id-ID" sz="1400" dirty="0"/>
          </a:p>
        </p:txBody>
      </p:sp>
      <p:sp>
        <p:nvSpPr>
          <p:cNvPr id="9" name="TextBox 8"/>
          <p:cNvSpPr txBox="1"/>
          <p:nvPr/>
        </p:nvSpPr>
        <p:spPr>
          <a:xfrm>
            <a:off x="2258290" y="3826835"/>
            <a:ext cx="1551709" cy="307777"/>
          </a:xfrm>
          <a:prstGeom prst="rect">
            <a:avLst/>
          </a:prstGeom>
          <a:solidFill>
            <a:schemeClr val="bg1"/>
          </a:solidFill>
        </p:spPr>
        <p:txBody>
          <a:bodyPr wrap="square" rtlCol="0">
            <a:spAutoFit/>
          </a:bodyPr>
          <a:lstStyle/>
          <a:p>
            <a:r>
              <a:rPr lang="id-ID" sz="1400" dirty="0" smtClean="0"/>
              <a:t>TGs converted</a:t>
            </a:r>
            <a:endParaRPr lang="id-ID" sz="1400" dirty="0"/>
          </a:p>
        </p:txBody>
      </p:sp>
      <p:sp>
        <p:nvSpPr>
          <p:cNvPr id="10" name="TextBox 9"/>
          <p:cNvSpPr txBox="1"/>
          <p:nvPr/>
        </p:nvSpPr>
        <p:spPr>
          <a:xfrm>
            <a:off x="2688505" y="4073058"/>
            <a:ext cx="1052946" cy="307777"/>
          </a:xfrm>
          <a:prstGeom prst="rect">
            <a:avLst/>
          </a:prstGeom>
          <a:solidFill>
            <a:schemeClr val="bg1"/>
          </a:solidFill>
        </p:spPr>
        <p:txBody>
          <a:bodyPr wrap="square" rtlCol="0">
            <a:spAutoFit/>
          </a:bodyPr>
          <a:lstStyle/>
          <a:p>
            <a:r>
              <a:rPr lang="id-ID" sz="1400" dirty="0" smtClean="0"/>
              <a:t>Evaporator</a:t>
            </a:r>
            <a:endParaRPr lang="id-ID" sz="1400" dirty="0"/>
          </a:p>
        </p:txBody>
      </p:sp>
      <p:sp>
        <p:nvSpPr>
          <p:cNvPr id="11" name="TextBox 10"/>
          <p:cNvSpPr txBox="1"/>
          <p:nvPr/>
        </p:nvSpPr>
        <p:spPr>
          <a:xfrm>
            <a:off x="5122533" y="3303615"/>
            <a:ext cx="512619" cy="307777"/>
          </a:xfrm>
          <a:prstGeom prst="rect">
            <a:avLst/>
          </a:prstGeom>
          <a:solidFill>
            <a:schemeClr val="bg1"/>
          </a:solidFill>
        </p:spPr>
        <p:txBody>
          <a:bodyPr wrap="square" rtlCol="0">
            <a:spAutoFit/>
          </a:bodyPr>
          <a:lstStyle/>
          <a:p>
            <a:r>
              <a:rPr lang="id-ID" sz="1400" dirty="0" smtClean="0"/>
              <a:t>Base</a:t>
            </a:r>
            <a:endParaRPr lang="id-ID" sz="1400" dirty="0"/>
          </a:p>
        </p:txBody>
      </p:sp>
      <p:sp>
        <p:nvSpPr>
          <p:cNvPr id="12" name="TextBox 11"/>
          <p:cNvSpPr txBox="1"/>
          <p:nvPr/>
        </p:nvSpPr>
        <p:spPr>
          <a:xfrm>
            <a:off x="1935988" y="1902727"/>
            <a:ext cx="512619" cy="307777"/>
          </a:xfrm>
          <a:prstGeom prst="rect">
            <a:avLst/>
          </a:prstGeom>
          <a:solidFill>
            <a:schemeClr val="bg1"/>
          </a:solidFill>
        </p:spPr>
        <p:txBody>
          <a:bodyPr wrap="square" rtlCol="0">
            <a:spAutoFit/>
          </a:bodyPr>
          <a:lstStyle/>
          <a:p>
            <a:r>
              <a:rPr lang="id-ID" sz="1400" dirty="0" smtClean="0"/>
              <a:t>Acid</a:t>
            </a:r>
            <a:endParaRPr lang="id-ID" sz="1400" dirty="0"/>
          </a:p>
        </p:txBody>
      </p:sp>
      <p:sp>
        <p:nvSpPr>
          <p:cNvPr id="13" name="TextBox 12"/>
          <p:cNvSpPr txBox="1"/>
          <p:nvPr/>
        </p:nvSpPr>
        <p:spPr>
          <a:xfrm>
            <a:off x="5704421" y="5146269"/>
            <a:ext cx="959613" cy="307777"/>
          </a:xfrm>
          <a:prstGeom prst="rect">
            <a:avLst/>
          </a:prstGeom>
          <a:solidFill>
            <a:schemeClr val="bg1"/>
          </a:solidFill>
        </p:spPr>
        <p:txBody>
          <a:bodyPr wrap="square" rtlCol="0">
            <a:spAutoFit/>
          </a:bodyPr>
          <a:lstStyle/>
          <a:p>
            <a:r>
              <a:rPr lang="id-ID" sz="1400" dirty="0" smtClean="0"/>
              <a:t>Biodiesel</a:t>
            </a:r>
            <a:endParaRPr lang="id-ID" sz="1400" dirty="0"/>
          </a:p>
        </p:txBody>
      </p:sp>
      <p:sp>
        <p:nvSpPr>
          <p:cNvPr id="14" name="TextBox 13"/>
          <p:cNvSpPr txBox="1"/>
          <p:nvPr/>
        </p:nvSpPr>
        <p:spPr>
          <a:xfrm>
            <a:off x="3809999" y="5508062"/>
            <a:ext cx="959613" cy="307777"/>
          </a:xfrm>
          <a:prstGeom prst="rect">
            <a:avLst/>
          </a:prstGeom>
          <a:solidFill>
            <a:schemeClr val="bg1"/>
          </a:solidFill>
        </p:spPr>
        <p:txBody>
          <a:bodyPr wrap="square" rtlCol="0">
            <a:spAutoFit/>
          </a:bodyPr>
          <a:lstStyle/>
          <a:p>
            <a:r>
              <a:rPr lang="id-ID" sz="1400" dirty="0" smtClean="0"/>
              <a:t>Separator</a:t>
            </a:r>
            <a:endParaRPr lang="id-ID" sz="1400" dirty="0"/>
          </a:p>
        </p:txBody>
      </p:sp>
      <p:sp>
        <p:nvSpPr>
          <p:cNvPr id="15" name="TextBox 14"/>
          <p:cNvSpPr txBox="1"/>
          <p:nvPr/>
        </p:nvSpPr>
        <p:spPr>
          <a:xfrm>
            <a:off x="1494094" y="5146268"/>
            <a:ext cx="1453269" cy="307777"/>
          </a:xfrm>
          <a:prstGeom prst="rect">
            <a:avLst/>
          </a:prstGeom>
          <a:solidFill>
            <a:schemeClr val="bg1"/>
          </a:solidFill>
        </p:spPr>
        <p:txBody>
          <a:bodyPr wrap="square" rtlCol="0">
            <a:spAutoFit/>
          </a:bodyPr>
          <a:lstStyle/>
          <a:p>
            <a:r>
              <a:rPr lang="id-ID" sz="1400" dirty="0" smtClean="0"/>
              <a:t>Glycerin &amp; salts</a:t>
            </a:r>
            <a:endParaRPr lang="id-ID" sz="1400" dirty="0"/>
          </a:p>
        </p:txBody>
      </p:sp>
      <p:sp>
        <p:nvSpPr>
          <p:cNvPr id="16" name="TextBox 15"/>
          <p:cNvSpPr txBox="1"/>
          <p:nvPr/>
        </p:nvSpPr>
        <p:spPr>
          <a:xfrm>
            <a:off x="5205660" y="3561453"/>
            <a:ext cx="2062877" cy="523220"/>
          </a:xfrm>
          <a:prstGeom prst="rect">
            <a:avLst/>
          </a:prstGeom>
          <a:solidFill>
            <a:schemeClr val="bg1"/>
          </a:solidFill>
        </p:spPr>
        <p:txBody>
          <a:bodyPr wrap="square" rtlCol="0">
            <a:spAutoFit/>
          </a:bodyPr>
          <a:lstStyle/>
          <a:p>
            <a:r>
              <a:rPr lang="id-ID" sz="1400" dirty="0" smtClean="0"/>
              <a:t>Excess methanol plus co-solvent recycled</a:t>
            </a:r>
            <a:endParaRPr lang="id-ID" sz="1400" dirty="0"/>
          </a:p>
        </p:txBody>
      </p:sp>
      <p:sp>
        <p:nvSpPr>
          <p:cNvPr id="17" name="TextBox 16"/>
          <p:cNvSpPr txBox="1"/>
          <p:nvPr/>
        </p:nvSpPr>
        <p:spPr>
          <a:xfrm>
            <a:off x="8156678" y="3303615"/>
            <a:ext cx="1322742" cy="523220"/>
          </a:xfrm>
          <a:prstGeom prst="rect">
            <a:avLst/>
          </a:prstGeom>
          <a:solidFill>
            <a:schemeClr val="bg1"/>
          </a:solidFill>
        </p:spPr>
        <p:txBody>
          <a:bodyPr wrap="square" rtlCol="0">
            <a:spAutoFit/>
          </a:bodyPr>
          <a:lstStyle/>
          <a:p>
            <a:r>
              <a:rPr lang="id-ID" sz="1400" dirty="0" smtClean="0"/>
              <a:t>Dehydration column</a:t>
            </a:r>
            <a:endParaRPr lang="id-ID" sz="1400" dirty="0"/>
          </a:p>
        </p:txBody>
      </p:sp>
      <p:sp>
        <p:nvSpPr>
          <p:cNvPr id="18" name="TextBox 17"/>
          <p:cNvSpPr txBox="1"/>
          <p:nvPr/>
        </p:nvSpPr>
        <p:spPr>
          <a:xfrm>
            <a:off x="8569209" y="4710547"/>
            <a:ext cx="587365" cy="307777"/>
          </a:xfrm>
          <a:prstGeom prst="rect">
            <a:avLst/>
          </a:prstGeom>
          <a:solidFill>
            <a:schemeClr val="bg1"/>
          </a:solidFill>
        </p:spPr>
        <p:txBody>
          <a:bodyPr wrap="square" rtlCol="0">
            <a:spAutoFit/>
          </a:bodyPr>
          <a:lstStyle/>
          <a:p>
            <a:r>
              <a:rPr lang="id-ID" sz="1400" dirty="0" smtClean="0"/>
              <a:t>Water</a:t>
            </a:r>
            <a:endParaRPr lang="id-ID" sz="1400" dirty="0"/>
          </a:p>
        </p:txBody>
      </p:sp>
    </p:spTree>
    <p:extLst>
      <p:ext uri="{BB962C8B-B14F-4D97-AF65-F5344CB8AC3E}">
        <p14:creationId xmlns:p14="http://schemas.microsoft.com/office/powerpoint/2010/main" val="20904608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7722</TotalTime>
  <Words>1171</Words>
  <Application>Microsoft Office PowerPoint</Application>
  <PresentationFormat>Widescreen</PresentationFormat>
  <Paragraphs>148</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Garamond</vt:lpstr>
      <vt:lpstr>Trebuchet MS</vt:lpstr>
      <vt:lpstr>Organic</vt:lpstr>
      <vt:lpstr>Metode-metode khusus untuk produksi biodiesel</vt:lpstr>
      <vt:lpstr>Ragam metode produksi biodiesel</vt:lpstr>
      <vt:lpstr>1. Teknologi superkritis</vt:lpstr>
      <vt:lpstr>Konsep proses</vt:lpstr>
      <vt:lpstr>PowerPoint Presentation</vt:lpstr>
      <vt:lpstr>PowerPoint Presentation</vt:lpstr>
      <vt:lpstr>2. Metode co-solvent</vt:lpstr>
      <vt:lpstr>Latar belakang</vt:lpstr>
      <vt:lpstr>PowerPoint Presentation</vt:lpstr>
      <vt:lpstr>PowerPoint Presentation</vt:lpstr>
      <vt:lpstr>3. Static mixer</vt:lpstr>
      <vt:lpstr>Latar belakang</vt:lpstr>
      <vt:lpstr>Static mixer</vt:lpstr>
      <vt:lpstr>4. Reactive Distillation</vt:lpstr>
      <vt:lpstr>PowerPoint Presentation</vt:lpstr>
      <vt:lpstr>Tahapan proses</vt:lpstr>
      <vt:lpstr>PowerPoint Presentation</vt:lpstr>
      <vt:lpstr>5. Membran</vt:lpstr>
      <vt:lpstr>Latar belakang</vt:lpstr>
      <vt:lpstr>Konsep proses</vt:lpstr>
      <vt:lpstr>PowerPoint Presentation</vt:lpstr>
      <vt:lpstr>PowerPoint Presentation</vt:lpstr>
      <vt:lpstr>Jenis membran</vt:lpstr>
      <vt:lpstr>6. Extractive Reaction</vt:lpstr>
      <vt:lpstr>Konsep proses</vt:lpstr>
      <vt:lpstr>PowerPoint Presentation</vt:lpstr>
      <vt:lpstr>PowerPoint Presentation</vt:lpstr>
      <vt:lpstr>7. In-situ transesterification</vt:lpstr>
      <vt:lpstr>Konsep proses</vt:lpstr>
      <vt:lpstr>PowerPoint Presentation</vt:lpstr>
      <vt:lpstr>Perbedaan in-situ transesterifikasi dengan transesterifikasi konvensional</vt:lpstr>
      <vt:lpstr>8. Iradiasi ultrasonik</vt:lpstr>
      <vt:lpstr>Pengertian ultrasonik</vt:lpstr>
      <vt:lpstr>PowerPoint Presentation</vt:lpstr>
      <vt:lpstr>PowerPoint Presentation</vt:lpstr>
      <vt:lpstr>PowerPoint Presentation</vt:lpstr>
      <vt:lpstr>Keuntungan proses</vt:lpstr>
      <vt:lpstr>9. Microwave</vt:lpstr>
      <vt:lpstr>Pengertian microwave</vt:lpstr>
      <vt:lpstr>PowerPoint Presentation</vt:lpstr>
      <vt:lpstr>Keuntungan proses</vt:lpstr>
      <vt:lpstr>Kesulitan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Metode-metode khusus utk produksi biodiesel</dc:title>
  <dc:creator>Dwi Ardiana</dc:creator>
  <cp:lastModifiedBy>Dwi Ardiana</cp:lastModifiedBy>
  <cp:revision>47</cp:revision>
  <dcterms:created xsi:type="dcterms:W3CDTF">2020-08-24T02:24:04Z</dcterms:created>
  <dcterms:modified xsi:type="dcterms:W3CDTF">2021-09-08T23:38:32Z</dcterms:modified>
</cp:coreProperties>
</file>