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8" r:id="rId3"/>
    <p:sldId id="291" r:id="rId4"/>
    <p:sldId id="289" r:id="rId5"/>
    <p:sldId id="290" r:id="rId6"/>
    <p:sldId id="296" r:id="rId7"/>
    <p:sldId id="292" r:id="rId8"/>
    <p:sldId id="294" r:id="rId9"/>
    <p:sldId id="298" r:id="rId10"/>
    <p:sldId id="302" r:id="rId11"/>
    <p:sldId id="301" r:id="rId12"/>
    <p:sldId id="299" r:id="rId13"/>
    <p:sldId id="275" r:id="rId14"/>
    <p:sldId id="286" r:id="rId15"/>
    <p:sldId id="287" r:id="rId16"/>
    <p:sldId id="269" r:id="rId17"/>
    <p:sldId id="304" r:id="rId18"/>
    <p:sldId id="295" r:id="rId19"/>
    <p:sldId id="259" r:id="rId20"/>
    <p:sldId id="281" r:id="rId21"/>
    <p:sldId id="260" r:id="rId22"/>
    <p:sldId id="261" r:id="rId23"/>
    <p:sldId id="282" r:id="rId24"/>
    <p:sldId id="284" r:id="rId25"/>
    <p:sldId id="262" r:id="rId26"/>
    <p:sldId id="263" r:id="rId27"/>
    <p:sldId id="276" r:id="rId28"/>
    <p:sldId id="277" r:id="rId29"/>
    <p:sldId id="257" r:id="rId30"/>
    <p:sldId id="258" r:id="rId31"/>
    <p:sldId id="278" r:id="rId32"/>
    <p:sldId id="30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158" autoAdjust="0"/>
  </p:normalViewPr>
  <p:slideViewPr>
    <p:cSldViewPr snapToGrid="0">
      <p:cViewPr varScale="1">
        <p:scale>
          <a:sx n="61" d="100"/>
          <a:sy n="61" d="100"/>
        </p:scale>
        <p:origin x="3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KERJA%201\UNS\KULIAH%20PWK\Urbanisasi%20Berkelanjutan\2022\Pertemuan%203%20Urbanization%20Trend\Comparison%20G%20and%20N.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KERJA%201\UNS\KULIAH%20PWK\Urbanisasi%20Berkelanjutan\2022\Pertemuan%203%20Urbanization%20Trend\Comparison%20G%20and%20N.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KERJA%201\UNS\KULIAH%20PWK\Urbanisasi%20Berkelanjutan\2022\Pertemuan%203%20Urbanization%20Trend\Comparison%20G%20and%20N.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KERJA%201\UNS\KULIAH%20PWK\Urbanisasi%20Berkelanjutan\2022\Pertemuan%203%20Urbanization%20Trend\Comparison%20G%20and%20N.xls"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KERJA%201\UNS\KULIAH%20PWK\Urbanisasi%20Berkelanjutan\2022\Pertemuan%203%20Urbanization%20Trend\Comparison%20G%20and%20N.xls"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C:\KERJA%201\UNS\KULIAH%20PWK\Urbanisasi%20Berkelanjutan\2022\Pertemuan%203%20Urbanization%20Trend\Comparison%20G%20and%20N.xls"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KERJA%201\UNS\KULIAH%20PWK\Urbanisasi%20Berkelanjutan\2022\Pertemuan%203%20Urbanization%20Trend\Comparison%20G%20and%20N.xls"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'Selected Countries'!$B$19</c:f>
              <c:strCache>
                <c:ptCount val="1"/>
                <c:pt idx="0">
                  <c:v>1960</c:v>
                </c:pt>
              </c:strCache>
            </c:strRef>
          </c:tx>
          <c:spPr>
            <a:ln w="28575" cap="rnd">
              <a:solidFill>
                <a:schemeClr val="accent1"/>
              </a:solidFill>
              <a:round/>
            </a:ln>
            <a:effectLst/>
          </c:spPr>
          <c:marker>
            <c:symbol val="none"/>
          </c:marker>
          <c:dLbls>
            <c:dLbl>
              <c:idx val="1"/>
              <c:layout>
                <c:manualLayout>
                  <c:x val="-3.88821385176185E-2"/>
                  <c:y val="5.3156146179401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B3-4C10-AC1E-F8BA88E1FA47}"/>
                </c:ext>
              </c:extLst>
            </c:dLbl>
            <c:dLbl>
              <c:idx val="2"/>
              <c:layout>
                <c:manualLayout>
                  <c:x val="-1.6200891049007696E-2"/>
                  <c:y val="5.7585825027685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B3-4C10-AC1E-F8BA88E1FA47}"/>
                </c:ext>
              </c:extLst>
            </c:dLbl>
            <c:dLbl>
              <c:idx val="3"/>
              <c:layout>
                <c:manualLayout>
                  <c:x val="-2.8104544660308411E-2"/>
                  <c:y val="5.1375085195733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B3-4C10-AC1E-F8BA88E1FA47}"/>
                </c:ext>
              </c:extLst>
            </c:dLbl>
            <c:dLbl>
              <c:idx val="5"/>
              <c:layout>
                <c:manualLayout>
                  <c:x val="-2.1061155677021177E-2"/>
                  <c:y val="3.8049926296993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B3-4C10-AC1E-F8BA88E1FA47}"/>
                </c:ext>
              </c:extLst>
            </c:dLbl>
            <c:dLbl>
              <c:idx val="6"/>
              <c:layout>
                <c:manualLayout>
                  <c:x val="-2.9161600168183088E-2"/>
                  <c:y val="4.7562407871241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B3-4C10-AC1E-F8BA88E1FA47}"/>
                </c:ext>
              </c:extLst>
            </c:dLbl>
            <c:dLbl>
              <c:idx val="7"/>
              <c:layout>
                <c:manualLayout>
                  <c:x val="-1.2960712839206275E-2"/>
                  <c:y val="-8.8593576965669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B3-4C10-AC1E-F8BA88E1FA47}"/>
                </c:ext>
              </c:extLst>
            </c:dLbl>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'Selected Countries'!$A$20:$A$28</c:f>
              <c:strCache>
                <c:ptCount val="9"/>
                <c:pt idx="1">
                  <c:v>Australia</c:v>
                </c:pt>
                <c:pt idx="2">
                  <c:v>Canada</c:v>
                </c:pt>
                <c:pt idx="3">
                  <c:v>EU</c:v>
                </c:pt>
                <c:pt idx="4">
                  <c:v>US</c:v>
                </c:pt>
                <c:pt idx="5">
                  <c:v>Indonesia</c:v>
                </c:pt>
                <c:pt idx="6">
                  <c:v>South Asia</c:v>
                </c:pt>
                <c:pt idx="7">
                  <c:v>China</c:v>
                </c:pt>
                <c:pt idx="8">
                  <c:v>SS Africa</c:v>
                </c:pt>
              </c:strCache>
            </c:strRef>
          </c:cat>
          <c:val>
            <c:numRef>
              <c:f>'Selected Countries'!$B$20:$B$28</c:f>
              <c:numCache>
                <c:formatCode>#,##0.0</c:formatCode>
                <c:ptCount val="9"/>
                <c:pt idx="1">
                  <c:v>81.528999999999996</c:v>
                </c:pt>
                <c:pt idx="2">
                  <c:v>69.061000000000007</c:v>
                </c:pt>
                <c:pt idx="3">
                  <c:v>58.677641052311188</c:v>
                </c:pt>
                <c:pt idx="4">
                  <c:v>69.995999999999995</c:v>
                </c:pt>
                <c:pt idx="5">
                  <c:v>14.586</c:v>
                </c:pt>
                <c:pt idx="6">
                  <c:v>16.743606368525228</c:v>
                </c:pt>
                <c:pt idx="7">
                  <c:v>16.202999999999999</c:v>
                </c:pt>
                <c:pt idx="8">
                  <c:v>14.687729266626031</c:v>
                </c:pt>
              </c:numCache>
            </c:numRef>
          </c:val>
          <c:smooth val="0"/>
          <c:extLst>
            <c:ext xmlns:c16="http://schemas.microsoft.com/office/drawing/2014/chart" uri="{C3380CC4-5D6E-409C-BE32-E72D297353CC}">
              <c16:uniqueId val="{00000006-86B3-4C10-AC1E-F8BA88E1FA47}"/>
            </c:ext>
          </c:extLst>
        </c:ser>
        <c:ser>
          <c:idx val="1"/>
          <c:order val="1"/>
          <c:tx>
            <c:strRef>
              <c:f>'Selected Countries'!$C$19</c:f>
              <c:strCache>
                <c:ptCount val="1"/>
                <c:pt idx="0">
                  <c:v>2020</c:v>
                </c:pt>
              </c:strCache>
            </c:strRef>
          </c:tx>
          <c:spPr>
            <a:ln w="28575" cap="rnd">
              <a:solidFill>
                <a:schemeClr val="accent2"/>
              </a:solidFill>
              <a:round/>
            </a:ln>
            <a:effectLst/>
          </c:spPr>
          <c:marker>
            <c:symbol val="none"/>
          </c:marker>
          <c:dLbls>
            <c:dLbl>
              <c:idx val="1"/>
              <c:layout>
                <c:manualLayout>
                  <c:x val="-1.6200888982323965E-2"/>
                  <c:y val="-3.80499262969931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B3-4C10-AC1E-F8BA88E1FA47}"/>
                </c:ext>
              </c:extLst>
            </c:dLbl>
            <c:dLbl>
              <c:idx val="3"/>
              <c:layout>
                <c:manualLayout>
                  <c:x val="-1.6200888982323938E-2"/>
                  <c:y val="-6.0245716636905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6B3-4C10-AC1E-F8BA88E1FA47}"/>
                </c:ext>
              </c:extLst>
            </c:dLbl>
            <c:dLbl>
              <c:idx val="4"/>
              <c:layout>
                <c:manualLayout>
                  <c:x val="-2.4301333473485905E-2"/>
                  <c:y val="-4.12207534884092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6B3-4C10-AC1E-F8BA88E1FA47}"/>
                </c:ext>
              </c:extLst>
            </c:dLbl>
            <c:dLbl>
              <c:idx val="5"/>
              <c:layout>
                <c:manualLayout>
                  <c:x val="-2.4301333473485964E-2"/>
                  <c:y val="-2.53666175313287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6B3-4C10-AC1E-F8BA88E1FA47}"/>
                </c:ext>
              </c:extLst>
            </c:dLbl>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'Selected Countries'!$A$20:$A$28</c:f>
              <c:strCache>
                <c:ptCount val="9"/>
                <c:pt idx="1">
                  <c:v>Australia</c:v>
                </c:pt>
                <c:pt idx="2">
                  <c:v>Canada</c:v>
                </c:pt>
                <c:pt idx="3">
                  <c:v>EU</c:v>
                </c:pt>
                <c:pt idx="4">
                  <c:v>US</c:v>
                </c:pt>
                <c:pt idx="5">
                  <c:v>Indonesia</c:v>
                </c:pt>
                <c:pt idx="6">
                  <c:v>South Asia</c:v>
                </c:pt>
                <c:pt idx="7">
                  <c:v>China</c:v>
                </c:pt>
                <c:pt idx="8">
                  <c:v>SS Africa</c:v>
                </c:pt>
              </c:strCache>
            </c:strRef>
          </c:cat>
          <c:val>
            <c:numRef>
              <c:f>'Selected Countries'!$C$20:$C$28</c:f>
              <c:numCache>
                <c:formatCode>#,##0.0</c:formatCode>
                <c:ptCount val="9"/>
                <c:pt idx="1">
                  <c:v>86.241</c:v>
                </c:pt>
                <c:pt idx="2">
                  <c:v>81.561999999999998</c:v>
                </c:pt>
                <c:pt idx="3">
                  <c:v>74.959060240617546</c:v>
                </c:pt>
                <c:pt idx="4">
                  <c:v>82.664000000000001</c:v>
                </c:pt>
                <c:pt idx="5">
                  <c:v>56.640999999999998</c:v>
                </c:pt>
                <c:pt idx="6">
                  <c:v>34.882293129826323</c:v>
                </c:pt>
                <c:pt idx="7">
                  <c:v>61.427999999999997</c:v>
                </c:pt>
                <c:pt idx="8">
                  <c:v>41.250730024897699</c:v>
                </c:pt>
              </c:numCache>
            </c:numRef>
          </c:val>
          <c:smooth val="0"/>
          <c:extLst>
            <c:ext xmlns:c16="http://schemas.microsoft.com/office/drawing/2014/chart" uri="{C3380CC4-5D6E-409C-BE32-E72D297353CC}">
              <c16:uniqueId val="{0000000B-86B3-4C10-AC1E-F8BA88E1FA47}"/>
            </c:ext>
          </c:extLst>
        </c:ser>
        <c:dLbls>
          <c:showLegendKey val="0"/>
          <c:showVal val="0"/>
          <c:showCatName val="0"/>
          <c:showSerName val="0"/>
          <c:showPercent val="0"/>
          <c:showBubbleSize val="0"/>
        </c:dLbls>
        <c:smooth val="0"/>
        <c:axId val="772519327"/>
        <c:axId val="1"/>
      </c:lineChart>
      <c:catAx>
        <c:axId val="772519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2519327"/>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Pop Growth</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'Persentase largest'!$A$50</c:f>
              <c:strCache>
                <c:ptCount val="1"/>
                <c:pt idx="0">
                  <c:v>Australia</c:v>
                </c:pt>
              </c:strCache>
            </c:strRef>
          </c:tx>
          <c:spPr>
            <a:ln w="28575" cap="rnd">
              <a:solidFill>
                <a:schemeClr val="accent1"/>
              </a:solidFill>
              <a:round/>
            </a:ln>
            <a:effectLst/>
          </c:spPr>
          <c:marker>
            <c:symbol val="none"/>
          </c:marker>
          <c:cat>
            <c:strRef>
              <c:f>'Persentase largest'!$B$49:$H$49</c:f>
              <c:strCache>
                <c:ptCount val="7"/>
                <c:pt idx="0">
                  <c:v>1961</c:v>
                </c:pt>
                <c:pt idx="1">
                  <c:v>1970</c:v>
                </c:pt>
                <c:pt idx="2">
                  <c:v>1980</c:v>
                </c:pt>
                <c:pt idx="3">
                  <c:v>1990</c:v>
                </c:pt>
                <c:pt idx="4">
                  <c:v>2000</c:v>
                </c:pt>
                <c:pt idx="5">
                  <c:v>2010</c:v>
                </c:pt>
                <c:pt idx="6">
                  <c:v>2020</c:v>
                </c:pt>
              </c:strCache>
            </c:strRef>
          </c:cat>
          <c:val>
            <c:numRef>
              <c:f>'Persentase largest'!$B$50:$H$50</c:f>
              <c:numCache>
                <c:formatCode>#,##0.0</c:formatCode>
                <c:ptCount val="7"/>
                <c:pt idx="0">
                  <c:v>1.9897400460104</c:v>
                </c:pt>
                <c:pt idx="1">
                  <c:v>1.9701888786880599</c:v>
                </c:pt>
                <c:pt idx="2">
                  <c:v>1.2189427101475701</c:v>
                </c:pt>
                <c:pt idx="3">
                  <c:v>1.47997801595662</c:v>
                </c:pt>
                <c:pt idx="4">
                  <c:v>1.1922723234483199</c:v>
                </c:pt>
                <c:pt idx="5">
                  <c:v>1.5554895890699501</c:v>
                </c:pt>
                <c:pt idx="6">
                  <c:v>1.2829331373369799</c:v>
                </c:pt>
              </c:numCache>
            </c:numRef>
          </c:val>
          <c:smooth val="0"/>
          <c:extLst>
            <c:ext xmlns:c16="http://schemas.microsoft.com/office/drawing/2014/chart" uri="{C3380CC4-5D6E-409C-BE32-E72D297353CC}">
              <c16:uniqueId val="{00000000-A169-4134-ABBF-CA32992F4F4F}"/>
            </c:ext>
          </c:extLst>
        </c:ser>
        <c:ser>
          <c:idx val="1"/>
          <c:order val="1"/>
          <c:tx>
            <c:strRef>
              <c:f>'Persentase largest'!$A$51</c:f>
              <c:strCache>
                <c:ptCount val="1"/>
                <c:pt idx="0">
                  <c:v>Canada</c:v>
                </c:pt>
              </c:strCache>
            </c:strRef>
          </c:tx>
          <c:spPr>
            <a:ln w="28575" cap="rnd">
              <a:solidFill>
                <a:schemeClr val="accent2"/>
              </a:solidFill>
              <a:round/>
            </a:ln>
            <a:effectLst/>
          </c:spPr>
          <c:marker>
            <c:symbol val="none"/>
          </c:marker>
          <c:cat>
            <c:strRef>
              <c:f>'Persentase largest'!$B$49:$H$49</c:f>
              <c:strCache>
                <c:ptCount val="7"/>
                <c:pt idx="0">
                  <c:v>1961</c:v>
                </c:pt>
                <c:pt idx="1">
                  <c:v>1970</c:v>
                </c:pt>
                <c:pt idx="2">
                  <c:v>1980</c:v>
                </c:pt>
                <c:pt idx="3">
                  <c:v>1990</c:v>
                </c:pt>
                <c:pt idx="4">
                  <c:v>2000</c:v>
                </c:pt>
                <c:pt idx="5">
                  <c:v>2010</c:v>
                </c:pt>
                <c:pt idx="6">
                  <c:v>2020</c:v>
                </c:pt>
              </c:strCache>
            </c:strRef>
          </c:cat>
          <c:val>
            <c:numRef>
              <c:f>'Persentase largest'!$B$51:$H$51</c:f>
              <c:numCache>
                <c:formatCode>#,##0.0</c:formatCode>
                <c:ptCount val="7"/>
                <c:pt idx="0">
                  <c:v>2.0011221104430299</c:v>
                </c:pt>
                <c:pt idx="1">
                  <c:v>1.3978316003312901</c:v>
                </c:pt>
                <c:pt idx="2">
                  <c:v>1.2895949784715599</c:v>
                </c:pt>
                <c:pt idx="3">
                  <c:v>1.5076606728480699</c:v>
                </c:pt>
                <c:pt idx="4">
                  <c:v>0.93128155345242902</c:v>
                </c:pt>
                <c:pt idx="5">
                  <c:v>1.11186407517168</c:v>
                </c:pt>
                <c:pt idx="6">
                  <c:v>1.1527970771773599</c:v>
                </c:pt>
              </c:numCache>
            </c:numRef>
          </c:val>
          <c:smooth val="0"/>
          <c:extLst>
            <c:ext xmlns:c16="http://schemas.microsoft.com/office/drawing/2014/chart" uri="{C3380CC4-5D6E-409C-BE32-E72D297353CC}">
              <c16:uniqueId val="{00000001-A169-4134-ABBF-CA32992F4F4F}"/>
            </c:ext>
          </c:extLst>
        </c:ser>
        <c:ser>
          <c:idx val="2"/>
          <c:order val="2"/>
          <c:tx>
            <c:strRef>
              <c:f>'Persentase largest'!$A$52</c:f>
              <c:strCache>
                <c:ptCount val="1"/>
                <c:pt idx="0">
                  <c:v>European Union</c:v>
                </c:pt>
              </c:strCache>
            </c:strRef>
          </c:tx>
          <c:spPr>
            <a:ln w="28575" cap="rnd">
              <a:solidFill>
                <a:schemeClr val="accent3"/>
              </a:solidFill>
              <a:round/>
            </a:ln>
            <a:effectLst/>
          </c:spPr>
          <c:marker>
            <c:symbol val="none"/>
          </c:marker>
          <c:cat>
            <c:strRef>
              <c:f>'Persentase largest'!$B$49:$H$49</c:f>
              <c:strCache>
                <c:ptCount val="7"/>
                <c:pt idx="0">
                  <c:v>1961</c:v>
                </c:pt>
                <c:pt idx="1">
                  <c:v>1970</c:v>
                </c:pt>
                <c:pt idx="2">
                  <c:v>1980</c:v>
                </c:pt>
                <c:pt idx="3">
                  <c:v>1990</c:v>
                </c:pt>
                <c:pt idx="4">
                  <c:v>2000</c:v>
                </c:pt>
                <c:pt idx="5">
                  <c:v>2010</c:v>
                </c:pt>
                <c:pt idx="6">
                  <c:v>2020</c:v>
                </c:pt>
              </c:strCache>
            </c:strRef>
          </c:cat>
          <c:val>
            <c:numRef>
              <c:f>'Persentase largest'!$B$52:$H$52</c:f>
              <c:numCache>
                <c:formatCode>#,##0.0</c:formatCode>
                <c:ptCount val="7"/>
                <c:pt idx="0">
                  <c:v>0.86642117277581576</c:v>
                </c:pt>
                <c:pt idx="1">
                  <c:v>0.54811216736005974</c:v>
                </c:pt>
                <c:pt idx="2">
                  <c:v>0.44919284477052202</c:v>
                </c:pt>
                <c:pt idx="3">
                  <c:v>0.3352302663330704</c:v>
                </c:pt>
                <c:pt idx="4">
                  <c:v>0.1196635888285158</c:v>
                </c:pt>
                <c:pt idx="5">
                  <c:v>0.13939423597915379</c:v>
                </c:pt>
                <c:pt idx="6">
                  <c:v>6.2988233187041942E-2</c:v>
                </c:pt>
              </c:numCache>
            </c:numRef>
          </c:val>
          <c:smooth val="0"/>
          <c:extLst>
            <c:ext xmlns:c16="http://schemas.microsoft.com/office/drawing/2014/chart" uri="{C3380CC4-5D6E-409C-BE32-E72D297353CC}">
              <c16:uniqueId val="{00000002-A169-4134-ABBF-CA32992F4F4F}"/>
            </c:ext>
          </c:extLst>
        </c:ser>
        <c:ser>
          <c:idx val="3"/>
          <c:order val="3"/>
          <c:tx>
            <c:strRef>
              <c:f>'Persentase largest'!$A$53</c:f>
              <c:strCache>
                <c:ptCount val="1"/>
                <c:pt idx="0">
                  <c:v>South Asia</c:v>
                </c:pt>
              </c:strCache>
            </c:strRef>
          </c:tx>
          <c:spPr>
            <a:ln w="28575" cap="rnd">
              <a:solidFill>
                <a:srgbClr val="92D050"/>
              </a:solidFill>
              <a:round/>
            </a:ln>
            <a:effectLst/>
          </c:spPr>
          <c:marker>
            <c:symbol val="none"/>
          </c:marker>
          <c:cat>
            <c:strRef>
              <c:f>'Persentase largest'!$B$49:$H$49</c:f>
              <c:strCache>
                <c:ptCount val="7"/>
                <c:pt idx="0">
                  <c:v>1961</c:v>
                </c:pt>
                <c:pt idx="1">
                  <c:v>1970</c:v>
                </c:pt>
                <c:pt idx="2">
                  <c:v>1980</c:v>
                </c:pt>
                <c:pt idx="3">
                  <c:v>1990</c:v>
                </c:pt>
                <c:pt idx="4">
                  <c:v>2000</c:v>
                </c:pt>
                <c:pt idx="5">
                  <c:v>2010</c:v>
                </c:pt>
                <c:pt idx="6">
                  <c:v>2020</c:v>
                </c:pt>
              </c:strCache>
            </c:strRef>
          </c:cat>
          <c:val>
            <c:numRef>
              <c:f>'Persentase largest'!$B$53:$H$53</c:f>
              <c:numCache>
                <c:formatCode>#,##0.0</c:formatCode>
                <c:ptCount val="7"/>
                <c:pt idx="0">
                  <c:v>2.112315991879953</c:v>
                </c:pt>
                <c:pt idx="1">
                  <c:v>2.2939841297730652</c:v>
                </c:pt>
                <c:pt idx="2">
                  <c:v>2.4001683654060031</c:v>
                </c:pt>
                <c:pt idx="3">
                  <c:v>2.2362023172592274</c:v>
                </c:pt>
                <c:pt idx="4">
                  <c:v>1.8957380065313174</c:v>
                </c:pt>
                <c:pt idx="5">
                  <c:v>1.4349216281588184</c:v>
                </c:pt>
                <c:pt idx="6">
                  <c:v>1.1496840659715417</c:v>
                </c:pt>
              </c:numCache>
            </c:numRef>
          </c:val>
          <c:smooth val="0"/>
          <c:extLst>
            <c:ext xmlns:c16="http://schemas.microsoft.com/office/drawing/2014/chart" uri="{C3380CC4-5D6E-409C-BE32-E72D297353CC}">
              <c16:uniqueId val="{00000003-A169-4134-ABBF-CA32992F4F4F}"/>
            </c:ext>
          </c:extLst>
        </c:ser>
        <c:ser>
          <c:idx val="4"/>
          <c:order val="4"/>
          <c:tx>
            <c:strRef>
              <c:f>'Persentase largest'!$A$54</c:f>
              <c:strCache>
                <c:ptCount val="1"/>
                <c:pt idx="0">
                  <c:v>China</c:v>
                </c:pt>
              </c:strCache>
            </c:strRef>
          </c:tx>
          <c:spPr>
            <a:ln w="28575" cap="rnd">
              <a:solidFill>
                <a:srgbClr val="DB19C4"/>
              </a:solidFill>
              <a:round/>
            </a:ln>
            <a:effectLst/>
          </c:spPr>
          <c:marker>
            <c:symbol val="none"/>
          </c:marker>
          <c:cat>
            <c:strRef>
              <c:f>'Persentase largest'!$B$49:$H$49</c:f>
              <c:strCache>
                <c:ptCount val="7"/>
                <c:pt idx="0">
                  <c:v>1961</c:v>
                </c:pt>
                <c:pt idx="1">
                  <c:v>1970</c:v>
                </c:pt>
                <c:pt idx="2">
                  <c:v>1980</c:v>
                </c:pt>
                <c:pt idx="3">
                  <c:v>1990</c:v>
                </c:pt>
                <c:pt idx="4">
                  <c:v>2000</c:v>
                </c:pt>
                <c:pt idx="5">
                  <c:v>2010</c:v>
                </c:pt>
                <c:pt idx="6">
                  <c:v>2020</c:v>
                </c:pt>
              </c:strCache>
            </c:strRef>
          </c:cat>
          <c:val>
            <c:numRef>
              <c:f>'Persentase largest'!$B$54:$H$54</c:f>
              <c:numCache>
                <c:formatCode>#,##0.0</c:formatCode>
                <c:ptCount val="7"/>
                <c:pt idx="0">
                  <c:v>-1.01552778731319</c:v>
                </c:pt>
                <c:pt idx="1">
                  <c:v>2.7616755664530399</c:v>
                </c:pt>
                <c:pt idx="2">
                  <c:v>1.25422105193987</c:v>
                </c:pt>
                <c:pt idx="3">
                  <c:v>1.4673032108792801</c:v>
                </c:pt>
                <c:pt idx="4">
                  <c:v>0.78795659295399201</c:v>
                </c:pt>
                <c:pt idx="5">
                  <c:v>0.48295968867836098</c:v>
                </c:pt>
                <c:pt idx="6">
                  <c:v>0.23804087022988299</c:v>
                </c:pt>
              </c:numCache>
            </c:numRef>
          </c:val>
          <c:smooth val="0"/>
          <c:extLst>
            <c:ext xmlns:c16="http://schemas.microsoft.com/office/drawing/2014/chart" uri="{C3380CC4-5D6E-409C-BE32-E72D297353CC}">
              <c16:uniqueId val="{00000004-A169-4134-ABBF-CA32992F4F4F}"/>
            </c:ext>
          </c:extLst>
        </c:ser>
        <c:ser>
          <c:idx val="5"/>
          <c:order val="5"/>
          <c:tx>
            <c:strRef>
              <c:f>'Persentase largest'!$A$55</c:f>
              <c:strCache>
                <c:ptCount val="1"/>
                <c:pt idx="0">
                  <c:v>Sub-Saharan Africa (excluding high income)</c:v>
                </c:pt>
              </c:strCache>
            </c:strRef>
          </c:tx>
          <c:spPr>
            <a:ln w="28575" cap="rnd">
              <a:solidFill>
                <a:srgbClr val="FF0000"/>
              </a:solidFill>
              <a:round/>
            </a:ln>
            <a:effectLst/>
          </c:spPr>
          <c:marker>
            <c:symbol val="none"/>
          </c:marker>
          <c:cat>
            <c:strRef>
              <c:f>'Persentase largest'!$B$49:$H$49</c:f>
              <c:strCache>
                <c:ptCount val="7"/>
                <c:pt idx="0">
                  <c:v>1961</c:v>
                </c:pt>
                <c:pt idx="1">
                  <c:v>1970</c:v>
                </c:pt>
                <c:pt idx="2">
                  <c:v>1980</c:v>
                </c:pt>
                <c:pt idx="3">
                  <c:v>1990</c:v>
                </c:pt>
                <c:pt idx="4">
                  <c:v>2000</c:v>
                </c:pt>
                <c:pt idx="5">
                  <c:v>2010</c:v>
                </c:pt>
                <c:pt idx="6">
                  <c:v>2020</c:v>
                </c:pt>
              </c:strCache>
            </c:strRef>
          </c:cat>
          <c:val>
            <c:numRef>
              <c:f>'Persentase largest'!$B$55:$H$55</c:f>
              <c:numCache>
                <c:formatCode>#,##0.0</c:formatCode>
                <c:ptCount val="7"/>
                <c:pt idx="0">
                  <c:v>2.3471980138128714</c:v>
                </c:pt>
                <c:pt idx="1">
                  <c:v>2.6303028049479877</c:v>
                </c:pt>
                <c:pt idx="2">
                  <c:v>2.8961051945556306</c:v>
                </c:pt>
                <c:pt idx="3">
                  <c:v>2.8352570911366399</c:v>
                </c:pt>
                <c:pt idx="4">
                  <c:v>2.6507296932614111</c:v>
                </c:pt>
                <c:pt idx="5">
                  <c:v>2.7635194874371223</c:v>
                </c:pt>
                <c:pt idx="6">
                  <c:v>2.6279801927478132</c:v>
                </c:pt>
              </c:numCache>
            </c:numRef>
          </c:val>
          <c:smooth val="0"/>
          <c:extLst>
            <c:ext xmlns:c16="http://schemas.microsoft.com/office/drawing/2014/chart" uri="{C3380CC4-5D6E-409C-BE32-E72D297353CC}">
              <c16:uniqueId val="{00000005-A169-4134-ABBF-CA32992F4F4F}"/>
            </c:ext>
          </c:extLst>
        </c:ser>
        <c:ser>
          <c:idx val="6"/>
          <c:order val="6"/>
          <c:tx>
            <c:strRef>
              <c:f>'Persentase largest'!$A$56</c:f>
              <c:strCache>
                <c:ptCount val="1"/>
                <c:pt idx="0">
                  <c:v>Indonesia</c:v>
                </c:pt>
              </c:strCache>
            </c:strRef>
          </c:tx>
          <c:spPr>
            <a:ln w="28575" cap="rnd">
              <a:solidFill>
                <a:srgbClr val="FFFF00"/>
              </a:solidFill>
              <a:round/>
            </a:ln>
            <a:effectLst/>
          </c:spPr>
          <c:marker>
            <c:symbol val="none"/>
          </c:marker>
          <c:cat>
            <c:strRef>
              <c:f>'Persentase largest'!$B$49:$H$49</c:f>
              <c:strCache>
                <c:ptCount val="7"/>
                <c:pt idx="0">
                  <c:v>1961</c:v>
                </c:pt>
                <c:pt idx="1">
                  <c:v>1970</c:v>
                </c:pt>
                <c:pt idx="2">
                  <c:v>1980</c:v>
                </c:pt>
                <c:pt idx="3">
                  <c:v>1990</c:v>
                </c:pt>
                <c:pt idx="4">
                  <c:v>2000</c:v>
                </c:pt>
                <c:pt idx="5">
                  <c:v>2010</c:v>
                </c:pt>
                <c:pt idx="6">
                  <c:v>2020</c:v>
                </c:pt>
              </c:strCache>
            </c:strRef>
          </c:cat>
          <c:val>
            <c:numRef>
              <c:f>'Persentase largest'!$B$56:$H$56</c:f>
              <c:numCache>
                <c:formatCode>#,##0.0</c:formatCode>
                <c:ptCount val="7"/>
                <c:pt idx="0">
                  <c:v>2.6398351593760401</c:v>
                </c:pt>
                <c:pt idx="1">
                  <c:v>2.6791181944120401</c:v>
                </c:pt>
                <c:pt idx="2">
                  <c:v>2.3592787077462001</c:v>
                </c:pt>
                <c:pt idx="3">
                  <c:v>1.7820550143316001</c:v>
                </c:pt>
                <c:pt idx="4">
                  <c:v>1.37990809661569</c:v>
                </c:pt>
                <c:pt idx="5">
                  <c:v>1.3377824768766</c:v>
                </c:pt>
                <c:pt idx="6">
                  <c:v>1.0651789858777501</c:v>
                </c:pt>
              </c:numCache>
            </c:numRef>
          </c:val>
          <c:smooth val="0"/>
          <c:extLst>
            <c:ext xmlns:c16="http://schemas.microsoft.com/office/drawing/2014/chart" uri="{C3380CC4-5D6E-409C-BE32-E72D297353CC}">
              <c16:uniqueId val="{00000006-A169-4134-ABBF-CA32992F4F4F}"/>
            </c:ext>
          </c:extLst>
        </c:ser>
        <c:dLbls>
          <c:showLegendKey val="0"/>
          <c:showVal val="0"/>
          <c:showCatName val="0"/>
          <c:showSerName val="0"/>
          <c:showPercent val="0"/>
          <c:showBubbleSize val="0"/>
        </c:dLbls>
        <c:smooth val="0"/>
        <c:axId val="1550750751"/>
        <c:axId val="1550760319"/>
      </c:lineChart>
      <c:catAx>
        <c:axId val="155075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50760319"/>
        <c:crosses val="autoZero"/>
        <c:auto val="1"/>
        <c:lblAlgn val="ctr"/>
        <c:lblOffset val="100"/>
        <c:noMultiLvlLbl val="0"/>
      </c:catAx>
      <c:valAx>
        <c:axId val="155076031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50750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Urban Pop Growth (Urbanization</a:t>
            </a:r>
            <a:r>
              <a:rPr lang="en-US" sz="2000" baseline="0" dirty="0"/>
              <a:t> Rate)</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'Persentase largest'!$A$65</c:f>
              <c:strCache>
                <c:ptCount val="1"/>
                <c:pt idx="0">
                  <c:v>Australia</c:v>
                </c:pt>
              </c:strCache>
            </c:strRef>
          </c:tx>
          <c:spPr>
            <a:ln w="28575" cap="rnd">
              <a:solidFill>
                <a:schemeClr val="tx1"/>
              </a:solidFill>
              <a:round/>
            </a:ln>
            <a:effectLst/>
          </c:spPr>
          <c:marker>
            <c:symbol val="none"/>
          </c:marker>
          <c:cat>
            <c:strRef>
              <c:f>'Persentase largest'!$B$64:$H$64</c:f>
              <c:strCache>
                <c:ptCount val="7"/>
                <c:pt idx="0">
                  <c:v>1961</c:v>
                </c:pt>
                <c:pt idx="1">
                  <c:v>1970</c:v>
                </c:pt>
                <c:pt idx="2">
                  <c:v>1980</c:v>
                </c:pt>
                <c:pt idx="3">
                  <c:v>1990</c:v>
                </c:pt>
                <c:pt idx="4">
                  <c:v>2000</c:v>
                </c:pt>
                <c:pt idx="5">
                  <c:v>2010</c:v>
                </c:pt>
                <c:pt idx="6">
                  <c:v>2020</c:v>
                </c:pt>
              </c:strCache>
            </c:strRef>
          </c:cat>
          <c:val>
            <c:numRef>
              <c:f>'Persentase largest'!$B$65:$H$65</c:f>
              <c:numCache>
                <c:formatCode>General</c:formatCode>
                <c:ptCount val="7"/>
                <c:pt idx="0">
                  <c:v>2.4938079930340153</c:v>
                </c:pt>
                <c:pt idx="1">
                  <c:v>2.1644248823572863</c:v>
                </c:pt>
                <c:pt idx="2">
                  <c:v>1.3932622937698214</c:v>
                </c:pt>
                <c:pt idx="3">
                  <c:v>1.4448674634048078</c:v>
                </c:pt>
                <c:pt idx="4">
                  <c:v>1.0321387312492749</c:v>
                </c:pt>
                <c:pt idx="5">
                  <c:v>1.6952853777919747</c:v>
                </c:pt>
                <c:pt idx="6">
                  <c:v>1.4186908265279854</c:v>
                </c:pt>
              </c:numCache>
            </c:numRef>
          </c:val>
          <c:smooth val="0"/>
          <c:extLst>
            <c:ext xmlns:c16="http://schemas.microsoft.com/office/drawing/2014/chart" uri="{C3380CC4-5D6E-409C-BE32-E72D297353CC}">
              <c16:uniqueId val="{00000000-950A-4FC5-AEFA-B959E6FFE35C}"/>
            </c:ext>
          </c:extLst>
        </c:ser>
        <c:ser>
          <c:idx val="1"/>
          <c:order val="1"/>
          <c:tx>
            <c:strRef>
              <c:f>'Persentase largest'!$A$66</c:f>
              <c:strCache>
                <c:ptCount val="1"/>
                <c:pt idx="0">
                  <c:v>Canada</c:v>
                </c:pt>
              </c:strCache>
            </c:strRef>
          </c:tx>
          <c:spPr>
            <a:ln w="28575" cap="rnd">
              <a:solidFill>
                <a:schemeClr val="accent2"/>
              </a:solidFill>
              <a:round/>
            </a:ln>
            <a:effectLst/>
          </c:spPr>
          <c:marker>
            <c:symbol val="none"/>
          </c:marker>
          <c:cat>
            <c:strRef>
              <c:f>'Persentase largest'!$B$64:$H$64</c:f>
              <c:strCache>
                <c:ptCount val="7"/>
                <c:pt idx="0">
                  <c:v>1961</c:v>
                </c:pt>
                <c:pt idx="1">
                  <c:v>1970</c:v>
                </c:pt>
                <c:pt idx="2">
                  <c:v>1980</c:v>
                </c:pt>
                <c:pt idx="3">
                  <c:v>1990</c:v>
                </c:pt>
                <c:pt idx="4">
                  <c:v>2000</c:v>
                </c:pt>
                <c:pt idx="5">
                  <c:v>2010</c:v>
                </c:pt>
                <c:pt idx="6">
                  <c:v>2020</c:v>
                </c:pt>
              </c:strCache>
            </c:strRef>
          </c:cat>
          <c:val>
            <c:numRef>
              <c:f>'Persentase largest'!$B$66:$H$66</c:f>
              <c:numCache>
                <c:formatCode>General</c:formatCode>
                <c:ptCount val="7"/>
                <c:pt idx="0">
                  <c:v>2.8762105145849763</c:v>
                </c:pt>
                <c:pt idx="1">
                  <c:v>2.0516158057470562</c:v>
                </c:pt>
                <c:pt idx="2">
                  <c:v>1.3424722154481599</c:v>
                </c:pt>
                <c:pt idx="3">
                  <c:v>1.5337787829510634</c:v>
                </c:pt>
                <c:pt idx="4">
                  <c:v>1.4042259543965454</c:v>
                </c:pt>
                <c:pt idx="5">
                  <c:v>1.3332687143949948</c:v>
                </c:pt>
                <c:pt idx="6">
                  <c:v>1.2509297981370231</c:v>
                </c:pt>
              </c:numCache>
            </c:numRef>
          </c:val>
          <c:smooth val="0"/>
          <c:extLst>
            <c:ext xmlns:c16="http://schemas.microsoft.com/office/drawing/2014/chart" uri="{C3380CC4-5D6E-409C-BE32-E72D297353CC}">
              <c16:uniqueId val="{00000001-950A-4FC5-AEFA-B959E6FFE35C}"/>
            </c:ext>
          </c:extLst>
        </c:ser>
        <c:ser>
          <c:idx val="2"/>
          <c:order val="2"/>
          <c:tx>
            <c:strRef>
              <c:f>'Persentase largest'!#REF!</c:f>
              <c:strCache>
                <c:ptCount val="1"/>
                <c:pt idx="0">
                  <c:v>#REF!</c:v>
                </c:pt>
              </c:strCache>
            </c:strRef>
          </c:tx>
          <c:spPr>
            <a:ln w="28575" cap="rnd">
              <a:solidFill>
                <a:schemeClr val="accent3"/>
              </a:solidFill>
              <a:round/>
            </a:ln>
            <a:effectLst/>
          </c:spPr>
          <c:marker>
            <c:symbol val="none"/>
          </c:marker>
          <c:cat>
            <c:strRef>
              <c:f>'Persentase largest'!$B$64:$H$64</c:f>
              <c:strCache>
                <c:ptCount val="7"/>
                <c:pt idx="0">
                  <c:v>1961</c:v>
                </c:pt>
                <c:pt idx="1">
                  <c:v>1970</c:v>
                </c:pt>
                <c:pt idx="2">
                  <c:v>1980</c:v>
                </c:pt>
                <c:pt idx="3">
                  <c:v>1990</c:v>
                </c:pt>
                <c:pt idx="4">
                  <c:v>2000</c:v>
                </c:pt>
                <c:pt idx="5">
                  <c:v>2010</c:v>
                </c:pt>
                <c:pt idx="6">
                  <c:v>2020</c:v>
                </c:pt>
              </c:strCache>
            </c:strRef>
          </c:cat>
          <c:val>
            <c:numRef>
              <c:f>'Persentase largest'!#REF!</c:f>
              <c:numCache>
                <c:formatCode>General</c:formatCode>
                <c:ptCount val="1"/>
                <c:pt idx="0">
                  <c:v>1</c:v>
                </c:pt>
              </c:numCache>
            </c:numRef>
          </c:val>
          <c:smooth val="0"/>
          <c:extLst>
            <c:ext xmlns:c16="http://schemas.microsoft.com/office/drawing/2014/chart" uri="{C3380CC4-5D6E-409C-BE32-E72D297353CC}">
              <c16:uniqueId val="{00000002-950A-4FC5-AEFA-B959E6FFE35C}"/>
            </c:ext>
          </c:extLst>
        </c:ser>
        <c:ser>
          <c:idx val="3"/>
          <c:order val="3"/>
          <c:tx>
            <c:strRef>
              <c:f>'Persentase largest'!$A$67</c:f>
              <c:strCache>
                <c:ptCount val="1"/>
                <c:pt idx="0">
                  <c:v>United States</c:v>
                </c:pt>
              </c:strCache>
            </c:strRef>
          </c:tx>
          <c:spPr>
            <a:ln w="28575" cap="rnd">
              <a:solidFill>
                <a:srgbClr val="00B0F0"/>
              </a:solidFill>
              <a:round/>
            </a:ln>
            <a:effectLst/>
          </c:spPr>
          <c:marker>
            <c:symbol val="none"/>
          </c:marker>
          <c:cat>
            <c:strRef>
              <c:f>'Persentase largest'!$B$64:$H$64</c:f>
              <c:strCache>
                <c:ptCount val="7"/>
                <c:pt idx="0">
                  <c:v>1961</c:v>
                </c:pt>
                <c:pt idx="1">
                  <c:v>1970</c:v>
                </c:pt>
                <c:pt idx="2">
                  <c:v>1980</c:v>
                </c:pt>
                <c:pt idx="3">
                  <c:v>1990</c:v>
                </c:pt>
                <c:pt idx="4">
                  <c:v>2000</c:v>
                </c:pt>
                <c:pt idx="5">
                  <c:v>2010</c:v>
                </c:pt>
                <c:pt idx="6">
                  <c:v>2020</c:v>
                </c:pt>
              </c:strCache>
            </c:strRef>
          </c:cat>
          <c:val>
            <c:numRef>
              <c:f>'Persentase largest'!$B$67:$H$67</c:f>
              <c:numCache>
                <c:formatCode>General</c:formatCode>
                <c:ptCount val="7"/>
                <c:pt idx="0">
                  <c:v>2.2005708777101334</c:v>
                </c:pt>
                <c:pt idx="1">
                  <c:v>1.5311516221530037</c:v>
                </c:pt>
                <c:pt idx="2">
                  <c:v>1.0219924781202336</c:v>
                </c:pt>
                <c:pt idx="3">
                  <c:v>1.410256285419027</c:v>
                </c:pt>
                <c:pt idx="4">
                  <c:v>1.5120113913871336</c:v>
                </c:pt>
                <c:pt idx="5">
                  <c:v>1.0353448006919075</c:v>
                </c:pt>
                <c:pt idx="6">
                  <c:v>1.2095009947504265</c:v>
                </c:pt>
              </c:numCache>
            </c:numRef>
          </c:val>
          <c:smooth val="0"/>
          <c:extLst>
            <c:ext xmlns:c16="http://schemas.microsoft.com/office/drawing/2014/chart" uri="{C3380CC4-5D6E-409C-BE32-E72D297353CC}">
              <c16:uniqueId val="{00000003-950A-4FC5-AEFA-B959E6FFE35C}"/>
            </c:ext>
          </c:extLst>
        </c:ser>
        <c:ser>
          <c:idx val="4"/>
          <c:order val="4"/>
          <c:tx>
            <c:strRef>
              <c:f>'Persentase largest'!$A$68</c:f>
              <c:strCache>
                <c:ptCount val="1"/>
                <c:pt idx="0">
                  <c:v>South Asia</c:v>
                </c:pt>
              </c:strCache>
            </c:strRef>
          </c:tx>
          <c:spPr>
            <a:ln w="28575" cap="rnd">
              <a:solidFill>
                <a:srgbClr val="92D050"/>
              </a:solidFill>
              <a:round/>
            </a:ln>
            <a:effectLst/>
          </c:spPr>
          <c:marker>
            <c:symbol val="none"/>
          </c:marker>
          <c:cat>
            <c:strRef>
              <c:f>'Persentase largest'!$B$64:$H$64</c:f>
              <c:strCache>
                <c:ptCount val="7"/>
                <c:pt idx="0">
                  <c:v>1961</c:v>
                </c:pt>
                <c:pt idx="1">
                  <c:v>1970</c:v>
                </c:pt>
                <c:pt idx="2">
                  <c:v>1980</c:v>
                </c:pt>
                <c:pt idx="3">
                  <c:v>1990</c:v>
                </c:pt>
                <c:pt idx="4">
                  <c:v>2000</c:v>
                </c:pt>
                <c:pt idx="5">
                  <c:v>2010</c:v>
                </c:pt>
                <c:pt idx="6">
                  <c:v>2020</c:v>
                </c:pt>
              </c:strCache>
            </c:strRef>
          </c:cat>
          <c:val>
            <c:numRef>
              <c:f>'Persentase largest'!$B$68:$H$68</c:f>
              <c:numCache>
                <c:formatCode>General</c:formatCode>
                <c:ptCount val="7"/>
                <c:pt idx="0">
                  <c:v>2.9181049126355276</c:v>
                </c:pt>
                <c:pt idx="1">
                  <c:v>3.4641489624710005</c:v>
                </c:pt>
                <c:pt idx="2">
                  <c:v>4.4246934601388688</c:v>
                </c:pt>
                <c:pt idx="3">
                  <c:v>3.3152609906227184</c:v>
                </c:pt>
                <c:pt idx="4">
                  <c:v>2.7749714167100308</c:v>
                </c:pt>
                <c:pt idx="5">
                  <c:v>2.6453964193442943</c:v>
                </c:pt>
                <c:pt idx="6">
                  <c:v>2.4727999856438743</c:v>
                </c:pt>
              </c:numCache>
            </c:numRef>
          </c:val>
          <c:smooth val="0"/>
          <c:extLst>
            <c:ext xmlns:c16="http://schemas.microsoft.com/office/drawing/2014/chart" uri="{C3380CC4-5D6E-409C-BE32-E72D297353CC}">
              <c16:uniqueId val="{00000004-950A-4FC5-AEFA-B959E6FFE35C}"/>
            </c:ext>
          </c:extLst>
        </c:ser>
        <c:ser>
          <c:idx val="5"/>
          <c:order val="5"/>
          <c:tx>
            <c:strRef>
              <c:f>'Persentase largest'!$A$69</c:f>
              <c:strCache>
                <c:ptCount val="1"/>
                <c:pt idx="0">
                  <c:v>China</c:v>
                </c:pt>
              </c:strCache>
            </c:strRef>
          </c:tx>
          <c:spPr>
            <a:ln w="28575" cap="rnd">
              <a:solidFill>
                <a:srgbClr val="DB19C4"/>
              </a:solidFill>
              <a:round/>
            </a:ln>
            <a:effectLst/>
          </c:spPr>
          <c:marker>
            <c:symbol val="none"/>
          </c:marker>
          <c:cat>
            <c:strRef>
              <c:f>'Persentase largest'!$B$64:$H$64</c:f>
              <c:strCache>
                <c:ptCount val="7"/>
                <c:pt idx="0">
                  <c:v>1961</c:v>
                </c:pt>
                <c:pt idx="1">
                  <c:v>1970</c:v>
                </c:pt>
                <c:pt idx="2">
                  <c:v>1980</c:v>
                </c:pt>
                <c:pt idx="3">
                  <c:v>1990</c:v>
                </c:pt>
                <c:pt idx="4">
                  <c:v>2000</c:v>
                </c:pt>
                <c:pt idx="5">
                  <c:v>2010</c:v>
                </c:pt>
                <c:pt idx="6">
                  <c:v>2020</c:v>
                </c:pt>
              </c:strCache>
            </c:strRef>
          </c:cat>
          <c:val>
            <c:numRef>
              <c:f>'Persentase largest'!$B$69:$H$69</c:f>
              <c:numCache>
                <c:formatCode>General</c:formatCode>
                <c:ptCount val="7"/>
                <c:pt idx="0">
                  <c:v>2.0535955782572968</c:v>
                </c:pt>
                <c:pt idx="1">
                  <c:v>2.0287359591848335</c:v>
                </c:pt>
                <c:pt idx="2">
                  <c:v>5.1572837045664492</c:v>
                </c:pt>
                <c:pt idx="3">
                  <c:v>4.3096784807024751</c:v>
                </c:pt>
                <c:pt idx="4">
                  <c:v>3.6492527111585384</c:v>
                </c:pt>
                <c:pt idx="5">
                  <c:v>3.2553654940924361</c:v>
                </c:pt>
                <c:pt idx="6">
                  <c:v>2.0781400577921239</c:v>
                </c:pt>
              </c:numCache>
            </c:numRef>
          </c:val>
          <c:smooth val="0"/>
          <c:extLst>
            <c:ext xmlns:c16="http://schemas.microsoft.com/office/drawing/2014/chart" uri="{C3380CC4-5D6E-409C-BE32-E72D297353CC}">
              <c16:uniqueId val="{00000005-950A-4FC5-AEFA-B959E6FFE35C}"/>
            </c:ext>
          </c:extLst>
        </c:ser>
        <c:ser>
          <c:idx val="6"/>
          <c:order val="6"/>
          <c:tx>
            <c:strRef>
              <c:f>'Persentase largest'!$A$70</c:f>
              <c:strCache>
                <c:ptCount val="1"/>
                <c:pt idx="0">
                  <c:v>Sub-Saharan Africa (excluding high income)</c:v>
                </c:pt>
              </c:strCache>
            </c:strRef>
          </c:tx>
          <c:spPr>
            <a:ln w="28575" cap="rnd">
              <a:solidFill>
                <a:srgbClr val="FF0000"/>
              </a:solidFill>
              <a:round/>
            </a:ln>
            <a:effectLst/>
          </c:spPr>
          <c:marker>
            <c:symbol val="none"/>
          </c:marker>
          <c:cat>
            <c:strRef>
              <c:f>'Persentase largest'!$B$64:$H$64</c:f>
              <c:strCache>
                <c:ptCount val="7"/>
                <c:pt idx="0">
                  <c:v>1961</c:v>
                </c:pt>
                <c:pt idx="1">
                  <c:v>1970</c:v>
                </c:pt>
                <c:pt idx="2">
                  <c:v>1980</c:v>
                </c:pt>
                <c:pt idx="3">
                  <c:v>1990</c:v>
                </c:pt>
                <c:pt idx="4">
                  <c:v>2000</c:v>
                </c:pt>
                <c:pt idx="5">
                  <c:v>2010</c:v>
                </c:pt>
                <c:pt idx="6">
                  <c:v>2020</c:v>
                </c:pt>
              </c:strCache>
            </c:strRef>
          </c:cat>
          <c:val>
            <c:numRef>
              <c:f>'Persentase largest'!$B$70:$H$70</c:f>
              <c:numCache>
                <c:formatCode>General</c:formatCode>
                <c:ptCount val="7"/>
                <c:pt idx="0">
                  <c:v>4.4402408431397902</c:v>
                </c:pt>
                <c:pt idx="1">
                  <c:v>4.7584697721317042</c:v>
                </c:pt>
                <c:pt idx="2">
                  <c:v>4.6528853115288769</c:v>
                </c:pt>
                <c:pt idx="3">
                  <c:v>4.9782700437895215</c:v>
                </c:pt>
                <c:pt idx="4">
                  <c:v>3.843802685603066</c:v>
                </c:pt>
                <c:pt idx="5">
                  <c:v>4.2708416156033877</c:v>
                </c:pt>
                <c:pt idx="6">
                  <c:v>3.9877331096545277</c:v>
                </c:pt>
              </c:numCache>
            </c:numRef>
          </c:val>
          <c:smooth val="0"/>
          <c:extLst>
            <c:ext xmlns:c16="http://schemas.microsoft.com/office/drawing/2014/chart" uri="{C3380CC4-5D6E-409C-BE32-E72D297353CC}">
              <c16:uniqueId val="{00000006-950A-4FC5-AEFA-B959E6FFE35C}"/>
            </c:ext>
          </c:extLst>
        </c:ser>
        <c:ser>
          <c:idx val="7"/>
          <c:order val="7"/>
          <c:tx>
            <c:strRef>
              <c:f>'Persentase largest'!$A$71</c:f>
              <c:strCache>
                <c:ptCount val="1"/>
                <c:pt idx="0">
                  <c:v>Indonesia</c:v>
                </c:pt>
              </c:strCache>
            </c:strRef>
          </c:tx>
          <c:spPr>
            <a:ln w="28575" cap="rnd">
              <a:solidFill>
                <a:srgbClr val="FFFF00"/>
              </a:solidFill>
              <a:round/>
            </a:ln>
            <a:effectLst/>
          </c:spPr>
          <c:marker>
            <c:symbol val="none"/>
          </c:marker>
          <c:cat>
            <c:strRef>
              <c:f>'Persentase largest'!$B$64:$H$64</c:f>
              <c:strCache>
                <c:ptCount val="7"/>
                <c:pt idx="0">
                  <c:v>1961</c:v>
                </c:pt>
                <c:pt idx="1">
                  <c:v>1970</c:v>
                </c:pt>
                <c:pt idx="2">
                  <c:v>1980</c:v>
                </c:pt>
                <c:pt idx="3">
                  <c:v>1990</c:v>
                </c:pt>
                <c:pt idx="4">
                  <c:v>2000</c:v>
                </c:pt>
                <c:pt idx="5">
                  <c:v>2010</c:v>
                </c:pt>
                <c:pt idx="6">
                  <c:v>2020</c:v>
                </c:pt>
              </c:strCache>
            </c:strRef>
          </c:cat>
          <c:val>
            <c:numRef>
              <c:f>'Persentase largest'!$B$71:$H$71</c:f>
              <c:numCache>
                <c:formatCode>General</c:formatCode>
                <c:ptCount val="7"/>
                <c:pt idx="0">
                  <c:v>4.2381298730180497</c:v>
                </c:pt>
                <c:pt idx="1">
                  <c:v>4.22578822695393</c:v>
                </c:pt>
                <c:pt idx="2">
                  <c:v>5.0182770370946956</c:v>
                </c:pt>
                <c:pt idx="3">
                  <c:v>4.8801704609287686</c:v>
                </c:pt>
                <c:pt idx="4">
                  <c:v>4.3030333616343075</c:v>
                </c:pt>
                <c:pt idx="5">
                  <c:v>2.912809340099642</c:v>
                </c:pt>
                <c:pt idx="6">
                  <c:v>2.2301093562822754</c:v>
                </c:pt>
              </c:numCache>
            </c:numRef>
          </c:val>
          <c:smooth val="0"/>
          <c:extLst>
            <c:ext xmlns:c16="http://schemas.microsoft.com/office/drawing/2014/chart" uri="{C3380CC4-5D6E-409C-BE32-E72D297353CC}">
              <c16:uniqueId val="{00000007-950A-4FC5-AEFA-B959E6FFE35C}"/>
            </c:ext>
          </c:extLst>
        </c:ser>
        <c:dLbls>
          <c:showLegendKey val="0"/>
          <c:showVal val="0"/>
          <c:showCatName val="0"/>
          <c:showSerName val="0"/>
          <c:showPercent val="0"/>
          <c:showBubbleSize val="0"/>
        </c:dLbls>
        <c:smooth val="0"/>
        <c:axId val="1408542495"/>
        <c:axId val="1408555391"/>
      </c:lineChart>
      <c:catAx>
        <c:axId val="1408542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08555391"/>
        <c:crosses val="autoZero"/>
        <c:auto val="1"/>
        <c:lblAlgn val="ctr"/>
        <c:lblOffset val="100"/>
        <c:noMultiLvlLbl val="0"/>
      </c:catAx>
      <c:valAx>
        <c:axId val="1408555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08542495"/>
        <c:crosses val="autoZero"/>
        <c:crossBetween val="between"/>
      </c:valAx>
      <c:spPr>
        <a:noFill/>
        <a:ln>
          <a:noFill/>
        </a:ln>
        <a:effectLst/>
      </c:spPr>
    </c:plotArea>
    <c:legend>
      <c:legendPos val="b"/>
      <c:legendEntry>
        <c:idx val="2"/>
        <c:delete val="1"/>
      </c:legendEntry>
      <c:layout>
        <c:manualLayout>
          <c:xMode val="edge"/>
          <c:yMode val="edge"/>
          <c:x val="5.1788460238298341E-2"/>
          <c:y val="0.77396019419092077"/>
          <c:w val="0.91354996339072381"/>
          <c:h val="0.213225586263156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Sheet2!$A$4</c:f>
              <c:strCache>
                <c:ptCount val="1"/>
                <c:pt idx="0">
                  <c:v>High income</c:v>
                </c:pt>
              </c:strCache>
            </c:strRef>
          </c:tx>
          <c:spPr>
            <a:ln w="28575" cap="rnd">
              <a:solidFill>
                <a:schemeClr val="accent1"/>
              </a:solidFill>
              <a:round/>
            </a:ln>
            <a:effectLst/>
          </c:spPr>
          <c:marker>
            <c:symbol val="none"/>
          </c:marker>
          <c:cat>
            <c:strRef>
              <c:f>Sheet2!$B$3:$N$3</c:f>
              <c:strCache>
                <c:ptCount val="13"/>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strCache>
            </c:strRef>
          </c:cat>
          <c:val>
            <c:numRef>
              <c:f>Sheet2!$B$4:$N$4</c:f>
              <c:numCache>
                <c:formatCode>General</c:formatCode>
                <c:ptCount val="13"/>
                <c:pt idx="0">
                  <c:v>62.814739061759632</c:v>
                </c:pt>
                <c:pt idx="1">
                  <c:v>65.369179636517941</c:v>
                </c:pt>
                <c:pt idx="2">
                  <c:v>67.811620096090351</c:v>
                </c:pt>
                <c:pt idx="3">
                  <c:v>69.641029975146083</c:v>
                </c:pt>
                <c:pt idx="4">
                  <c:v>71.085210128687081</c:v>
                </c:pt>
                <c:pt idx="5">
                  <c:v>72.414461280703179</c:v>
                </c:pt>
                <c:pt idx="6">
                  <c:v>73.785914527840347</c:v>
                </c:pt>
                <c:pt idx="7">
                  <c:v>75.067948873632886</c:v>
                </c:pt>
                <c:pt idx="8">
                  <c:v>76.190489258775841</c:v>
                </c:pt>
                <c:pt idx="9">
                  <c:v>77.987977134275866</c:v>
                </c:pt>
                <c:pt idx="10">
                  <c:v>79.467493220200424</c:v>
                </c:pt>
                <c:pt idx="11">
                  <c:v>80.362138282266045</c:v>
                </c:pt>
                <c:pt idx="12">
                  <c:v>81.288771022658977</c:v>
                </c:pt>
              </c:numCache>
            </c:numRef>
          </c:val>
          <c:smooth val="0"/>
          <c:extLst>
            <c:ext xmlns:c16="http://schemas.microsoft.com/office/drawing/2014/chart" uri="{C3380CC4-5D6E-409C-BE32-E72D297353CC}">
              <c16:uniqueId val="{00000000-8D99-40C4-B52A-8B7E164196E3}"/>
            </c:ext>
          </c:extLst>
        </c:ser>
        <c:ser>
          <c:idx val="1"/>
          <c:order val="1"/>
          <c:tx>
            <c:strRef>
              <c:f>Sheet2!$A$5</c:f>
              <c:strCache>
                <c:ptCount val="1"/>
                <c:pt idx="0">
                  <c:v>Low income</c:v>
                </c:pt>
              </c:strCache>
            </c:strRef>
          </c:tx>
          <c:spPr>
            <a:ln w="28575" cap="rnd">
              <a:solidFill>
                <a:schemeClr val="accent2"/>
              </a:solidFill>
              <a:round/>
            </a:ln>
            <a:effectLst/>
          </c:spPr>
          <c:marker>
            <c:symbol val="none"/>
          </c:marker>
          <c:cat>
            <c:strRef>
              <c:f>Sheet2!$B$3:$N$3</c:f>
              <c:strCache>
                <c:ptCount val="13"/>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strCache>
            </c:strRef>
          </c:cat>
          <c:val>
            <c:numRef>
              <c:f>Sheet2!$B$5:$N$5</c:f>
              <c:numCache>
                <c:formatCode>General</c:formatCode>
                <c:ptCount val="13"/>
                <c:pt idx="0">
                  <c:v>13.44346229380367</c:v>
                </c:pt>
                <c:pt idx="1">
                  <c:v>15.303794704307531</c:v>
                </c:pt>
                <c:pt idx="2">
                  <c:v>17.823167996077245</c:v>
                </c:pt>
                <c:pt idx="3">
                  <c:v>19.645580198531224</c:v>
                </c:pt>
                <c:pt idx="4">
                  <c:v>21.21999046748746</c:v>
                </c:pt>
                <c:pt idx="5">
                  <c:v>22.96621324743737</c:v>
                </c:pt>
                <c:pt idx="6">
                  <c:v>24.883817334182762</c:v>
                </c:pt>
                <c:pt idx="7">
                  <c:v>26.406692393944756</c:v>
                </c:pt>
                <c:pt idx="8">
                  <c:v>27.487654410386362</c:v>
                </c:pt>
                <c:pt idx="9">
                  <c:v>28.734197955337503</c:v>
                </c:pt>
                <c:pt idx="10">
                  <c:v>30.30329148926198</c:v>
                </c:pt>
                <c:pt idx="11">
                  <c:v>31.715607530300073</c:v>
                </c:pt>
                <c:pt idx="12">
                  <c:v>33.751502628200136</c:v>
                </c:pt>
              </c:numCache>
            </c:numRef>
          </c:val>
          <c:smooth val="0"/>
          <c:extLst>
            <c:ext xmlns:c16="http://schemas.microsoft.com/office/drawing/2014/chart" uri="{C3380CC4-5D6E-409C-BE32-E72D297353CC}">
              <c16:uniqueId val="{00000001-8D99-40C4-B52A-8B7E164196E3}"/>
            </c:ext>
          </c:extLst>
        </c:ser>
        <c:ser>
          <c:idx val="2"/>
          <c:order val="2"/>
          <c:tx>
            <c:strRef>
              <c:f>Sheet2!$A$6</c:f>
              <c:strCache>
                <c:ptCount val="1"/>
                <c:pt idx="0">
                  <c:v>Lower middle income</c:v>
                </c:pt>
              </c:strCache>
            </c:strRef>
          </c:tx>
          <c:spPr>
            <a:ln w="28575" cap="rnd">
              <a:solidFill>
                <a:schemeClr val="accent3"/>
              </a:solidFill>
              <a:round/>
            </a:ln>
            <a:effectLst/>
          </c:spPr>
          <c:marker>
            <c:symbol val="none"/>
          </c:marker>
          <c:cat>
            <c:strRef>
              <c:f>Sheet2!$B$3:$N$3</c:f>
              <c:strCache>
                <c:ptCount val="13"/>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strCache>
            </c:strRef>
          </c:cat>
          <c:val>
            <c:numRef>
              <c:f>Sheet2!$B$6:$N$6</c:f>
              <c:numCache>
                <c:formatCode>General</c:formatCode>
                <c:ptCount val="13"/>
                <c:pt idx="0">
                  <c:v>19.718587378432847</c:v>
                </c:pt>
                <c:pt idx="1">
                  <c:v>21.101146452238041</c:v>
                </c:pt>
                <c:pt idx="2">
                  <c:v>22.549450995240964</c:v>
                </c:pt>
                <c:pt idx="3">
                  <c:v>24.357674237711411</c:v>
                </c:pt>
                <c:pt idx="4">
                  <c:v>26.468831165060749</c:v>
                </c:pt>
                <c:pt idx="5">
                  <c:v>28.420645897845361</c:v>
                </c:pt>
                <c:pt idx="6">
                  <c:v>30.422382962576059</c:v>
                </c:pt>
                <c:pt idx="7">
                  <c:v>32.105134923406901</c:v>
                </c:pt>
                <c:pt idx="8">
                  <c:v>33.781940141323922</c:v>
                </c:pt>
                <c:pt idx="9">
                  <c:v>35.754165447339609</c:v>
                </c:pt>
                <c:pt idx="10">
                  <c:v>37.871970338470504</c:v>
                </c:pt>
                <c:pt idx="11">
                  <c:v>40.132383258952792</c:v>
                </c:pt>
                <c:pt idx="12">
                  <c:v>42.526190128860208</c:v>
                </c:pt>
              </c:numCache>
            </c:numRef>
          </c:val>
          <c:smooth val="0"/>
          <c:extLst>
            <c:ext xmlns:c16="http://schemas.microsoft.com/office/drawing/2014/chart" uri="{C3380CC4-5D6E-409C-BE32-E72D297353CC}">
              <c16:uniqueId val="{00000002-8D99-40C4-B52A-8B7E164196E3}"/>
            </c:ext>
          </c:extLst>
        </c:ser>
        <c:dLbls>
          <c:showLegendKey val="0"/>
          <c:showVal val="0"/>
          <c:showCatName val="0"/>
          <c:showSerName val="0"/>
          <c:showPercent val="0"/>
          <c:showBubbleSize val="0"/>
        </c:dLbls>
        <c:smooth val="0"/>
        <c:axId val="800660479"/>
        <c:axId val="800682527"/>
      </c:lineChart>
      <c:catAx>
        <c:axId val="80066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0682527"/>
        <c:crosses val="autoZero"/>
        <c:auto val="1"/>
        <c:lblAlgn val="ctr"/>
        <c:lblOffset val="100"/>
        <c:noMultiLvlLbl val="0"/>
      </c:catAx>
      <c:valAx>
        <c:axId val="800682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0660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t>GDP/Capita</a:t>
            </a:r>
            <a:r>
              <a:rPr lang="en-US" sz="3200" baseline="0" dirty="0"/>
              <a:t> (US$)</a:t>
            </a:r>
            <a:endParaRPr lang="en-US" sz="3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073490813648288E-2"/>
          <c:y val="0.11032676152536673"/>
          <c:w val="0.93271212467736142"/>
          <c:h val="0.6359444178636684"/>
        </c:manualLayout>
      </c:layout>
      <c:lineChart>
        <c:grouping val="standard"/>
        <c:varyColors val="0"/>
        <c:ser>
          <c:idx val="0"/>
          <c:order val="0"/>
          <c:tx>
            <c:strRef>
              <c:f>'GDP per cap'!$A$2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cap'!$B$2:$G$2</c:f>
              <c:numCache>
                <c:formatCode>General</c:formatCode>
                <c:ptCount val="6"/>
                <c:pt idx="0">
                  <c:v>3305.1263943104618</c:v>
                </c:pt>
                <c:pt idx="1">
                  <c:v>10211.837188790898</c:v>
                </c:pt>
                <c:pt idx="2">
                  <c:v>18243.471418367164</c:v>
                </c:pt>
                <c:pt idx="3">
                  <c:v>21697.708479773104</c:v>
                </c:pt>
                <c:pt idx="4">
                  <c:v>52087.972288889141</c:v>
                </c:pt>
                <c:pt idx="5">
                  <c:v>51680.316522943845</c:v>
                </c:pt>
              </c:numCache>
            </c:numRef>
          </c:val>
          <c:smooth val="0"/>
          <c:extLst>
            <c:ext xmlns:c16="http://schemas.microsoft.com/office/drawing/2014/chart" uri="{C3380CC4-5D6E-409C-BE32-E72D297353CC}">
              <c16:uniqueId val="{00000000-8D8A-4FA7-AA11-5F109FF85DFE}"/>
            </c:ext>
          </c:extLst>
        </c:ser>
        <c:ser>
          <c:idx val="1"/>
          <c:order val="1"/>
          <c:tx>
            <c:strRef>
              <c:f>'GDP per cap'!$A$3</c:f>
              <c:strCache>
                <c:ptCount val="1"/>
                <c:pt idx="0">
                  <c:v>European Union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cap'!$B$3:$G$3</c:f>
              <c:numCache>
                <c:formatCode>General</c:formatCode>
                <c:ptCount val="6"/>
                <c:pt idx="0">
                  <c:v>1879.0785771652288</c:v>
                </c:pt>
                <c:pt idx="1">
                  <c:v>8098.4984706642381</c:v>
                </c:pt>
                <c:pt idx="2">
                  <c:v>15454.962986443014</c:v>
                </c:pt>
                <c:pt idx="3">
                  <c:v>16947.624856575225</c:v>
                </c:pt>
                <c:pt idx="4">
                  <c:v>32970.71546734366</c:v>
                </c:pt>
                <c:pt idx="5">
                  <c:v>34191.828252931366</c:v>
                </c:pt>
              </c:numCache>
            </c:numRef>
          </c:val>
          <c:smooth val="0"/>
          <c:extLst>
            <c:ext xmlns:c16="http://schemas.microsoft.com/office/drawing/2014/chart" uri="{C3380CC4-5D6E-409C-BE32-E72D297353CC}">
              <c16:uniqueId val="{00000001-8D8A-4FA7-AA11-5F109FF85DFE}"/>
            </c:ext>
          </c:extLst>
        </c:ser>
        <c:ser>
          <c:idx val="2"/>
          <c:order val="2"/>
          <c:tx>
            <c:strRef>
              <c:f>'GDP per cap'!$A$4</c:f>
              <c:strCache>
                <c:ptCount val="1"/>
                <c:pt idx="0">
                  <c:v>Canada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cap'!$B$4:$G$4</c:f>
              <c:numCache>
                <c:formatCode>General</c:formatCode>
                <c:ptCount val="6"/>
                <c:pt idx="0">
                  <c:v>5129.0918439618536</c:v>
                </c:pt>
                <c:pt idx="1">
                  <c:v>12437.776504638239</c:v>
                </c:pt>
                <c:pt idx="2">
                  <c:v>23645.614314815881</c:v>
                </c:pt>
                <c:pt idx="3">
                  <c:v>35151.329602333448</c:v>
                </c:pt>
                <c:pt idx="4">
                  <c:v>48552.942405516776</c:v>
                </c:pt>
                <c:pt idx="5">
                  <c:v>61000.855258946052</c:v>
                </c:pt>
              </c:numCache>
            </c:numRef>
          </c:val>
          <c:smooth val="0"/>
          <c:extLst>
            <c:ext xmlns:c16="http://schemas.microsoft.com/office/drawing/2014/chart" uri="{C3380CC4-5D6E-409C-BE32-E72D297353CC}">
              <c16:uniqueId val="{00000002-8D8A-4FA7-AA11-5F109FF85DFE}"/>
            </c:ext>
          </c:extLst>
        </c:ser>
        <c:ser>
          <c:idx val="3"/>
          <c:order val="3"/>
          <c:tx>
            <c:strRef>
              <c:f>'GDP per cap'!$A$5</c:f>
              <c:strCache>
                <c:ptCount val="1"/>
                <c:pt idx="0">
                  <c:v>United States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cap'!$B$5:$G$5</c:f>
              <c:numCache>
                <c:formatCode>General</c:formatCode>
                <c:ptCount val="6"/>
                <c:pt idx="0">
                  <c:v>5234.2966662114977</c:v>
                </c:pt>
                <c:pt idx="1">
                  <c:v>12574.791506216305</c:v>
                </c:pt>
                <c:pt idx="2">
                  <c:v>23888.60000881329</c:v>
                </c:pt>
                <c:pt idx="3">
                  <c:v>36329.956072710193</c:v>
                </c:pt>
                <c:pt idx="4">
                  <c:v>48650.643128333555</c:v>
                </c:pt>
                <c:pt idx="5">
                  <c:v>63027.67952671527</c:v>
                </c:pt>
              </c:numCache>
            </c:numRef>
          </c:val>
          <c:smooth val="0"/>
          <c:extLst>
            <c:ext xmlns:c16="http://schemas.microsoft.com/office/drawing/2014/chart" uri="{C3380CC4-5D6E-409C-BE32-E72D297353CC}">
              <c16:uniqueId val="{00000003-8D8A-4FA7-AA11-5F109FF85DFE}"/>
            </c:ext>
          </c:extLst>
        </c:ser>
        <c:ser>
          <c:idx val="4"/>
          <c:order val="4"/>
          <c:tx>
            <c:strRef>
              <c:f>'GDP per cap'!$A$6</c:f>
              <c:strCache>
                <c:ptCount val="1"/>
                <c:pt idx="0">
                  <c:v>South Asia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cap'!$B$6:$G$6</c:f>
              <c:numCache>
                <c:formatCode>General</c:formatCode>
                <c:ptCount val="6"/>
                <c:pt idx="0">
                  <c:v>120.12879167293781</c:v>
                </c:pt>
                <c:pt idx="1">
                  <c:v>262.07725288455725</c:v>
                </c:pt>
                <c:pt idx="2">
                  <c:v>359.23166942033322</c:v>
                </c:pt>
                <c:pt idx="3">
                  <c:v>453.23760409734376</c:v>
                </c:pt>
                <c:pt idx="4">
                  <c:v>1257.4995082144883</c:v>
                </c:pt>
                <c:pt idx="5">
                  <c:v>1875.4413914902204</c:v>
                </c:pt>
              </c:numCache>
            </c:numRef>
          </c:val>
          <c:smooth val="0"/>
          <c:extLst>
            <c:ext xmlns:c16="http://schemas.microsoft.com/office/drawing/2014/chart" uri="{C3380CC4-5D6E-409C-BE32-E72D297353CC}">
              <c16:uniqueId val="{00000004-8D8A-4FA7-AA11-5F109FF85DFE}"/>
            </c:ext>
          </c:extLst>
        </c:ser>
        <c:ser>
          <c:idx val="5"/>
          <c:order val="5"/>
          <c:tx>
            <c:strRef>
              <c:f>'GDP per cap'!$A$7</c:f>
              <c:strCache>
                <c:ptCount val="1"/>
                <c:pt idx="0">
                  <c:v>China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cap'!$B$7:$G$7</c:f>
              <c:numCache>
                <c:formatCode>General</c:formatCode>
                <c:ptCount val="6"/>
                <c:pt idx="0">
                  <c:v>113.16299155468569</c:v>
                </c:pt>
                <c:pt idx="1">
                  <c:v>194.80472218683599</c:v>
                </c:pt>
                <c:pt idx="2">
                  <c:v>317.88467304092774</c:v>
                </c:pt>
                <c:pt idx="3">
                  <c:v>959.37248363586446</c:v>
                </c:pt>
                <c:pt idx="4">
                  <c:v>4550.4531077559932</c:v>
                </c:pt>
                <c:pt idx="5">
                  <c:v>10408.669756134919</c:v>
                </c:pt>
              </c:numCache>
            </c:numRef>
          </c:val>
          <c:smooth val="0"/>
          <c:extLst>
            <c:ext xmlns:c16="http://schemas.microsoft.com/office/drawing/2014/chart" uri="{C3380CC4-5D6E-409C-BE32-E72D297353CC}">
              <c16:uniqueId val="{00000005-8D8A-4FA7-AA11-5F109FF85DFE}"/>
            </c:ext>
          </c:extLst>
        </c:ser>
        <c:ser>
          <c:idx val="6"/>
          <c:order val="6"/>
          <c:tx>
            <c:strRef>
              <c:f>'GDP per cap'!$A$8</c:f>
              <c:strCache>
                <c:ptCount val="1"/>
                <c:pt idx="0">
                  <c:v>Sub-Saharan Africa (excluding high income)</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cap'!$B$8:$G$8</c:f>
              <c:numCache>
                <c:formatCode>General</c:formatCode>
                <c:ptCount val="6"/>
                <c:pt idx="0">
                  <c:v>232.03938532209139</c:v>
                </c:pt>
                <c:pt idx="1">
                  <c:v>733.18331250323206</c:v>
                </c:pt>
                <c:pt idx="2">
                  <c:v>733.47869219257745</c:v>
                </c:pt>
                <c:pt idx="3">
                  <c:v>635.04126862444627</c:v>
                </c:pt>
                <c:pt idx="4">
                  <c:v>1669.6106654326454</c:v>
                </c:pt>
                <c:pt idx="5">
                  <c:v>1500.8526484490901</c:v>
                </c:pt>
              </c:numCache>
            </c:numRef>
          </c:val>
          <c:smooth val="0"/>
          <c:extLst>
            <c:ext xmlns:c16="http://schemas.microsoft.com/office/drawing/2014/chart" uri="{C3380CC4-5D6E-409C-BE32-E72D297353CC}">
              <c16:uniqueId val="{00000006-8D8A-4FA7-AA11-5F109FF85DFE}"/>
            </c:ext>
          </c:extLst>
        </c:ser>
        <c:ser>
          <c:idx val="7"/>
          <c:order val="7"/>
          <c:tx>
            <c:strRef>
              <c:f>'GDP per cap'!$A$9</c:f>
              <c:strCache>
                <c:ptCount val="1"/>
                <c:pt idx="0">
                  <c:v>Indonesia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cap'!$B$9:$G$9</c:f>
              <c:numCache>
                <c:formatCode>General</c:formatCode>
                <c:ptCount val="6"/>
                <c:pt idx="0">
                  <c:v>79.71453540377037</c:v>
                </c:pt>
                <c:pt idx="1">
                  <c:v>491.57953294081688</c:v>
                </c:pt>
                <c:pt idx="2">
                  <c:v>585.07656284942368</c:v>
                </c:pt>
                <c:pt idx="3">
                  <c:v>780.19020467518021</c:v>
                </c:pt>
                <c:pt idx="4">
                  <c:v>3122.3626731936238</c:v>
                </c:pt>
                <c:pt idx="5">
                  <c:v>3870.557619792487</c:v>
                </c:pt>
              </c:numCache>
            </c:numRef>
          </c:val>
          <c:smooth val="0"/>
          <c:extLst>
            <c:ext xmlns:c16="http://schemas.microsoft.com/office/drawing/2014/chart" uri="{C3380CC4-5D6E-409C-BE32-E72D297353CC}">
              <c16:uniqueId val="{00000007-8D8A-4FA7-AA11-5F109FF85DFE}"/>
            </c:ext>
          </c:extLst>
        </c:ser>
        <c:ser>
          <c:idx val="8"/>
          <c:order val="8"/>
          <c:tx>
            <c:strRef>
              <c:f>'GDP per cap'!$A$10</c:f>
              <c:strCache>
                <c:ptCount val="1"/>
                <c:pt idx="0">
                  <c:v>Thailand</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cap'!$B$10:$G$10</c:f>
              <c:numCache>
                <c:formatCode>General</c:formatCode>
                <c:ptCount val="6"/>
                <c:pt idx="0">
                  <c:v>192.12768600110752</c:v>
                </c:pt>
                <c:pt idx="1">
                  <c:v>682.92997277637915</c:v>
                </c:pt>
                <c:pt idx="2">
                  <c:v>1508.9424699104297</c:v>
                </c:pt>
                <c:pt idx="3">
                  <c:v>2007.7352707451951</c:v>
                </c:pt>
                <c:pt idx="4">
                  <c:v>5076.33987220163</c:v>
                </c:pt>
                <c:pt idx="5">
                  <c:v>7158.7666837225634</c:v>
                </c:pt>
              </c:numCache>
            </c:numRef>
          </c:val>
          <c:smooth val="0"/>
          <c:extLst>
            <c:ext xmlns:c16="http://schemas.microsoft.com/office/drawing/2014/chart" uri="{C3380CC4-5D6E-409C-BE32-E72D297353CC}">
              <c16:uniqueId val="{00000008-8D8A-4FA7-AA11-5F109FF85DFE}"/>
            </c:ext>
          </c:extLst>
        </c:ser>
        <c:ser>
          <c:idx val="9"/>
          <c:order val="9"/>
          <c:tx>
            <c:strRef>
              <c:f>'GDP per cap'!$A$11</c:f>
              <c:strCache>
                <c:ptCount val="1"/>
                <c:pt idx="0">
                  <c:v>Malaysia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cap'!$B$11:$G$11</c:f>
              <c:numCache>
                <c:formatCode>General</c:formatCode>
                <c:ptCount val="6"/>
                <c:pt idx="0">
                  <c:v>357.65679936380883</c:v>
                </c:pt>
                <c:pt idx="1">
                  <c:v>1774.7402968881518</c:v>
                </c:pt>
                <c:pt idx="2">
                  <c:v>2441.7419905489451</c:v>
                </c:pt>
                <c:pt idx="3">
                  <c:v>4043.6629231287679</c:v>
                </c:pt>
                <c:pt idx="4">
                  <c:v>9040.5684946452384</c:v>
                </c:pt>
                <c:pt idx="5">
                  <c:v>10412.347667749935</c:v>
                </c:pt>
              </c:numCache>
            </c:numRef>
          </c:val>
          <c:smooth val="0"/>
          <c:extLst>
            <c:ext xmlns:c16="http://schemas.microsoft.com/office/drawing/2014/chart" uri="{C3380CC4-5D6E-409C-BE32-E72D297353CC}">
              <c16:uniqueId val="{00000009-8D8A-4FA7-AA11-5F109FF85DFE}"/>
            </c:ext>
          </c:extLst>
        </c:ser>
        <c:dLbls>
          <c:showLegendKey val="0"/>
          <c:showVal val="0"/>
          <c:showCatName val="0"/>
          <c:showSerName val="0"/>
          <c:showPercent val="0"/>
          <c:showBubbleSize val="0"/>
        </c:dLbls>
        <c:marker val="1"/>
        <c:smooth val="0"/>
        <c:axId val="1354259472"/>
        <c:axId val="1354259888"/>
      </c:lineChart>
      <c:catAx>
        <c:axId val="135425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54259888"/>
        <c:crosses val="autoZero"/>
        <c:auto val="1"/>
        <c:lblAlgn val="ctr"/>
        <c:lblOffset val="100"/>
        <c:noMultiLvlLbl val="0"/>
      </c:catAx>
      <c:valAx>
        <c:axId val="135425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54259472"/>
        <c:crosses val="autoZero"/>
        <c:crossBetween val="between"/>
      </c:valAx>
      <c:spPr>
        <a:noFill/>
        <a:ln>
          <a:noFill/>
        </a:ln>
        <a:effectLst/>
      </c:spPr>
    </c:plotArea>
    <c:legend>
      <c:legendPos val="b"/>
      <c:layout>
        <c:manualLayout>
          <c:xMode val="edge"/>
          <c:yMode val="edge"/>
          <c:x val="3.1623593731281513E-2"/>
          <c:y val="0.83280179004191668"/>
          <c:w val="0.94981638187342765"/>
          <c:h val="0.147990493327647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Largest City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'Persentase largest'!$B$2</c:f>
              <c:strCache>
                <c:ptCount val="1"/>
                <c:pt idx="0">
                  <c:v>1960</c:v>
                </c:pt>
              </c:strCache>
            </c:strRef>
          </c:tx>
          <c:spPr>
            <a:solidFill>
              <a:schemeClr val="accent1"/>
            </a:solidFill>
            <a:ln>
              <a:noFill/>
            </a:ln>
            <a:effectLst/>
          </c:spPr>
          <c:invertIfNegative val="0"/>
          <c:cat>
            <c:strRef>
              <c:f>'Persentase largest'!$A$3:$A$10</c:f>
              <c:strCache>
                <c:ptCount val="8"/>
                <c:pt idx="0">
                  <c:v>Australia</c:v>
                </c:pt>
                <c:pt idx="1">
                  <c:v>Canada</c:v>
                </c:pt>
                <c:pt idx="2">
                  <c:v>European Union</c:v>
                </c:pt>
                <c:pt idx="3">
                  <c:v>United States</c:v>
                </c:pt>
                <c:pt idx="4">
                  <c:v>South Asia</c:v>
                </c:pt>
                <c:pt idx="5">
                  <c:v>China</c:v>
                </c:pt>
                <c:pt idx="6">
                  <c:v>Sub-Saharan Africa (excluding high income)</c:v>
                </c:pt>
                <c:pt idx="7">
                  <c:v>Indonesia</c:v>
                </c:pt>
              </c:strCache>
            </c:strRef>
          </c:cat>
          <c:val>
            <c:numRef>
              <c:f>'Persentase largest'!$B$3:$B$10</c:f>
              <c:numCache>
                <c:formatCode>#,##0.0</c:formatCode>
                <c:ptCount val="8"/>
                <c:pt idx="0">
                  <c:v>25.478566140255747</c:v>
                </c:pt>
                <c:pt idx="1">
                  <c:v>16.422096093503463</c:v>
                </c:pt>
                <c:pt idx="2">
                  <c:v>16.144187191277577</c:v>
                </c:pt>
                <c:pt idx="3">
                  <c:v>11.1997817724156</c:v>
                </c:pt>
                <c:pt idx="4">
                  <c:v>9.5529993537577251</c:v>
                </c:pt>
                <c:pt idx="5">
                  <c:v>6.3517506053919313</c:v>
                </c:pt>
                <c:pt idx="6">
                  <c:v>22.428473524280626</c:v>
                </c:pt>
                <c:pt idx="7">
                  <c:v>20.92868633378049</c:v>
                </c:pt>
              </c:numCache>
            </c:numRef>
          </c:val>
          <c:extLst>
            <c:ext xmlns:c16="http://schemas.microsoft.com/office/drawing/2014/chart" uri="{C3380CC4-5D6E-409C-BE32-E72D297353CC}">
              <c16:uniqueId val="{00000000-8E77-4A9B-95D8-92D92182BC7F}"/>
            </c:ext>
          </c:extLst>
        </c:ser>
        <c:ser>
          <c:idx val="1"/>
          <c:order val="1"/>
          <c:tx>
            <c:strRef>
              <c:f>'Persentase largest'!$C$2</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'Persentase largest'!$A$3:$A$10</c:f>
              <c:strCache>
                <c:ptCount val="8"/>
                <c:pt idx="0">
                  <c:v>Australia</c:v>
                </c:pt>
                <c:pt idx="1">
                  <c:v>Canada</c:v>
                </c:pt>
                <c:pt idx="2">
                  <c:v>European Union</c:v>
                </c:pt>
                <c:pt idx="3">
                  <c:v>United States</c:v>
                </c:pt>
                <c:pt idx="4">
                  <c:v>South Asia</c:v>
                </c:pt>
                <c:pt idx="5">
                  <c:v>China</c:v>
                </c:pt>
                <c:pt idx="6">
                  <c:v>Sub-Saharan Africa (excluding high income)</c:v>
                </c:pt>
                <c:pt idx="7">
                  <c:v>Indonesia</c:v>
                </c:pt>
              </c:strCache>
            </c:strRef>
          </c:cat>
          <c:val>
            <c:numRef>
              <c:f>'Persentase largest'!$C$3:$C$10</c:f>
              <c:numCache>
                <c:formatCode>#,##0.0</c:formatCode>
                <c:ptCount val="8"/>
                <c:pt idx="0">
                  <c:v>22.424893222113486</c:v>
                </c:pt>
                <c:pt idx="1">
                  <c:v>19.990852908680839</c:v>
                </c:pt>
                <c:pt idx="2">
                  <c:v>15.908076558730079</c:v>
                </c:pt>
                <c:pt idx="3">
                  <c:v>6.9038124995284358</c:v>
                </c:pt>
                <c:pt idx="4">
                  <c:v>11.379913849355065</c:v>
                </c:pt>
                <c:pt idx="5">
                  <c:v>3.1416246720400962</c:v>
                </c:pt>
                <c:pt idx="6">
                  <c:v>26.497028874791724</c:v>
                </c:pt>
                <c:pt idx="7">
                  <c:v>6.9519972546468063</c:v>
                </c:pt>
              </c:numCache>
            </c:numRef>
          </c:val>
          <c:extLst>
            <c:ext xmlns:c16="http://schemas.microsoft.com/office/drawing/2014/chart" uri="{C3380CC4-5D6E-409C-BE32-E72D297353CC}">
              <c16:uniqueId val="{00000001-8E77-4A9B-95D8-92D92182BC7F}"/>
            </c:ext>
          </c:extLst>
        </c:ser>
        <c:dLbls>
          <c:showLegendKey val="0"/>
          <c:showVal val="0"/>
          <c:showCatName val="0"/>
          <c:showSerName val="0"/>
          <c:showPercent val="0"/>
          <c:showBubbleSize val="0"/>
        </c:dLbls>
        <c:gapWidth val="182"/>
        <c:axId val="893946175"/>
        <c:axId val="893960735"/>
      </c:barChart>
      <c:catAx>
        <c:axId val="893946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3960735"/>
        <c:crosses val="autoZero"/>
        <c:auto val="1"/>
        <c:lblAlgn val="ctr"/>
        <c:lblOffset val="100"/>
        <c:noMultiLvlLbl val="0"/>
      </c:catAx>
      <c:valAx>
        <c:axId val="89396073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3946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More than 1 million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'Persentase largest'!$B$12</c:f>
              <c:strCache>
                <c:ptCount val="1"/>
                <c:pt idx="0">
                  <c:v>1960</c:v>
                </c:pt>
              </c:strCache>
            </c:strRef>
          </c:tx>
          <c:spPr>
            <a:solidFill>
              <a:schemeClr val="accent1"/>
            </a:solidFill>
            <a:ln>
              <a:noFill/>
            </a:ln>
            <a:effectLst/>
          </c:spPr>
          <c:invertIfNegative val="0"/>
          <c:cat>
            <c:strRef>
              <c:f>'Persentase largest'!$A$13:$A$20</c:f>
              <c:strCache>
                <c:ptCount val="8"/>
                <c:pt idx="0">
                  <c:v>Australia</c:v>
                </c:pt>
                <c:pt idx="1">
                  <c:v>Canada</c:v>
                </c:pt>
                <c:pt idx="2">
                  <c:v>European Union</c:v>
                </c:pt>
                <c:pt idx="3">
                  <c:v>United States</c:v>
                </c:pt>
                <c:pt idx="4">
                  <c:v>South Asia</c:v>
                </c:pt>
                <c:pt idx="5">
                  <c:v>China</c:v>
                </c:pt>
                <c:pt idx="6">
                  <c:v>Sub-Saharan Africa (excluding high income)</c:v>
                </c:pt>
                <c:pt idx="7">
                  <c:v>Indonesia</c:v>
                </c:pt>
              </c:strCache>
            </c:strRef>
          </c:cat>
          <c:val>
            <c:numRef>
              <c:f>'Persentase largest'!$B$13:$B$20</c:f>
              <c:numCache>
                <c:formatCode>#,##0.0</c:formatCode>
                <c:ptCount val="8"/>
                <c:pt idx="0">
                  <c:v>54.199946148860157</c:v>
                </c:pt>
                <c:pt idx="1">
                  <c:v>30.098935122540837</c:v>
                </c:pt>
                <c:pt idx="2">
                  <c:v>14.290945437681172</c:v>
                </c:pt>
                <c:pt idx="3">
                  <c:v>38.732606229001888</c:v>
                </c:pt>
                <c:pt idx="4">
                  <c:v>7.1927977521774888</c:v>
                </c:pt>
                <c:pt idx="5">
                  <c:v>8.1227401921837288</c:v>
                </c:pt>
                <c:pt idx="6">
                  <c:v>5.7889263458628024</c:v>
                </c:pt>
                <c:pt idx="7">
                  <c:v>8.0267720052540437</c:v>
                </c:pt>
              </c:numCache>
            </c:numRef>
          </c:val>
          <c:extLst>
            <c:ext xmlns:c16="http://schemas.microsoft.com/office/drawing/2014/chart" uri="{C3380CC4-5D6E-409C-BE32-E72D297353CC}">
              <c16:uniqueId val="{00000000-A9E9-4071-9054-04279D006CBD}"/>
            </c:ext>
          </c:extLst>
        </c:ser>
        <c:ser>
          <c:idx val="1"/>
          <c:order val="1"/>
          <c:tx>
            <c:strRef>
              <c:f>'Persentase largest'!$C$12</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'Persentase largest'!$A$13:$A$20</c:f>
              <c:strCache>
                <c:ptCount val="8"/>
                <c:pt idx="0">
                  <c:v>Australia</c:v>
                </c:pt>
                <c:pt idx="1">
                  <c:v>Canada</c:v>
                </c:pt>
                <c:pt idx="2">
                  <c:v>European Union</c:v>
                </c:pt>
                <c:pt idx="3">
                  <c:v>United States</c:v>
                </c:pt>
                <c:pt idx="4">
                  <c:v>South Asia</c:v>
                </c:pt>
                <c:pt idx="5">
                  <c:v>China</c:v>
                </c:pt>
                <c:pt idx="6">
                  <c:v>Sub-Saharan Africa (excluding high income)</c:v>
                </c:pt>
                <c:pt idx="7">
                  <c:v>Indonesia</c:v>
                </c:pt>
              </c:strCache>
            </c:strRef>
          </c:cat>
          <c:val>
            <c:numRef>
              <c:f>'Persentase largest'!$C$13:$C$20</c:f>
              <c:numCache>
                <c:formatCode>#,##0.0</c:formatCode>
                <c:ptCount val="8"/>
                <c:pt idx="0">
                  <c:v>61.020904815257623</c:v>
                </c:pt>
                <c:pt idx="1">
                  <c:v>45.74502374044107</c:v>
                </c:pt>
                <c:pt idx="2">
                  <c:v>17.564090611880051</c:v>
                </c:pt>
                <c:pt idx="3">
                  <c:v>46.412994793259799</c:v>
                </c:pt>
                <c:pt idx="4">
                  <c:v>16.160224433256023</c:v>
                </c:pt>
                <c:pt idx="5">
                  <c:v>29.034998086599106</c:v>
                </c:pt>
                <c:pt idx="6">
                  <c:v>15.889353035110236</c:v>
                </c:pt>
                <c:pt idx="7">
                  <c:v>13.625145376384149</c:v>
                </c:pt>
              </c:numCache>
            </c:numRef>
          </c:val>
          <c:extLst>
            <c:ext xmlns:c16="http://schemas.microsoft.com/office/drawing/2014/chart" uri="{C3380CC4-5D6E-409C-BE32-E72D297353CC}">
              <c16:uniqueId val="{00000001-A9E9-4071-9054-04279D006CBD}"/>
            </c:ext>
          </c:extLst>
        </c:ser>
        <c:dLbls>
          <c:showLegendKey val="0"/>
          <c:showVal val="0"/>
          <c:showCatName val="0"/>
          <c:showSerName val="0"/>
          <c:showPercent val="0"/>
          <c:showBubbleSize val="0"/>
        </c:dLbls>
        <c:gapWidth val="182"/>
        <c:axId val="893915807"/>
        <c:axId val="893932447"/>
      </c:barChart>
      <c:catAx>
        <c:axId val="893915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3932447"/>
        <c:crosses val="autoZero"/>
        <c:auto val="1"/>
        <c:lblAlgn val="ctr"/>
        <c:lblOffset val="100"/>
        <c:noMultiLvlLbl val="0"/>
      </c:catAx>
      <c:valAx>
        <c:axId val="893932447"/>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3915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F9F84-959C-447C-B4C8-072C4639DDAE}"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94B00FE7-3007-44DA-AD3D-463DEDBD59EE}">
      <dgm:prSet/>
      <dgm:spPr/>
      <dgm:t>
        <a:bodyPr/>
        <a:lstStyle/>
        <a:p>
          <a:r>
            <a:rPr lang="en-US"/>
            <a:t>The level of urbanization</a:t>
          </a:r>
        </a:p>
      </dgm:t>
    </dgm:pt>
    <dgm:pt modelId="{35530A27-2B08-4E9F-9D43-0A275B4564F9}" type="parTrans" cxnId="{7E2B9800-B2FE-41D7-9306-658A9DC05978}">
      <dgm:prSet/>
      <dgm:spPr/>
      <dgm:t>
        <a:bodyPr/>
        <a:lstStyle/>
        <a:p>
          <a:endParaRPr lang="en-US"/>
        </a:p>
      </dgm:t>
    </dgm:pt>
    <dgm:pt modelId="{373B26F1-8095-4976-AE2E-3D6C93887DFA}" type="sibTrans" cxnId="{7E2B9800-B2FE-41D7-9306-658A9DC05978}">
      <dgm:prSet phldrT="01" phldr="0"/>
      <dgm:spPr/>
      <dgm:t>
        <a:bodyPr/>
        <a:lstStyle/>
        <a:p>
          <a:r>
            <a:rPr lang="en-US"/>
            <a:t>01</a:t>
          </a:r>
        </a:p>
      </dgm:t>
    </dgm:pt>
    <dgm:pt modelId="{C3B35F31-560F-43D0-84DD-2A9F25DC65DB}">
      <dgm:prSet/>
      <dgm:spPr/>
      <dgm:t>
        <a:bodyPr/>
        <a:lstStyle/>
        <a:p>
          <a:r>
            <a:rPr lang="en-US" dirty="0"/>
            <a:t>The urbanization rate</a:t>
          </a:r>
        </a:p>
      </dgm:t>
    </dgm:pt>
    <dgm:pt modelId="{392F7CC3-D457-4A73-BBBF-5D6DA450B768}" type="parTrans" cxnId="{CCE09862-4A8A-4645-945F-695C3E481EA5}">
      <dgm:prSet/>
      <dgm:spPr/>
      <dgm:t>
        <a:bodyPr/>
        <a:lstStyle/>
        <a:p>
          <a:endParaRPr lang="en-US"/>
        </a:p>
      </dgm:t>
    </dgm:pt>
    <dgm:pt modelId="{3D820405-D9D1-414C-9AAC-78D4FB541DB5}" type="sibTrans" cxnId="{CCE09862-4A8A-4645-945F-695C3E481EA5}">
      <dgm:prSet phldrT="02" phldr="0"/>
      <dgm:spPr/>
      <dgm:t>
        <a:bodyPr/>
        <a:lstStyle/>
        <a:p>
          <a:r>
            <a:rPr lang="en-US"/>
            <a:t>02</a:t>
          </a:r>
        </a:p>
      </dgm:t>
    </dgm:pt>
    <dgm:pt modelId="{D578044D-AE2A-4361-A9C0-31729F77D8C0}">
      <dgm:prSet/>
      <dgm:spPr/>
      <dgm:t>
        <a:bodyPr/>
        <a:lstStyle/>
        <a:p>
          <a:r>
            <a:rPr lang="en-US" dirty="0"/>
            <a:t>the distribution of population over different scale of urban settlement</a:t>
          </a:r>
        </a:p>
      </dgm:t>
    </dgm:pt>
    <dgm:pt modelId="{94158323-F09A-474E-8C70-4702AF184534}" type="parTrans" cxnId="{A8C94796-2A40-4A9F-BDE6-FD6720F2129D}">
      <dgm:prSet/>
      <dgm:spPr/>
      <dgm:t>
        <a:bodyPr/>
        <a:lstStyle/>
        <a:p>
          <a:endParaRPr lang="en-US"/>
        </a:p>
      </dgm:t>
    </dgm:pt>
    <dgm:pt modelId="{3214ACD3-0CBC-420A-AA58-513BCFCD8A07}" type="sibTrans" cxnId="{A8C94796-2A40-4A9F-BDE6-FD6720F2129D}">
      <dgm:prSet phldrT="03" phldr="0"/>
      <dgm:spPr/>
      <dgm:t>
        <a:bodyPr/>
        <a:lstStyle/>
        <a:p>
          <a:r>
            <a:rPr lang="en-US"/>
            <a:t>03</a:t>
          </a:r>
        </a:p>
      </dgm:t>
    </dgm:pt>
    <dgm:pt modelId="{A9421E81-0D1E-44BF-AB67-A2501EE63C22}" type="pres">
      <dgm:prSet presAssocID="{E73F9F84-959C-447C-B4C8-072C4639DDAE}" presName="Name0" presStyleCnt="0">
        <dgm:presLayoutVars>
          <dgm:animLvl val="lvl"/>
          <dgm:resizeHandles val="exact"/>
        </dgm:presLayoutVars>
      </dgm:prSet>
      <dgm:spPr/>
    </dgm:pt>
    <dgm:pt modelId="{249A6F74-7904-4B55-859C-F18BEB4CE489}" type="pres">
      <dgm:prSet presAssocID="{94B00FE7-3007-44DA-AD3D-463DEDBD59EE}" presName="compositeNode" presStyleCnt="0">
        <dgm:presLayoutVars>
          <dgm:bulletEnabled val="1"/>
        </dgm:presLayoutVars>
      </dgm:prSet>
      <dgm:spPr/>
    </dgm:pt>
    <dgm:pt modelId="{1FFA05BE-15E8-4B60-959E-FACC6C6B72BC}" type="pres">
      <dgm:prSet presAssocID="{94B00FE7-3007-44DA-AD3D-463DEDBD59EE}" presName="bgRect" presStyleLbl="alignNode1" presStyleIdx="0" presStyleCnt="3"/>
      <dgm:spPr/>
    </dgm:pt>
    <dgm:pt modelId="{C07BC999-8340-4FF0-B173-5A00C8164A87}" type="pres">
      <dgm:prSet presAssocID="{373B26F1-8095-4976-AE2E-3D6C93887DFA}" presName="sibTransNodeRect" presStyleLbl="alignNode1" presStyleIdx="0" presStyleCnt="3">
        <dgm:presLayoutVars>
          <dgm:chMax val="0"/>
          <dgm:bulletEnabled val="1"/>
        </dgm:presLayoutVars>
      </dgm:prSet>
      <dgm:spPr/>
    </dgm:pt>
    <dgm:pt modelId="{08E0017D-6C34-4032-9EE8-43C386CD0113}" type="pres">
      <dgm:prSet presAssocID="{94B00FE7-3007-44DA-AD3D-463DEDBD59EE}" presName="nodeRect" presStyleLbl="alignNode1" presStyleIdx="0" presStyleCnt="3">
        <dgm:presLayoutVars>
          <dgm:bulletEnabled val="1"/>
        </dgm:presLayoutVars>
      </dgm:prSet>
      <dgm:spPr/>
    </dgm:pt>
    <dgm:pt modelId="{0B4FDE75-B9FE-467F-B417-A818D39CB0E0}" type="pres">
      <dgm:prSet presAssocID="{373B26F1-8095-4976-AE2E-3D6C93887DFA}" presName="sibTrans" presStyleCnt="0"/>
      <dgm:spPr/>
    </dgm:pt>
    <dgm:pt modelId="{F6027511-F8D8-4D0E-ACBF-79F871BFD255}" type="pres">
      <dgm:prSet presAssocID="{C3B35F31-560F-43D0-84DD-2A9F25DC65DB}" presName="compositeNode" presStyleCnt="0">
        <dgm:presLayoutVars>
          <dgm:bulletEnabled val="1"/>
        </dgm:presLayoutVars>
      </dgm:prSet>
      <dgm:spPr/>
    </dgm:pt>
    <dgm:pt modelId="{6DF2B1AE-7A16-4B3B-99A2-E618FF3F8B82}" type="pres">
      <dgm:prSet presAssocID="{C3B35F31-560F-43D0-84DD-2A9F25DC65DB}" presName="bgRect" presStyleLbl="alignNode1" presStyleIdx="1" presStyleCnt="3"/>
      <dgm:spPr/>
    </dgm:pt>
    <dgm:pt modelId="{9DFB46CD-D6F2-4889-A309-386267D470E2}" type="pres">
      <dgm:prSet presAssocID="{3D820405-D9D1-414C-9AAC-78D4FB541DB5}" presName="sibTransNodeRect" presStyleLbl="alignNode1" presStyleIdx="1" presStyleCnt="3">
        <dgm:presLayoutVars>
          <dgm:chMax val="0"/>
          <dgm:bulletEnabled val="1"/>
        </dgm:presLayoutVars>
      </dgm:prSet>
      <dgm:spPr/>
    </dgm:pt>
    <dgm:pt modelId="{CD7D2DCE-6264-4765-8838-52995669CBC1}" type="pres">
      <dgm:prSet presAssocID="{C3B35F31-560F-43D0-84DD-2A9F25DC65DB}" presName="nodeRect" presStyleLbl="alignNode1" presStyleIdx="1" presStyleCnt="3">
        <dgm:presLayoutVars>
          <dgm:bulletEnabled val="1"/>
        </dgm:presLayoutVars>
      </dgm:prSet>
      <dgm:spPr/>
    </dgm:pt>
    <dgm:pt modelId="{E8B3B51B-827A-41E6-AE90-6CFF2EFA60F7}" type="pres">
      <dgm:prSet presAssocID="{3D820405-D9D1-414C-9AAC-78D4FB541DB5}" presName="sibTrans" presStyleCnt="0"/>
      <dgm:spPr/>
    </dgm:pt>
    <dgm:pt modelId="{B72595B7-44D7-4D86-B441-4A45B77D5504}" type="pres">
      <dgm:prSet presAssocID="{D578044D-AE2A-4361-A9C0-31729F77D8C0}" presName="compositeNode" presStyleCnt="0">
        <dgm:presLayoutVars>
          <dgm:bulletEnabled val="1"/>
        </dgm:presLayoutVars>
      </dgm:prSet>
      <dgm:spPr/>
    </dgm:pt>
    <dgm:pt modelId="{DE87131D-8F8F-430D-83FE-879A32F66E09}" type="pres">
      <dgm:prSet presAssocID="{D578044D-AE2A-4361-A9C0-31729F77D8C0}" presName="bgRect" presStyleLbl="alignNode1" presStyleIdx="2" presStyleCnt="3"/>
      <dgm:spPr/>
    </dgm:pt>
    <dgm:pt modelId="{DC24F10F-CFCF-4320-9E33-825F8E714AEA}" type="pres">
      <dgm:prSet presAssocID="{3214ACD3-0CBC-420A-AA58-513BCFCD8A07}" presName="sibTransNodeRect" presStyleLbl="alignNode1" presStyleIdx="2" presStyleCnt="3">
        <dgm:presLayoutVars>
          <dgm:chMax val="0"/>
          <dgm:bulletEnabled val="1"/>
        </dgm:presLayoutVars>
      </dgm:prSet>
      <dgm:spPr/>
    </dgm:pt>
    <dgm:pt modelId="{FAB6A0B2-B284-4D63-8766-167F35C20220}" type="pres">
      <dgm:prSet presAssocID="{D578044D-AE2A-4361-A9C0-31729F77D8C0}" presName="nodeRect" presStyleLbl="alignNode1" presStyleIdx="2" presStyleCnt="3">
        <dgm:presLayoutVars>
          <dgm:bulletEnabled val="1"/>
        </dgm:presLayoutVars>
      </dgm:prSet>
      <dgm:spPr/>
    </dgm:pt>
  </dgm:ptLst>
  <dgm:cxnLst>
    <dgm:cxn modelId="{7E2B9800-B2FE-41D7-9306-658A9DC05978}" srcId="{E73F9F84-959C-447C-B4C8-072C4639DDAE}" destId="{94B00FE7-3007-44DA-AD3D-463DEDBD59EE}" srcOrd="0" destOrd="0" parTransId="{35530A27-2B08-4E9F-9D43-0A275B4564F9}" sibTransId="{373B26F1-8095-4976-AE2E-3D6C93887DFA}"/>
    <dgm:cxn modelId="{61975A08-4CB2-45E8-8D5E-977274E99D0A}" type="presOf" srcId="{373B26F1-8095-4976-AE2E-3D6C93887DFA}" destId="{C07BC999-8340-4FF0-B173-5A00C8164A87}" srcOrd="0" destOrd="0" presId="urn:microsoft.com/office/officeart/2016/7/layout/LinearBlockProcessNumbered"/>
    <dgm:cxn modelId="{1AE8D51E-B3D2-49C3-A5A0-5470EB9B3235}" type="presOf" srcId="{3D820405-D9D1-414C-9AAC-78D4FB541DB5}" destId="{9DFB46CD-D6F2-4889-A309-386267D470E2}" srcOrd="0" destOrd="0" presId="urn:microsoft.com/office/officeart/2016/7/layout/LinearBlockProcessNumbered"/>
    <dgm:cxn modelId="{30B8153A-A5C3-4B18-AE5E-E3CEB2038A4C}" type="presOf" srcId="{94B00FE7-3007-44DA-AD3D-463DEDBD59EE}" destId="{08E0017D-6C34-4032-9EE8-43C386CD0113}" srcOrd="1" destOrd="0" presId="urn:microsoft.com/office/officeart/2016/7/layout/LinearBlockProcessNumbered"/>
    <dgm:cxn modelId="{CCE09862-4A8A-4645-945F-695C3E481EA5}" srcId="{E73F9F84-959C-447C-B4C8-072C4639DDAE}" destId="{C3B35F31-560F-43D0-84DD-2A9F25DC65DB}" srcOrd="1" destOrd="0" parTransId="{392F7CC3-D457-4A73-BBBF-5D6DA450B768}" sibTransId="{3D820405-D9D1-414C-9AAC-78D4FB541DB5}"/>
    <dgm:cxn modelId="{9678B363-51E8-4D4F-A8AC-F2B345B19077}" type="presOf" srcId="{3214ACD3-0CBC-420A-AA58-513BCFCD8A07}" destId="{DC24F10F-CFCF-4320-9E33-825F8E714AEA}" srcOrd="0" destOrd="0" presId="urn:microsoft.com/office/officeart/2016/7/layout/LinearBlockProcessNumbered"/>
    <dgm:cxn modelId="{9CE5A668-D7D5-40F2-8C16-BE810C550E80}" type="presOf" srcId="{C3B35F31-560F-43D0-84DD-2A9F25DC65DB}" destId="{6DF2B1AE-7A16-4B3B-99A2-E618FF3F8B82}" srcOrd="0" destOrd="0" presId="urn:microsoft.com/office/officeart/2016/7/layout/LinearBlockProcessNumbered"/>
    <dgm:cxn modelId="{A781216E-EAFB-4398-A508-378FCF9B7150}" type="presOf" srcId="{94B00FE7-3007-44DA-AD3D-463DEDBD59EE}" destId="{1FFA05BE-15E8-4B60-959E-FACC6C6B72BC}" srcOrd="0" destOrd="0" presId="urn:microsoft.com/office/officeart/2016/7/layout/LinearBlockProcessNumbered"/>
    <dgm:cxn modelId="{FDF8C590-1102-46A7-A8D6-716C401EACC4}" type="presOf" srcId="{D578044D-AE2A-4361-A9C0-31729F77D8C0}" destId="{DE87131D-8F8F-430D-83FE-879A32F66E09}" srcOrd="0" destOrd="0" presId="urn:microsoft.com/office/officeart/2016/7/layout/LinearBlockProcessNumbered"/>
    <dgm:cxn modelId="{A8C94796-2A40-4A9F-BDE6-FD6720F2129D}" srcId="{E73F9F84-959C-447C-B4C8-072C4639DDAE}" destId="{D578044D-AE2A-4361-A9C0-31729F77D8C0}" srcOrd="2" destOrd="0" parTransId="{94158323-F09A-474E-8C70-4702AF184534}" sibTransId="{3214ACD3-0CBC-420A-AA58-513BCFCD8A07}"/>
    <dgm:cxn modelId="{F058EEAB-0AAF-40FA-9D2A-EE04815C1E41}" type="presOf" srcId="{E73F9F84-959C-447C-B4C8-072C4639DDAE}" destId="{A9421E81-0D1E-44BF-AB67-A2501EE63C22}" srcOrd="0" destOrd="0" presId="urn:microsoft.com/office/officeart/2016/7/layout/LinearBlockProcessNumbered"/>
    <dgm:cxn modelId="{B18E7ED2-D4C3-41C4-A214-DFC6A67D68E1}" type="presOf" srcId="{C3B35F31-560F-43D0-84DD-2A9F25DC65DB}" destId="{CD7D2DCE-6264-4765-8838-52995669CBC1}" srcOrd="1" destOrd="0" presId="urn:microsoft.com/office/officeart/2016/7/layout/LinearBlockProcessNumbered"/>
    <dgm:cxn modelId="{530410F0-69AA-4BE8-A0F4-39A9878E5099}" type="presOf" srcId="{D578044D-AE2A-4361-A9C0-31729F77D8C0}" destId="{FAB6A0B2-B284-4D63-8766-167F35C20220}" srcOrd="1" destOrd="0" presId="urn:microsoft.com/office/officeart/2016/7/layout/LinearBlockProcessNumbered"/>
    <dgm:cxn modelId="{DEBA2757-4250-4BA6-B6F4-19DA6FE5D0FA}" type="presParOf" srcId="{A9421E81-0D1E-44BF-AB67-A2501EE63C22}" destId="{249A6F74-7904-4B55-859C-F18BEB4CE489}" srcOrd="0" destOrd="0" presId="urn:microsoft.com/office/officeart/2016/7/layout/LinearBlockProcessNumbered"/>
    <dgm:cxn modelId="{9ACE82B7-6F03-4E18-BDB6-37401F7D9F95}" type="presParOf" srcId="{249A6F74-7904-4B55-859C-F18BEB4CE489}" destId="{1FFA05BE-15E8-4B60-959E-FACC6C6B72BC}" srcOrd="0" destOrd="0" presId="urn:microsoft.com/office/officeart/2016/7/layout/LinearBlockProcessNumbered"/>
    <dgm:cxn modelId="{E4EAE52C-F936-4F43-98EF-05D43DE4216E}" type="presParOf" srcId="{249A6F74-7904-4B55-859C-F18BEB4CE489}" destId="{C07BC999-8340-4FF0-B173-5A00C8164A87}" srcOrd="1" destOrd="0" presId="urn:microsoft.com/office/officeart/2016/7/layout/LinearBlockProcessNumbered"/>
    <dgm:cxn modelId="{88D1B794-7852-4D4E-AC53-28524423130F}" type="presParOf" srcId="{249A6F74-7904-4B55-859C-F18BEB4CE489}" destId="{08E0017D-6C34-4032-9EE8-43C386CD0113}" srcOrd="2" destOrd="0" presId="urn:microsoft.com/office/officeart/2016/7/layout/LinearBlockProcessNumbered"/>
    <dgm:cxn modelId="{43A8A663-D7D8-4519-83A2-946B1CFC4864}" type="presParOf" srcId="{A9421E81-0D1E-44BF-AB67-A2501EE63C22}" destId="{0B4FDE75-B9FE-467F-B417-A818D39CB0E0}" srcOrd="1" destOrd="0" presId="urn:microsoft.com/office/officeart/2016/7/layout/LinearBlockProcessNumbered"/>
    <dgm:cxn modelId="{1B3452A7-6EED-4A97-8C0B-421396C21CC0}" type="presParOf" srcId="{A9421E81-0D1E-44BF-AB67-A2501EE63C22}" destId="{F6027511-F8D8-4D0E-ACBF-79F871BFD255}" srcOrd="2" destOrd="0" presId="urn:microsoft.com/office/officeart/2016/7/layout/LinearBlockProcessNumbered"/>
    <dgm:cxn modelId="{5C17522E-F10E-449E-87CC-C79A50CBA738}" type="presParOf" srcId="{F6027511-F8D8-4D0E-ACBF-79F871BFD255}" destId="{6DF2B1AE-7A16-4B3B-99A2-E618FF3F8B82}" srcOrd="0" destOrd="0" presId="urn:microsoft.com/office/officeart/2016/7/layout/LinearBlockProcessNumbered"/>
    <dgm:cxn modelId="{DAE33393-50B1-40A7-8E29-4E67E2196371}" type="presParOf" srcId="{F6027511-F8D8-4D0E-ACBF-79F871BFD255}" destId="{9DFB46CD-D6F2-4889-A309-386267D470E2}" srcOrd="1" destOrd="0" presId="urn:microsoft.com/office/officeart/2016/7/layout/LinearBlockProcessNumbered"/>
    <dgm:cxn modelId="{588CC548-9EFD-4899-B07A-75A533C2AD96}" type="presParOf" srcId="{F6027511-F8D8-4D0E-ACBF-79F871BFD255}" destId="{CD7D2DCE-6264-4765-8838-52995669CBC1}" srcOrd="2" destOrd="0" presId="urn:microsoft.com/office/officeart/2016/7/layout/LinearBlockProcessNumbered"/>
    <dgm:cxn modelId="{886DCF7C-9C38-4388-A5B5-A1FA1D0BAFBD}" type="presParOf" srcId="{A9421E81-0D1E-44BF-AB67-A2501EE63C22}" destId="{E8B3B51B-827A-41E6-AE90-6CFF2EFA60F7}" srcOrd="3" destOrd="0" presId="urn:microsoft.com/office/officeart/2016/7/layout/LinearBlockProcessNumbered"/>
    <dgm:cxn modelId="{1A2C37F7-4C32-4C11-B4BD-1DDEEEDD96AE}" type="presParOf" srcId="{A9421E81-0D1E-44BF-AB67-A2501EE63C22}" destId="{B72595B7-44D7-4D86-B441-4A45B77D5504}" srcOrd="4" destOrd="0" presId="urn:microsoft.com/office/officeart/2016/7/layout/LinearBlockProcessNumbered"/>
    <dgm:cxn modelId="{38B5B485-8829-446F-920D-06E3BEDEA737}" type="presParOf" srcId="{B72595B7-44D7-4D86-B441-4A45B77D5504}" destId="{DE87131D-8F8F-430D-83FE-879A32F66E09}" srcOrd="0" destOrd="0" presId="urn:microsoft.com/office/officeart/2016/7/layout/LinearBlockProcessNumbered"/>
    <dgm:cxn modelId="{2C4FA677-4B5F-4BFD-9887-83E06B3B1DD5}" type="presParOf" srcId="{B72595B7-44D7-4D86-B441-4A45B77D5504}" destId="{DC24F10F-CFCF-4320-9E33-825F8E714AEA}" srcOrd="1" destOrd="0" presId="urn:microsoft.com/office/officeart/2016/7/layout/LinearBlockProcessNumbered"/>
    <dgm:cxn modelId="{9C91EA44-FFBC-45B0-9F75-0BAEBEC62B75}" type="presParOf" srcId="{B72595B7-44D7-4D86-B441-4A45B77D5504}" destId="{FAB6A0B2-B284-4D63-8766-167F35C20220}"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740FB5-CE03-40AC-A8BC-87D4804B6C5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5C076FC-30AA-4A12-8E7B-632354825A1A}">
      <dgm:prSet/>
      <dgm:spPr/>
      <dgm:t>
        <a:bodyPr/>
        <a:lstStyle/>
        <a:p>
          <a:r>
            <a:rPr lang="en-US" dirty="0"/>
            <a:t>The biggest process of world urbanization will take place in the Global South, especially in Asia and Africa (higher rat and number)</a:t>
          </a:r>
        </a:p>
      </dgm:t>
    </dgm:pt>
    <dgm:pt modelId="{DB992AB2-2331-46A8-910F-10D94CE95E0D}" type="parTrans" cxnId="{F90394B3-A1E0-4AA3-919E-802E20D77C06}">
      <dgm:prSet/>
      <dgm:spPr/>
      <dgm:t>
        <a:bodyPr/>
        <a:lstStyle/>
        <a:p>
          <a:endParaRPr lang="en-US"/>
        </a:p>
      </dgm:t>
    </dgm:pt>
    <dgm:pt modelId="{11E1EBF6-253D-46A7-8E80-1C7F41D2A37F}" type="sibTrans" cxnId="{F90394B3-A1E0-4AA3-919E-802E20D77C06}">
      <dgm:prSet/>
      <dgm:spPr/>
      <dgm:t>
        <a:bodyPr/>
        <a:lstStyle/>
        <a:p>
          <a:endParaRPr lang="en-US"/>
        </a:p>
      </dgm:t>
    </dgm:pt>
    <dgm:pt modelId="{47ABF660-A5A0-4A1B-AC74-C52732E1508D}">
      <dgm:prSet/>
      <dgm:spPr/>
      <dgm:t>
        <a:bodyPr/>
        <a:lstStyle/>
        <a:p>
          <a:r>
            <a:rPr lang="en-US" b="0" i="0" u="none" strike="noStrike" baseline="0" dirty="0">
              <a:latin typeface="MinionPro-Regular" panose="02040503050306020203" pitchFamily="18" charset="0"/>
            </a:rPr>
            <a:t>The current rate of urbanization globally is around 1 per cent and projected to fall to 0.56 per cent by 2050 (United Nations, 2012). However, there are significant differences predicted between urbanization growth rates in regions, with sub-Saharan Africa being the highest</a:t>
          </a:r>
          <a:endParaRPr lang="en-US" dirty="0"/>
        </a:p>
      </dgm:t>
    </dgm:pt>
    <dgm:pt modelId="{B527D974-0222-4769-99D0-05E4798333FC}" type="parTrans" cxnId="{8FB26D88-C567-4A63-AFDB-1C539A74A859}">
      <dgm:prSet/>
      <dgm:spPr/>
      <dgm:t>
        <a:bodyPr/>
        <a:lstStyle/>
        <a:p>
          <a:endParaRPr lang="en-US"/>
        </a:p>
      </dgm:t>
    </dgm:pt>
    <dgm:pt modelId="{42EDEC10-50D0-461D-8D26-02812341A0D4}" type="sibTrans" cxnId="{8FB26D88-C567-4A63-AFDB-1C539A74A859}">
      <dgm:prSet/>
      <dgm:spPr/>
      <dgm:t>
        <a:bodyPr/>
        <a:lstStyle/>
        <a:p>
          <a:endParaRPr lang="en-US"/>
        </a:p>
      </dgm:t>
    </dgm:pt>
    <dgm:pt modelId="{ECF2B87F-27C9-40E5-B32D-1451DFA76D84}">
      <dgm:prSet/>
      <dgm:spPr/>
      <dgm:t>
        <a:bodyPr/>
        <a:lstStyle/>
        <a:p>
          <a:r>
            <a:rPr lang="en-US" altLang="en-US" dirty="0"/>
            <a:t>Australia and New Zealand, Europe, Japan and North America are the regions where urbanization has been reaching to the saturation process.</a:t>
          </a:r>
        </a:p>
      </dgm:t>
    </dgm:pt>
    <dgm:pt modelId="{24C67B96-F818-4609-B838-A966C39C9EAD}" type="parTrans" cxnId="{BB24B15C-2DCE-448F-A013-D76E3F4C5E97}">
      <dgm:prSet/>
      <dgm:spPr/>
      <dgm:t>
        <a:bodyPr/>
        <a:lstStyle/>
        <a:p>
          <a:endParaRPr lang="en-US"/>
        </a:p>
      </dgm:t>
    </dgm:pt>
    <dgm:pt modelId="{063D3071-7F9A-4320-90E5-13FA446DA101}" type="sibTrans" cxnId="{BB24B15C-2DCE-448F-A013-D76E3F4C5E97}">
      <dgm:prSet/>
      <dgm:spPr/>
      <dgm:t>
        <a:bodyPr/>
        <a:lstStyle/>
        <a:p>
          <a:endParaRPr lang="en-US"/>
        </a:p>
      </dgm:t>
    </dgm:pt>
    <dgm:pt modelId="{A99DFF61-2B43-4262-93E3-49A477A5CAEF}" type="pres">
      <dgm:prSet presAssocID="{49740FB5-CE03-40AC-A8BC-87D4804B6C53}" presName="linear" presStyleCnt="0">
        <dgm:presLayoutVars>
          <dgm:animLvl val="lvl"/>
          <dgm:resizeHandles val="exact"/>
        </dgm:presLayoutVars>
      </dgm:prSet>
      <dgm:spPr/>
    </dgm:pt>
    <dgm:pt modelId="{A5E13CEE-8B6C-46BF-B656-C02E176FB9DB}" type="pres">
      <dgm:prSet presAssocID="{47ABF660-A5A0-4A1B-AC74-C52732E1508D}" presName="parentText" presStyleLbl="node1" presStyleIdx="0" presStyleCnt="3">
        <dgm:presLayoutVars>
          <dgm:chMax val="0"/>
          <dgm:bulletEnabled val="1"/>
        </dgm:presLayoutVars>
      </dgm:prSet>
      <dgm:spPr/>
    </dgm:pt>
    <dgm:pt modelId="{C10EFDAF-6E72-41C1-9090-D09ED1A599E9}" type="pres">
      <dgm:prSet presAssocID="{42EDEC10-50D0-461D-8D26-02812341A0D4}" presName="spacer" presStyleCnt="0"/>
      <dgm:spPr/>
    </dgm:pt>
    <dgm:pt modelId="{68B19C9C-564D-4A97-9817-2C6427AD30D1}" type="pres">
      <dgm:prSet presAssocID="{ECF2B87F-27C9-40E5-B32D-1451DFA76D84}" presName="parentText" presStyleLbl="node1" presStyleIdx="1" presStyleCnt="3">
        <dgm:presLayoutVars>
          <dgm:chMax val="0"/>
          <dgm:bulletEnabled val="1"/>
        </dgm:presLayoutVars>
      </dgm:prSet>
      <dgm:spPr/>
    </dgm:pt>
    <dgm:pt modelId="{0CFF84A7-C58A-45D1-808B-A4F3D310E2D8}" type="pres">
      <dgm:prSet presAssocID="{063D3071-7F9A-4320-90E5-13FA446DA101}" presName="spacer" presStyleCnt="0"/>
      <dgm:spPr/>
    </dgm:pt>
    <dgm:pt modelId="{90194AAC-E377-49F4-8014-3F1A0C0C30A9}" type="pres">
      <dgm:prSet presAssocID="{E5C076FC-30AA-4A12-8E7B-632354825A1A}" presName="parentText" presStyleLbl="node1" presStyleIdx="2" presStyleCnt="3">
        <dgm:presLayoutVars>
          <dgm:chMax val="0"/>
          <dgm:bulletEnabled val="1"/>
        </dgm:presLayoutVars>
      </dgm:prSet>
      <dgm:spPr/>
    </dgm:pt>
  </dgm:ptLst>
  <dgm:cxnLst>
    <dgm:cxn modelId="{58B12617-BF20-403E-BF29-44D0FACA12AF}" type="presOf" srcId="{E5C076FC-30AA-4A12-8E7B-632354825A1A}" destId="{90194AAC-E377-49F4-8014-3F1A0C0C30A9}" srcOrd="0" destOrd="0" presId="urn:microsoft.com/office/officeart/2005/8/layout/vList2"/>
    <dgm:cxn modelId="{BB24B15C-2DCE-448F-A013-D76E3F4C5E97}" srcId="{49740FB5-CE03-40AC-A8BC-87D4804B6C53}" destId="{ECF2B87F-27C9-40E5-B32D-1451DFA76D84}" srcOrd="1" destOrd="0" parTransId="{24C67B96-F818-4609-B838-A966C39C9EAD}" sibTransId="{063D3071-7F9A-4320-90E5-13FA446DA101}"/>
    <dgm:cxn modelId="{10411774-B170-4509-94D5-AE650D4923B3}" type="presOf" srcId="{49740FB5-CE03-40AC-A8BC-87D4804B6C53}" destId="{A99DFF61-2B43-4262-93E3-49A477A5CAEF}" srcOrd="0" destOrd="0" presId="urn:microsoft.com/office/officeart/2005/8/layout/vList2"/>
    <dgm:cxn modelId="{8FB26D88-C567-4A63-AFDB-1C539A74A859}" srcId="{49740FB5-CE03-40AC-A8BC-87D4804B6C53}" destId="{47ABF660-A5A0-4A1B-AC74-C52732E1508D}" srcOrd="0" destOrd="0" parTransId="{B527D974-0222-4769-99D0-05E4798333FC}" sibTransId="{42EDEC10-50D0-461D-8D26-02812341A0D4}"/>
    <dgm:cxn modelId="{24850E95-C049-4D42-9856-23F481314AC2}" type="presOf" srcId="{47ABF660-A5A0-4A1B-AC74-C52732E1508D}" destId="{A5E13CEE-8B6C-46BF-B656-C02E176FB9DB}" srcOrd="0" destOrd="0" presId="urn:microsoft.com/office/officeart/2005/8/layout/vList2"/>
    <dgm:cxn modelId="{F90394B3-A1E0-4AA3-919E-802E20D77C06}" srcId="{49740FB5-CE03-40AC-A8BC-87D4804B6C53}" destId="{E5C076FC-30AA-4A12-8E7B-632354825A1A}" srcOrd="2" destOrd="0" parTransId="{DB992AB2-2331-46A8-910F-10D94CE95E0D}" sibTransId="{11E1EBF6-253D-46A7-8E80-1C7F41D2A37F}"/>
    <dgm:cxn modelId="{D6BE32B4-36F4-4196-98E7-3D395C6629C0}" type="presOf" srcId="{ECF2B87F-27C9-40E5-B32D-1451DFA76D84}" destId="{68B19C9C-564D-4A97-9817-2C6427AD30D1}" srcOrd="0" destOrd="0" presId="urn:microsoft.com/office/officeart/2005/8/layout/vList2"/>
    <dgm:cxn modelId="{66D16226-F0E9-4DCC-AACC-2248AB957B07}" type="presParOf" srcId="{A99DFF61-2B43-4262-93E3-49A477A5CAEF}" destId="{A5E13CEE-8B6C-46BF-B656-C02E176FB9DB}" srcOrd="0" destOrd="0" presId="urn:microsoft.com/office/officeart/2005/8/layout/vList2"/>
    <dgm:cxn modelId="{54F9CD45-2C8C-4EE8-AB08-35D1EA92F60B}" type="presParOf" srcId="{A99DFF61-2B43-4262-93E3-49A477A5CAEF}" destId="{C10EFDAF-6E72-41C1-9090-D09ED1A599E9}" srcOrd="1" destOrd="0" presId="urn:microsoft.com/office/officeart/2005/8/layout/vList2"/>
    <dgm:cxn modelId="{4EE57FF7-0F5A-4C11-B251-CE3FD4879FB2}" type="presParOf" srcId="{A99DFF61-2B43-4262-93E3-49A477A5CAEF}" destId="{68B19C9C-564D-4A97-9817-2C6427AD30D1}" srcOrd="2" destOrd="0" presId="urn:microsoft.com/office/officeart/2005/8/layout/vList2"/>
    <dgm:cxn modelId="{91366752-DBC0-4062-BFB0-FFEFA98A90F6}" type="presParOf" srcId="{A99DFF61-2B43-4262-93E3-49A477A5CAEF}" destId="{0CFF84A7-C58A-45D1-808B-A4F3D310E2D8}" srcOrd="3" destOrd="0" presId="urn:microsoft.com/office/officeart/2005/8/layout/vList2"/>
    <dgm:cxn modelId="{FE6330C0-D373-4A38-9DB4-BB09F2696F0B}" type="presParOf" srcId="{A99DFF61-2B43-4262-93E3-49A477A5CAEF}" destId="{90194AAC-E377-49F4-8014-3F1A0C0C30A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AA46CD-B05F-49AF-A25A-6BFB1B0D601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8A47483-8070-47C6-8AE2-661405B6917A}">
      <dgm:prSet/>
      <dgm:spPr/>
      <dgm:t>
        <a:bodyPr/>
        <a:lstStyle/>
        <a:p>
          <a:r>
            <a:rPr lang="en-US" altLang="en-US" dirty="0"/>
            <a:t>The difference among Asia and Africa is in the absolute number of urban dwellers involved in the process of urbanization, where in Asia it involves very huge number of them.</a:t>
          </a:r>
        </a:p>
      </dgm:t>
    </dgm:pt>
    <dgm:pt modelId="{D808F094-DA01-4791-AEE6-31C3F3ADF05E}" type="sibTrans" cxnId="{22C4813F-D640-4602-B320-17718DABF612}">
      <dgm:prSet/>
      <dgm:spPr/>
      <dgm:t>
        <a:bodyPr/>
        <a:lstStyle/>
        <a:p>
          <a:endParaRPr lang="en-US"/>
        </a:p>
      </dgm:t>
    </dgm:pt>
    <dgm:pt modelId="{0EE4CBDD-51F3-4AA1-898F-E445692FB130}" type="parTrans" cxnId="{22C4813F-D640-4602-B320-17718DABF612}">
      <dgm:prSet/>
      <dgm:spPr/>
      <dgm:t>
        <a:bodyPr/>
        <a:lstStyle/>
        <a:p>
          <a:endParaRPr lang="en-US"/>
        </a:p>
      </dgm:t>
    </dgm:pt>
    <dgm:pt modelId="{02B408F4-3724-426F-A68E-1784710915A3}">
      <dgm:prSet/>
      <dgm:spPr/>
      <dgm:t>
        <a:bodyPr/>
        <a:lstStyle/>
        <a:p>
          <a:r>
            <a:rPr lang="en-US" b="0" i="0" u="none" strike="noStrike" baseline="0">
              <a:latin typeface="MinionPro-Regular" panose="02040503050306020203" pitchFamily="18" charset="0"/>
            </a:rPr>
            <a:t>The impact of an additional 2.6 billion people living in cities by 2050 will be enormous in terms of consumption of land, water and food, along with an increased </a:t>
          </a:r>
          <a:r>
            <a:rPr lang="en-US" b="0" i="0" u="none" strike="noStrike" baseline="0">
              <a:latin typeface="Avenir-Light"/>
            </a:rPr>
            <a:t>Secondary City Urbanization Trends and Patterns </a:t>
          </a:r>
          <a:r>
            <a:rPr lang="en-US" b="0" i="0" u="none" strike="noStrike" baseline="0">
              <a:latin typeface="MinionPro-Regular" panose="02040503050306020203" pitchFamily="18" charset="0"/>
            </a:rPr>
            <a:t>demand for shelter, infrastructure and jobs.</a:t>
          </a:r>
          <a:endParaRPr lang="en-US" dirty="0"/>
        </a:p>
      </dgm:t>
    </dgm:pt>
    <dgm:pt modelId="{8E7BD0E1-9EF8-4DAA-ACEF-008431A6CF58}" type="parTrans" cxnId="{9ED200E6-85A6-4C87-9019-670C0AB03BE9}">
      <dgm:prSet/>
      <dgm:spPr/>
      <dgm:t>
        <a:bodyPr/>
        <a:lstStyle/>
        <a:p>
          <a:endParaRPr lang="en-US"/>
        </a:p>
      </dgm:t>
    </dgm:pt>
    <dgm:pt modelId="{2F34435F-448F-4D7E-9446-3B5E2010FD21}" type="sibTrans" cxnId="{9ED200E6-85A6-4C87-9019-670C0AB03BE9}">
      <dgm:prSet/>
      <dgm:spPr/>
      <dgm:t>
        <a:bodyPr/>
        <a:lstStyle/>
        <a:p>
          <a:endParaRPr lang="en-US"/>
        </a:p>
      </dgm:t>
    </dgm:pt>
    <dgm:pt modelId="{2A8A2B17-2AC2-42A5-BCC8-866777D412DB}" type="pres">
      <dgm:prSet presAssocID="{33AA46CD-B05F-49AF-A25A-6BFB1B0D601C}" presName="linear" presStyleCnt="0">
        <dgm:presLayoutVars>
          <dgm:animLvl val="lvl"/>
          <dgm:resizeHandles val="exact"/>
        </dgm:presLayoutVars>
      </dgm:prSet>
      <dgm:spPr/>
    </dgm:pt>
    <dgm:pt modelId="{8581CA10-70FA-4624-A538-008354055F22}" type="pres">
      <dgm:prSet presAssocID="{08A47483-8070-47C6-8AE2-661405B6917A}" presName="parentText" presStyleLbl="node1" presStyleIdx="0" presStyleCnt="2" custScaleY="56387">
        <dgm:presLayoutVars>
          <dgm:chMax val="0"/>
          <dgm:bulletEnabled val="1"/>
        </dgm:presLayoutVars>
      </dgm:prSet>
      <dgm:spPr/>
    </dgm:pt>
    <dgm:pt modelId="{33ABE2DC-5436-4BFB-97D2-24C6D2DB3819}" type="pres">
      <dgm:prSet presAssocID="{D808F094-DA01-4791-AEE6-31C3F3ADF05E}" presName="spacer" presStyleCnt="0"/>
      <dgm:spPr/>
    </dgm:pt>
    <dgm:pt modelId="{83277866-3765-4C4C-A291-D2EC4FB40B4A}" type="pres">
      <dgm:prSet presAssocID="{02B408F4-3724-426F-A68E-1784710915A3}" presName="parentText" presStyleLbl="node1" presStyleIdx="1" presStyleCnt="2" custScaleY="61442">
        <dgm:presLayoutVars>
          <dgm:chMax val="0"/>
          <dgm:bulletEnabled val="1"/>
        </dgm:presLayoutVars>
      </dgm:prSet>
      <dgm:spPr/>
    </dgm:pt>
  </dgm:ptLst>
  <dgm:cxnLst>
    <dgm:cxn modelId="{22C4813F-D640-4602-B320-17718DABF612}" srcId="{33AA46CD-B05F-49AF-A25A-6BFB1B0D601C}" destId="{08A47483-8070-47C6-8AE2-661405B6917A}" srcOrd="0" destOrd="0" parTransId="{0EE4CBDD-51F3-4AA1-898F-E445692FB130}" sibTransId="{D808F094-DA01-4791-AEE6-31C3F3ADF05E}"/>
    <dgm:cxn modelId="{D3DEE4C7-A490-48CF-B214-4C43F9373CD2}" type="presOf" srcId="{33AA46CD-B05F-49AF-A25A-6BFB1B0D601C}" destId="{2A8A2B17-2AC2-42A5-BCC8-866777D412DB}" srcOrd="0" destOrd="0" presId="urn:microsoft.com/office/officeart/2005/8/layout/vList2"/>
    <dgm:cxn modelId="{E6F36ECF-3C94-4563-B948-565E91812F39}" type="presOf" srcId="{02B408F4-3724-426F-A68E-1784710915A3}" destId="{83277866-3765-4C4C-A291-D2EC4FB40B4A}" srcOrd="0" destOrd="0" presId="urn:microsoft.com/office/officeart/2005/8/layout/vList2"/>
    <dgm:cxn modelId="{9ED200E6-85A6-4C87-9019-670C0AB03BE9}" srcId="{33AA46CD-B05F-49AF-A25A-6BFB1B0D601C}" destId="{02B408F4-3724-426F-A68E-1784710915A3}" srcOrd="1" destOrd="0" parTransId="{8E7BD0E1-9EF8-4DAA-ACEF-008431A6CF58}" sibTransId="{2F34435F-448F-4D7E-9446-3B5E2010FD21}"/>
    <dgm:cxn modelId="{A54352F9-92D5-45DC-B317-79534CACC86F}" type="presOf" srcId="{08A47483-8070-47C6-8AE2-661405B6917A}" destId="{8581CA10-70FA-4624-A538-008354055F22}" srcOrd="0" destOrd="0" presId="urn:microsoft.com/office/officeart/2005/8/layout/vList2"/>
    <dgm:cxn modelId="{987FCE98-EE53-4EF7-9739-F7A092048F60}" type="presParOf" srcId="{2A8A2B17-2AC2-42A5-BCC8-866777D412DB}" destId="{8581CA10-70FA-4624-A538-008354055F22}" srcOrd="0" destOrd="0" presId="urn:microsoft.com/office/officeart/2005/8/layout/vList2"/>
    <dgm:cxn modelId="{7D6713D2-6274-425D-8FDE-2D62F16798FC}" type="presParOf" srcId="{2A8A2B17-2AC2-42A5-BCC8-866777D412DB}" destId="{33ABE2DC-5436-4BFB-97D2-24C6D2DB3819}" srcOrd="1" destOrd="0" presId="urn:microsoft.com/office/officeart/2005/8/layout/vList2"/>
    <dgm:cxn modelId="{A7105781-E89A-40C2-9C98-31C347FCB999}" type="presParOf" srcId="{2A8A2B17-2AC2-42A5-BCC8-866777D412DB}" destId="{83277866-3765-4C4C-A291-D2EC4FB40B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3B39B0-6CF4-4D8D-A5EC-879D8A89709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3139D58-0F4E-44B3-9BA9-9A18C0AF2228}">
      <dgm:prSet/>
      <dgm:spPr/>
      <dgm:t>
        <a:bodyPr/>
        <a:lstStyle/>
        <a:p>
          <a:r>
            <a:rPr lang="en-US" b="1" dirty="0"/>
            <a:t>In the Global North,</a:t>
          </a:r>
          <a:r>
            <a:rPr lang="en-US" dirty="0"/>
            <a:t> </a:t>
          </a:r>
          <a:r>
            <a:rPr lang="en-US" b="1" dirty="0"/>
            <a:t>urbanization is a concomitant of industrialization a</a:t>
          </a:r>
          <a:r>
            <a:rPr lang="en-US" dirty="0"/>
            <a:t>nd a phenomenon embedded in commodity production.</a:t>
          </a:r>
        </a:p>
      </dgm:t>
    </dgm:pt>
    <dgm:pt modelId="{3075CD08-6E86-4AD5-A5D6-7C27F6B9746C}" type="parTrans" cxnId="{60B8F9E3-7864-47F0-8DAA-2CB2ADA482C7}">
      <dgm:prSet/>
      <dgm:spPr/>
      <dgm:t>
        <a:bodyPr/>
        <a:lstStyle/>
        <a:p>
          <a:endParaRPr lang="en-US"/>
        </a:p>
      </dgm:t>
    </dgm:pt>
    <dgm:pt modelId="{DB64922B-9957-4429-A8E9-C8B0535CDAAA}" type="sibTrans" cxnId="{60B8F9E3-7864-47F0-8DAA-2CB2ADA482C7}">
      <dgm:prSet/>
      <dgm:spPr/>
      <dgm:t>
        <a:bodyPr/>
        <a:lstStyle/>
        <a:p>
          <a:endParaRPr lang="en-US"/>
        </a:p>
      </dgm:t>
    </dgm:pt>
    <dgm:pt modelId="{DA088216-2C64-4131-8664-5DE5F79FC69E}">
      <dgm:prSet/>
      <dgm:spPr/>
      <dgm:t>
        <a:bodyPr/>
        <a:lstStyle/>
        <a:p>
          <a:r>
            <a:rPr lang="en-US" dirty="0"/>
            <a:t>However, </a:t>
          </a:r>
          <a:r>
            <a:rPr lang="en-US" b="1" dirty="0"/>
            <a:t>in the Global South</a:t>
          </a:r>
          <a:r>
            <a:rPr lang="en-US" dirty="0"/>
            <a:t>, urbanization often takes place </a:t>
          </a:r>
          <a:r>
            <a:rPr lang="en-US" b="1" dirty="0"/>
            <a:t>without a parallel growth in industrialization. </a:t>
          </a:r>
          <a:endParaRPr lang="en-US" dirty="0"/>
        </a:p>
      </dgm:t>
    </dgm:pt>
    <dgm:pt modelId="{A65E5CCA-4CB1-41E1-A49F-2C7567BA1822}" type="parTrans" cxnId="{9AC670A3-4231-4055-ADB9-D7D1FEBC9D85}">
      <dgm:prSet/>
      <dgm:spPr/>
      <dgm:t>
        <a:bodyPr/>
        <a:lstStyle/>
        <a:p>
          <a:endParaRPr lang="en-US"/>
        </a:p>
      </dgm:t>
    </dgm:pt>
    <dgm:pt modelId="{D469DFCD-9516-4E85-B73E-AD5DF150B92C}" type="sibTrans" cxnId="{9AC670A3-4231-4055-ADB9-D7D1FEBC9D85}">
      <dgm:prSet/>
      <dgm:spPr/>
      <dgm:t>
        <a:bodyPr/>
        <a:lstStyle/>
        <a:p>
          <a:endParaRPr lang="en-US"/>
        </a:p>
      </dgm:t>
    </dgm:pt>
    <dgm:pt modelId="{42BB9134-3654-4CC0-A4C8-45B210C4C3AC}">
      <dgm:prSet/>
      <dgm:spPr/>
      <dgm:t>
        <a:bodyPr/>
        <a:lstStyle/>
        <a:p>
          <a:r>
            <a:rPr lang="en-US" dirty="0"/>
            <a:t>As a result, the impacts on natural environments are </a:t>
          </a:r>
          <a:r>
            <a:rPr lang="en-US" b="1" i="1" dirty="0"/>
            <a:t>perhaps</a:t>
          </a:r>
          <a:r>
            <a:rPr lang="en-US" dirty="0"/>
            <a:t> less severe, although the infrastructure may also be missing to better control whatever impacts do occur.</a:t>
          </a:r>
        </a:p>
      </dgm:t>
    </dgm:pt>
    <dgm:pt modelId="{6A14F4B5-CF88-4A17-8869-3633308DB970}" type="parTrans" cxnId="{C0728916-8D34-400D-A39A-DB766D59D5FE}">
      <dgm:prSet/>
      <dgm:spPr/>
      <dgm:t>
        <a:bodyPr/>
        <a:lstStyle/>
        <a:p>
          <a:endParaRPr lang="en-US"/>
        </a:p>
      </dgm:t>
    </dgm:pt>
    <dgm:pt modelId="{95F4F1DD-5CF3-416B-AED2-CA1AA3330949}" type="sibTrans" cxnId="{C0728916-8D34-400D-A39A-DB766D59D5FE}">
      <dgm:prSet/>
      <dgm:spPr/>
      <dgm:t>
        <a:bodyPr/>
        <a:lstStyle/>
        <a:p>
          <a:endParaRPr lang="en-US"/>
        </a:p>
      </dgm:t>
    </dgm:pt>
    <dgm:pt modelId="{EB69B432-1200-4B5B-A043-875C593D3FE8}">
      <dgm:prSet/>
      <dgm:spPr/>
      <dgm:t>
        <a:bodyPr/>
        <a:lstStyle/>
        <a:p>
          <a:r>
            <a:rPr lang="en-US" dirty="0"/>
            <a:t>As a result </a:t>
          </a:r>
          <a:r>
            <a:rPr lang="en-US" b="1" dirty="0"/>
            <a:t>in the Global South </a:t>
          </a:r>
          <a:r>
            <a:rPr lang="en-US" dirty="0"/>
            <a:t>the growth of poverty emerges in the process of urbanization.</a:t>
          </a:r>
        </a:p>
      </dgm:t>
    </dgm:pt>
    <dgm:pt modelId="{0878F60C-5D71-41DC-9776-F148AD2A7C13}" type="parTrans" cxnId="{FBCE44A4-B6E0-4696-91E8-7149F5DE8841}">
      <dgm:prSet/>
      <dgm:spPr/>
      <dgm:t>
        <a:bodyPr/>
        <a:lstStyle/>
        <a:p>
          <a:endParaRPr lang="en-US"/>
        </a:p>
      </dgm:t>
    </dgm:pt>
    <dgm:pt modelId="{B9DC99CF-631A-44DC-AF56-C856734CA574}" type="sibTrans" cxnId="{FBCE44A4-B6E0-4696-91E8-7149F5DE8841}">
      <dgm:prSet/>
      <dgm:spPr/>
      <dgm:t>
        <a:bodyPr/>
        <a:lstStyle/>
        <a:p>
          <a:endParaRPr lang="en-US"/>
        </a:p>
      </dgm:t>
    </dgm:pt>
    <dgm:pt modelId="{746421E2-70BF-445D-9C4F-5D32B49B2A71}" type="pres">
      <dgm:prSet presAssocID="{113B39B0-6CF4-4D8D-A5EC-879D8A897096}" presName="linear" presStyleCnt="0">
        <dgm:presLayoutVars>
          <dgm:animLvl val="lvl"/>
          <dgm:resizeHandles val="exact"/>
        </dgm:presLayoutVars>
      </dgm:prSet>
      <dgm:spPr/>
    </dgm:pt>
    <dgm:pt modelId="{D7C90FB5-5DB8-4EF3-B122-9F026A4B3695}" type="pres">
      <dgm:prSet presAssocID="{E3139D58-0F4E-44B3-9BA9-9A18C0AF2228}" presName="parentText" presStyleLbl="node1" presStyleIdx="0" presStyleCnt="4">
        <dgm:presLayoutVars>
          <dgm:chMax val="0"/>
          <dgm:bulletEnabled val="1"/>
        </dgm:presLayoutVars>
      </dgm:prSet>
      <dgm:spPr/>
    </dgm:pt>
    <dgm:pt modelId="{7C2B55E1-7838-4585-B727-D2C682F4F3EE}" type="pres">
      <dgm:prSet presAssocID="{DB64922B-9957-4429-A8E9-C8B0535CDAAA}" presName="spacer" presStyleCnt="0"/>
      <dgm:spPr/>
    </dgm:pt>
    <dgm:pt modelId="{4E49F5CF-ECFB-4D8F-A93A-2B8477D67931}" type="pres">
      <dgm:prSet presAssocID="{DA088216-2C64-4131-8664-5DE5F79FC69E}" presName="parentText" presStyleLbl="node1" presStyleIdx="1" presStyleCnt="4">
        <dgm:presLayoutVars>
          <dgm:chMax val="0"/>
          <dgm:bulletEnabled val="1"/>
        </dgm:presLayoutVars>
      </dgm:prSet>
      <dgm:spPr/>
    </dgm:pt>
    <dgm:pt modelId="{7B017449-93C1-48C8-A7F2-FFD328ED27E4}" type="pres">
      <dgm:prSet presAssocID="{D469DFCD-9516-4E85-B73E-AD5DF150B92C}" presName="spacer" presStyleCnt="0"/>
      <dgm:spPr/>
    </dgm:pt>
    <dgm:pt modelId="{04AB2D5A-CA04-4580-BCC9-F3EAE6309344}" type="pres">
      <dgm:prSet presAssocID="{42BB9134-3654-4CC0-A4C8-45B210C4C3AC}" presName="parentText" presStyleLbl="node1" presStyleIdx="2" presStyleCnt="4" custLinFactY="100000" custLinFactNeighborX="1028" custLinFactNeighborY="143075">
        <dgm:presLayoutVars>
          <dgm:chMax val="0"/>
          <dgm:bulletEnabled val="1"/>
        </dgm:presLayoutVars>
      </dgm:prSet>
      <dgm:spPr/>
    </dgm:pt>
    <dgm:pt modelId="{F4A01F8A-793D-4F18-86DF-2A3F583F6FA6}" type="pres">
      <dgm:prSet presAssocID="{95F4F1DD-5CF3-416B-AED2-CA1AA3330949}" presName="spacer" presStyleCnt="0"/>
      <dgm:spPr/>
    </dgm:pt>
    <dgm:pt modelId="{7B7E4C7D-2627-4EFD-B014-6D9827A0EECC}" type="pres">
      <dgm:prSet presAssocID="{EB69B432-1200-4B5B-A043-875C593D3FE8}" presName="parentText" presStyleLbl="node1" presStyleIdx="3" presStyleCnt="4" custLinFactY="-97886" custLinFactNeighborY="-100000">
        <dgm:presLayoutVars>
          <dgm:chMax val="0"/>
          <dgm:bulletEnabled val="1"/>
        </dgm:presLayoutVars>
      </dgm:prSet>
      <dgm:spPr/>
    </dgm:pt>
  </dgm:ptLst>
  <dgm:cxnLst>
    <dgm:cxn modelId="{C0728916-8D34-400D-A39A-DB766D59D5FE}" srcId="{113B39B0-6CF4-4D8D-A5EC-879D8A897096}" destId="{42BB9134-3654-4CC0-A4C8-45B210C4C3AC}" srcOrd="2" destOrd="0" parTransId="{6A14F4B5-CF88-4A17-8869-3633308DB970}" sibTransId="{95F4F1DD-5CF3-416B-AED2-CA1AA3330949}"/>
    <dgm:cxn modelId="{780A391D-908C-47DD-83D8-843E8C1315F8}" type="presOf" srcId="{EB69B432-1200-4B5B-A043-875C593D3FE8}" destId="{7B7E4C7D-2627-4EFD-B014-6D9827A0EECC}" srcOrd="0" destOrd="0" presId="urn:microsoft.com/office/officeart/2005/8/layout/vList2"/>
    <dgm:cxn modelId="{F326A63D-F662-4565-9339-630E03BCBA12}" type="presOf" srcId="{E3139D58-0F4E-44B3-9BA9-9A18C0AF2228}" destId="{D7C90FB5-5DB8-4EF3-B122-9F026A4B3695}" srcOrd="0" destOrd="0" presId="urn:microsoft.com/office/officeart/2005/8/layout/vList2"/>
    <dgm:cxn modelId="{CC253573-A94F-477B-AD06-7ADC665CC2FC}" type="presOf" srcId="{113B39B0-6CF4-4D8D-A5EC-879D8A897096}" destId="{746421E2-70BF-445D-9C4F-5D32B49B2A71}" srcOrd="0" destOrd="0" presId="urn:microsoft.com/office/officeart/2005/8/layout/vList2"/>
    <dgm:cxn modelId="{7B60698F-175C-425D-A8BC-7EB7F9CD1A9A}" type="presOf" srcId="{42BB9134-3654-4CC0-A4C8-45B210C4C3AC}" destId="{04AB2D5A-CA04-4580-BCC9-F3EAE6309344}" srcOrd="0" destOrd="0" presId="urn:microsoft.com/office/officeart/2005/8/layout/vList2"/>
    <dgm:cxn modelId="{9AC670A3-4231-4055-ADB9-D7D1FEBC9D85}" srcId="{113B39B0-6CF4-4D8D-A5EC-879D8A897096}" destId="{DA088216-2C64-4131-8664-5DE5F79FC69E}" srcOrd="1" destOrd="0" parTransId="{A65E5CCA-4CB1-41E1-A49F-2C7567BA1822}" sibTransId="{D469DFCD-9516-4E85-B73E-AD5DF150B92C}"/>
    <dgm:cxn modelId="{FBCE44A4-B6E0-4696-91E8-7149F5DE8841}" srcId="{113B39B0-6CF4-4D8D-A5EC-879D8A897096}" destId="{EB69B432-1200-4B5B-A043-875C593D3FE8}" srcOrd="3" destOrd="0" parTransId="{0878F60C-5D71-41DC-9776-F148AD2A7C13}" sibTransId="{B9DC99CF-631A-44DC-AF56-C856734CA574}"/>
    <dgm:cxn modelId="{C23E43B5-CFF0-45A9-853E-9FA244C40DC9}" type="presOf" srcId="{DA088216-2C64-4131-8664-5DE5F79FC69E}" destId="{4E49F5CF-ECFB-4D8F-A93A-2B8477D67931}" srcOrd="0" destOrd="0" presId="urn:microsoft.com/office/officeart/2005/8/layout/vList2"/>
    <dgm:cxn modelId="{60B8F9E3-7864-47F0-8DAA-2CB2ADA482C7}" srcId="{113B39B0-6CF4-4D8D-A5EC-879D8A897096}" destId="{E3139D58-0F4E-44B3-9BA9-9A18C0AF2228}" srcOrd="0" destOrd="0" parTransId="{3075CD08-6E86-4AD5-A5D6-7C27F6B9746C}" sibTransId="{DB64922B-9957-4429-A8E9-C8B0535CDAAA}"/>
    <dgm:cxn modelId="{2D364EF0-8785-4107-8A43-F71E2FE7F307}" type="presParOf" srcId="{746421E2-70BF-445D-9C4F-5D32B49B2A71}" destId="{D7C90FB5-5DB8-4EF3-B122-9F026A4B3695}" srcOrd="0" destOrd="0" presId="urn:microsoft.com/office/officeart/2005/8/layout/vList2"/>
    <dgm:cxn modelId="{33C7767C-8CA3-461A-8A03-6BBA8B84A278}" type="presParOf" srcId="{746421E2-70BF-445D-9C4F-5D32B49B2A71}" destId="{7C2B55E1-7838-4585-B727-D2C682F4F3EE}" srcOrd="1" destOrd="0" presId="urn:microsoft.com/office/officeart/2005/8/layout/vList2"/>
    <dgm:cxn modelId="{95B084B9-E953-40B9-AF65-F23D3DD44D55}" type="presParOf" srcId="{746421E2-70BF-445D-9C4F-5D32B49B2A71}" destId="{4E49F5CF-ECFB-4D8F-A93A-2B8477D67931}" srcOrd="2" destOrd="0" presId="urn:microsoft.com/office/officeart/2005/8/layout/vList2"/>
    <dgm:cxn modelId="{804C5A88-8531-414D-BEA7-BE59F4A3DDD0}" type="presParOf" srcId="{746421E2-70BF-445D-9C4F-5D32B49B2A71}" destId="{7B017449-93C1-48C8-A7F2-FFD328ED27E4}" srcOrd="3" destOrd="0" presId="urn:microsoft.com/office/officeart/2005/8/layout/vList2"/>
    <dgm:cxn modelId="{2FC5D217-8E65-400E-BE6D-648E331DA9B9}" type="presParOf" srcId="{746421E2-70BF-445D-9C4F-5D32B49B2A71}" destId="{04AB2D5A-CA04-4580-BCC9-F3EAE6309344}" srcOrd="4" destOrd="0" presId="urn:microsoft.com/office/officeart/2005/8/layout/vList2"/>
    <dgm:cxn modelId="{125F8B09-A704-450D-9770-60E1717DA5F3}" type="presParOf" srcId="{746421E2-70BF-445D-9C4F-5D32B49B2A71}" destId="{F4A01F8A-793D-4F18-86DF-2A3F583F6FA6}" srcOrd="5" destOrd="0" presId="urn:microsoft.com/office/officeart/2005/8/layout/vList2"/>
    <dgm:cxn modelId="{1A6D14C0-590D-4BFA-B905-39795C24D32C}" type="presParOf" srcId="{746421E2-70BF-445D-9C4F-5D32B49B2A71}" destId="{7B7E4C7D-2627-4EFD-B014-6D9827A0EEC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62971C-2987-4D47-AB09-AA0EDF857D8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2E62628-FBE6-4204-B3B2-1C8509F7C256}">
      <dgm:prSet/>
      <dgm:spPr/>
      <dgm:t>
        <a:bodyPr/>
        <a:lstStyle/>
        <a:p>
          <a:r>
            <a:rPr lang="en-US" b="0" i="0" baseline="0"/>
            <a:t>The proportion of the global population living in cities will increase most in megacities</a:t>
          </a:r>
          <a:endParaRPr lang="en-US"/>
        </a:p>
      </dgm:t>
    </dgm:pt>
    <dgm:pt modelId="{5A845C18-7816-43D4-A05F-0937E297BFB0}" type="parTrans" cxnId="{8A0B5099-90DF-4E89-ADEB-6001F74146B8}">
      <dgm:prSet/>
      <dgm:spPr/>
      <dgm:t>
        <a:bodyPr/>
        <a:lstStyle/>
        <a:p>
          <a:endParaRPr lang="en-US"/>
        </a:p>
      </dgm:t>
    </dgm:pt>
    <dgm:pt modelId="{6DC8E8E6-A0BE-4DAE-81F0-365B2DE65089}" type="sibTrans" cxnId="{8A0B5099-90DF-4E89-ADEB-6001F74146B8}">
      <dgm:prSet phldrT="01" phldr="0"/>
      <dgm:spPr/>
      <dgm:t>
        <a:bodyPr/>
        <a:lstStyle/>
        <a:p>
          <a:endParaRPr lang="en-US"/>
        </a:p>
      </dgm:t>
    </dgm:pt>
    <dgm:pt modelId="{8E073431-F3D8-4C20-B821-393D839AF2E7}">
      <dgm:prSet/>
      <dgm:spPr/>
      <dgm:t>
        <a:bodyPr/>
        <a:lstStyle/>
        <a:p>
          <a:r>
            <a:rPr lang="en-US" b="0" i="0" baseline="0" dirty="0"/>
            <a:t>The proportion of those living in megacities as a proportion of total urban population is predicted to increase from 9.9 per cent to 13.6 per cent between 2010 and 2025. </a:t>
          </a:r>
          <a:endParaRPr lang="en-US" dirty="0"/>
        </a:p>
      </dgm:t>
    </dgm:pt>
    <dgm:pt modelId="{6C7D3AEE-1C31-48D8-9847-CB37AFC79A17}" type="parTrans" cxnId="{0815AFC4-6A15-452A-9CD5-1DF8D45300CC}">
      <dgm:prSet/>
      <dgm:spPr/>
      <dgm:t>
        <a:bodyPr/>
        <a:lstStyle/>
        <a:p>
          <a:endParaRPr lang="en-US"/>
        </a:p>
      </dgm:t>
    </dgm:pt>
    <dgm:pt modelId="{0D202854-26F3-4CF3-A73F-77A47B3F31F7}" type="sibTrans" cxnId="{0815AFC4-6A15-452A-9CD5-1DF8D45300CC}">
      <dgm:prSet phldrT="02" phldr="0"/>
      <dgm:spPr/>
      <dgm:t>
        <a:bodyPr/>
        <a:lstStyle/>
        <a:p>
          <a:endParaRPr lang="en-US"/>
        </a:p>
      </dgm:t>
    </dgm:pt>
    <dgm:pt modelId="{4D01BE07-B5AD-4413-8AA7-3439B7512695}">
      <dgm:prSet/>
      <dgm:spPr/>
      <dgm:t>
        <a:bodyPr/>
        <a:lstStyle/>
        <a:p>
          <a:r>
            <a:rPr lang="en-US" b="0" i="0" baseline="0"/>
            <a:t>The population of megacities is predicted to increase from 352 million (2010) to 630 million (2025) for the same period, a compound growth rate of almost 4 per cent per annum. </a:t>
          </a:r>
          <a:endParaRPr lang="en-US"/>
        </a:p>
      </dgm:t>
    </dgm:pt>
    <dgm:pt modelId="{E62FDC7B-385D-43FB-A13E-F2E1D0EE0C20}" type="parTrans" cxnId="{B9C1E221-E6DF-4E33-978B-3F38E3CE2B9A}">
      <dgm:prSet/>
      <dgm:spPr/>
      <dgm:t>
        <a:bodyPr/>
        <a:lstStyle/>
        <a:p>
          <a:endParaRPr lang="en-US"/>
        </a:p>
      </dgm:t>
    </dgm:pt>
    <dgm:pt modelId="{4F5646CB-69E4-4EEB-AACF-BB63E5382EEB}" type="sibTrans" cxnId="{B9C1E221-E6DF-4E33-978B-3F38E3CE2B9A}">
      <dgm:prSet phldrT="03" phldr="0"/>
      <dgm:spPr/>
      <dgm:t>
        <a:bodyPr/>
        <a:lstStyle/>
        <a:p>
          <a:endParaRPr lang="en-US"/>
        </a:p>
      </dgm:t>
    </dgm:pt>
    <dgm:pt modelId="{D1761D37-690F-40F3-A1A4-7E3A14B1BCC3}" type="pres">
      <dgm:prSet presAssocID="{6E62971C-2987-4D47-AB09-AA0EDF857D81}" presName="linear" presStyleCnt="0">
        <dgm:presLayoutVars>
          <dgm:animLvl val="lvl"/>
          <dgm:resizeHandles val="exact"/>
        </dgm:presLayoutVars>
      </dgm:prSet>
      <dgm:spPr/>
    </dgm:pt>
    <dgm:pt modelId="{4F4A4F9E-53D1-420F-BC89-06FF67C12835}" type="pres">
      <dgm:prSet presAssocID="{72E62628-FBE6-4204-B3B2-1C8509F7C256}" presName="parentText" presStyleLbl="node1" presStyleIdx="0" presStyleCnt="3">
        <dgm:presLayoutVars>
          <dgm:chMax val="0"/>
          <dgm:bulletEnabled val="1"/>
        </dgm:presLayoutVars>
      </dgm:prSet>
      <dgm:spPr/>
    </dgm:pt>
    <dgm:pt modelId="{67380E3F-290D-4223-9CE6-A1F9CF7A7228}" type="pres">
      <dgm:prSet presAssocID="{6DC8E8E6-A0BE-4DAE-81F0-365B2DE65089}" presName="spacer" presStyleCnt="0"/>
      <dgm:spPr/>
    </dgm:pt>
    <dgm:pt modelId="{A5254CE0-BF41-4B93-BCBB-390CE83430FE}" type="pres">
      <dgm:prSet presAssocID="{8E073431-F3D8-4C20-B821-393D839AF2E7}" presName="parentText" presStyleLbl="node1" presStyleIdx="1" presStyleCnt="3">
        <dgm:presLayoutVars>
          <dgm:chMax val="0"/>
          <dgm:bulletEnabled val="1"/>
        </dgm:presLayoutVars>
      </dgm:prSet>
      <dgm:spPr/>
    </dgm:pt>
    <dgm:pt modelId="{0CBB2995-DBA7-4A12-A009-D9F6E5740D70}" type="pres">
      <dgm:prSet presAssocID="{0D202854-26F3-4CF3-A73F-77A47B3F31F7}" presName="spacer" presStyleCnt="0"/>
      <dgm:spPr/>
    </dgm:pt>
    <dgm:pt modelId="{8EBF184F-714E-485B-854A-6CC20F180286}" type="pres">
      <dgm:prSet presAssocID="{4D01BE07-B5AD-4413-8AA7-3439B7512695}" presName="parentText" presStyleLbl="node1" presStyleIdx="2" presStyleCnt="3">
        <dgm:presLayoutVars>
          <dgm:chMax val="0"/>
          <dgm:bulletEnabled val="1"/>
        </dgm:presLayoutVars>
      </dgm:prSet>
      <dgm:spPr/>
    </dgm:pt>
  </dgm:ptLst>
  <dgm:cxnLst>
    <dgm:cxn modelId="{B9C1E221-E6DF-4E33-978B-3F38E3CE2B9A}" srcId="{6E62971C-2987-4D47-AB09-AA0EDF857D81}" destId="{4D01BE07-B5AD-4413-8AA7-3439B7512695}" srcOrd="2" destOrd="0" parTransId="{E62FDC7B-385D-43FB-A13E-F2E1D0EE0C20}" sibTransId="{4F5646CB-69E4-4EEB-AACF-BB63E5382EEB}"/>
    <dgm:cxn modelId="{7BBE3E2E-9A7F-4C5B-A183-102AAA2DA30C}" type="presOf" srcId="{72E62628-FBE6-4204-B3B2-1C8509F7C256}" destId="{4F4A4F9E-53D1-420F-BC89-06FF67C12835}" srcOrd="0" destOrd="0" presId="urn:microsoft.com/office/officeart/2005/8/layout/vList2"/>
    <dgm:cxn modelId="{8A0B5099-90DF-4E89-ADEB-6001F74146B8}" srcId="{6E62971C-2987-4D47-AB09-AA0EDF857D81}" destId="{72E62628-FBE6-4204-B3B2-1C8509F7C256}" srcOrd="0" destOrd="0" parTransId="{5A845C18-7816-43D4-A05F-0937E297BFB0}" sibTransId="{6DC8E8E6-A0BE-4DAE-81F0-365B2DE65089}"/>
    <dgm:cxn modelId="{23D205A2-FB57-4D4F-82C6-D46090A5BA3A}" type="presOf" srcId="{8E073431-F3D8-4C20-B821-393D839AF2E7}" destId="{A5254CE0-BF41-4B93-BCBB-390CE83430FE}" srcOrd="0" destOrd="0" presId="urn:microsoft.com/office/officeart/2005/8/layout/vList2"/>
    <dgm:cxn modelId="{A3B027B3-BA93-4F59-9749-0D7016C39C2A}" type="presOf" srcId="{6E62971C-2987-4D47-AB09-AA0EDF857D81}" destId="{D1761D37-690F-40F3-A1A4-7E3A14B1BCC3}" srcOrd="0" destOrd="0" presId="urn:microsoft.com/office/officeart/2005/8/layout/vList2"/>
    <dgm:cxn modelId="{0815AFC4-6A15-452A-9CD5-1DF8D45300CC}" srcId="{6E62971C-2987-4D47-AB09-AA0EDF857D81}" destId="{8E073431-F3D8-4C20-B821-393D839AF2E7}" srcOrd="1" destOrd="0" parTransId="{6C7D3AEE-1C31-48D8-9847-CB37AFC79A17}" sibTransId="{0D202854-26F3-4CF3-A73F-77A47B3F31F7}"/>
    <dgm:cxn modelId="{927DE3EF-5CB0-4E01-8688-18F2175956DA}" type="presOf" srcId="{4D01BE07-B5AD-4413-8AA7-3439B7512695}" destId="{8EBF184F-714E-485B-854A-6CC20F180286}" srcOrd="0" destOrd="0" presId="urn:microsoft.com/office/officeart/2005/8/layout/vList2"/>
    <dgm:cxn modelId="{C7B033CB-8851-4C92-87D1-BEB9BA03ADB1}" type="presParOf" srcId="{D1761D37-690F-40F3-A1A4-7E3A14B1BCC3}" destId="{4F4A4F9E-53D1-420F-BC89-06FF67C12835}" srcOrd="0" destOrd="0" presId="urn:microsoft.com/office/officeart/2005/8/layout/vList2"/>
    <dgm:cxn modelId="{8560C04A-530A-4B34-82A8-25A9FA8A4F96}" type="presParOf" srcId="{D1761D37-690F-40F3-A1A4-7E3A14B1BCC3}" destId="{67380E3F-290D-4223-9CE6-A1F9CF7A7228}" srcOrd="1" destOrd="0" presId="urn:microsoft.com/office/officeart/2005/8/layout/vList2"/>
    <dgm:cxn modelId="{9349CB98-B6D4-482D-885C-5D56F083960F}" type="presParOf" srcId="{D1761D37-690F-40F3-A1A4-7E3A14B1BCC3}" destId="{A5254CE0-BF41-4B93-BCBB-390CE83430FE}" srcOrd="2" destOrd="0" presId="urn:microsoft.com/office/officeart/2005/8/layout/vList2"/>
    <dgm:cxn modelId="{04A9EE6F-D6DF-4E0F-ACCA-8C83737E5124}" type="presParOf" srcId="{D1761D37-690F-40F3-A1A4-7E3A14B1BCC3}" destId="{0CBB2995-DBA7-4A12-A009-D9F6E5740D70}" srcOrd="3" destOrd="0" presId="urn:microsoft.com/office/officeart/2005/8/layout/vList2"/>
    <dgm:cxn modelId="{529B9D37-3482-4873-A2A5-D87B91A8C46B}" type="presParOf" srcId="{D1761D37-690F-40F3-A1A4-7E3A14B1BCC3}" destId="{8EBF184F-714E-485B-854A-6CC20F18028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384B6B-8DA7-40CE-807B-23562CAFF1EA}"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D1791D58-0B88-4029-A599-28DBBD520E54}">
      <dgm:prSet/>
      <dgm:spPr/>
      <dgm:t>
        <a:bodyPr/>
        <a:lstStyle/>
        <a:p>
          <a:r>
            <a:rPr lang="en-US" b="0" i="0" baseline="0"/>
            <a:t>There will be significant shifts in the change in the proportional growth rate of cities globally and across regions. </a:t>
          </a:r>
          <a:endParaRPr lang="en-US"/>
        </a:p>
      </dgm:t>
    </dgm:pt>
    <dgm:pt modelId="{6CDB6B09-3905-49B1-A63E-2D799E559D08}" type="parTrans" cxnId="{7B4ECB52-A743-4802-9918-07E150AAB2AA}">
      <dgm:prSet/>
      <dgm:spPr/>
      <dgm:t>
        <a:bodyPr/>
        <a:lstStyle/>
        <a:p>
          <a:endParaRPr lang="en-US"/>
        </a:p>
      </dgm:t>
    </dgm:pt>
    <dgm:pt modelId="{87185746-1767-4036-BC76-EE0B4548B1EB}" type="sibTrans" cxnId="{7B4ECB52-A743-4802-9918-07E150AAB2AA}">
      <dgm:prSet/>
      <dgm:spPr/>
      <dgm:t>
        <a:bodyPr/>
        <a:lstStyle/>
        <a:p>
          <a:endParaRPr lang="en-US"/>
        </a:p>
      </dgm:t>
    </dgm:pt>
    <dgm:pt modelId="{98B5B498-E1FF-4F39-95B7-2079DE9F9AF2}">
      <dgm:prSet/>
      <dgm:spPr/>
      <dgm:t>
        <a:bodyPr/>
        <a:lstStyle/>
        <a:p>
          <a:r>
            <a:rPr lang="en-US" b="0" i="0" baseline="0"/>
            <a:t>The highest change in the proportional growth rates will occur in sub-Saharan Africa and Asia. </a:t>
          </a:r>
          <a:endParaRPr lang="en-US"/>
        </a:p>
      </dgm:t>
    </dgm:pt>
    <dgm:pt modelId="{E038779F-019F-4FE8-8AFE-55A9496B7B88}" type="parTrans" cxnId="{9D8639D4-3563-43FA-92B2-D1AB3BF0B5C0}">
      <dgm:prSet/>
      <dgm:spPr/>
      <dgm:t>
        <a:bodyPr/>
        <a:lstStyle/>
        <a:p>
          <a:endParaRPr lang="en-US"/>
        </a:p>
      </dgm:t>
    </dgm:pt>
    <dgm:pt modelId="{4666FB3D-98E2-4FFB-9D2C-9B6C256EB84D}" type="sibTrans" cxnId="{9D8639D4-3563-43FA-92B2-D1AB3BF0B5C0}">
      <dgm:prSet/>
      <dgm:spPr/>
      <dgm:t>
        <a:bodyPr/>
        <a:lstStyle/>
        <a:p>
          <a:endParaRPr lang="en-US"/>
        </a:p>
      </dgm:t>
    </dgm:pt>
    <dgm:pt modelId="{B396E10E-4EE0-4ECF-AEFC-FE35F6F7E180}">
      <dgm:prSet/>
      <dgm:spPr/>
      <dgm:t>
        <a:bodyPr/>
        <a:lstStyle/>
        <a:p>
          <a:r>
            <a:rPr lang="en-US" b="0" i="0" baseline="0"/>
            <a:t>In Asia the megacities and secondary cities with populations of 1-5 million are likely to expand faster as a proportion of total urban growth. </a:t>
          </a:r>
          <a:endParaRPr lang="en-US"/>
        </a:p>
      </dgm:t>
    </dgm:pt>
    <dgm:pt modelId="{BA10FBAD-C10C-4346-9B61-A453FC736B2D}" type="parTrans" cxnId="{5A4A0A51-8560-457E-A474-4C4094EF975E}">
      <dgm:prSet/>
      <dgm:spPr/>
      <dgm:t>
        <a:bodyPr/>
        <a:lstStyle/>
        <a:p>
          <a:endParaRPr lang="en-US"/>
        </a:p>
      </dgm:t>
    </dgm:pt>
    <dgm:pt modelId="{06E73181-A352-4136-8233-D2E1A48FC053}" type="sibTrans" cxnId="{5A4A0A51-8560-457E-A474-4C4094EF975E}">
      <dgm:prSet/>
      <dgm:spPr/>
      <dgm:t>
        <a:bodyPr/>
        <a:lstStyle/>
        <a:p>
          <a:endParaRPr lang="en-US"/>
        </a:p>
      </dgm:t>
    </dgm:pt>
    <dgm:pt modelId="{D28166DF-641D-4B62-8789-A40F593A144E}">
      <dgm:prSet/>
      <dgm:spPr/>
      <dgm:t>
        <a:bodyPr/>
        <a:lstStyle/>
        <a:p>
          <a:r>
            <a:rPr lang="en-US" b="0" i="0" baseline="0"/>
            <a:t>In Africa, particularly sub-Saharan Africa, the largest cities will absorb a higher proportion of urban growth</a:t>
          </a:r>
          <a:endParaRPr lang="en-US"/>
        </a:p>
      </dgm:t>
    </dgm:pt>
    <dgm:pt modelId="{45DF7097-194A-47F3-866E-24C5795B4655}" type="parTrans" cxnId="{1E47F2AE-90DF-4F44-A1FC-9F6CD433E02C}">
      <dgm:prSet/>
      <dgm:spPr/>
      <dgm:t>
        <a:bodyPr/>
        <a:lstStyle/>
        <a:p>
          <a:endParaRPr lang="en-US"/>
        </a:p>
      </dgm:t>
    </dgm:pt>
    <dgm:pt modelId="{5FB53CD9-EC04-4276-9363-44AB872017FD}" type="sibTrans" cxnId="{1E47F2AE-90DF-4F44-A1FC-9F6CD433E02C}">
      <dgm:prSet/>
      <dgm:spPr/>
      <dgm:t>
        <a:bodyPr/>
        <a:lstStyle/>
        <a:p>
          <a:endParaRPr lang="en-US"/>
        </a:p>
      </dgm:t>
    </dgm:pt>
    <dgm:pt modelId="{B9E03E1F-E62C-4AD2-8533-9E07F8E20ADD}" type="pres">
      <dgm:prSet presAssocID="{89384B6B-8DA7-40CE-807B-23562CAFF1EA}" presName="vert0" presStyleCnt="0">
        <dgm:presLayoutVars>
          <dgm:dir/>
          <dgm:animOne val="branch"/>
          <dgm:animLvl val="lvl"/>
        </dgm:presLayoutVars>
      </dgm:prSet>
      <dgm:spPr/>
    </dgm:pt>
    <dgm:pt modelId="{3DA52101-0607-4FFB-80AA-E9202BAA9569}" type="pres">
      <dgm:prSet presAssocID="{D1791D58-0B88-4029-A599-28DBBD520E54}" presName="thickLine" presStyleLbl="alignNode1" presStyleIdx="0" presStyleCnt="4"/>
      <dgm:spPr/>
    </dgm:pt>
    <dgm:pt modelId="{EDF003BC-63B4-4FF8-B6F9-9F59F6591D9E}" type="pres">
      <dgm:prSet presAssocID="{D1791D58-0B88-4029-A599-28DBBD520E54}" presName="horz1" presStyleCnt="0"/>
      <dgm:spPr/>
    </dgm:pt>
    <dgm:pt modelId="{1008DF07-E9E0-4205-8F03-7EE02F047292}" type="pres">
      <dgm:prSet presAssocID="{D1791D58-0B88-4029-A599-28DBBD520E54}" presName="tx1" presStyleLbl="revTx" presStyleIdx="0" presStyleCnt="4"/>
      <dgm:spPr/>
    </dgm:pt>
    <dgm:pt modelId="{A823D9B5-5DD9-444A-AC95-BB849883D977}" type="pres">
      <dgm:prSet presAssocID="{D1791D58-0B88-4029-A599-28DBBD520E54}" presName="vert1" presStyleCnt="0"/>
      <dgm:spPr/>
    </dgm:pt>
    <dgm:pt modelId="{93587F52-F072-4D5B-9E01-502F3EC70FF6}" type="pres">
      <dgm:prSet presAssocID="{98B5B498-E1FF-4F39-95B7-2079DE9F9AF2}" presName="thickLine" presStyleLbl="alignNode1" presStyleIdx="1" presStyleCnt="4"/>
      <dgm:spPr/>
    </dgm:pt>
    <dgm:pt modelId="{277B111E-4E4B-48DD-98A8-7E658785CCCD}" type="pres">
      <dgm:prSet presAssocID="{98B5B498-E1FF-4F39-95B7-2079DE9F9AF2}" presName="horz1" presStyleCnt="0"/>
      <dgm:spPr/>
    </dgm:pt>
    <dgm:pt modelId="{6F116C0E-A367-4E5C-BEDA-EC056C59F2FD}" type="pres">
      <dgm:prSet presAssocID="{98B5B498-E1FF-4F39-95B7-2079DE9F9AF2}" presName="tx1" presStyleLbl="revTx" presStyleIdx="1" presStyleCnt="4"/>
      <dgm:spPr/>
    </dgm:pt>
    <dgm:pt modelId="{ED647AB9-73A2-41B5-BC12-6C2B0C2592B8}" type="pres">
      <dgm:prSet presAssocID="{98B5B498-E1FF-4F39-95B7-2079DE9F9AF2}" presName="vert1" presStyleCnt="0"/>
      <dgm:spPr/>
    </dgm:pt>
    <dgm:pt modelId="{49758B3A-6DE5-4485-8757-D5F52FED4EEA}" type="pres">
      <dgm:prSet presAssocID="{B396E10E-4EE0-4ECF-AEFC-FE35F6F7E180}" presName="thickLine" presStyleLbl="alignNode1" presStyleIdx="2" presStyleCnt="4"/>
      <dgm:spPr/>
    </dgm:pt>
    <dgm:pt modelId="{01A0D429-E91F-4E54-8FDE-E186C6E7EE7D}" type="pres">
      <dgm:prSet presAssocID="{B396E10E-4EE0-4ECF-AEFC-FE35F6F7E180}" presName="horz1" presStyleCnt="0"/>
      <dgm:spPr/>
    </dgm:pt>
    <dgm:pt modelId="{E903FC68-B532-4B0A-868F-9E1E81154425}" type="pres">
      <dgm:prSet presAssocID="{B396E10E-4EE0-4ECF-AEFC-FE35F6F7E180}" presName="tx1" presStyleLbl="revTx" presStyleIdx="2" presStyleCnt="4"/>
      <dgm:spPr/>
    </dgm:pt>
    <dgm:pt modelId="{0D5728F1-951E-4CDD-A661-E7ACAC32DA31}" type="pres">
      <dgm:prSet presAssocID="{B396E10E-4EE0-4ECF-AEFC-FE35F6F7E180}" presName="vert1" presStyleCnt="0"/>
      <dgm:spPr/>
    </dgm:pt>
    <dgm:pt modelId="{EB6A757E-4F89-4A84-84D6-33FECEE5348A}" type="pres">
      <dgm:prSet presAssocID="{D28166DF-641D-4B62-8789-A40F593A144E}" presName="thickLine" presStyleLbl="alignNode1" presStyleIdx="3" presStyleCnt="4"/>
      <dgm:spPr/>
    </dgm:pt>
    <dgm:pt modelId="{0B150E44-A4F0-4C70-BB65-BD4988B4E8B4}" type="pres">
      <dgm:prSet presAssocID="{D28166DF-641D-4B62-8789-A40F593A144E}" presName="horz1" presStyleCnt="0"/>
      <dgm:spPr/>
    </dgm:pt>
    <dgm:pt modelId="{9DF838F6-9165-4044-8029-F15875E6BC37}" type="pres">
      <dgm:prSet presAssocID="{D28166DF-641D-4B62-8789-A40F593A144E}" presName="tx1" presStyleLbl="revTx" presStyleIdx="3" presStyleCnt="4"/>
      <dgm:spPr/>
    </dgm:pt>
    <dgm:pt modelId="{81957753-0372-4E35-BE72-B2B560D2FCE8}" type="pres">
      <dgm:prSet presAssocID="{D28166DF-641D-4B62-8789-A40F593A144E}" presName="vert1" presStyleCnt="0"/>
      <dgm:spPr/>
    </dgm:pt>
  </dgm:ptLst>
  <dgm:cxnLst>
    <dgm:cxn modelId="{DB28E514-0FF8-413C-BB45-9059DA0D676D}" type="presOf" srcId="{D1791D58-0B88-4029-A599-28DBBD520E54}" destId="{1008DF07-E9E0-4205-8F03-7EE02F047292}" srcOrd="0" destOrd="0" presId="urn:microsoft.com/office/officeart/2008/layout/LinedList"/>
    <dgm:cxn modelId="{C74F3135-AC9A-47F4-B27C-08A76CD5A560}" type="presOf" srcId="{98B5B498-E1FF-4F39-95B7-2079DE9F9AF2}" destId="{6F116C0E-A367-4E5C-BEDA-EC056C59F2FD}" srcOrd="0" destOrd="0" presId="urn:microsoft.com/office/officeart/2008/layout/LinedList"/>
    <dgm:cxn modelId="{5A4A0A51-8560-457E-A474-4C4094EF975E}" srcId="{89384B6B-8DA7-40CE-807B-23562CAFF1EA}" destId="{B396E10E-4EE0-4ECF-AEFC-FE35F6F7E180}" srcOrd="2" destOrd="0" parTransId="{BA10FBAD-C10C-4346-9B61-A453FC736B2D}" sibTransId="{06E73181-A352-4136-8233-D2E1A48FC053}"/>
    <dgm:cxn modelId="{7B4ECB52-A743-4802-9918-07E150AAB2AA}" srcId="{89384B6B-8DA7-40CE-807B-23562CAFF1EA}" destId="{D1791D58-0B88-4029-A599-28DBBD520E54}" srcOrd="0" destOrd="0" parTransId="{6CDB6B09-3905-49B1-A63E-2D799E559D08}" sibTransId="{87185746-1767-4036-BC76-EE0B4548B1EB}"/>
    <dgm:cxn modelId="{74C21C88-3F30-473C-9D9B-B373982CA368}" type="presOf" srcId="{B396E10E-4EE0-4ECF-AEFC-FE35F6F7E180}" destId="{E903FC68-B532-4B0A-868F-9E1E81154425}" srcOrd="0" destOrd="0" presId="urn:microsoft.com/office/officeart/2008/layout/LinedList"/>
    <dgm:cxn modelId="{1E47F2AE-90DF-4F44-A1FC-9F6CD433E02C}" srcId="{89384B6B-8DA7-40CE-807B-23562CAFF1EA}" destId="{D28166DF-641D-4B62-8789-A40F593A144E}" srcOrd="3" destOrd="0" parTransId="{45DF7097-194A-47F3-866E-24C5795B4655}" sibTransId="{5FB53CD9-EC04-4276-9363-44AB872017FD}"/>
    <dgm:cxn modelId="{9D8639D4-3563-43FA-92B2-D1AB3BF0B5C0}" srcId="{89384B6B-8DA7-40CE-807B-23562CAFF1EA}" destId="{98B5B498-E1FF-4F39-95B7-2079DE9F9AF2}" srcOrd="1" destOrd="0" parTransId="{E038779F-019F-4FE8-8AFE-55A9496B7B88}" sibTransId="{4666FB3D-98E2-4FFB-9D2C-9B6C256EB84D}"/>
    <dgm:cxn modelId="{3B6286ED-1245-4BBF-B92B-D956343994F1}" type="presOf" srcId="{D28166DF-641D-4B62-8789-A40F593A144E}" destId="{9DF838F6-9165-4044-8029-F15875E6BC37}" srcOrd="0" destOrd="0" presId="urn:microsoft.com/office/officeart/2008/layout/LinedList"/>
    <dgm:cxn modelId="{EDE2F5EE-EEDC-4F5B-8450-EA41E425CE09}" type="presOf" srcId="{89384B6B-8DA7-40CE-807B-23562CAFF1EA}" destId="{B9E03E1F-E62C-4AD2-8533-9E07F8E20ADD}" srcOrd="0" destOrd="0" presId="urn:microsoft.com/office/officeart/2008/layout/LinedList"/>
    <dgm:cxn modelId="{FD4B6EBB-33E5-4E49-ADC2-93B6E6B21D9F}" type="presParOf" srcId="{B9E03E1F-E62C-4AD2-8533-9E07F8E20ADD}" destId="{3DA52101-0607-4FFB-80AA-E9202BAA9569}" srcOrd="0" destOrd="0" presId="urn:microsoft.com/office/officeart/2008/layout/LinedList"/>
    <dgm:cxn modelId="{FBEC1D2C-9B87-4787-B971-65D6447DBDA6}" type="presParOf" srcId="{B9E03E1F-E62C-4AD2-8533-9E07F8E20ADD}" destId="{EDF003BC-63B4-4FF8-B6F9-9F59F6591D9E}" srcOrd="1" destOrd="0" presId="urn:microsoft.com/office/officeart/2008/layout/LinedList"/>
    <dgm:cxn modelId="{C895ADEB-E1F2-4EDC-B0A0-9E765452AD81}" type="presParOf" srcId="{EDF003BC-63B4-4FF8-B6F9-9F59F6591D9E}" destId="{1008DF07-E9E0-4205-8F03-7EE02F047292}" srcOrd="0" destOrd="0" presId="urn:microsoft.com/office/officeart/2008/layout/LinedList"/>
    <dgm:cxn modelId="{0F07092D-5C32-432E-8A28-57CBF131359C}" type="presParOf" srcId="{EDF003BC-63B4-4FF8-B6F9-9F59F6591D9E}" destId="{A823D9B5-5DD9-444A-AC95-BB849883D977}" srcOrd="1" destOrd="0" presId="urn:microsoft.com/office/officeart/2008/layout/LinedList"/>
    <dgm:cxn modelId="{886213CF-99B2-4B2D-8A37-65F9A04A738F}" type="presParOf" srcId="{B9E03E1F-E62C-4AD2-8533-9E07F8E20ADD}" destId="{93587F52-F072-4D5B-9E01-502F3EC70FF6}" srcOrd="2" destOrd="0" presId="urn:microsoft.com/office/officeart/2008/layout/LinedList"/>
    <dgm:cxn modelId="{31B013FD-E7AE-467D-B3FB-743B2214AE69}" type="presParOf" srcId="{B9E03E1F-E62C-4AD2-8533-9E07F8E20ADD}" destId="{277B111E-4E4B-48DD-98A8-7E658785CCCD}" srcOrd="3" destOrd="0" presId="urn:microsoft.com/office/officeart/2008/layout/LinedList"/>
    <dgm:cxn modelId="{93401FC5-1C55-490B-AE53-F235D3ABF1A0}" type="presParOf" srcId="{277B111E-4E4B-48DD-98A8-7E658785CCCD}" destId="{6F116C0E-A367-4E5C-BEDA-EC056C59F2FD}" srcOrd="0" destOrd="0" presId="urn:microsoft.com/office/officeart/2008/layout/LinedList"/>
    <dgm:cxn modelId="{C2299C4D-9AB1-4628-9740-67D3EB85F3E6}" type="presParOf" srcId="{277B111E-4E4B-48DD-98A8-7E658785CCCD}" destId="{ED647AB9-73A2-41B5-BC12-6C2B0C2592B8}" srcOrd="1" destOrd="0" presId="urn:microsoft.com/office/officeart/2008/layout/LinedList"/>
    <dgm:cxn modelId="{8F137EBC-7684-4A20-9F7D-CA5C0A01DFEA}" type="presParOf" srcId="{B9E03E1F-E62C-4AD2-8533-9E07F8E20ADD}" destId="{49758B3A-6DE5-4485-8757-D5F52FED4EEA}" srcOrd="4" destOrd="0" presId="urn:microsoft.com/office/officeart/2008/layout/LinedList"/>
    <dgm:cxn modelId="{ABA479B1-9387-49F0-B9AD-4E2A0D2C9D91}" type="presParOf" srcId="{B9E03E1F-E62C-4AD2-8533-9E07F8E20ADD}" destId="{01A0D429-E91F-4E54-8FDE-E186C6E7EE7D}" srcOrd="5" destOrd="0" presId="urn:microsoft.com/office/officeart/2008/layout/LinedList"/>
    <dgm:cxn modelId="{48993164-FD3D-4FE6-8A7C-5A1270540DCD}" type="presParOf" srcId="{01A0D429-E91F-4E54-8FDE-E186C6E7EE7D}" destId="{E903FC68-B532-4B0A-868F-9E1E81154425}" srcOrd="0" destOrd="0" presId="urn:microsoft.com/office/officeart/2008/layout/LinedList"/>
    <dgm:cxn modelId="{8B1D770E-0D70-4E3F-9800-39076662AD03}" type="presParOf" srcId="{01A0D429-E91F-4E54-8FDE-E186C6E7EE7D}" destId="{0D5728F1-951E-4CDD-A661-E7ACAC32DA31}" srcOrd="1" destOrd="0" presId="urn:microsoft.com/office/officeart/2008/layout/LinedList"/>
    <dgm:cxn modelId="{0D813A3D-E3EF-4BFC-AA31-B5F0E3965CDA}" type="presParOf" srcId="{B9E03E1F-E62C-4AD2-8533-9E07F8E20ADD}" destId="{EB6A757E-4F89-4A84-84D6-33FECEE5348A}" srcOrd="6" destOrd="0" presId="urn:microsoft.com/office/officeart/2008/layout/LinedList"/>
    <dgm:cxn modelId="{AC5495CC-DA7B-48E7-A5FE-14E9EE9F75E3}" type="presParOf" srcId="{B9E03E1F-E62C-4AD2-8533-9E07F8E20ADD}" destId="{0B150E44-A4F0-4C70-BB65-BD4988B4E8B4}" srcOrd="7" destOrd="0" presId="urn:microsoft.com/office/officeart/2008/layout/LinedList"/>
    <dgm:cxn modelId="{4FD93986-6999-4A56-BD00-B23F731EF541}" type="presParOf" srcId="{0B150E44-A4F0-4C70-BB65-BD4988B4E8B4}" destId="{9DF838F6-9165-4044-8029-F15875E6BC37}" srcOrd="0" destOrd="0" presId="urn:microsoft.com/office/officeart/2008/layout/LinedList"/>
    <dgm:cxn modelId="{C8EA1DEE-68E6-4CD7-B8D3-DF4F269E2F59}" type="presParOf" srcId="{0B150E44-A4F0-4C70-BB65-BD4988B4E8B4}" destId="{81957753-0372-4E35-BE72-B2B560D2FCE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05BE-15E8-4B60-959E-FACC6C6B72BC}">
      <dsp:nvSpPr>
        <dsp:cNvPr id="0" name=""/>
        <dsp:cNvSpPr/>
      </dsp:nvSpPr>
      <dsp:spPr>
        <a:xfrm>
          <a:off x="821" y="0"/>
          <a:ext cx="3327201" cy="394887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The level of urbanization</a:t>
          </a:r>
        </a:p>
      </dsp:txBody>
      <dsp:txXfrm>
        <a:off x="821" y="1579550"/>
        <a:ext cx="3327201" cy="2369325"/>
      </dsp:txXfrm>
    </dsp:sp>
    <dsp:sp modelId="{C07BC999-8340-4FF0-B173-5A00C8164A87}">
      <dsp:nvSpPr>
        <dsp:cNvPr id="0" name=""/>
        <dsp:cNvSpPr/>
      </dsp:nvSpPr>
      <dsp:spPr>
        <a:xfrm>
          <a:off x="821" y="0"/>
          <a:ext cx="3327201" cy="1579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0"/>
        <a:ext cx="3327201" cy="1579550"/>
      </dsp:txXfrm>
    </dsp:sp>
    <dsp:sp modelId="{6DF2B1AE-7A16-4B3B-99A2-E618FF3F8B82}">
      <dsp:nvSpPr>
        <dsp:cNvPr id="0" name=""/>
        <dsp:cNvSpPr/>
      </dsp:nvSpPr>
      <dsp:spPr>
        <a:xfrm>
          <a:off x="3594199" y="0"/>
          <a:ext cx="3327201" cy="3948876"/>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a:t>The urbanization rate</a:t>
          </a:r>
        </a:p>
      </dsp:txBody>
      <dsp:txXfrm>
        <a:off x="3594199" y="1579550"/>
        <a:ext cx="3327201" cy="2369325"/>
      </dsp:txXfrm>
    </dsp:sp>
    <dsp:sp modelId="{9DFB46CD-D6F2-4889-A309-386267D470E2}">
      <dsp:nvSpPr>
        <dsp:cNvPr id="0" name=""/>
        <dsp:cNvSpPr/>
      </dsp:nvSpPr>
      <dsp:spPr>
        <a:xfrm>
          <a:off x="3594199" y="0"/>
          <a:ext cx="3327201" cy="1579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0"/>
        <a:ext cx="3327201" cy="1579550"/>
      </dsp:txXfrm>
    </dsp:sp>
    <dsp:sp modelId="{DE87131D-8F8F-430D-83FE-879A32F66E09}">
      <dsp:nvSpPr>
        <dsp:cNvPr id="0" name=""/>
        <dsp:cNvSpPr/>
      </dsp:nvSpPr>
      <dsp:spPr>
        <a:xfrm>
          <a:off x="7187576" y="0"/>
          <a:ext cx="3327201" cy="394887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a:t>the distribution of population over different scale of urban settlement</a:t>
          </a:r>
        </a:p>
      </dsp:txBody>
      <dsp:txXfrm>
        <a:off x="7187576" y="1579550"/>
        <a:ext cx="3327201" cy="2369325"/>
      </dsp:txXfrm>
    </dsp:sp>
    <dsp:sp modelId="{DC24F10F-CFCF-4320-9E33-825F8E714AEA}">
      <dsp:nvSpPr>
        <dsp:cNvPr id="0" name=""/>
        <dsp:cNvSpPr/>
      </dsp:nvSpPr>
      <dsp:spPr>
        <a:xfrm>
          <a:off x="7187576" y="0"/>
          <a:ext cx="3327201" cy="1579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0"/>
        <a:ext cx="3327201" cy="1579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13CEE-8B6C-46BF-B656-C02E176FB9DB}">
      <dsp:nvSpPr>
        <dsp:cNvPr id="0" name=""/>
        <dsp:cNvSpPr/>
      </dsp:nvSpPr>
      <dsp:spPr>
        <a:xfrm>
          <a:off x="0" y="110123"/>
          <a:ext cx="6630174" cy="1726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u="none" strike="noStrike" kern="1200" baseline="0" dirty="0">
              <a:latin typeface="MinionPro-Regular" panose="02040503050306020203" pitchFamily="18" charset="0"/>
            </a:rPr>
            <a:t>The current rate of urbanization globally is around 1 per cent and projected to fall to 0.56 per cent by 2050 (United Nations, 2012). However, there are significant differences predicted between urbanization growth rates in regions, with sub-Saharan Africa being the highest</a:t>
          </a:r>
          <a:endParaRPr lang="en-US" sz="1800" kern="1200" dirty="0"/>
        </a:p>
      </dsp:txBody>
      <dsp:txXfrm>
        <a:off x="84301" y="194424"/>
        <a:ext cx="6461572" cy="1558318"/>
      </dsp:txXfrm>
    </dsp:sp>
    <dsp:sp modelId="{68B19C9C-564D-4A97-9817-2C6427AD30D1}">
      <dsp:nvSpPr>
        <dsp:cNvPr id="0" name=""/>
        <dsp:cNvSpPr/>
      </dsp:nvSpPr>
      <dsp:spPr>
        <a:xfrm>
          <a:off x="0" y="1888883"/>
          <a:ext cx="6630174" cy="17269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t>Australia and New Zealand, Europe, Japan and North America are the regions where urbanization has been reaching to the saturation process.</a:t>
          </a:r>
        </a:p>
      </dsp:txBody>
      <dsp:txXfrm>
        <a:off x="84301" y="1973184"/>
        <a:ext cx="6461572" cy="1558318"/>
      </dsp:txXfrm>
    </dsp:sp>
    <dsp:sp modelId="{90194AAC-E377-49F4-8014-3F1A0C0C30A9}">
      <dsp:nvSpPr>
        <dsp:cNvPr id="0" name=""/>
        <dsp:cNvSpPr/>
      </dsp:nvSpPr>
      <dsp:spPr>
        <a:xfrm>
          <a:off x="0" y="3667644"/>
          <a:ext cx="6630174" cy="17269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biggest process of world urbanization will take place in the Global South, especially in Asia and Africa (higher rat and number)</a:t>
          </a:r>
        </a:p>
      </dsp:txBody>
      <dsp:txXfrm>
        <a:off x="84301" y="3751945"/>
        <a:ext cx="6461572" cy="1558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1CA10-70FA-4624-A538-008354055F22}">
      <dsp:nvSpPr>
        <dsp:cNvPr id="0" name=""/>
        <dsp:cNvSpPr/>
      </dsp:nvSpPr>
      <dsp:spPr>
        <a:xfrm>
          <a:off x="0" y="69847"/>
          <a:ext cx="7494341" cy="293908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en-US" sz="2800" kern="1200" dirty="0"/>
            <a:t>The difference among Asia and Africa is in the absolute number of urban dwellers involved in the process of urbanization, where in Asia it involves very huge number of them.</a:t>
          </a:r>
        </a:p>
      </dsp:txBody>
      <dsp:txXfrm>
        <a:off x="143474" y="213321"/>
        <a:ext cx="7207393" cy="2652139"/>
      </dsp:txXfrm>
    </dsp:sp>
    <dsp:sp modelId="{83277866-3765-4C4C-A291-D2EC4FB40B4A}">
      <dsp:nvSpPr>
        <dsp:cNvPr id="0" name=""/>
        <dsp:cNvSpPr/>
      </dsp:nvSpPr>
      <dsp:spPr>
        <a:xfrm>
          <a:off x="0" y="3112614"/>
          <a:ext cx="7494341" cy="320257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u="none" strike="noStrike" kern="1200" baseline="0">
              <a:latin typeface="MinionPro-Regular" panose="02040503050306020203" pitchFamily="18" charset="0"/>
            </a:rPr>
            <a:t>The impact of an additional 2.6 billion people living in cities by 2050 will be enormous in terms of consumption of land, water and food, along with an increased </a:t>
          </a:r>
          <a:r>
            <a:rPr lang="en-US" sz="2800" b="0" i="0" u="none" strike="noStrike" kern="1200" baseline="0">
              <a:latin typeface="Avenir-Light"/>
            </a:rPr>
            <a:t>Secondary City Urbanization Trends and Patterns </a:t>
          </a:r>
          <a:r>
            <a:rPr lang="en-US" sz="2800" b="0" i="0" u="none" strike="noStrike" kern="1200" baseline="0">
              <a:latin typeface="MinionPro-Regular" panose="02040503050306020203" pitchFamily="18" charset="0"/>
            </a:rPr>
            <a:t>demand for shelter, infrastructure and jobs.</a:t>
          </a:r>
          <a:endParaRPr lang="en-US" sz="2800" kern="1200" dirty="0"/>
        </a:p>
      </dsp:txBody>
      <dsp:txXfrm>
        <a:off x="156337" y="3268951"/>
        <a:ext cx="7181667" cy="28898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90FB5-5DB8-4EF3-B122-9F026A4B3695}">
      <dsp:nvSpPr>
        <dsp:cNvPr id="0" name=""/>
        <dsp:cNvSpPr/>
      </dsp:nvSpPr>
      <dsp:spPr>
        <a:xfrm>
          <a:off x="0" y="458957"/>
          <a:ext cx="7385351" cy="1264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In the Global North,</a:t>
          </a:r>
          <a:r>
            <a:rPr lang="en-US" sz="2300" kern="1200" dirty="0"/>
            <a:t> </a:t>
          </a:r>
          <a:r>
            <a:rPr lang="en-US" sz="2300" b="1" kern="1200" dirty="0"/>
            <a:t>urbanization is a concomitant of industrialization a</a:t>
          </a:r>
          <a:r>
            <a:rPr lang="en-US" sz="2300" kern="1200" dirty="0"/>
            <a:t>nd a phenomenon embedded in commodity production.</a:t>
          </a:r>
        </a:p>
      </dsp:txBody>
      <dsp:txXfrm>
        <a:off x="61741" y="520698"/>
        <a:ext cx="7261869" cy="1141288"/>
      </dsp:txXfrm>
    </dsp:sp>
    <dsp:sp modelId="{4E49F5CF-ECFB-4D8F-A93A-2B8477D67931}">
      <dsp:nvSpPr>
        <dsp:cNvPr id="0" name=""/>
        <dsp:cNvSpPr/>
      </dsp:nvSpPr>
      <dsp:spPr>
        <a:xfrm>
          <a:off x="0" y="1789967"/>
          <a:ext cx="7385351" cy="12647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However, </a:t>
          </a:r>
          <a:r>
            <a:rPr lang="en-US" sz="2300" b="1" kern="1200" dirty="0"/>
            <a:t>in the Global South</a:t>
          </a:r>
          <a:r>
            <a:rPr lang="en-US" sz="2300" kern="1200" dirty="0"/>
            <a:t>, urbanization often takes place </a:t>
          </a:r>
          <a:r>
            <a:rPr lang="en-US" sz="2300" b="1" kern="1200" dirty="0"/>
            <a:t>without a parallel growth in industrialization. </a:t>
          </a:r>
          <a:endParaRPr lang="en-US" sz="2300" kern="1200" dirty="0"/>
        </a:p>
      </dsp:txBody>
      <dsp:txXfrm>
        <a:off x="61741" y="1851708"/>
        <a:ext cx="7261869" cy="1141288"/>
      </dsp:txXfrm>
    </dsp:sp>
    <dsp:sp modelId="{04AB2D5A-CA04-4580-BCC9-F3EAE6309344}">
      <dsp:nvSpPr>
        <dsp:cNvPr id="0" name=""/>
        <dsp:cNvSpPr/>
      </dsp:nvSpPr>
      <dsp:spPr>
        <a:xfrm>
          <a:off x="0" y="4480520"/>
          <a:ext cx="7385351" cy="12647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As a result, the impacts on natural environments are </a:t>
          </a:r>
          <a:r>
            <a:rPr lang="en-US" sz="2300" b="1" i="1" kern="1200" dirty="0"/>
            <a:t>perhaps</a:t>
          </a:r>
          <a:r>
            <a:rPr lang="en-US" sz="2300" kern="1200" dirty="0"/>
            <a:t> less severe, although the infrastructure may also be missing to better control whatever impacts do occur.</a:t>
          </a:r>
        </a:p>
      </dsp:txBody>
      <dsp:txXfrm>
        <a:off x="61741" y="4542261"/>
        <a:ext cx="7261869" cy="1141288"/>
      </dsp:txXfrm>
    </dsp:sp>
    <dsp:sp modelId="{7B7E4C7D-2627-4EFD-B014-6D9827A0EECC}">
      <dsp:nvSpPr>
        <dsp:cNvPr id="0" name=""/>
        <dsp:cNvSpPr/>
      </dsp:nvSpPr>
      <dsp:spPr>
        <a:xfrm>
          <a:off x="0" y="3147715"/>
          <a:ext cx="7385351" cy="12647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As a result </a:t>
          </a:r>
          <a:r>
            <a:rPr lang="en-US" sz="2300" b="1" kern="1200" dirty="0"/>
            <a:t>in the Global South </a:t>
          </a:r>
          <a:r>
            <a:rPr lang="en-US" sz="2300" kern="1200" dirty="0"/>
            <a:t>the growth of poverty emerges in the process of urbanization.</a:t>
          </a:r>
        </a:p>
      </dsp:txBody>
      <dsp:txXfrm>
        <a:off x="61741" y="3209456"/>
        <a:ext cx="7261869" cy="1141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A4F9E-53D1-420F-BC89-06FF67C12835}">
      <dsp:nvSpPr>
        <dsp:cNvPr id="0" name=""/>
        <dsp:cNvSpPr/>
      </dsp:nvSpPr>
      <dsp:spPr>
        <a:xfrm>
          <a:off x="0" y="6268"/>
          <a:ext cx="6489509" cy="1700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The proportion of the global population living in cities will increase most in megacities</a:t>
          </a:r>
          <a:endParaRPr lang="en-US" sz="2400" kern="1200"/>
        </a:p>
      </dsp:txBody>
      <dsp:txXfrm>
        <a:off x="83016" y="89284"/>
        <a:ext cx="6323477" cy="1534563"/>
      </dsp:txXfrm>
    </dsp:sp>
    <dsp:sp modelId="{A5254CE0-BF41-4B93-BCBB-390CE83430FE}">
      <dsp:nvSpPr>
        <dsp:cNvPr id="0" name=""/>
        <dsp:cNvSpPr/>
      </dsp:nvSpPr>
      <dsp:spPr>
        <a:xfrm>
          <a:off x="0" y="1775983"/>
          <a:ext cx="6489509" cy="17005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The proportion of those living in megacities as a proportion of total urban population is predicted to increase from 9.9 per cent to 13.6 per cent between 2010 and 2025. </a:t>
          </a:r>
          <a:endParaRPr lang="en-US" sz="2400" kern="1200" dirty="0"/>
        </a:p>
      </dsp:txBody>
      <dsp:txXfrm>
        <a:off x="83016" y="1858999"/>
        <a:ext cx="6323477" cy="1534563"/>
      </dsp:txXfrm>
    </dsp:sp>
    <dsp:sp modelId="{8EBF184F-714E-485B-854A-6CC20F180286}">
      <dsp:nvSpPr>
        <dsp:cNvPr id="0" name=""/>
        <dsp:cNvSpPr/>
      </dsp:nvSpPr>
      <dsp:spPr>
        <a:xfrm>
          <a:off x="0" y="3545698"/>
          <a:ext cx="6489509" cy="1700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The population of megacities is predicted to increase from 352 million (2010) to 630 million (2025) for the same period, a compound growth rate of almost 4 per cent per annum. </a:t>
          </a:r>
          <a:endParaRPr lang="en-US" sz="2400" kern="1200"/>
        </a:p>
      </dsp:txBody>
      <dsp:txXfrm>
        <a:off x="83016" y="3628714"/>
        <a:ext cx="6323477" cy="15345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52101-0607-4FFB-80AA-E9202BAA9569}">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08DF07-E9E0-4205-8F03-7EE02F047292}">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a:t>There will be significant shifts in the change in the proportional growth rate of cities globally and across regions. </a:t>
          </a:r>
          <a:endParaRPr lang="en-US" sz="2400" kern="1200"/>
        </a:p>
      </dsp:txBody>
      <dsp:txXfrm>
        <a:off x="0" y="0"/>
        <a:ext cx="6291714" cy="1382683"/>
      </dsp:txXfrm>
    </dsp:sp>
    <dsp:sp modelId="{93587F52-F072-4D5B-9E01-502F3EC70FF6}">
      <dsp:nvSpPr>
        <dsp:cNvPr id="0" name=""/>
        <dsp:cNvSpPr/>
      </dsp:nvSpPr>
      <dsp:spPr>
        <a:xfrm>
          <a:off x="0" y="1382683"/>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16C0E-A367-4E5C-BEDA-EC056C59F2FD}">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a:t>The highest change in the proportional growth rates will occur in sub-Saharan Africa and Asia. </a:t>
          </a:r>
          <a:endParaRPr lang="en-US" sz="2400" kern="1200"/>
        </a:p>
      </dsp:txBody>
      <dsp:txXfrm>
        <a:off x="0" y="1382683"/>
        <a:ext cx="6291714" cy="1382683"/>
      </dsp:txXfrm>
    </dsp:sp>
    <dsp:sp modelId="{49758B3A-6DE5-4485-8757-D5F52FED4EEA}">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03FC68-B532-4B0A-868F-9E1E81154425}">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a:t>In Asia the megacities and secondary cities with populations of 1-5 million are likely to expand faster as a proportion of total urban growth. </a:t>
          </a:r>
          <a:endParaRPr lang="en-US" sz="2400" kern="1200"/>
        </a:p>
      </dsp:txBody>
      <dsp:txXfrm>
        <a:off x="0" y="2765367"/>
        <a:ext cx="6291714" cy="1382683"/>
      </dsp:txXfrm>
    </dsp:sp>
    <dsp:sp modelId="{EB6A757E-4F89-4A84-84D6-33FECEE5348A}">
      <dsp:nvSpPr>
        <dsp:cNvPr id="0" name=""/>
        <dsp:cNvSpPr/>
      </dsp:nvSpPr>
      <dsp:spPr>
        <a:xfrm>
          <a:off x="0" y="4148051"/>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838F6-9165-4044-8029-F15875E6BC37}">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a:t>In Africa, particularly sub-Saharan Africa, the largest cities will absorb a higher proportion of urban growth</a:t>
          </a:r>
          <a:endParaRPr lang="en-US" sz="2400" kern="1200"/>
        </a:p>
      </dsp:txBody>
      <dsp:txXfrm>
        <a:off x="0" y="4148051"/>
        <a:ext cx="6291714" cy="1382683"/>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_rels/drawing3.xml.rels><?xml version="1.0" encoding="UTF-8" standalone="yes"?>
<Relationships xmlns="http://schemas.openxmlformats.org/package/2006/relationships"><Relationship Id="rId1" Type="http://schemas.openxmlformats.org/officeDocument/2006/relationships/image" Target="../media/image6.png"/></Relationships>
</file>

<file path=ppt/drawings/_rels/drawing4.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0.10422</cdr:x>
      <cdr:y>0.52926</cdr:y>
    </cdr:from>
    <cdr:to>
      <cdr:x>0.32738</cdr:x>
      <cdr:y>0.65476</cdr:y>
    </cdr:to>
    <cdr:sp macro="" textlink="">
      <cdr:nvSpPr>
        <cdr:cNvPr id="2" name="TextBox 4">
          <a:extLst xmlns:a="http://schemas.openxmlformats.org/drawingml/2006/main">
            <a:ext uri="{FF2B5EF4-FFF2-40B4-BE49-F238E27FC236}">
              <a16:creationId xmlns:a16="http://schemas.microsoft.com/office/drawing/2014/main" id="{F873D007-FFDC-D991-BCB4-C7A4ABB1516C}"/>
            </a:ext>
          </a:extLst>
        </cdr:cNvPr>
        <cdr:cNvSpPr txBox="1"/>
      </cdr:nvSpPr>
      <cdr:spPr>
        <a:xfrm xmlns:a="http://schemas.openxmlformats.org/drawingml/2006/main">
          <a:off x="1212595" y="3504504"/>
          <a:ext cx="2596455"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LEVEL 0F URBANIZATION</a:t>
          </a:r>
        </a:p>
      </cdr:txBody>
    </cdr:sp>
  </cdr:relSizeAnchor>
  <cdr:relSizeAnchor xmlns:cdr="http://schemas.openxmlformats.org/drawingml/2006/chartDrawing">
    <cdr:from>
      <cdr:x>0.95261</cdr:x>
      <cdr:y>0.90453</cdr:y>
    </cdr:from>
    <cdr:to>
      <cdr:x>1</cdr:x>
      <cdr:y>0.98793</cdr:y>
    </cdr:to>
    <cdr:pic>
      <cdr:nvPicPr>
        <cdr:cNvPr id="3" name="Picture 2" descr="Image result for logo uns">
          <a:extLst xmlns:a="http://schemas.openxmlformats.org/drawingml/2006/main">
            <a:ext uri="{FF2B5EF4-FFF2-40B4-BE49-F238E27FC236}">
              <a16:creationId xmlns:a16="http://schemas.microsoft.com/office/drawing/2014/main" id="{F1B99F67-730E-46F3-B971-7239AD7DE7C3}"/>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1083521" y="5989377"/>
          <a:ext cx="551430" cy="552197"/>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2.xml><?xml version="1.0" encoding="utf-8"?>
<c:userShapes xmlns:c="http://schemas.openxmlformats.org/drawingml/2006/chart">
  <cdr:relSizeAnchor xmlns:cdr="http://schemas.openxmlformats.org/drawingml/2006/chartDrawing">
    <cdr:from>
      <cdr:x>0.94088</cdr:x>
      <cdr:y>0.87306</cdr:y>
    </cdr:from>
    <cdr:to>
      <cdr:x>0.9877</cdr:x>
      <cdr:y>0.95686</cdr:y>
    </cdr:to>
    <cdr:pic>
      <cdr:nvPicPr>
        <cdr:cNvPr id="2" name="Picture 1" descr="Image result for logo uns">
          <a:extLst xmlns:a="http://schemas.openxmlformats.org/drawingml/2006/main">
            <a:ext uri="{FF2B5EF4-FFF2-40B4-BE49-F238E27FC236}">
              <a16:creationId xmlns:a16="http://schemas.microsoft.com/office/drawing/2014/main" id="{F1B99F67-730E-46F3-B971-7239AD7DE7C3}"/>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1080583" y="5753475"/>
          <a:ext cx="551430" cy="552197"/>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3.xml><?xml version="1.0" encoding="utf-8"?>
<c:userShapes xmlns:c="http://schemas.openxmlformats.org/drawingml/2006/chart">
  <cdr:relSizeAnchor xmlns:cdr="http://schemas.openxmlformats.org/drawingml/2006/chartDrawing">
    <cdr:from>
      <cdr:x>0.95152</cdr:x>
      <cdr:y>0.91177</cdr:y>
    </cdr:from>
    <cdr:to>
      <cdr:x>1</cdr:x>
      <cdr:y>1</cdr:y>
    </cdr:to>
    <cdr:pic>
      <cdr:nvPicPr>
        <cdr:cNvPr id="2" name="Picture 1" descr="Image result for logo uns">
          <a:extLst xmlns:a="http://schemas.openxmlformats.org/drawingml/2006/main">
            <a:ext uri="{FF2B5EF4-FFF2-40B4-BE49-F238E27FC236}">
              <a16:creationId xmlns:a16="http://schemas.microsoft.com/office/drawing/2014/main" id="{F1B99F67-730E-46F3-B971-7239AD7DE7C3}"/>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1080583" y="5753475"/>
          <a:ext cx="551430" cy="552197"/>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4.xml><?xml version="1.0" encoding="utf-8"?>
<c:userShapes xmlns:c="http://schemas.openxmlformats.org/drawingml/2006/chart">
  <cdr:relSizeAnchor xmlns:cdr="http://schemas.openxmlformats.org/drawingml/2006/chartDrawing">
    <cdr:from>
      <cdr:x>0.12552</cdr:x>
      <cdr:y>0.62642</cdr:y>
    </cdr:from>
    <cdr:to>
      <cdr:x>0.24066</cdr:x>
      <cdr:y>0.66563</cdr:y>
    </cdr:to>
    <cdr:sp macro="" textlink="">
      <cdr:nvSpPr>
        <cdr:cNvPr id="2" name="TextBox 1">
          <a:extLst xmlns:a="http://schemas.openxmlformats.org/drawingml/2006/main">
            <a:ext uri="{FF2B5EF4-FFF2-40B4-BE49-F238E27FC236}">
              <a16:creationId xmlns:a16="http://schemas.microsoft.com/office/drawing/2014/main" id="{E74AF1C5-A02E-C63A-0C13-180C02B230BC}"/>
            </a:ext>
          </a:extLst>
        </cdr:cNvPr>
        <cdr:cNvSpPr txBox="1"/>
      </cdr:nvSpPr>
      <cdr:spPr>
        <a:xfrm xmlns:a="http://schemas.openxmlformats.org/drawingml/2006/main">
          <a:off x="1152525" y="2890839"/>
          <a:ext cx="105727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83/73/84/64</a:t>
          </a:r>
        </a:p>
      </cdr:txBody>
    </cdr:sp>
  </cdr:relSizeAnchor>
  <cdr:relSizeAnchor xmlns:cdr="http://schemas.openxmlformats.org/drawingml/2006/chartDrawing">
    <cdr:from>
      <cdr:x>0.80498</cdr:x>
      <cdr:y>0.57276</cdr:y>
    </cdr:from>
    <cdr:to>
      <cdr:x>0.96369</cdr:x>
      <cdr:y>0.63055</cdr:y>
    </cdr:to>
    <cdr:sp macro="" textlink="">
      <cdr:nvSpPr>
        <cdr:cNvPr id="3" name="TextBox 2">
          <a:extLst xmlns:a="http://schemas.openxmlformats.org/drawingml/2006/main">
            <a:ext uri="{FF2B5EF4-FFF2-40B4-BE49-F238E27FC236}">
              <a16:creationId xmlns:a16="http://schemas.microsoft.com/office/drawing/2014/main" id="{B75D66A3-D8A0-EB2C-2969-29BB8666B748}"/>
            </a:ext>
          </a:extLst>
        </cdr:cNvPr>
        <cdr:cNvSpPr txBox="1"/>
      </cdr:nvSpPr>
      <cdr:spPr>
        <a:xfrm xmlns:a="http://schemas.openxmlformats.org/drawingml/2006/main">
          <a:off x="7391400" y="2643189"/>
          <a:ext cx="14573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77/63/57/52/42/35</a:t>
          </a:r>
        </a:p>
      </cdr:txBody>
    </cdr:sp>
  </cdr:relSizeAnchor>
  <cdr:relSizeAnchor xmlns:cdr="http://schemas.openxmlformats.org/drawingml/2006/chartDrawing">
    <cdr:from>
      <cdr:x>0.94088</cdr:x>
      <cdr:y>0.88793</cdr:y>
    </cdr:from>
    <cdr:to>
      <cdr:x>0.9877</cdr:x>
      <cdr:y>0.97315</cdr:y>
    </cdr:to>
    <cdr:pic>
      <cdr:nvPicPr>
        <cdr:cNvPr id="4" name="Picture 3" descr="Image result for logo uns">
          <a:extLst xmlns:a="http://schemas.openxmlformats.org/drawingml/2006/main">
            <a:ext uri="{FF2B5EF4-FFF2-40B4-BE49-F238E27FC236}">
              <a16:creationId xmlns:a16="http://schemas.microsoft.com/office/drawing/2014/main" id="{F1B99F67-730E-46F3-B971-7239AD7DE7C3}"/>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1080583" y="5753475"/>
          <a:ext cx="551430" cy="552197"/>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F91FF-10BC-40E1-9776-D083393155E1}"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10028-604E-472B-8345-02B920F53C48}" type="slidenum">
              <a:rPr lang="en-US" smtClean="0"/>
              <a:t>‹#›</a:t>
            </a:fld>
            <a:endParaRPr lang="en-US"/>
          </a:p>
        </p:txBody>
      </p:sp>
    </p:spTree>
    <p:extLst>
      <p:ext uri="{BB962C8B-B14F-4D97-AF65-F5344CB8AC3E}">
        <p14:creationId xmlns:p14="http://schemas.microsoft.com/office/powerpoint/2010/main" val="68774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Russia (Asian) and Russia Europe (Moscow)</a:t>
            </a:r>
          </a:p>
        </p:txBody>
      </p:sp>
      <p:sp>
        <p:nvSpPr>
          <p:cNvPr id="4" name="Slide Number Placeholder 3"/>
          <p:cNvSpPr>
            <a:spLocks noGrp="1"/>
          </p:cNvSpPr>
          <p:nvPr>
            <p:ph type="sldNum" sz="quarter" idx="5"/>
          </p:nvPr>
        </p:nvSpPr>
        <p:spPr/>
        <p:txBody>
          <a:bodyPr/>
          <a:lstStyle/>
          <a:p>
            <a:fld id="{95810028-604E-472B-8345-02B920F53C48}" type="slidenum">
              <a:rPr lang="en-US" smtClean="0"/>
              <a:t>2</a:t>
            </a:fld>
            <a:endParaRPr lang="en-US"/>
          </a:p>
        </p:txBody>
      </p:sp>
    </p:spTree>
    <p:extLst>
      <p:ext uri="{BB962C8B-B14F-4D97-AF65-F5344CB8AC3E}">
        <p14:creationId xmlns:p14="http://schemas.microsoft.com/office/powerpoint/2010/main" val="300551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Brandt Line (William Brant-1980).</a:t>
            </a:r>
          </a:p>
        </p:txBody>
      </p:sp>
      <p:sp>
        <p:nvSpPr>
          <p:cNvPr id="4" name="Slide Number Placeholder 3"/>
          <p:cNvSpPr>
            <a:spLocks noGrp="1"/>
          </p:cNvSpPr>
          <p:nvPr>
            <p:ph type="sldNum" sz="quarter" idx="5"/>
          </p:nvPr>
        </p:nvSpPr>
        <p:spPr/>
        <p:txBody>
          <a:bodyPr/>
          <a:lstStyle/>
          <a:p>
            <a:fld id="{95810028-604E-472B-8345-02B920F53C48}" type="slidenum">
              <a:rPr lang="en-US" smtClean="0"/>
              <a:t>5</a:t>
            </a:fld>
            <a:endParaRPr lang="en-US"/>
          </a:p>
        </p:txBody>
      </p:sp>
    </p:spTree>
    <p:extLst>
      <p:ext uri="{BB962C8B-B14F-4D97-AF65-F5344CB8AC3E}">
        <p14:creationId xmlns:p14="http://schemas.microsoft.com/office/powerpoint/2010/main" val="396615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characteristics of urbanization. </a:t>
            </a:r>
          </a:p>
        </p:txBody>
      </p:sp>
      <p:sp>
        <p:nvSpPr>
          <p:cNvPr id="4" name="Slide Number Placeholder 3"/>
          <p:cNvSpPr>
            <a:spLocks noGrp="1"/>
          </p:cNvSpPr>
          <p:nvPr>
            <p:ph type="sldNum" sz="quarter" idx="5"/>
          </p:nvPr>
        </p:nvSpPr>
        <p:spPr/>
        <p:txBody>
          <a:bodyPr/>
          <a:lstStyle/>
          <a:p>
            <a:fld id="{8D7E1036-C320-4A7F-B81D-C051F50390FC}" type="slidenum">
              <a:rPr lang="en-US" smtClean="0"/>
              <a:t>6</a:t>
            </a:fld>
            <a:endParaRPr lang="en-US"/>
          </a:p>
        </p:txBody>
      </p:sp>
    </p:spTree>
    <p:extLst>
      <p:ext uri="{BB962C8B-B14F-4D97-AF65-F5344CB8AC3E}">
        <p14:creationId xmlns:p14="http://schemas.microsoft.com/office/powerpoint/2010/main" val="198051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4.35 billion out of 7.75 billion of world population are living in urban settlement</a:t>
            </a:r>
          </a:p>
        </p:txBody>
      </p:sp>
      <p:sp>
        <p:nvSpPr>
          <p:cNvPr id="4" name="Slide Number Placeholder 3"/>
          <p:cNvSpPr>
            <a:spLocks noGrp="1"/>
          </p:cNvSpPr>
          <p:nvPr>
            <p:ph type="sldNum" sz="quarter" idx="5"/>
          </p:nvPr>
        </p:nvSpPr>
        <p:spPr/>
        <p:txBody>
          <a:bodyPr/>
          <a:lstStyle/>
          <a:p>
            <a:fld id="{8D7E1036-C320-4A7F-B81D-C051F50390FC}" type="slidenum">
              <a:rPr lang="en-US" smtClean="0"/>
              <a:t>8</a:t>
            </a:fld>
            <a:endParaRPr lang="en-US"/>
          </a:p>
        </p:txBody>
      </p:sp>
    </p:spTree>
    <p:extLst>
      <p:ext uri="{BB962C8B-B14F-4D97-AF65-F5344CB8AC3E}">
        <p14:creationId xmlns:p14="http://schemas.microsoft.com/office/powerpoint/2010/main" val="192104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Asia: </a:t>
            </a:r>
            <a:r>
              <a:rPr lang="en-US" b="0" i="0" dirty="0">
                <a:solidFill>
                  <a:srgbClr val="4D5156"/>
                </a:solidFill>
                <a:effectLst/>
                <a:latin typeface="arial" panose="020B0604020202020204" pitchFamily="34" charset="0"/>
              </a:rPr>
              <a:t> Afghanistan, Bangladesh, Bhutan, India, Maldives, Nepal, Pakistan, and Sri Lanka.</a:t>
            </a:r>
          </a:p>
          <a:p>
            <a:r>
              <a:rPr lang="en-US" b="0" i="0" dirty="0">
                <a:solidFill>
                  <a:srgbClr val="4D5156"/>
                </a:solidFill>
                <a:effectLst/>
                <a:latin typeface="arial" panose="020B0604020202020204" pitchFamily="34" charset="0"/>
              </a:rPr>
              <a:t>EU: Germany, the Netherlands, Belgium, France, Denmark, Finland, Sweden, Italy</a:t>
            </a:r>
          </a:p>
          <a:p>
            <a:r>
              <a:rPr lang="en-US" dirty="0"/>
              <a:t>SS Africa: Somalia, Sudan Uganda Rwanda Mali </a:t>
            </a:r>
            <a:r>
              <a:rPr lang="en-US" dirty="0" err="1"/>
              <a:t>etc</a:t>
            </a:r>
            <a:r>
              <a:rPr lang="en-US" dirty="0"/>
              <a:t> (High Income Nigeria, </a:t>
            </a:r>
            <a:r>
              <a:rPr lang="en-US" dirty="0" err="1"/>
              <a:t>Mauritiues</a:t>
            </a:r>
            <a:r>
              <a:rPr lang="en-US" dirty="0"/>
              <a:t>, Namibia, </a:t>
            </a:r>
            <a:r>
              <a:rPr lang="en-US" dirty="0" err="1"/>
              <a:t>etc</a:t>
            </a:r>
            <a:r>
              <a:rPr lang="en-US" dirty="0"/>
              <a:t>)</a:t>
            </a:r>
          </a:p>
        </p:txBody>
      </p:sp>
      <p:sp>
        <p:nvSpPr>
          <p:cNvPr id="4" name="Slide Number Placeholder 3"/>
          <p:cNvSpPr>
            <a:spLocks noGrp="1"/>
          </p:cNvSpPr>
          <p:nvPr>
            <p:ph type="sldNum" sz="quarter" idx="5"/>
          </p:nvPr>
        </p:nvSpPr>
        <p:spPr/>
        <p:txBody>
          <a:bodyPr/>
          <a:lstStyle/>
          <a:p>
            <a:fld id="{95810028-604E-472B-8345-02B920F53C48}" type="slidenum">
              <a:rPr lang="en-US" smtClean="0"/>
              <a:t>9</a:t>
            </a:fld>
            <a:endParaRPr lang="en-US"/>
          </a:p>
        </p:txBody>
      </p:sp>
    </p:spTree>
    <p:extLst>
      <p:ext uri="{BB962C8B-B14F-4D97-AF65-F5344CB8AC3E}">
        <p14:creationId xmlns:p14="http://schemas.microsoft.com/office/powerpoint/2010/main" val="12997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Asia: </a:t>
            </a:r>
            <a:r>
              <a:rPr lang="en-US" b="0" i="0" dirty="0">
                <a:solidFill>
                  <a:srgbClr val="4D5156"/>
                </a:solidFill>
                <a:effectLst/>
                <a:latin typeface="arial" panose="020B0604020202020204" pitchFamily="34" charset="0"/>
              </a:rPr>
              <a:t> Afghanistan, Bangladesh, Bhutan, India, Maldives, Nepal, Pakistan, and Sri Lanka.</a:t>
            </a:r>
          </a:p>
          <a:p>
            <a:r>
              <a:rPr lang="en-US" b="0" i="0" dirty="0">
                <a:solidFill>
                  <a:srgbClr val="4D5156"/>
                </a:solidFill>
                <a:effectLst/>
                <a:latin typeface="arial" panose="020B0604020202020204" pitchFamily="34" charset="0"/>
              </a:rPr>
              <a:t>EU: Germany, the Netherlands, Belgium, France, Denmark, Finland, Sweden, Italy</a:t>
            </a:r>
          </a:p>
          <a:p>
            <a:r>
              <a:rPr lang="en-US" b="0" i="0" dirty="0">
                <a:solidFill>
                  <a:srgbClr val="4D5156"/>
                </a:solidFill>
                <a:effectLst/>
                <a:latin typeface="arial" panose="020B0604020202020204" pitchFamily="34" charset="0"/>
              </a:rPr>
              <a:t>North America: </a:t>
            </a:r>
            <a:endParaRPr lang="en-US" dirty="0"/>
          </a:p>
        </p:txBody>
      </p:sp>
      <p:sp>
        <p:nvSpPr>
          <p:cNvPr id="4" name="Slide Number Placeholder 3"/>
          <p:cNvSpPr>
            <a:spLocks noGrp="1"/>
          </p:cNvSpPr>
          <p:nvPr>
            <p:ph type="sldNum" sz="quarter" idx="5"/>
          </p:nvPr>
        </p:nvSpPr>
        <p:spPr/>
        <p:txBody>
          <a:bodyPr/>
          <a:lstStyle/>
          <a:p>
            <a:fld id="{95810028-604E-472B-8345-02B920F53C48}" type="slidenum">
              <a:rPr lang="en-US" smtClean="0"/>
              <a:t>15</a:t>
            </a:fld>
            <a:endParaRPr lang="en-US"/>
          </a:p>
        </p:txBody>
      </p:sp>
    </p:spTree>
    <p:extLst>
      <p:ext uri="{BB962C8B-B14F-4D97-AF65-F5344CB8AC3E}">
        <p14:creationId xmlns:p14="http://schemas.microsoft.com/office/powerpoint/2010/main" val="172183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Australia largest city:  Sydney (4.6 million)</a:t>
            </a:r>
          </a:p>
          <a:p>
            <a:r>
              <a:rPr lang="en-US" dirty="0"/>
              <a:t>Canada largest city:  Toronto (5 million)</a:t>
            </a:r>
          </a:p>
          <a:p>
            <a:r>
              <a:rPr lang="en-US" dirty="0"/>
              <a:t>EU: London before out 14 million, Paris but restricted to admin down Berlin nearly 4 (3.6)</a:t>
            </a:r>
          </a:p>
          <a:p>
            <a:r>
              <a:rPr lang="en-US" dirty="0"/>
              <a:t>US: New York (10 million)</a:t>
            </a:r>
          </a:p>
          <a:p>
            <a:r>
              <a:rPr lang="en-US" dirty="0"/>
              <a:t>South Asia: Delhi (nearly 19 million)</a:t>
            </a:r>
          </a:p>
          <a:p>
            <a:r>
              <a:rPr lang="en-US" dirty="0"/>
              <a:t>China: Shanghai 25 million</a:t>
            </a:r>
          </a:p>
          <a:p>
            <a:r>
              <a:rPr lang="en-US" dirty="0"/>
              <a:t>SSA: Lagos Nigeria but excluded , so </a:t>
            </a:r>
            <a:r>
              <a:rPr lang="en-US" dirty="0" err="1"/>
              <a:t>Kinshasha</a:t>
            </a:r>
            <a:r>
              <a:rPr lang="en-US" dirty="0"/>
              <a:t> Congo (nearly 16 million)</a:t>
            </a:r>
          </a:p>
        </p:txBody>
      </p:sp>
      <p:sp>
        <p:nvSpPr>
          <p:cNvPr id="4" name="Slide Number Placeholder 3"/>
          <p:cNvSpPr>
            <a:spLocks noGrp="1"/>
          </p:cNvSpPr>
          <p:nvPr>
            <p:ph type="sldNum" sz="quarter" idx="5"/>
          </p:nvPr>
        </p:nvSpPr>
        <p:spPr/>
        <p:txBody>
          <a:bodyPr/>
          <a:lstStyle/>
          <a:p>
            <a:fld id="{95810028-604E-472B-8345-02B920F53C48}" type="slidenum">
              <a:rPr lang="en-US" smtClean="0"/>
              <a:t>18</a:t>
            </a:fld>
            <a:endParaRPr lang="en-US"/>
          </a:p>
        </p:txBody>
      </p:sp>
    </p:spTree>
    <p:extLst>
      <p:ext uri="{BB962C8B-B14F-4D97-AF65-F5344CB8AC3E}">
        <p14:creationId xmlns:p14="http://schemas.microsoft.com/office/powerpoint/2010/main" val="2468706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4D57-76D7-40CB-A75F-792535ED8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16293A-D3F3-434E-B97C-9A19C9C32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8E8DC0-1508-433D-ACE5-0D7358FF6B65}"/>
              </a:ext>
            </a:extLst>
          </p:cNvPr>
          <p:cNvSpPr>
            <a:spLocks noGrp="1"/>
          </p:cNvSpPr>
          <p:nvPr>
            <p:ph type="dt" sz="half" idx="10"/>
          </p:nvPr>
        </p:nvSpPr>
        <p:spPr/>
        <p:txBody>
          <a:bodyPr/>
          <a:lstStyle/>
          <a:p>
            <a:fld id="{0C1847FC-F869-460C-A2A9-E1A3CB970294}" type="datetimeFigureOut">
              <a:rPr lang="en-US" smtClean="0"/>
              <a:t>9/9/2022</a:t>
            </a:fld>
            <a:endParaRPr lang="en-US"/>
          </a:p>
        </p:txBody>
      </p:sp>
      <p:sp>
        <p:nvSpPr>
          <p:cNvPr id="5" name="Footer Placeholder 4">
            <a:extLst>
              <a:ext uri="{FF2B5EF4-FFF2-40B4-BE49-F238E27FC236}">
                <a16:creationId xmlns:a16="http://schemas.microsoft.com/office/drawing/2014/main" id="{D4AEBBF8-6412-4CF3-82C6-956CA970A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BFBA1-C864-4335-B0E1-59B9561E3BE9}"/>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131425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09C4-FCC7-456F-A8EA-517C67D8C2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C22EA-290E-4415-B69F-43B102B879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92D83-8FE9-4B7B-A240-4755F15878DF}"/>
              </a:ext>
            </a:extLst>
          </p:cNvPr>
          <p:cNvSpPr>
            <a:spLocks noGrp="1"/>
          </p:cNvSpPr>
          <p:nvPr>
            <p:ph type="dt" sz="half" idx="10"/>
          </p:nvPr>
        </p:nvSpPr>
        <p:spPr/>
        <p:txBody>
          <a:bodyPr/>
          <a:lstStyle/>
          <a:p>
            <a:fld id="{0C1847FC-F869-460C-A2A9-E1A3CB970294}" type="datetimeFigureOut">
              <a:rPr lang="en-US" smtClean="0"/>
              <a:t>9/9/2022</a:t>
            </a:fld>
            <a:endParaRPr lang="en-US"/>
          </a:p>
        </p:txBody>
      </p:sp>
      <p:sp>
        <p:nvSpPr>
          <p:cNvPr id="5" name="Footer Placeholder 4">
            <a:extLst>
              <a:ext uri="{FF2B5EF4-FFF2-40B4-BE49-F238E27FC236}">
                <a16:creationId xmlns:a16="http://schemas.microsoft.com/office/drawing/2014/main" id="{FD04924F-6A1D-4D06-9F2B-E08B9FFC8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C22D0-7692-40C0-A11E-81990749E7FB}"/>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356414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A5F966-53E2-4BFB-90F5-C270C75AC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2FB72-0DA0-41B1-976C-F386DD5586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DB0D1-5BB8-4F2C-BA66-792C19BBF9BB}"/>
              </a:ext>
            </a:extLst>
          </p:cNvPr>
          <p:cNvSpPr>
            <a:spLocks noGrp="1"/>
          </p:cNvSpPr>
          <p:nvPr>
            <p:ph type="dt" sz="half" idx="10"/>
          </p:nvPr>
        </p:nvSpPr>
        <p:spPr/>
        <p:txBody>
          <a:bodyPr/>
          <a:lstStyle/>
          <a:p>
            <a:fld id="{0C1847FC-F869-460C-A2A9-E1A3CB970294}" type="datetimeFigureOut">
              <a:rPr lang="en-US" smtClean="0"/>
              <a:t>9/9/2022</a:t>
            </a:fld>
            <a:endParaRPr lang="en-US"/>
          </a:p>
        </p:txBody>
      </p:sp>
      <p:sp>
        <p:nvSpPr>
          <p:cNvPr id="5" name="Footer Placeholder 4">
            <a:extLst>
              <a:ext uri="{FF2B5EF4-FFF2-40B4-BE49-F238E27FC236}">
                <a16:creationId xmlns:a16="http://schemas.microsoft.com/office/drawing/2014/main" id="{1C44B1C3-6A3D-4D42-AAE4-3D9BA0824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34433-ED53-4F46-99A9-F2A80EEB5387}"/>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113499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8850-6164-43B1-B7F3-1FF843DED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1C5AA-91C8-4FBE-A09D-8A27BA3AE8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D181A-D738-4307-83A2-4EAF085A438A}"/>
              </a:ext>
            </a:extLst>
          </p:cNvPr>
          <p:cNvSpPr>
            <a:spLocks noGrp="1"/>
          </p:cNvSpPr>
          <p:nvPr>
            <p:ph type="dt" sz="half" idx="10"/>
          </p:nvPr>
        </p:nvSpPr>
        <p:spPr/>
        <p:txBody>
          <a:bodyPr/>
          <a:lstStyle/>
          <a:p>
            <a:fld id="{0C1847FC-F869-460C-A2A9-E1A3CB970294}" type="datetimeFigureOut">
              <a:rPr lang="en-US" smtClean="0"/>
              <a:t>9/9/2022</a:t>
            </a:fld>
            <a:endParaRPr lang="en-US"/>
          </a:p>
        </p:txBody>
      </p:sp>
      <p:sp>
        <p:nvSpPr>
          <p:cNvPr id="5" name="Footer Placeholder 4">
            <a:extLst>
              <a:ext uri="{FF2B5EF4-FFF2-40B4-BE49-F238E27FC236}">
                <a16:creationId xmlns:a16="http://schemas.microsoft.com/office/drawing/2014/main" id="{A87CC18D-1360-4070-ADA8-C2CA96E0D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FD373-8EAC-4379-A640-52001FF07D2F}"/>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59204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7DD0-43AF-4B72-AD86-2CAA3BBD9B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2170FE-F238-4FBC-B82B-E4197958D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2ADB41-4100-41E1-B637-4AF6A47A376F}"/>
              </a:ext>
            </a:extLst>
          </p:cNvPr>
          <p:cNvSpPr>
            <a:spLocks noGrp="1"/>
          </p:cNvSpPr>
          <p:nvPr>
            <p:ph type="dt" sz="half" idx="10"/>
          </p:nvPr>
        </p:nvSpPr>
        <p:spPr/>
        <p:txBody>
          <a:bodyPr/>
          <a:lstStyle/>
          <a:p>
            <a:fld id="{0C1847FC-F869-460C-A2A9-E1A3CB970294}" type="datetimeFigureOut">
              <a:rPr lang="en-US" smtClean="0"/>
              <a:t>9/9/2022</a:t>
            </a:fld>
            <a:endParaRPr lang="en-US"/>
          </a:p>
        </p:txBody>
      </p:sp>
      <p:sp>
        <p:nvSpPr>
          <p:cNvPr id="5" name="Footer Placeholder 4">
            <a:extLst>
              <a:ext uri="{FF2B5EF4-FFF2-40B4-BE49-F238E27FC236}">
                <a16:creationId xmlns:a16="http://schemas.microsoft.com/office/drawing/2014/main" id="{CCE8C2D6-0A95-4C41-88BF-80B54E4F9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3BBBB-C405-4FDE-92A2-3A134EFF0922}"/>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115093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0713-56A9-4038-8A0E-E49C5EF98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8B2BF-E747-488F-AFC4-B730EFCF0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9D15C9-D9E1-4362-9994-8BB3F648B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433F16-60FD-4566-8576-33E8928BF3BC}"/>
              </a:ext>
            </a:extLst>
          </p:cNvPr>
          <p:cNvSpPr>
            <a:spLocks noGrp="1"/>
          </p:cNvSpPr>
          <p:nvPr>
            <p:ph type="dt" sz="half" idx="10"/>
          </p:nvPr>
        </p:nvSpPr>
        <p:spPr/>
        <p:txBody>
          <a:bodyPr/>
          <a:lstStyle/>
          <a:p>
            <a:fld id="{0C1847FC-F869-460C-A2A9-E1A3CB970294}" type="datetimeFigureOut">
              <a:rPr lang="en-US" smtClean="0"/>
              <a:t>9/9/2022</a:t>
            </a:fld>
            <a:endParaRPr lang="en-US"/>
          </a:p>
        </p:txBody>
      </p:sp>
      <p:sp>
        <p:nvSpPr>
          <p:cNvPr id="6" name="Footer Placeholder 5">
            <a:extLst>
              <a:ext uri="{FF2B5EF4-FFF2-40B4-BE49-F238E27FC236}">
                <a16:creationId xmlns:a16="http://schemas.microsoft.com/office/drawing/2014/main" id="{67BD4F6A-24ED-4E6C-AF3A-EFCCBD98F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093D6-709C-406B-9153-635DA27206BF}"/>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68347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3B80-9CD6-4D8D-B841-7C30971218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965F0-602F-434A-AF11-9B0D494F2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D5CB2-4409-4138-B4B3-0AA316334E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E45C46-2A85-4269-A48C-B51BDADA7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030016-A6AC-4848-9F9B-36370B6DDF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8F183-2990-4EB7-BF46-391B52AF198F}"/>
              </a:ext>
            </a:extLst>
          </p:cNvPr>
          <p:cNvSpPr>
            <a:spLocks noGrp="1"/>
          </p:cNvSpPr>
          <p:nvPr>
            <p:ph type="dt" sz="half" idx="10"/>
          </p:nvPr>
        </p:nvSpPr>
        <p:spPr/>
        <p:txBody>
          <a:bodyPr/>
          <a:lstStyle/>
          <a:p>
            <a:fld id="{0C1847FC-F869-460C-A2A9-E1A3CB970294}" type="datetimeFigureOut">
              <a:rPr lang="en-US" smtClean="0"/>
              <a:t>9/9/2022</a:t>
            </a:fld>
            <a:endParaRPr lang="en-US"/>
          </a:p>
        </p:txBody>
      </p:sp>
      <p:sp>
        <p:nvSpPr>
          <p:cNvPr id="8" name="Footer Placeholder 7">
            <a:extLst>
              <a:ext uri="{FF2B5EF4-FFF2-40B4-BE49-F238E27FC236}">
                <a16:creationId xmlns:a16="http://schemas.microsoft.com/office/drawing/2014/main" id="{26D1A238-381B-4AC4-8939-DF7CBE2F4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C3A05A-3940-4931-94DE-9B9743E370C1}"/>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92444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0712-EDB3-4D44-AD1C-F02CE1929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71019D-621F-4191-8D53-94A23F68DB55}"/>
              </a:ext>
            </a:extLst>
          </p:cNvPr>
          <p:cNvSpPr>
            <a:spLocks noGrp="1"/>
          </p:cNvSpPr>
          <p:nvPr>
            <p:ph type="dt" sz="half" idx="10"/>
          </p:nvPr>
        </p:nvSpPr>
        <p:spPr/>
        <p:txBody>
          <a:bodyPr/>
          <a:lstStyle/>
          <a:p>
            <a:fld id="{0C1847FC-F869-460C-A2A9-E1A3CB970294}" type="datetimeFigureOut">
              <a:rPr lang="en-US" smtClean="0"/>
              <a:t>9/9/2022</a:t>
            </a:fld>
            <a:endParaRPr lang="en-US"/>
          </a:p>
        </p:txBody>
      </p:sp>
      <p:sp>
        <p:nvSpPr>
          <p:cNvPr id="4" name="Footer Placeholder 3">
            <a:extLst>
              <a:ext uri="{FF2B5EF4-FFF2-40B4-BE49-F238E27FC236}">
                <a16:creationId xmlns:a16="http://schemas.microsoft.com/office/drawing/2014/main" id="{C2F463EE-0F14-4AED-BDA6-0901578949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99CBBD-2713-4BA9-97A8-B0B41BF85619}"/>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337014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67C60-9482-47AC-BE79-CA6715C004EB}"/>
              </a:ext>
            </a:extLst>
          </p:cNvPr>
          <p:cNvSpPr>
            <a:spLocks noGrp="1"/>
          </p:cNvSpPr>
          <p:nvPr>
            <p:ph type="dt" sz="half" idx="10"/>
          </p:nvPr>
        </p:nvSpPr>
        <p:spPr/>
        <p:txBody>
          <a:bodyPr/>
          <a:lstStyle/>
          <a:p>
            <a:fld id="{0C1847FC-F869-460C-A2A9-E1A3CB970294}" type="datetimeFigureOut">
              <a:rPr lang="en-US" smtClean="0"/>
              <a:t>9/9/2022</a:t>
            </a:fld>
            <a:endParaRPr lang="en-US"/>
          </a:p>
        </p:txBody>
      </p:sp>
      <p:sp>
        <p:nvSpPr>
          <p:cNvPr id="3" name="Footer Placeholder 2">
            <a:extLst>
              <a:ext uri="{FF2B5EF4-FFF2-40B4-BE49-F238E27FC236}">
                <a16:creationId xmlns:a16="http://schemas.microsoft.com/office/drawing/2014/main" id="{F4037151-D7F9-4072-9C5A-82718539B7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058AD6-A2DE-4CE6-B26C-277F63E00E58}"/>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146129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896A-B6D8-4341-A05A-83A3A70CA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901D3D-56F6-46E0-981C-EF440B4F4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4E4D3-0AA2-4ED1-8E25-473AEA269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80767-701F-4B67-B260-D7A6E8E9A76B}"/>
              </a:ext>
            </a:extLst>
          </p:cNvPr>
          <p:cNvSpPr>
            <a:spLocks noGrp="1"/>
          </p:cNvSpPr>
          <p:nvPr>
            <p:ph type="dt" sz="half" idx="10"/>
          </p:nvPr>
        </p:nvSpPr>
        <p:spPr/>
        <p:txBody>
          <a:bodyPr/>
          <a:lstStyle/>
          <a:p>
            <a:fld id="{0C1847FC-F869-460C-A2A9-E1A3CB970294}" type="datetimeFigureOut">
              <a:rPr lang="en-US" smtClean="0"/>
              <a:t>9/9/2022</a:t>
            </a:fld>
            <a:endParaRPr lang="en-US"/>
          </a:p>
        </p:txBody>
      </p:sp>
      <p:sp>
        <p:nvSpPr>
          <p:cNvPr id="6" name="Footer Placeholder 5">
            <a:extLst>
              <a:ext uri="{FF2B5EF4-FFF2-40B4-BE49-F238E27FC236}">
                <a16:creationId xmlns:a16="http://schemas.microsoft.com/office/drawing/2014/main" id="{90B42DB7-FE26-4876-911D-55E1C9F9A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3F08-5782-4BDB-9064-993D3C9115C6}"/>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423463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549C-0583-4AF0-AFEA-B3B63C39D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8EEBB0-DC97-4219-85B3-83293DE8D3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633C53-F361-4331-B65E-135354918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6A519-4E7C-4BD6-8A80-FE53E739A7EA}"/>
              </a:ext>
            </a:extLst>
          </p:cNvPr>
          <p:cNvSpPr>
            <a:spLocks noGrp="1"/>
          </p:cNvSpPr>
          <p:nvPr>
            <p:ph type="dt" sz="half" idx="10"/>
          </p:nvPr>
        </p:nvSpPr>
        <p:spPr/>
        <p:txBody>
          <a:bodyPr/>
          <a:lstStyle/>
          <a:p>
            <a:fld id="{0C1847FC-F869-460C-A2A9-E1A3CB970294}" type="datetimeFigureOut">
              <a:rPr lang="en-US" smtClean="0"/>
              <a:t>9/9/2022</a:t>
            </a:fld>
            <a:endParaRPr lang="en-US"/>
          </a:p>
        </p:txBody>
      </p:sp>
      <p:sp>
        <p:nvSpPr>
          <p:cNvPr id="6" name="Footer Placeholder 5">
            <a:extLst>
              <a:ext uri="{FF2B5EF4-FFF2-40B4-BE49-F238E27FC236}">
                <a16:creationId xmlns:a16="http://schemas.microsoft.com/office/drawing/2014/main" id="{12C30E74-67F0-4C9F-A1CB-B06FFDB88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C8B6C-7F86-4177-AF9A-206B6A4A85B1}"/>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167775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18548-74B2-46D3-AF9F-23233EA91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46C270-DC82-45F8-87A9-248746A17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13727-496E-4C22-9CBA-5F8529B32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847FC-F869-460C-A2A9-E1A3CB970294}" type="datetimeFigureOut">
              <a:rPr lang="en-US" smtClean="0"/>
              <a:t>9/9/2022</a:t>
            </a:fld>
            <a:endParaRPr lang="en-US"/>
          </a:p>
        </p:txBody>
      </p:sp>
      <p:sp>
        <p:nvSpPr>
          <p:cNvPr id="5" name="Footer Placeholder 4">
            <a:extLst>
              <a:ext uri="{FF2B5EF4-FFF2-40B4-BE49-F238E27FC236}">
                <a16:creationId xmlns:a16="http://schemas.microsoft.com/office/drawing/2014/main" id="{634D2861-A2FD-4987-9CE0-20F3D29D1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A2439E-EC10-4F3D-8A04-615A2478D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5C661-B5CD-44F9-8EDC-D431592096F7}" type="slidenum">
              <a:rPr lang="en-US" smtClean="0"/>
              <a:t>‹#›</a:t>
            </a:fld>
            <a:endParaRPr lang="en-US"/>
          </a:p>
        </p:txBody>
      </p:sp>
    </p:spTree>
    <p:extLst>
      <p:ext uri="{BB962C8B-B14F-4D97-AF65-F5344CB8AC3E}">
        <p14:creationId xmlns:p14="http://schemas.microsoft.com/office/powerpoint/2010/main" val="1974717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ata.worldbank.org/" TargetMode="External"/><Relationship Id="rId2" Type="http://schemas.openxmlformats.org/officeDocument/2006/relationships/hyperlink" Target="http://www.citiesalliance.org/node/4978" TargetMode="External"/><Relationship Id="rId1" Type="http://schemas.openxmlformats.org/officeDocument/2006/relationships/slideLayout" Target="../slideLayouts/slideLayout2.xml"/><Relationship Id="rId4" Type="http://schemas.openxmlformats.org/officeDocument/2006/relationships/hyperlink" Target="https://population.un.org/wup/Publications/Files/WUP2018-Report.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3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4365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394A334-A222-407F-8462-E0D2605ABF48}"/>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3200">
                <a:solidFill>
                  <a:srgbClr val="343651"/>
                </a:solidFill>
              </a:rPr>
              <a:t>Pertemuan 3</a:t>
            </a:r>
            <a:br>
              <a:rPr lang="en-US" sz="3200">
                <a:solidFill>
                  <a:srgbClr val="343651"/>
                </a:solidFill>
              </a:rPr>
            </a:br>
            <a:r>
              <a:rPr lang="en-US" sz="3200" b="1">
                <a:solidFill>
                  <a:srgbClr val="343651"/>
                </a:solidFill>
              </a:rPr>
              <a:t>Global Trend of Urbanization</a:t>
            </a:r>
            <a:br>
              <a:rPr lang="en-US" sz="3200">
                <a:solidFill>
                  <a:srgbClr val="343651"/>
                </a:solidFill>
              </a:rPr>
            </a:br>
            <a:endParaRPr lang="en-US" sz="3200">
              <a:solidFill>
                <a:srgbClr val="343651"/>
              </a:solidFill>
            </a:endParaRPr>
          </a:p>
        </p:txBody>
      </p:sp>
      <p:sp>
        <p:nvSpPr>
          <p:cNvPr id="13" name="Subtitle 2">
            <a:extLst>
              <a:ext uri="{FF2B5EF4-FFF2-40B4-BE49-F238E27FC236}">
                <a16:creationId xmlns:a16="http://schemas.microsoft.com/office/drawing/2014/main" id="{1CE66A30-539D-4DBA-9AC5-DE016078D8EA}"/>
              </a:ext>
            </a:extLst>
          </p:cNvPr>
          <p:cNvSpPr>
            <a:spLocks noGrp="1"/>
          </p:cNvSpPr>
          <p:nvPr>
            <p:ph type="body" idx="1"/>
          </p:nvPr>
        </p:nvSpPr>
        <p:spPr>
          <a:xfrm>
            <a:off x="1709530" y="5799489"/>
            <a:ext cx="8767860" cy="440822"/>
          </a:xfrm>
        </p:spPr>
        <p:txBody>
          <a:bodyPr vert="horz" lIns="91440" tIns="45720" rIns="91440" bIns="45720" rtlCol="0">
            <a:normAutofit/>
          </a:bodyPr>
          <a:lstStyle/>
          <a:p>
            <a:pPr algn="ctr"/>
            <a:r>
              <a:rPr lang="en-US" sz="2000">
                <a:solidFill>
                  <a:srgbClr val="343651"/>
                </a:solidFill>
              </a:rPr>
              <a:t>Sustainable Urbanization </a:t>
            </a:r>
          </a:p>
        </p:txBody>
      </p:sp>
      <p:pic>
        <p:nvPicPr>
          <p:cNvPr id="17" name="Picture 14" descr="Shanghai city skyline">
            <a:extLst>
              <a:ext uri="{FF2B5EF4-FFF2-40B4-BE49-F238E27FC236}">
                <a16:creationId xmlns:a16="http://schemas.microsoft.com/office/drawing/2014/main" id="{1F8A7CFB-4C42-4E72-B22C-E48A01CAF7E4}"/>
              </a:ext>
            </a:extLst>
          </p:cNvPr>
          <p:cNvPicPr>
            <a:picLocks noChangeAspect="1"/>
          </p:cNvPicPr>
          <p:nvPr/>
        </p:nvPicPr>
        <p:blipFill rotWithShape="1">
          <a:blip r:embed="rId2"/>
          <a:srcRect t="29634" r="1" b="22185"/>
          <a:stretch/>
        </p:blipFill>
        <p:spPr>
          <a:xfrm>
            <a:off x="243840" y="256540"/>
            <a:ext cx="11704320" cy="3764276"/>
          </a:xfrm>
          <a:prstGeom prst="rect">
            <a:avLst/>
          </a:prstGeom>
        </p:spPr>
      </p:pic>
    </p:spTree>
    <p:extLst>
      <p:ext uri="{BB962C8B-B14F-4D97-AF65-F5344CB8AC3E}">
        <p14:creationId xmlns:p14="http://schemas.microsoft.com/office/powerpoint/2010/main" val="402186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C03FCAC-F353-4C91-5361-58B1CF1729EE}"/>
              </a:ext>
            </a:extLst>
          </p:cNvPr>
          <p:cNvGraphicFramePr>
            <a:graphicFrameLocks/>
          </p:cNvGraphicFramePr>
          <p:nvPr>
            <p:extLst>
              <p:ext uri="{D42A27DB-BD31-4B8C-83A1-F6EECF244321}">
                <p14:modId xmlns:p14="http://schemas.microsoft.com/office/powerpoint/2010/main" val="2220123413"/>
              </p:ext>
            </p:extLst>
          </p:nvPr>
        </p:nvGraphicFramePr>
        <p:xfrm>
          <a:off x="204952" y="126124"/>
          <a:ext cx="11776841" cy="6589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517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08FA026-F978-074B-A809-EC6DBA5C8BEE}"/>
              </a:ext>
            </a:extLst>
          </p:cNvPr>
          <p:cNvGraphicFramePr>
            <a:graphicFrameLocks/>
          </p:cNvGraphicFramePr>
          <p:nvPr>
            <p:extLst>
              <p:ext uri="{D42A27DB-BD31-4B8C-83A1-F6EECF244321}">
                <p14:modId xmlns:p14="http://schemas.microsoft.com/office/powerpoint/2010/main" val="3085813001"/>
              </p:ext>
            </p:extLst>
          </p:nvPr>
        </p:nvGraphicFramePr>
        <p:xfrm>
          <a:off x="173421" y="268014"/>
          <a:ext cx="11375112" cy="6258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025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05EC1-F732-C893-98E0-FD04C4B8DB51}"/>
              </a:ext>
            </a:extLst>
          </p:cNvPr>
          <p:cNvSpPr>
            <a:spLocks noGrp="1"/>
          </p:cNvSpPr>
          <p:nvPr>
            <p:ph type="title"/>
          </p:nvPr>
        </p:nvSpPr>
        <p:spPr>
          <a:xfrm>
            <a:off x="8016084" y="547712"/>
            <a:ext cx="3337715" cy="5577367"/>
          </a:xfrm>
        </p:spPr>
        <p:txBody>
          <a:bodyPr>
            <a:normAutofit/>
          </a:bodyPr>
          <a:lstStyle/>
          <a:p>
            <a:r>
              <a:rPr lang="en-US" altLang="en-US" sz="4800"/>
              <a:t>Global Trend:</a:t>
            </a:r>
            <a:br>
              <a:rPr lang="en-US" altLang="en-US" sz="4800"/>
            </a:br>
            <a:r>
              <a:rPr lang="en-US" altLang="en-US" sz="4800" kern="1200">
                <a:latin typeface="+mj-lt"/>
                <a:ea typeface="+mj-ea"/>
                <a:cs typeface="+mj-cs"/>
              </a:rPr>
              <a:t>Urbanization </a:t>
            </a:r>
            <a:br>
              <a:rPr lang="en-US" altLang="en-US" sz="4800" kern="1200">
                <a:latin typeface="+mj-lt"/>
                <a:ea typeface="+mj-ea"/>
                <a:cs typeface="+mj-cs"/>
              </a:rPr>
            </a:br>
            <a:r>
              <a:rPr lang="en-US" altLang="en-US" sz="4800" kern="1200">
                <a:latin typeface="+mj-lt"/>
                <a:ea typeface="+mj-ea"/>
                <a:cs typeface="+mj-cs"/>
              </a:rPr>
              <a:t>South vs North</a:t>
            </a:r>
            <a:br>
              <a:rPr lang="en-US" altLang="en-US" sz="4800" b="1"/>
            </a:br>
            <a:endParaRPr lang="en-US" sz="4800"/>
          </a:p>
        </p:txBody>
      </p:sp>
      <p:graphicFrame>
        <p:nvGraphicFramePr>
          <p:cNvPr id="5" name="Content Placeholder 2">
            <a:extLst>
              <a:ext uri="{FF2B5EF4-FFF2-40B4-BE49-F238E27FC236}">
                <a16:creationId xmlns:a16="http://schemas.microsoft.com/office/drawing/2014/main" id="{C2D9A11E-7A2F-B83A-7657-B8DC3DD682DF}"/>
              </a:ext>
            </a:extLst>
          </p:cNvPr>
          <p:cNvGraphicFramePr>
            <a:graphicFrameLocks noGrp="1"/>
          </p:cNvGraphicFramePr>
          <p:nvPr>
            <p:ph idx="1"/>
            <p:extLst>
              <p:ext uri="{D42A27DB-BD31-4B8C-83A1-F6EECF244321}">
                <p14:modId xmlns:p14="http://schemas.microsoft.com/office/powerpoint/2010/main" val="2104824179"/>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mage result for logo uns">
            <a:extLst>
              <a:ext uri="{FF2B5EF4-FFF2-40B4-BE49-F238E27FC236}">
                <a16:creationId xmlns:a16="http://schemas.microsoft.com/office/drawing/2014/main" id="{0A7CE6CB-FF05-D359-4E90-AC7131ED9D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29783" y="5702675"/>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7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429B2-7AEF-44EF-92B5-8C0CC89879CE}"/>
              </a:ext>
            </a:extLst>
          </p:cNvPr>
          <p:cNvSpPr>
            <a:spLocks noGrp="1"/>
          </p:cNvSpPr>
          <p:nvPr>
            <p:ph type="title"/>
          </p:nvPr>
        </p:nvSpPr>
        <p:spPr>
          <a:xfrm>
            <a:off x="586478" y="1683756"/>
            <a:ext cx="3115265" cy="2396359"/>
          </a:xfrm>
        </p:spPr>
        <p:txBody>
          <a:bodyPr anchor="b">
            <a:normAutofit/>
          </a:bodyPr>
          <a:lstStyle/>
          <a:p>
            <a:pPr algn="r"/>
            <a:r>
              <a:rPr lang="en-US" altLang="en-US" sz="4000" kern="1200" dirty="0">
                <a:solidFill>
                  <a:srgbClr val="FFFFFF"/>
                </a:solidFill>
                <a:latin typeface="+mj-lt"/>
                <a:ea typeface="+mj-ea"/>
                <a:cs typeface="+mj-cs"/>
              </a:rPr>
              <a:t>Urbanization </a:t>
            </a:r>
            <a:br>
              <a:rPr lang="en-US" altLang="en-US" sz="4000" kern="1200" dirty="0">
                <a:solidFill>
                  <a:srgbClr val="FFFFFF"/>
                </a:solidFill>
                <a:latin typeface="+mj-lt"/>
                <a:ea typeface="+mj-ea"/>
                <a:cs typeface="+mj-cs"/>
              </a:rPr>
            </a:br>
            <a:r>
              <a:rPr lang="en-US" altLang="en-US" sz="4000" kern="1200" dirty="0">
                <a:solidFill>
                  <a:srgbClr val="FFFFFF"/>
                </a:solidFill>
                <a:latin typeface="+mj-lt"/>
                <a:ea typeface="+mj-ea"/>
                <a:cs typeface="+mj-cs"/>
              </a:rPr>
              <a:t>South vs North</a:t>
            </a:r>
            <a:br>
              <a:rPr lang="en-US" altLang="en-US" sz="4000" b="1" dirty="0">
                <a:solidFill>
                  <a:srgbClr val="FFFFFF"/>
                </a:solidFill>
              </a:rPr>
            </a:b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DF745358-F1F0-4BBB-BDD7-B5D7FAE80A3B}"/>
              </a:ext>
            </a:extLst>
          </p:cNvPr>
          <p:cNvGraphicFramePr>
            <a:graphicFrameLocks noGrp="1"/>
          </p:cNvGraphicFramePr>
          <p:nvPr>
            <p:ph idx="1"/>
            <p:extLst>
              <p:ext uri="{D42A27DB-BD31-4B8C-83A1-F6EECF244321}">
                <p14:modId xmlns:p14="http://schemas.microsoft.com/office/powerpoint/2010/main" val="2554182958"/>
              </p:ext>
            </p:extLst>
          </p:nvPr>
        </p:nvGraphicFramePr>
        <p:xfrm>
          <a:off x="4487451" y="268014"/>
          <a:ext cx="7494341" cy="638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mage result for logo uns">
            <a:extLst>
              <a:ext uri="{FF2B5EF4-FFF2-40B4-BE49-F238E27FC236}">
                <a16:creationId xmlns:a16="http://schemas.microsoft.com/office/drawing/2014/main" id="{A828C088-83B9-8C54-F559-1DFFBD4B0D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478" y="5956402"/>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7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C297DD-E4DB-A357-7A4D-743796E5BB6D}"/>
              </a:ext>
            </a:extLst>
          </p:cNvPr>
          <p:cNvSpPr txBox="1"/>
          <p:nvPr/>
        </p:nvSpPr>
        <p:spPr>
          <a:xfrm>
            <a:off x="1028700" y="1967266"/>
            <a:ext cx="2628900" cy="2547257"/>
          </a:xfrm>
          <a:noFill/>
        </p:spPr>
        <p:txBody>
          <a:bodyPr vert="horz" lIns="91440" tIns="45720" rIns="91440" bIns="45720" rtlCol="0" anchor="ctr">
            <a:normAutofit/>
          </a:bodyPr>
          <a:lstStyle/>
          <a:p>
            <a:pPr algn="ctr">
              <a:lnSpc>
                <a:spcPct val="90000"/>
              </a:lnSpc>
              <a:spcBef>
                <a:spcPct val="0"/>
              </a:spcBef>
              <a:spcAft>
                <a:spcPts val="600"/>
              </a:spcAft>
            </a:pPr>
            <a:r>
              <a:rPr lang="en-US" sz="3600" kern="1200">
                <a:solidFill>
                  <a:srgbClr val="FFFFFF"/>
                </a:solidFill>
                <a:latin typeface="+mj-lt"/>
                <a:ea typeface="+mj-ea"/>
                <a:cs typeface="+mj-cs"/>
              </a:rPr>
              <a:t>% URBAN POPULATION</a:t>
            </a:r>
          </a:p>
          <a:p>
            <a:pPr algn="ctr">
              <a:lnSpc>
                <a:spcPct val="90000"/>
              </a:lnSpc>
              <a:spcBef>
                <a:spcPct val="0"/>
              </a:spcBef>
              <a:spcAft>
                <a:spcPts val="600"/>
              </a:spcAft>
            </a:pPr>
            <a:endParaRPr lang="en-US" sz="3600" kern="1200">
              <a:solidFill>
                <a:srgbClr val="FFFFFF"/>
              </a:solidFill>
              <a:latin typeface="+mj-lt"/>
              <a:ea typeface="+mj-ea"/>
              <a:cs typeface="+mj-cs"/>
            </a:endParaRPr>
          </a:p>
        </p:txBody>
      </p:sp>
      <p:graphicFrame>
        <p:nvGraphicFramePr>
          <p:cNvPr id="4" name="Chart 3">
            <a:extLst>
              <a:ext uri="{FF2B5EF4-FFF2-40B4-BE49-F238E27FC236}">
                <a16:creationId xmlns:a16="http://schemas.microsoft.com/office/drawing/2014/main" id="{E83001FC-8DB7-0D48-2794-EF76E4E3ADF2}"/>
              </a:ext>
            </a:extLst>
          </p:cNvPr>
          <p:cNvGraphicFramePr>
            <a:graphicFrameLocks/>
          </p:cNvGraphicFramePr>
          <p:nvPr>
            <p:extLst>
              <p:ext uri="{D42A27DB-BD31-4B8C-83A1-F6EECF244321}">
                <p14:modId xmlns:p14="http://schemas.microsoft.com/office/powerpoint/2010/main" val="2988681735"/>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2" descr="Image result for logo uns">
            <a:extLst>
              <a:ext uri="{FF2B5EF4-FFF2-40B4-BE49-F238E27FC236}">
                <a16:creationId xmlns:a16="http://schemas.microsoft.com/office/drawing/2014/main" id="{791EE8F8-4F7A-A0D8-2B37-9588DA6A9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07" y="6212205"/>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601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BDA9D86-6AB5-DB83-C6F2-CE30D5724B6A}"/>
              </a:ext>
            </a:extLst>
          </p:cNvPr>
          <p:cNvGraphicFramePr>
            <a:graphicFrameLocks/>
          </p:cNvGraphicFramePr>
          <p:nvPr>
            <p:extLst>
              <p:ext uri="{D42A27DB-BD31-4B8C-83A1-F6EECF244321}">
                <p14:modId xmlns:p14="http://schemas.microsoft.com/office/powerpoint/2010/main" val="1340347158"/>
              </p:ext>
            </p:extLst>
          </p:nvPr>
        </p:nvGraphicFramePr>
        <p:xfrm>
          <a:off x="283779" y="220717"/>
          <a:ext cx="11776842" cy="6479628"/>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Up-Down 6">
            <a:extLst>
              <a:ext uri="{FF2B5EF4-FFF2-40B4-BE49-F238E27FC236}">
                <a16:creationId xmlns:a16="http://schemas.microsoft.com/office/drawing/2014/main" id="{FF85F3B0-69D3-D26C-54E1-AE5701C15C03}"/>
              </a:ext>
            </a:extLst>
          </p:cNvPr>
          <p:cNvSpPr/>
          <p:nvPr/>
        </p:nvSpPr>
        <p:spPr>
          <a:xfrm>
            <a:off x="11106806" y="1497724"/>
            <a:ext cx="425669" cy="290085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9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BFB5B4C-EAF6-4C56-B101-FA5BFDB4D52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altLang="en-US" sz="4000" kern="1200" dirty="0">
                <a:solidFill>
                  <a:srgbClr val="FFFFFF"/>
                </a:solidFill>
                <a:latin typeface="+mj-lt"/>
                <a:ea typeface="+mj-ea"/>
                <a:cs typeface="+mj-cs"/>
              </a:rPr>
              <a:t>Global Trend:</a:t>
            </a:r>
            <a:br>
              <a:rPr lang="en-US" altLang="en-US" sz="4000" kern="1200" dirty="0">
                <a:solidFill>
                  <a:srgbClr val="FFFFFF"/>
                </a:solidFill>
                <a:latin typeface="+mj-lt"/>
                <a:ea typeface="+mj-ea"/>
                <a:cs typeface="+mj-cs"/>
              </a:rPr>
            </a:br>
            <a:r>
              <a:rPr lang="en-US" altLang="en-US" sz="4000" kern="1200" dirty="0">
                <a:solidFill>
                  <a:srgbClr val="FFFFFF"/>
                </a:solidFill>
                <a:latin typeface="+mj-lt"/>
                <a:ea typeface="+mj-ea"/>
                <a:cs typeface="+mj-cs"/>
              </a:rPr>
              <a:t>Urbanization </a:t>
            </a:r>
            <a:br>
              <a:rPr lang="en-US" altLang="en-US" sz="4000" kern="1200" dirty="0">
                <a:solidFill>
                  <a:srgbClr val="FFFFFF"/>
                </a:solidFill>
                <a:latin typeface="+mj-lt"/>
                <a:ea typeface="+mj-ea"/>
                <a:cs typeface="+mj-cs"/>
              </a:rPr>
            </a:br>
            <a:r>
              <a:rPr lang="en-US" altLang="en-US" sz="4000" kern="1200" dirty="0">
                <a:solidFill>
                  <a:srgbClr val="FFFFFF"/>
                </a:solidFill>
                <a:latin typeface="+mj-lt"/>
                <a:ea typeface="+mj-ea"/>
                <a:cs typeface="+mj-cs"/>
              </a:rPr>
              <a:t>South vs North</a:t>
            </a:r>
            <a:endParaRPr lang="en-US" sz="4000" kern="1200" dirty="0">
              <a:solidFill>
                <a:srgbClr val="FFFFFF"/>
              </a:solidFill>
              <a:latin typeface="+mj-lt"/>
              <a:ea typeface="+mj-ea"/>
              <a:cs typeface="+mj-cs"/>
            </a:endParaRPr>
          </a:p>
        </p:txBody>
      </p:sp>
      <p:graphicFrame>
        <p:nvGraphicFramePr>
          <p:cNvPr id="18" name="Content Placeholder 2">
            <a:extLst>
              <a:ext uri="{FF2B5EF4-FFF2-40B4-BE49-F238E27FC236}">
                <a16:creationId xmlns:a16="http://schemas.microsoft.com/office/drawing/2014/main" id="{F3BB2E00-0DC6-459A-A3D6-89DA1B020022}"/>
              </a:ext>
            </a:extLst>
          </p:cNvPr>
          <p:cNvGraphicFramePr>
            <a:graphicFrameLocks noGrp="1"/>
          </p:cNvGraphicFramePr>
          <p:nvPr>
            <p:ph idx="1"/>
            <p:extLst>
              <p:ext uri="{D42A27DB-BD31-4B8C-83A1-F6EECF244321}">
                <p14:modId xmlns:p14="http://schemas.microsoft.com/office/powerpoint/2010/main" val="1167418326"/>
              </p:ext>
            </p:extLst>
          </p:nvPr>
        </p:nvGraphicFramePr>
        <p:xfrm>
          <a:off x="4346678" y="267287"/>
          <a:ext cx="7385351" cy="6175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mage result for logo uns">
            <a:extLst>
              <a:ext uri="{FF2B5EF4-FFF2-40B4-BE49-F238E27FC236}">
                <a16:creationId xmlns:a16="http://schemas.microsoft.com/office/drawing/2014/main" id="{EBFFC93D-72ED-12D1-D434-7C43476312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4870" y="6158093"/>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2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omen in matching clothes">
            <a:extLst>
              <a:ext uri="{FF2B5EF4-FFF2-40B4-BE49-F238E27FC236}">
                <a16:creationId xmlns:a16="http://schemas.microsoft.com/office/drawing/2014/main" id="{86C86997-F9D0-73DA-97D2-CF9CC19FFB7A}"/>
              </a:ext>
            </a:extLst>
          </p:cNvPr>
          <p:cNvPicPr>
            <a:picLocks noChangeAspect="1"/>
          </p:cNvPicPr>
          <p:nvPr/>
        </p:nvPicPr>
        <p:blipFill rotWithShape="1">
          <a:blip r:embed="rId2">
            <a:alphaModFix amt="50000"/>
          </a:blip>
          <a:srcRect t="21052"/>
          <a:stretch/>
        </p:blipFill>
        <p:spPr>
          <a:xfrm>
            <a:off x="20" y="1"/>
            <a:ext cx="12191980" cy="6857999"/>
          </a:xfrm>
          <a:prstGeom prst="rect">
            <a:avLst/>
          </a:prstGeom>
        </p:spPr>
      </p:pic>
      <p:sp>
        <p:nvSpPr>
          <p:cNvPr id="5" name="Content Placeholder 4">
            <a:extLst>
              <a:ext uri="{FF2B5EF4-FFF2-40B4-BE49-F238E27FC236}">
                <a16:creationId xmlns:a16="http://schemas.microsoft.com/office/drawing/2014/main" id="{624C5ED0-C739-13BF-E502-4850FF7EF6A8}"/>
              </a:ext>
            </a:extLst>
          </p:cNvPr>
          <p:cNvSpPr>
            <a:spLocks noGrp="1"/>
          </p:cNvSpPr>
          <p:nvPr>
            <p:ph type="subTitle" idx="1"/>
          </p:nvPr>
        </p:nvSpPr>
        <p:spPr>
          <a:xfrm>
            <a:off x="1524000" y="4159404"/>
            <a:ext cx="9144000" cy="1098395"/>
          </a:xfrm>
        </p:spPr>
        <p:txBody>
          <a:bodyPr>
            <a:normAutofit/>
          </a:bodyPr>
          <a:lstStyle/>
          <a:p>
            <a:r>
              <a:rPr lang="en-US" sz="6600" dirty="0">
                <a:solidFill>
                  <a:srgbClr val="FFFFFF"/>
                </a:solidFill>
              </a:rPr>
              <a:t>Distribution of Population</a:t>
            </a:r>
          </a:p>
        </p:txBody>
      </p:sp>
    </p:spTree>
    <p:extLst>
      <p:ext uri="{BB962C8B-B14F-4D97-AF65-F5344CB8AC3E}">
        <p14:creationId xmlns:p14="http://schemas.microsoft.com/office/powerpoint/2010/main" val="348226034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75361B3E-6518-0043-F004-5A7983115C14}"/>
              </a:ext>
            </a:extLst>
          </p:cNvPr>
          <p:cNvGraphicFramePr>
            <a:graphicFrameLocks noGrp="1"/>
          </p:cNvGraphicFramePr>
          <p:nvPr>
            <p:ph sz="half" idx="1"/>
            <p:extLst>
              <p:ext uri="{D42A27DB-BD31-4B8C-83A1-F6EECF244321}">
                <p14:modId xmlns:p14="http://schemas.microsoft.com/office/powerpoint/2010/main" val="3371136661"/>
              </p:ext>
            </p:extLst>
          </p:nvPr>
        </p:nvGraphicFramePr>
        <p:xfrm>
          <a:off x="642938" y="642938"/>
          <a:ext cx="5414963" cy="5570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64348AE1-DBAD-B763-FF47-3EBEF25F689D}"/>
              </a:ext>
            </a:extLst>
          </p:cNvPr>
          <p:cNvGraphicFramePr>
            <a:graphicFrameLocks noGrp="1"/>
          </p:cNvGraphicFramePr>
          <p:nvPr>
            <p:ph sz="half" idx="2"/>
            <p:extLst>
              <p:ext uri="{D42A27DB-BD31-4B8C-83A1-F6EECF244321}">
                <p14:modId xmlns:p14="http://schemas.microsoft.com/office/powerpoint/2010/main" val="755996637"/>
              </p:ext>
            </p:extLst>
          </p:nvPr>
        </p:nvGraphicFramePr>
        <p:xfrm>
          <a:off x="6132513" y="642938"/>
          <a:ext cx="5414963" cy="5570538"/>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2" descr="Image result for logo uns">
            <a:extLst>
              <a:ext uri="{FF2B5EF4-FFF2-40B4-BE49-F238E27FC236}">
                <a16:creationId xmlns:a16="http://schemas.microsoft.com/office/drawing/2014/main" id="{49042784-4904-1232-E2A9-892476165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6268" y="6115501"/>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200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8A3F2A3-0514-42AE-89B6-90BC14884102}"/>
              </a:ext>
            </a:extLst>
          </p:cNvPr>
          <p:cNvPicPr>
            <a:picLocks noGrp="1" noChangeAspect="1"/>
          </p:cNvPicPr>
          <p:nvPr>
            <p:ph idx="1"/>
          </p:nvPr>
        </p:nvPicPr>
        <p:blipFill>
          <a:blip r:embed="rId2"/>
          <a:stretch>
            <a:fillRect/>
          </a:stretch>
        </p:blipFill>
        <p:spPr>
          <a:xfrm>
            <a:off x="1125062" y="643467"/>
            <a:ext cx="9941875" cy="5571066"/>
          </a:xfrm>
          <a:prstGeom prst="rect">
            <a:avLst/>
          </a:prstGeom>
        </p:spPr>
      </p:pic>
      <p:pic>
        <p:nvPicPr>
          <p:cNvPr id="2" name="Picture 2" descr="Image result for logo uns">
            <a:extLst>
              <a:ext uri="{FF2B5EF4-FFF2-40B4-BE49-F238E27FC236}">
                <a16:creationId xmlns:a16="http://schemas.microsoft.com/office/drawing/2014/main" id="{C9FF81AE-64D8-B511-46DC-C07437113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9783" y="5702675"/>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24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A89C-D5E5-3EA6-4875-3F0AA6FB529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68E39EF-8E86-3076-B74F-E053E51057DB}"/>
              </a:ext>
            </a:extLst>
          </p:cNvPr>
          <p:cNvSpPr>
            <a:spLocks noGrp="1"/>
          </p:cNvSpPr>
          <p:nvPr>
            <p:ph type="body" idx="1"/>
          </p:nvPr>
        </p:nvSpPr>
        <p:spPr/>
        <p:txBody>
          <a:bodyPr/>
          <a:lstStyle/>
          <a:p>
            <a:endParaRPr lang="en-US"/>
          </a:p>
        </p:txBody>
      </p:sp>
      <p:pic>
        <p:nvPicPr>
          <p:cNvPr id="1026" name="Picture 2">
            <a:extLst>
              <a:ext uri="{FF2B5EF4-FFF2-40B4-BE49-F238E27FC236}">
                <a16:creationId xmlns:a16="http://schemas.microsoft.com/office/drawing/2014/main" id="{7CEFD15C-686A-0732-E50A-9000973F1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813"/>
            <a:ext cx="11430000" cy="6810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691BB9-36F7-21C8-8476-394F63F4CB92}"/>
              </a:ext>
            </a:extLst>
          </p:cNvPr>
          <p:cNvSpPr txBox="1"/>
          <p:nvPr/>
        </p:nvSpPr>
        <p:spPr>
          <a:xfrm>
            <a:off x="6098628" y="6236960"/>
            <a:ext cx="6093372" cy="646331"/>
          </a:xfrm>
          <a:prstGeom prst="rect">
            <a:avLst/>
          </a:prstGeom>
          <a:noFill/>
        </p:spPr>
        <p:txBody>
          <a:bodyPr wrap="square">
            <a:spAutoFit/>
          </a:bodyPr>
          <a:lstStyle/>
          <a:p>
            <a:r>
              <a:rPr lang="en-US" dirty="0"/>
              <a:t>https://springfield.sch.id/wp-content/uploads/2022/02/world-map-1.gif</a:t>
            </a:r>
          </a:p>
        </p:txBody>
      </p:sp>
    </p:spTree>
    <p:extLst>
      <p:ext uri="{BB962C8B-B14F-4D97-AF65-F5344CB8AC3E}">
        <p14:creationId xmlns:p14="http://schemas.microsoft.com/office/powerpoint/2010/main" val="3963345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73696F9-E079-4F98-ACEE-FEC53A639BEA}"/>
              </a:ext>
            </a:extLst>
          </p:cNvPr>
          <p:cNvSpPr>
            <a:spLocks noGrp="1"/>
          </p:cNvSpPr>
          <p:nvPr>
            <p:ph type="title"/>
          </p:nvPr>
        </p:nvSpPr>
        <p:spPr>
          <a:xfrm>
            <a:off x="1322754" y="1522820"/>
            <a:ext cx="2748041" cy="3601914"/>
          </a:xfrm>
        </p:spPr>
        <p:txBody>
          <a:bodyPr anchor="ctr">
            <a:normAutofit/>
          </a:bodyPr>
          <a:lstStyle/>
          <a:p>
            <a:r>
              <a:rPr lang="en-US" sz="3600">
                <a:solidFill>
                  <a:srgbClr val="FFFFFF"/>
                </a:solidFill>
              </a:rPr>
              <a:t>Global Trends</a:t>
            </a:r>
          </a:p>
        </p:txBody>
      </p:sp>
      <p:graphicFrame>
        <p:nvGraphicFramePr>
          <p:cNvPr id="10" name="Content Placeholder 2">
            <a:extLst>
              <a:ext uri="{FF2B5EF4-FFF2-40B4-BE49-F238E27FC236}">
                <a16:creationId xmlns:a16="http://schemas.microsoft.com/office/drawing/2014/main" id="{870EB44A-6588-82FA-410A-32D6AC9AA6B9}"/>
              </a:ext>
            </a:extLst>
          </p:cNvPr>
          <p:cNvGraphicFramePr>
            <a:graphicFrameLocks noGrp="1"/>
          </p:cNvGraphicFramePr>
          <p:nvPr>
            <p:ph idx="1"/>
            <p:extLst>
              <p:ext uri="{D42A27DB-BD31-4B8C-83A1-F6EECF244321}">
                <p14:modId xmlns:p14="http://schemas.microsoft.com/office/powerpoint/2010/main" val="2581979889"/>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Image result for logo uns">
            <a:extLst>
              <a:ext uri="{FF2B5EF4-FFF2-40B4-BE49-F238E27FC236}">
                <a16:creationId xmlns:a16="http://schemas.microsoft.com/office/drawing/2014/main" id="{B797B4EA-8F00-6E05-539C-4882D7AC09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56643" y="6135430"/>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823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5ABE59-9943-433C-9CBB-5183F2A7CAA0}"/>
              </a:ext>
            </a:extLst>
          </p:cNvPr>
          <p:cNvPicPr>
            <a:picLocks noGrp="1" noChangeAspect="1"/>
          </p:cNvPicPr>
          <p:nvPr>
            <p:ph idx="1"/>
          </p:nvPr>
        </p:nvPicPr>
        <p:blipFill>
          <a:blip r:embed="rId2"/>
          <a:stretch>
            <a:fillRect/>
          </a:stretch>
        </p:blipFill>
        <p:spPr>
          <a:xfrm>
            <a:off x="643467" y="726860"/>
            <a:ext cx="10905066" cy="5404279"/>
          </a:xfrm>
          <a:prstGeom prst="rect">
            <a:avLst/>
          </a:prstGeom>
        </p:spPr>
      </p:pic>
      <p:pic>
        <p:nvPicPr>
          <p:cNvPr id="2" name="Picture 2" descr="Image result for logo uns">
            <a:extLst>
              <a:ext uri="{FF2B5EF4-FFF2-40B4-BE49-F238E27FC236}">
                <a16:creationId xmlns:a16="http://schemas.microsoft.com/office/drawing/2014/main" id="{F0A37393-1EF3-FE74-4459-F3F9D3CF7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2818" y="6131139"/>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516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5665679-4263-498E-B391-3BD0F1CE4CE8}"/>
              </a:ext>
            </a:extLst>
          </p:cNvPr>
          <p:cNvPicPr>
            <a:picLocks noGrp="1" noChangeAspect="1"/>
          </p:cNvPicPr>
          <p:nvPr>
            <p:ph idx="1"/>
          </p:nvPr>
        </p:nvPicPr>
        <p:blipFill>
          <a:blip r:embed="rId2"/>
          <a:stretch>
            <a:fillRect/>
          </a:stretch>
        </p:blipFill>
        <p:spPr>
          <a:xfrm>
            <a:off x="740979" y="39698"/>
            <a:ext cx="10610193" cy="6715408"/>
          </a:xfrm>
          <a:prstGeom prst="rect">
            <a:avLst/>
          </a:prstGeom>
        </p:spPr>
      </p:pic>
      <p:pic>
        <p:nvPicPr>
          <p:cNvPr id="2" name="Picture 2" descr="Image result for logo uns">
            <a:extLst>
              <a:ext uri="{FF2B5EF4-FFF2-40B4-BE49-F238E27FC236}">
                <a16:creationId xmlns:a16="http://schemas.microsoft.com/office/drawing/2014/main" id="{3C51096D-EE68-B219-5376-74F998A78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935" y="6166841"/>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48D22199-2326-4F1A-8BB3-DB7C16FD2D01}"/>
              </a:ext>
            </a:extLst>
          </p:cNvPr>
          <p:cNvSpPr>
            <a:spLocks noGrp="1"/>
          </p:cNvSpPr>
          <p:nvPr>
            <p:ph type="title"/>
          </p:nvPr>
        </p:nvSpPr>
        <p:spPr>
          <a:xfrm>
            <a:off x="838200" y="643467"/>
            <a:ext cx="2951205" cy="5571066"/>
          </a:xfrm>
        </p:spPr>
        <p:txBody>
          <a:bodyPr>
            <a:normAutofit/>
          </a:bodyPr>
          <a:lstStyle/>
          <a:p>
            <a:r>
              <a:rPr lang="en-US" b="1">
                <a:solidFill>
                  <a:srgbClr val="FFFFFF"/>
                </a:solidFill>
              </a:rPr>
              <a:t>Shift</a:t>
            </a:r>
          </a:p>
        </p:txBody>
      </p:sp>
      <p:graphicFrame>
        <p:nvGraphicFramePr>
          <p:cNvPr id="5" name="Content Placeholder 2">
            <a:extLst>
              <a:ext uri="{FF2B5EF4-FFF2-40B4-BE49-F238E27FC236}">
                <a16:creationId xmlns:a16="http://schemas.microsoft.com/office/drawing/2014/main" id="{68205AB4-5606-4341-829C-3E19657FA7E9}"/>
              </a:ext>
            </a:extLst>
          </p:cNvPr>
          <p:cNvGraphicFramePr>
            <a:graphicFrameLocks noGrp="1"/>
          </p:cNvGraphicFramePr>
          <p:nvPr>
            <p:ph idx="1"/>
            <p:extLst>
              <p:ext uri="{D42A27DB-BD31-4B8C-83A1-F6EECF244321}">
                <p14:modId xmlns:p14="http://schemas.microsoft.com/office/powerpoint/2010/main" val="325490987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mage result for logo uns">
            <a:extLst>
              <a:ext uri="{FF2B5EF4-FFF2-40B4-BE49-F238E27FC236}">
                <a16:creationId xmlns:a16="http://schemas.microsoft.com/office/drawing/2014/main" id="{4C8C5CA7-EDD8-B57E-625E-2E668A9524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8085" y="6029705"/>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11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B023-3D27-4ABC-A039-D085CAD9DC16}"/>
              </a:ext>
            </a:extLst>
          </p:cNvPr>
          <p:cNvSpPr>
            <a:spLocks noGrp="1"/>
          </p:cNvSpPr>
          <p:nvPr>
            <p:ph type="title"/>
          </p:nvPr>
        </p:nvSpPr>
        <p:spPr>
          <a:xfrm>
            <a:off x="4965430" y="629268"/>
            <a:ext cx="6586491" cy="1286160"/>
          </a:xfrm>
        </p:spPr>
        <p:txBody>
          <a:bodyPr anchor="b">
            <a:normAutofit/>
          </a:bodyPr>
          <a:lstStyle/>
          <a:p>
            <a:r>
              <a:rPr lang="en-US" dirty="0"/>
              <a:t>Population by city size</a:t>
            </a:r>
          </a:p>
        </p:txBody>
      </p:sp>
      <p:sp>
        <p:nvSpPr>
          <p:cNvPr id="3" name="Content Placeholder 2">
            <a:extLst>
              <a:ext uri="{FF2B5EF4-FFF2-40B4-BE49-F238E27FC236}">
                <a16:creationId xmlns:a16="http://schemas.microsoft.com/office/drawing/2014/main" id="{6859E72A-8147-42DC-9D52-601A1AB401F4}"/>
              </a:ext>
            </a:extLst>
          </p:cNvPr>
          <p:cNvSpPr>
            <a:spLocks noGrp="1"/>
          </p:cNvSpPr>
          <p:nvPr>
            <p:ph idx="1"/>
          </p:nvPr>
        </p:nvSpPr>
        <p:spPr>
          <a:xfrm>
            <a:off x="4965431" y="2438400"/>
            <a:ext cx="6586489" cy="3785419"/>
          </a:xfrm>
        </p:spPr>
        <p:txBody>
          <a:bodyPr>
            <a:normAutofit/>
          </a:bodyPr>
          <a:lstStyle/>
          <a:p>
            <a:pPr marL="0" indent="0">
              <a:buNone/>
            </a:pPr>
            <a:r>
              <a:rPr lang="en-US" sz="2000" b="0" i="0" u="none" strike="noStrike" baseline="0" dirty="0">
                <a:latin typeface="MinionPro-Regular" panose="02040503050306020203" pitchFamily="18" charset="0"/>
              </a:rPr>
              <a:t>smaller cities will still house most of the world’s urban population,  but they will continue to lose urban growth share as people move to larger cities in search of jobs and better living prospects (Satterthwaite,</a:t>
            </a:r>
            <a:endParaRPr lang="en-US" sz="2000" dirty="0"/>
          </a:p>
        </p:txBody>
      </p:sp>
      <p:pic>
        <p:nvPicPr>
          <p:cNvPr id="5" name="Picture 4" descr="Sea of buildings at twilight">
            <a:extLst>
              <a:ext uri="{FF2B5EF4-FFF2-40B4-BE49-F238E27FC236}">
                <a16:creationId xmlns:a16="http://schemas.microsoft.com/office/drawing/2014/main" id="{35B277D2-5A23-4D1A-B5A3-BB51D91E14D5}"/>
              </a:ext>
            </a:extLst>
          </p:cNvPr>
          <p:cNvPicPr>
            <a:picLocks noChangeAspect="1"/>
          </p:cNvPicPr>
          <p:nvPr/>
        </p:nvPicPr>
        <p:blipFill rotWithShape="1">
          <a:blip r:embed="rId2"/>
          <a:srcRect l="20903" r="33978" b="-1"/>
          <a:stretch/>
        </p:blipFill>
        <p:spPr>
          <a:xfrm>
            <a:off x="20" y="10"/>
            <a:ext cx="4635571" cy="6857990"/>
          </a:xfrm>
          <a:prstGeom prst="rect">
            <a:avLst/>
          </a:prstGeom>
          <a:effec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49C5A"/>
            </a:solidFill>
          </a:ln>
        </p:spPr>
        <p:style>
          <a:lnRef idx="1">
            <a:schemeClr val="accent1"/>
          </a:lnRef>
          <a:fillRef idx="0">
            <a:schemeClr val="accent1"/>
          </a:fillRef>
          <a:effectRef idx="0">
            <a:schemeClr val="accent1"/>
          </a:effectRef>
          <a:fontRef idx="minor">
            <a:schemeClr val="tx1"/>
          </a:fontRef>
        </p:style>
      </p:cxnSp>
      <p:pic>
        <p:nvPicPr>
          <p:cNvPr id="4" name="Picture 2" descr="Image result for logo uns">
            <a:extLst>
              <a:ext uri="{FF2B5EF4-FFF2-40B4-BE49-F238E27FC236}">
                <a16:creationId xmlns:a16="http://schemas.microsoft.com/office/drawing/2014/main" id="{EB31814C-3364-25D3-3686-9AE9A3A97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9783" y="5702675"/>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504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A256AC-177E-4E00-B2F5-2B17A73E73F2}"/>
              </a:ext>
            </a:extLst>
          </p:cNvPr>
          <p:cNvPicPr>
            <a:picLocks noGrp="1" noChangeAspect="1"/>
          </p:cNvPicPr>
          <p:nvPr>
            <p:ph idx="1"/>
          </p:nvPr>
        </p:nvPicPr>
        <p:blipFill>
          <a:blip r:embed="rId2"/>
          <a:stretch>
            <a:fillRect/>
          </a:stretch>
        </p:blipFill>
        <p:spPr>
          <a:xfrm>
            <a:off x="643467" y="1050618"/>
            <a:ext cx="10905066" cy="4756763"/>
          </a:xfrm>
          <a:prstGeom prst="rect">
            <a:avLst/>
          </a:prstGeom>
        </p:spPr>
      </p:pic>
      <p:pic>
        <p:nvPicPr>
          <p:cNvPr id="2" name="Picture 2" descr="Image result for logo uns">
            <a:extLst>
              <a:ext uri="{FF2B5EF4-FFF2-40B4-BE49-F238E27FC236}">
                <a16:creationId xmlns:a16="http://schemas.microsoft.com/office/drawing/2014/main" id="{5693D8E8-3F70-ED94-AD25-6830C3EF5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2818" y="5923392"/>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44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28DD21-846F-4EC3-823B-32976C3C13EA}"/>
              </a:ext>
            </a:extLst>
          </p:cNvPr>
          <p:cNvPicPr>
            <a:picLocks noGrp="1" noChangeAspect="1"/>
          </p:cNvPicPr>
          <p:nvPr>
            <p:ph idx="1"/>
          </p:nvPr>
        </p:nvPicPr>
        <p:blipFill>
          <a:blip r:embed="rId2"/>
          <a:stretch>
            <a:fillRect/>
          </a:stretch>
        </p:blipFill>
        <p:spPr>
          <a:xfrm>
            <a:off x="687063" y="643467"/>
            <a:ext cx="10817873" cy="5571066"/>
          </a:xfrm>
          <a:prstGeom prst="rect">
            <a:avLst/>
          </a:prstGeom>
        </p:spPr>
      </p:pic>
      <p:pic>
        <p:nvPicPr>
          <p:cNvPr id="2" name="Picture 2" descr="Image result for logo uns">
            <a:extLst>
              <a:ext uri="{FF2B5EF4-FFF2-40B4-BE49-F238E27FC236}">
                <a16:creationId xmlns:a16="http://schemas.microsoft.com/office/drawing/2014/main" id="{B485A591-1FD3-D50E-1788-D7E9B8ED5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9783" y="5702675"/>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990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Shanghai city skyline">
            <a:extLst>
              <a:ext uri="{FF2B5EF4-FFF2-40B4-BE49-F238E27FC236}">
                <a16:creationId xmlns:a16="http://schemas.microsoft.com/office/drawing/2014/main" id="{D19224AD-184C-4FFF-923D-80016E96CECD}"/>
              </a:ext>
            </a:extLst>
          </p:cNvPr>
          <p:cNvPicPr>
            <a:picLocks noChangeAspect="1"/>
          </p:cNvPicPr>
          <p:nvPr/>
        </p:nvPicPr>
        <p:blipFill rotWithShape="1">
          <a:blip r:embed="rId2"/>
          <a:srcRect t="10938" b="4792"/>
          <a:stretch/>
        </p:blipFill>
        <p:spPr>
          <a:xfrm>
            <a:off x="-3047" y="10"/>
            <a:ext cx="12191999" cy="6857990"/>
          </a:xfrm>
          <a:prstGeom prst="rect">
            <a:avLst/>
          </a:prstGeom>
        </p:spPr>
      </p:pic>
      <p:sp>
        <p:nvSpPr>
          <p:cNvPr id="38" name="Rectangle 3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FD56A37-C675-4F9B-B5B5-6C6C4218B84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Systems of cities</a:t>
            </a:r>
          </a:p>
        </p:txBody>
      </p:sp>
    </p:spTree>
    <p:extLst>
      <p:ext uri="{BB962C8B-B14F-4D97-AF65-F5344CB8AC3E}">
        <p14:creationId xmlns:p14="http://schemas.microsoft.com/office/powerpoint/2010/main" val="2271732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CCDD3-A3B9-4CE5-BA84-8EB370BFC456}"/>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Urban System</a:t>
            </a:r>
          </a:p>
        </p:txBody>
      </p:sp>
      <p:sp>
        <p:nvSpPr>
          <p:cNvPr id="3" name="Content Placeholder 2">
            <a:extLst>
              <a:ext uri="{FF2B5EF4-FFF2-40B4-BE49-F238E27FC236}">
                <a16:creationId xmlns:a16="http://schemas.microsoft.com/office/drawing/2014/main" id="{6CD1D717-561D-4E8C-8607-2B08CF6FE414}"/>
              </a:ext>
            </a:extLst>
          </p:cNvPr>
          <p:cNvSpPr>
            <a:spLocks noGrp="1"/>
          </p:cNvSpPr>
          <p:nvPr>
            <p:ph idx="1"/>
          </p:nvPr>
        </p:nvSpPr>
        <p:spPr>
          <a:xfrm>
            <a:off x="239151" y="1622744"/>
            <a:ext cx="11732646" cy="5073477"/>
          </a:xfrm>
        </p:spPr>
        <p:txBody>
          <a:bodyPr anchor="ctr">
            <a:normAutofit/>
          </a:bodyPr>
          <a:lstStyle/>
          <a:p>
            <a:pPr algn="just"/>
            <a:r>
              <a:rPr lang="en-US" sz="2400" b="0" i="0" u="none" strike="noStrike" baseline="0" dirty="0">
                <a:latin typeface="MinionPro-Regular" panose="02040503050306020203" pitchFamily="18" charset="0"/>
              </a:rPr>
              <a:t>Countries have long used a hierarchy of urban settlements as an instrument for the organization   and operations of government, </a:t>
            </a:r>
            <a:r>
              <a:rPr lang="en-US" sz="2400" b="0" i="0" u="none" strike="noStrike" baseline="0" dirty="0" err="1">
                <a:latin typeface="MinionPro-Regular" panose="02040503050306020203" pitchFamily="18" charset="0"/>
              </a:rPr>
              <a:t>defence</a:t>
            </a:r>
            <a:r>
              <a:rPr lang="en-US" sz="2400" b="0" i="0" u="none" strike="noStrike" baseline="0" dirty="0">
                <a:latin typeface="MinionPro-Regular" panose="02040503050306020203" pitchFamily="18" charset="0"/>
              </a:rPr>
              <a:t> and commerce.</a:t>
            </a:r>
          </a:p>
          <a:p>
            <a:pPr algn="just"/>
            <a:r>
              <a:rPr lang="en-US" sz="2400" b="0" i="0" u="none" strike="noStrike" baseline="0" dirty="0">
                <a:latin typeface="MinionPro-Regular" panose="02040503050306020203" pitchFamily="18" charset="0"/>
              </a:rPr>
              <a:t>Some countries have a system of cities that is very hierarchical, for example there is a single, very large, dominant city, such as Jakarta (population 12 million), and a long list of </a:t>
            </a:r>
            <a:r>
              <a:rPr lang="en-US" sz="2400" b="0" i="0" u="none" strike="noStrike" baseline="0" dirty="0" err="1">
                <a:latin typeface="MinionPro-Regular" panose="02040503050306020203" pitchFamily="18" charset="0"/>
              </a:rPr>
              <a:t>lessersized</a:t>
            </a:r>
            <a:r>
              <a:rPr lang="en-US" sz="2400" dirty="0">
                <a:latin typeface="MinionPro-Regular" panose="02040503050306020203" pitchFamily="18" charset="0"/>
              </a:rPr>
              <a:t> </a:t>
            </a:r>
            <a:r>
              <a:rPr lang="en-US" sz="2400" b="0" i="0" u="none" strike="noStrike" baseline="0" dirty="0">
                <a:latin typeface="MinionPro-Regular" panose="02040503050306020203" pitchFamily="18" charset="0"/>
              </a:rPr>
              <a:t>urban settlements, tailing down to small towns of fewer than 20,000 people.</a:t>
            </a:r>
          </a:p>
          <a:p>
            <a:pPr algn="just"/>
            <a:r>
              <a:rPr lang="en-US" sz="2400" b="0" i="0" u="none" strike="noStrike" baseline="0" dirty="0">
                <a:latin typeface="MinionPro-Regular" panose="02040503050306020203" pitchFamily="18" charset="0"/>
              </a:rPr>
              <a:t>In the order of urban-systems hierarchies, megacities prevail. The term “megacity” refers to large metropolitan, regional cities with populations of more than 10 million</a:t>
            </a:r>
          </a:p>
          <a:p>
            <a:pPr algn="just"/>
            <a:r>
              <a:rPr lang="en-US" sz="2400" b="0" i="0" u="none" strike="noStrike" baseline="0" dirty="0">
                <a:latin typeface="MinionPro-Regular" panose="02040503050306020203" pitchFamily="18" charset="0"/>
              </a:rPr>
              <a:t>Megacities are primate cities, and they sit at the </a:t>
            </a:r>
            <a:r>
              <a:rPr lang="en-US" sz="2400" dirty="0">
                <a:latin typeface="MinionPro-Regular" panose="02040503050306020203" pitchFamily="18" charset="0"/>
              </a:rPr>
              <a:t>top</a:t>
            </a:r>
            <a:r>
              <a:rPr lang="en-US" sz="2400" b="0" i="0" u="none" strike="noStrike" baseline="0" dirty="0">
                <a:latin typeface="MinionPro-Regular" panose="02040503050306020203" pitchFamily="18" charset="0"/>
              </a:rPr>
              <a:t> of a system of global cities.</a:t>
            </a:r>
          </a:p>
          <a:p>
            <a:pPr algn="just"/>
            <a:r>
              <a:rPr lang="en-US" sz="2400" b="0" i="0" u="none" strike="noStrike" baseline="0" dirty="0">
                <a:latin typeface="MinionPro-Regular" panose="02040503050306020203" pitchFamily="18" charset="0"/>
              </a:rPr>
              <a:t>However, in some countries, for example the USA, Brazil and China, there is more than one mega/primate city, so the apex principle of a single dominant city in a country does not apply.</a:t>
            </a:r>
            <a:endParaRPr lang="en-US" sz="2400" dirty="0"/>
          </a:p>
        </p:txBody>
      </p:sp>
    </p:spTree>
    <p:extLst>
      <p:ext uri="{BB962C8B-B14F-4D97-AF65-F5344CB8AC3E}">
        <p14:creationId xmlns:p14="http://schemas.microsoft.com/office/powerpoint/2010/main" val="1322698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ED851D2-606B-4D5B-9693-5465D00B0316}"/>
              </a:ext>
            </a:extLst>
          </p:cNvPr>
          <p:cNvPicPr>
            <a:picLocks noGrp="1" noChangeAspect="1"/>
          </p:cNvPicPr>
          <p:nvPr>
            <p:ph idx="1"/>
          </p:nvPr>
        </p:nvPicPr>
        <p:blipFill>
          <a:blip r:embed="rId2"/>
          <a:stretch>
            <a:fillRect/>
          </a:stretch>
        </p:blipFill>
        <p:spPr>
          <a:xfrm>
            <a:off x="1804635" y="457200"/>
            <a:ext cx="8582730" cy="5943600"/>
          </a:xfrm>
          <a:prstGeom prst="rect">
            <a:avLst/>
          </a:prstGeom>
        </p:spPr>
      </p:pic>
    </p:spTree>
    <p:extLst>
      <p:ext uri="{BB962C8B-B14F-4D97-AF65-F5344CB8AC3E}">
        <p14:creationId xmlns:p14="http://schemas.microsoft.com/office/powerpoint/2010/main" val="245418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50AA2F6-F3CB-22F5-D066-8CBD412F45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23" r="212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ext Placeholder 2">
            <a:extLst>
              <a:ext uri="{FF2B5EF4-FFF2-40B4-BE49-F238E27FC236}">
                <a16:creationId xmlns:a16="http://schemas.microsoft.com/office/drawing/2014/main" id="{60721BA1-58E0-44EC-89E1-195BF1574811}"/>
              </a:ext>
            </a:extLst>
          </p:cNvPr>
          <p:cNvSpPr>
            <a:spLocks noGrp="1"/>
          </p:cNvSpPr>
          <p:nvPr>
            <p:ph type="body" idx="1"/>
          </p:nvPr>
        </p:nvSpPr>
        <p:spPr>
          <a:xfrm>
            <a:off x="7782910" y="5242675"/>
            <a:ext cx="4330262" cy="683284"/>
          </a:xfrm>
        </p:spPr>
        <p:txBody>
          <a:bodyPr vert="horz" lIns="91440" tIns="45720" rIns="91440" bIns="45720" rtlCol="0">
            <a:normAutofit/>
          </a:bodyPr>
          <a:lstStyle/>
          <a:p>
            <a:pPr algn="ctr"/>
            <a:r>
              <a:rPr lang="en-US" sz="2000" dirty="0">
                <a:solidFill>
                  <a:schemeClr val="tx1"/>
                </a:solidFill>
              </a:rPr>
              <a:t>https://www.britannica.com/science/continent</a:t>
            </a:r>
          </a:p>
        </p:txBody>
      </p:sp>
      <p:cxnSp>
        <p:nvCxnSpPr>
          <p:cNvPr id="4105" name="Straight Connector 410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371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3EB8638-E002-43BF-AC94-18FAAC170FF1}"/>
              </a:ext>
            </a:extLst>
          </p:cNvPr>
          <p:cNvPicPr>
            <a:picLocks noGrp="1" noChangeAspect="1"/>
          </p:cNvPicPr>
          <p:nvPr>
            <p:ph idx="1"/>
          </p:nvPr>
        </p:nvPicPr>
        <p:blipFill>
          <a:blip r:embed="rId2"/>
          <a:stretch>
            <a:fillRect/>
          </a:stretch>
        </p:blipFill>
        <p:spPr>
          <a:xfrm>
            <a:off x="643467" y="695440"/>
            <a:ext cx="10905066" cy="5467120"/>
          </a:xfrm>
          <a:prstGeom prst="rect">
            <a:avLst/>
          </a:prstGeom>
        </p:spPr>
      </p:pic>
    </p:spTree>
    <p:extLst>
      <p:ext uri="{BB962C8B-B14F-4D97-AF65-F5344CB8AC3E}">
        <p14:creationId xmlns:p14="http://schemas.microsoft.com/office/powerpoint/2010/main" val="2723807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051F85-DD23-403F-8FAF-D3176A8456C1}"/>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Primacy and GDP</a:t>
            </a:r>
          </a:p>
        </p:txBody>
      </p:sp>
      <p:sp>
        <p:nvSpPr>
          <p:cNvPr id="5" name="Content Placeholder 4">
            <a:extLst>
              <a:ext uri="{FF2B5EF4-FFF2-40B4-BE49-F238E27FC236}">
                <a16:creationId xmlns:a16="http://schemas.microsoft.com/office/drawing/2014/main" id="{E6ADD969-DE7C-4DD3-BB1C-62EC4038398E}"/>
              </a:ext>
            </a:extLst>
          </p:cNvPr>
          <p:cNvSpPr>
            <a:spLocks noGrp="1"/>
          </p:cNvSpPr>
          <p:nvPr>
            <p:ph idx="1"/>
          </p:nvPr>
        </p:nvSpPr>
        <p:spPr>
          <a:xfrm>
            <a:off x="838200" y="2438400"/>
            <a:ext cx="10515600" cy="3738562"/>
          </a:xfrm>
        </p:spPr>
        <p:txBody>
          <a:bodyPr>
            <a:normAutofit/>
          </a:bodyPr>
          <a:lstStyle/>
          <a:p>
            <a:r>
              <a:rPr lang="en-US" sz="2400" b="0" i="0" u="none" strike="noStrike" baseline="0" dirty="0">
                <a:latin typeface="MinionPro-Regular" panose="02040503050306020203" pitchFamily="18" charset="0"/>
              </a:rPr>
              <a:t>In the global context, not all primate cities are megacities. Many, for example Kuala Lumpur (Malaysia) and Auckland (New Zealand), have relatively small populations but demonstrate strong attributes of primacy. A primate city is likely to generate a disproportional percentage of a nation’s Gross Domestic Product (GDP) for its size</a:t>
            </a:r>
          </a:p>
          <a:p>
            <a:r>
              <a:rPr lang="en-US" sz="2400" b="0" i="0" u="none" strike="noStrike" baseline="0" dirty="0">
                <a:latin typeface="MinionPro-Regular" panose="02040503050306020203" pitchFamily="18" charset="0"/>
              </a:rPr>
              <a:t>The ratio of GDP per capita in some primate cities can exceed many times the national average per capita figures. It is clear that while primacy is a significant factor in the economic geography and hierarchy of urban settlements in countries, in the context of the global urban system, some primate cities are secondary or lower-order cities.</a:t>
            </a:r>
            <a:endParaRPr lang="en-US" sz="2400" dirty="0"/>
          </a:p>
        </p:txBody>
      </p:sp>
    </p:spTree>
    <p:extLst>
      <p:ext uri="{BB962C8B-B14F-4D97-AF65-F5344CB8AC3E}">
        <p14:creationId xmlns:p14="http://schemas.microsoft.com/office/powerpoint/2010/main" val="2836690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07F9-A492-C18D-6409-2B764F344FF3}"/>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AEE05B37-F603-33C7-F132-8A21D0F9E991}"/>
              </a:ext>
            </a:extLst>
          </p:cNvPr>
          <p:cNvSpPr>
            <a:spLocks noGrp="1"/>
          </p:cNvSpPr>
          <p:nvPr>
            <p:ph idx="1"/>
          </p:nvPr>
        </p:nvSpPr>
        <p:spPr/>
        <p:txBody>
          <a:bodyPr/>
          <a:lstStyle/>
          <a:p>
            <a:r>
              <a:rPr lang="en-US" dirty="0">
                <a:effectLst/>
              </a:rPr>
              <a:t>Roberts, B. H. (2014). </a:t>
            </a:r>
            <a:r>
              <a:rPr lang="en-US" i="1" dirty="0">
                <a:effectLst/>
              </a:rPr>
              <a:t>Managing systems of secondary cities: Policy responses in international development</a:t>
            </a:r>
            <a:r>
              <a:rPr lang="en-US" dirty="0">
                <a:effectLst/>
              </a:rPr>
              <a:t>. </a:t>
            </a:r>
            <a:r>
              <a:rPr lang="en-US" dirty="0">
                <a:effectLst/>
                <a:hlinkClick r:id="rId2"/>
              </a:rPr>
              <a:t>http://www.citiesalliance.org/node/4978</a:t>
            </a:r>
            <a:endParaRPr lang="en-US" dirty="0">
              <a:effectLst/>
            </a:endParaRPr>
          </a:p>
          <a:p>
            <a:r>
              <a:rPr lang="en-US" dirty="0">
                <a:hlinkClick r:id="rId3"/>
              </a:rPr>
              <a:t>https://data.worldbank.org/</a:t>
            </a:r>
            <a:endParaRPr lang="en-US" dirty="0"/>
          </a:p>
          <a:p>
            <a:r>
              <a:rPr lang="en-US" dirty="0">
                <a:effectLst/>
              </a:rPr>
              <a:t>Nations, U. (2018). World Urbanization Prospects. In </a:t>
            </a:r>
            <a:r>
              <a:rPr lang="en-US" i="1" dirty="0">
                <a:effectLst/>
              </a:rPr>
              <a:t>Demographic Research</a:t>
            </a:r>
            <a:r>
              <a:rPr lang="en-US" dirty="0">
                <a:effectLst/>
              </a:rPr>
              <a:t> (Vol. 12). </a:t>
            </a:r>
            <a:r>
              <a:rPr lang="en-US" dirty="0">
                <a:effectLst/>
                <a:hlinkClick r:id="rId4"/>
              </a:rPr>
              <a:t>https://population.un.org/wup/Publications/Files/WUP2018-Report.pdf</a:t>
            </a: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428783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2209-EFDF-10AA-8E15-34A4520704E6}"/>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Global South vs Global North</a:t>
            </a:r>
          </a:p>
        </p:txBody>
      </p:sp>
      <p:sp>
        <p:nvSpPr>
          <p:cNvPr id="3" name="Text Placeholder 2">
            <a:extLst>
              <a:ext uri="{FF2B5EF4-FFF2-40B4-BE49-F238E27FC236}">
                <a16:creationId xmlns:a16="http://schemas.microsoft.com/office/drawing/2014/main" id="{41B274E1-BCA5-C9EB-A78B-25B78731E106}"/>
              </a:ext>
            </a:extLst>
          </p:cNvPr>
          <p:cNvSpPr>
            <a:spLocks noGrp="1"/>
          </p:cNvSpPr>
          <p:nvPr>
            <p:ph type="body" idx="1"/>
          </p:nvPr>
        </p:nvSpPr>
        <p:spPr>
          <a:xfrm>
            <a:off x="714210" y="6356598"/>
            <a:ext cx="10515599" cy="420624"/>
          </a:xfrm>
        </p:spPr>
        <p:txBody>
          <a:bodyPr vert="horz" lIns="91440" tIns="45720" rIns="91440" bIns="45720" rtlCol="0">
            <a:normAutofit fontScale="70000" lnSpcReduction="20000"/>
          </a:bodyPr>
          <a:lstStyle/>
          <a:p>
            <a:r>
              <a:rPr lang="en-US" sz="2400" kern="1200" dirty="0">
                <a:solidFill>
                  <a:schemeClr val="tx1"/>
                </a:solidFill>
                <a:latin typeface="+mn-lt"/>
                <a:ea typeface="+mn-ea"/>
                <a:cs typeface="+mn-cs"/>
              </a:rPr>
              <a:t>https://milnepublishing.geneseo.edu/genderedlives/chapter/chapter-15-the-global-north-introducing-the-region/</a:t>
            </a:r>
          </a:p>
        </p:txBody>
      </p:sp>
      <p:pic>
        <p:nvPicPr>
          <p:cNvPr id="2052" name="Picture 4" descr="A map depicting the Global North and Global South; the Global North includes countries in the Northern Hemisphere, such as the United States and Europe, including Australia and New Zealand.">
            <a:extLst>
              <a:ext uri="{FF2B5EF4-FFF2-40B4-BE49-F238E27FC236}">
                <a16:creationId xmlns:a16="http://schemas.microsoft.com/office/drawing/2014/main" id="{E1C38DB5-D095-0DF8-C7E3-EFC1E62C75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621" y="1339480"/>
            <a:ext cx="11332753" cy="490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44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73C0-8DBC-E77D-67AD-3F0844FB5CFA}"/>
              </a:ext>
            </a:extLst>
          </p:cNvPr>
          <p:cNvSpPr>
            <a:spLocks noGrp="1"/>
          </p:cNvSpPr>
          <p:nvPr>
            <p:ph type="title"/>
          </p:nvPr>
        </p:nvSpPr>
        <p:spPr>
          <a:xfrm>
            <a:off x="838199" y="291090"/>
            <a:ext cx="10515599" cy="420624"/>
          </a:xfrm>
        </p:spPr>
        <p:txBody>
          <a:bodyPr vert="horz" lIns="91440" tIns="45720" rIns="91440" bIns="45720" rtlCol="0" anchor="b">
            <a:normAutofit fontScale="90000"/>
          </a:bodyPr>
          <a:lstStyle/>
          <a:p>
            <a:pPr algn="ctr"/>
            <a:r>
              <a:rPr lang="en-US" sz="3200" kern="1200" dirty="0">
                <a:solidFill>
                  <a:schemeClr val="tx1"/>
                </a:solidFill>
                <a:latin typeface="+mj-lt"/>
                <a:ea typeface="+mj-ea"/>
                <a:cs typeface="+mj-cs"/>
              </a:rPr>
              <a:t>Global South vs Global North</a:t>
            </a:r>
          </a:p>
        </p:txBody>
      </p:sp>
      <p:sp>
        <p:nvSpPr>
          <p:cNvPr id="3" name="Text Placeholder 2">
            <a:extLst>
              <a:ext uri="{FF2B5EF4-FFF2-40B4-BE49-F238E27FC236}">
                <a16:creationId xmlns:a16="http://schemas.microsoft.com/office/drawing/2014/main" id="{A168A385-87B5-1CD1-6D5D-2E85BC826A46}"/>
              </a:ext>
            </a:extLst>
          </p:cNvPr>
          <p:cNvSpPr>
            <a:spLocks noGrp="1"/>
          </p:cNvSpPr>
          <p:nvPr>
            <p:ph type="body" idx="1"/>
          </p:nvPr>
        </p:nvSpPr>
        <p:spPr>
          <a:xfrm>
            <a:off x="838199" y="6356598"/>
            <a:ext cx="10515599" cy="420624"/>
          </a:xfrm>
        </p:spPr>
        <p:txBody>
          <a:bodyPr vert="horz" lIns="91440" tIns="45720" rIns="91440" bIns="45720" rtlCol="0">
            <a:normAutofit fontScale="70000" lnSpcReduction="20000"/>
          </a:bodyPr>
          <a:lstStyle/>
          <a:p>
            <a:pPr algn="ctr"/>
            <a:r>
              <a:rPr lang="en-US" sz="2400" kern="1200" dirty="0">
                <a:solidFill>
                  <a:schemeClr val="tx1"/>
                </a:solidFill>
                <a:latin typeface="+mn-lt"/>
                <a:ea typeface="+mn-ea"/>
                <a:cs typeface="+mn-cs"/>
              </a:rPr>
              <a:t>https://www.geocurrents.info/economic-geography/a-global-northsouth-division-in-the-demic-framework</a:t>
            </a:r>
          </a:p>
        </p:txBody>
      </p:sp>
      <p:pic>
        <p:nvPicPr>
          <p:cNvPr id="3074" name="Picture 2" descr="Map of the North/South Division in the Demic Framework">
            <a:extLst>
              <a:ext uri="{FF2B5EF4-FFF2-40B4-BE49-F238E27FC236}">
                <a16:creationId xmlns:a16="http://schemas.microsoft.com/office/drawing/2014/main" id="{83257FB2-60AE-7D1E-CB02-D35C916D8C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1183" y="711714"/>
            <a:ext cx="8652168" cy="560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2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A52C3-20F5-4AC1-8308-0F9CA449AC70}"/>
              </a:ext>
            </a:extLst>
          </p:cNvPr>
          <p:cNvSpPr>
            <a:spLocks noGrp="1"/>
          </p:cNvSpPr>
          <p:nvPr>
            <p:ph type="title"/>
          </p:nvPr>
        </p:nvSpPr>
        <p:spPr>
          <a:xfrm>
            <a:off x="838200" y="365125"/>
            <a:ext cx="10515600" cy="1325563"/>
          </a:xfrm>
        </p:spPr>
        <p:txBody>
          <a:bodyPr>
            <a:normAutofit/>
          </a:bodyPr>
          <a:lstStyle/>
          <a:p>
            <a:pPr algn="ctr"/>
            <a:r>
              <a:rPr lang="en-US" sz="4200" dirty="0"/>
              <a:t>IMPORTANT CHARACTERISTICS OF URBANIZATION</a:t>
            </a:r>
          </a:p>
        </p:txBody>
      </p:sp>
      <p:graphicFrame>
        <p:nvGraphicFramePr>
          <p:cNvPr id="6" name="Content Placeholder 1">
            <a:extLst>
              <a:ext uri="{FF2B5EF4-FFF2-40B4-BE49-F238E27FC236}">
                <a16:creationId xmlns:a16="http://schemas.microsoft.com/office/drawing/2014/main" id="{46457162-B15D-42B2-9EDC-B381D68D3466}"/>
              </a:ext>
            </a:extLst>
          </p:cNvPr>
          <p:cNvGraphicFramePr>
            <a:graphicFrameLocks noGrp="1"/>
          </p:cNvGraphicFramePr>
          <p:nvPr>
            <p:ph idx="1"/>
            <p:extLst>
              <p:ext uri="{D42A27DB-BD31-4B8C-83A1-F6EECF244321}">
                <p14:modId xmlns:p14="http://schemas.microsoft.com/office/powerpoint/2010/main" val="77800575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Image result for logo uns">
            <a:extLst>
              <a:ext uri="{FF2B5EF4-FFF2-40B4-BE49-F238E27FC236}">
                <a16:creationId xmlns:a16="http://schemas.microsoft.com/office/drawing/2014/main" id="{D2EFAC87-724E-404B-8747-BA34F22FA8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95661" y="6176963"/>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1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1FFA05BE-15E8-4B60-959E-FACC6C6B72BC}"/>
                                            </p:graphicEl>
                                          </p:spTgt>
                                        </p:tgtEl>
                                        <p:attrNameLst>
                                          <p:attrName>style.visibility</p:attrName>
                                        </p:attrNameLst>
                                      </p:cBhvr>
                                      <p:to>
                                        <p:strVal val="visible"/>
                                      </p:to>
                                    </p:set>
                                    <p:anim calcmode="lin" valueType="num">
                                      <p:cBhvr additive="base">
                                        <p:cTn id="7" dur="500" fill="hold"/>
                                        <p:tgtEl>
                                          <p:spTgt spid="6">
                                            <p:graphicEl>
                                              <a:dgm id="{1FFA05BE-15E8-4B60-959E-FACC6C6B72B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1FFA05BE-15E8-4B60-959E-FACC6C6B72B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C07BC999-8340-4FF0-B173-5A00C8164A87}"/>
                                            </p:graphicEl>
                                          </p:spTgt>
                                        </p:tgtEl>
                                        <p:attrNameLst>
                                          <p:attrName>style.visibility</p:attrName>
                                        </p:attrNameLst>
                                      </p:cBhvr>
                                      <p:to>
                                        <p:strVal val="visible"/>
                                      </p:to>
                                    </p:set>
                                    <p:anim calcmode="lin" valueType="num">
                                      <p:cBhvr additive="base">
                                        <p:cTn id="13" dur="500" fill="hold"/>
                                        <p:tgtEl>
                                          <p:spTgt spid="6">
                                            <p:graphicEl>
                                              <a:dgm id="{C07BC999-8340-4FF0-B173-5A00C8164A8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C07BC999-8340-4FF0-B173-5A00C8164A87}"/>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graphicEl>
                                              <a:dgm id="{6DF2B1AE-7A16-4B3B-99A2-E618FF3F8B82}"/>
                                            </p:graphicEl>
                                          </p:spTgt>
                                        </p:tgtEl>
                                        <p:attrNameLst>
                                          <p:attrName>style.visibility</p:attrName>
                                        </p:attrNameLst>
                                      </p:cBhvr>
                                      <p:to>
                                        <p:strVal val="visible"/>
                                      </p:to>
                                    </p:set>
                                    <p:anim calcmode="lin" valueType="num">
                                      <p:cBhvr additive="base">
                                        <p:cTn id="17" dur="500" fill="hold"/>
                                        <p:tgtEl>
                                          <p:spTgt spid="6">
                                            <p:graphicEl>
                                              <a:dgm id="{6DF2B1AE-7A16-4B3B-99A2-E618FF3F8B8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6DF2B1AE-7A16-4B3B-99A2-E618FF3F8B8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graphicEl>
                                              <a:dgm id="{9DFB46CD-D6F2-4889-A309-386267D470E2}"/>
                                            </p:graphicEl>
                                          </p:spTgt>
                                        </p:tgtEl>
                                        <p:attrNameLst>
                                          <p:attrName>style.visibility</p:attrName>
                                        </p:attrNameLst>
                                      </p:cBhvr>
                                      <p:to>
                                        <p:strVal val="visible"/>
                                      </p:to>
                                    </p:set>
                                    <p:anim calcmode="lin" valueType="num">
                                      <p:cBhvr additive="base">
                                        <p:cTn id="23" dur="500" fill="hold"/>
                                        <p:tgtEl>
                                          <p:spTgt spid="6">
                                            <p:graphicEl>
                                              <a:dgm id="{9DFB46CD-D6F2-4889-A309-386267D470E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9DFB46CD-D6F2-4889-A309-386267D470E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graphicEl>
                                              <a:dgm id="{DE87131D-8F8F-430D-83FE-879A32F66E09}"/>
                                            </p:graphicEl>
                                          </p:spTgt>
                                        </p:tgtEl>
                                        <p:attrNameLst>
                                          <p:attrName>style.visibility</p:attrName>
                                        </p:attrNameLst>
                                      </p:cBhvr>
                                      <p:to>
                                        <p:strVal val="visible"/>
                                      </p:to>
                                    </p:set>
                                    <p:anim calcmode="lin" valueType="num">
                                      <p:cBhvr additive="base">
                                        <p:cTn id="27" dur="500" fill="hold"/>
                                        <p:tgtEl>
                                          <p:spTgt spid="6">
                                            <p:graphicEl>
                                              <a:dgm id="{DE87131D-8F8F-430D-83FE-879A32F66E0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DE87131D-8F8F-430D-83FE-879A32F66E09}"/>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dgm id="{DC24F10F-CFCF-4320-9E33-825F8E714AEA}"/>
                                            </p:graphicEl>
                                          </p:spTgt>
                                        </p:tgtEl>
                                        <p:attrNameLst>
                                          <p:attrName>style.visibility</p:attrName>
                                        </p:attrNameLst>
                                      </p:cBhvr>
                                      <p:to>
                                        <p:strVal val="visible"/>
                                      </p:to>
                                    </p:set>
                                    <p:anim calcmode="lin" valueType="num">
                                      <p:cBhvr additive="base">
                                        <p:cTn id="31" dur="500" fill="hold"/>
                                        <p:tgtEl>
                                          <p:spTgt spid="6">
                                            <p:graphicEl>
                                              <a:dgm id="{DC24F10F-CFCF-4320-9E33-825F8E714AE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DC24F10F-CFCF-4320-9E33-825F8E714AE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omen in matching clothes">
            <a:extLst>
              <a:ext uri="{FF2B5EF4-FFF2-40B4-BE49-F238E27FC236}">
                <a16:creationId xmlns:a16="http://schemas.microsoft.com/office/drawing/2014/main" id="{86C86997-F9D0-73DA-97D2-CF9CC19FFB7A}"/>
              </a:ext>
            </a:extLst>
          </p:cNvPr>
          <p:cNvPicPr>
            <a:picLocks noChangeAspect="1"/>
          </p:cNvPicPr>
          <p:nvPr/>
        </p:nvPicPr>
        <p:blipFill rotWithShape="1">
          <a:blip r:embed="rId2">
            <a:alphaModFix amt="50000"/>
          </a:blip>
          <a:srcRect t="21052"/>
          <a:stretch/>
        </p:blipFill>
        <p:spPr>
          <a:xfrm>
            <a:off x="20" y="1"/>
            <a:ext cx="12191980" cy="6857999"/>
          </a:xfrm>
          <a:prstGeom prst="rect">
            <a:avLst/>
          </a:prstGeom>
        </p:spPr>
      </p:pic>
      <p:sp>
        <p:nvSpPr>
          <p:cNvPr id="4" name="Title 3">
            <a:extLst>
              <a:ext uri="{FF2B5EF4-FFF2-40B4-BE49-F238E27FC236}">
                <a16:creationId xmlns:a16="http://schemas.microsoft.com/office/drawing/2014/main" id="{BF83B80A-A577-6812-7815-EBE7B251ECC5}"/>
              </a:ext>
            </a:extLst>
          </p:cNvPr>
          <p:cNvSpPr>
            <a:spLocks noGrp="1"/>
          </p:cNvSpPr>
          <p:nvPr>
            <p:ph type="ctrTitle"/>
          </p:nvPr>
        </p:nvSpPr>
        <p:spPr>
          <a:xfrm>
            <a:off x="1524000" y="1122362"/>
            <a:ext cx="9144000" cy="2900518"/>
          </a:xfrm>
        </p:spPr>
        <p:txBody>
          <a:bodyPr>
            <a:normAutofit/>
          </a:bodyPr>
          <a:lstStyle/>
          <a:p>
            <a:r>
              <a:rPr lang="en-US" sz="4000" dirty="0">
                <a:solidFill>
                  <a:srgbClr val="FFFFFF"/>
                </a:solidFill>
              </a:rPr>
              <a:t>Workable definition of urbanization</a:t>
            </a:r>
          </a:p>
        </p:txBody>
      </p:sp>
      <p:sp>
        <p:nvSpPr>
          <p:cNvPr id="5" name="Content Placeholder 4">
            <a:extLst>
              <a:ext uri="{FF2B5EF4-FFF2-40B4-BE49-F238E27FC236}">
                <a16:creationId xmlns:a16="http://schemas.microsoft.com/office/drawing/2014/main" id="{624C5ED0-C739-13BF-E502-4850FF7EF6A8}"/>
              </a:ext>
            </a:extLst>
          </p:cNvPr>
          <p:cNvSpPr>
            <a:spLocks noGrp="1"/>
          </p:cNvSpPr>
          <p:nvPr>
            <p:ph type="subTitle" idx="1"/>
          </p:nvPr>
        </p:nvSpPr>
        <p:spPr>
          <a:xfrm>
            <a:off x="1524000" y="4159404"/>
            <a:ext cx="9144000" cy="1098395"/>
          </a:xfrm>
        </p:spPr>
        <p:txBody>
          <a:bodyPr>
            <a:normAutofit fontScale="55000" lnSpcReduction="20000"/>
          </a:bodyPr>
          <a:lstStyle/>
          <a:p>
            <a:r>
              <a:rPr lang="en-US" sz="6600" dirty="0">
                <a:solidFill>
                  <a:srgbClr val="FFFFFF"/>
                </a:solidFill>
              </a:rPr>
              <a:t>Level of Urbanization</a:t>
            </a:r>
          </a:p>
          <a:p>
            <a:r>
              <a:rPr lang="en-US" sz="6600" dirty="0">
                <a:solidFill>
                  <a:srgbClr val="FFFFFF"/>
                </a:solidFill>
              </a:rPr>
              <a:t>Urbanization Rate</a:t>
            </a:r>
          </a:p>
        </p:txBody>
      </p:sp>
    </p:spTree>
    <p:extLst>
      <p:ext uri="{BB962C8B-B14F-4D97-AF65-F5344CB8AC3E}">
        <p14:creationId xmlns:p14="http://schemas.microsoft.com/office/powerpoint/2010/main" val="130905345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31B5FAD1-07E1-4F05-A89E-C820824E88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4889" y="1028699"/>
            <a:ext cx="7902221" cy="5185833"/>
          </a:xfrm>
          <a:prstGeom prst="rect">
            <a:avLst/>
          </a:prstGeom>
        </p:spPr>
      </p:pic>
      <p:cxnSp>
        <p:nvCxnSpPr>
          <p:cNvPr id="7" name="Straight Arrow Connector 6">
            <a:extLst>
              <a:ext uri="{FF2B5EF4-FFF2-40B4-BE49-F238E27FC236}">
                <a16:creationId xmlns:a16="http://schemas.microsoft.com/office/drawing/2014/main" id="{D0C6FD9E-7178-4021-AF85-8539BE9F2DC7}"/>
              </a:ext>
            </a:extLst>
          </p:cNvPr>
          <p:cNvCxnSpPr/>
          <p:nvPr/>
        </p:nvCxnSpPr>
        <p:spPr>
          <a:xfrm>
            <a:off x="6733328" y="1597045"/>
            <a:ext cx="815926" cy="6330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6FD3180-22D1-4246-B40C-40764233F186}"/>
              </a:ext>
            </a:extLst>
          </p:cNvPr>
          <p:cNvSpPr txBox="1"/>
          <p:nvPr/>
        </p:nvSpPr>
        <p:spPr>
          <a:xfrm>
            <a:off x="7661702" y="2485303"/>
            <a:ext cx="1308295" cy="369332"/>
          </a:xfrm>
          <a:prstGeom prst="rect">
            <a:avLst/>
          </a:prstGeom>
          <a:noFill/>
        </p:spPr>
        <p:txBody>
          <a:bodyPr wrap="square" rtlCol="0">
            <a:spAutoFit/>
          </a:bodyPr>
          <a:lstStyle/>
          <a:p>
            <a:r>
              <a:rPr lang="en-US" b="1" dirty="0">
                <a:solidFill>
                  <a:srgbClr val="FF0000"/>
                </a:solidFill>
              </a:rPr>
              <a:t>2007</a:t>
            </a:r>
          </a:p>
        </p:txBody>
      </p:sp>
      <p:sp>
        <p:nvSpPr>
          <p:cNvPr id="13" name="TextBox 12">
            <a:extLst>
              <a:ext uri="{FF2B5EF4-FFF2-40B4-BE49-F238E27FC236}">
                <a16:creationId xmlns:a16="http://schemas.microsoft.com/office/drawing/2014/main" id="{7E646F75-C5FA-454A-94A2-6696A499A1D7}"/>
              </a:ext>
            </a:extLst>
          </p:cNvPr>
          <p:cNvSpPr txBox="1"/>
          <p:nvPr/>
        </p:nvSpPr>
        <p:spPr>
          <a:xfrm>
            <a:off x="9950757" y="1294263"/>
            <a:ext cx="1590261" cy="1200329"/>
          </a:xfrm>
          <a:prstGeom prst="rect">
            <a:avLst/>
          </a:prstGeom>
          <a:noFill/>
        </p:spPr>
        <p:txBody>
          <a:bodyPr wrap="square" rtlCol="0">
            <a:spAutoFit/>
          </a:bodyPr>
          <a:lstStyle/>
          <a:p>
            <a:r>
              <a:rPr lang="en-US" b="1" dirty="0">
                <a:solidFill>
                  <a:srgbClr val="C00000"/>
                </a:solidFill>
              </a:rPr>
              <a:t>4.35 billion urban population in 2020</a:t>
            </a:r>
          </a:p>
        </p:txBody>
      </p:sp>
      <p:sp>
        <p:nvSpPr>
          <p:cNvPr id="17" name="TextBox 16">
            <a:extLst>
              <a:ext uri="{FF2B5EF4-FFF2-40B4-BE49-F238E27FC236}">
                <a16:creationId xmlns:a16="http://schemas.microsoft.com/office/drawing/2014/main" id="{AE65BA95-5DC6-478E-91CD-3E7E1BA099FE}"/>
              </a:ext>
            </a:extLst>
          </p:cNvPr>
          <p:cNvSpPr txBox="1"/>
          <p:nvPr/>
        </p:nvSpPr>
        <p:spPr>
          <a:xfrm>
            <a:off x="9983727" y="2803370"/>
            <a:ext cx="1590261" cy="1200329"/>
          </a:xfrm>
          <a:prstGeom prst="rect">
            <a:avLst/>
          </a:prstGeom>
          <a:noFill/>
        </p:spPr>
        <p:txBody>
          <a:bodyPr wrap="square" rtlCol="0">
            <a:spAutoFit/>
          </a:bodyPr>
          <a:lstStyle/>
          <a:p>
            <a:r>
              <a:rPr lang="en-US" b="1" dirty="0">
                <a:solidFill>
                  <a:srgbClr val="C00000"/>
                </a:solidFill>
              </a:rPr>
              <a:t>7.75 billion total population in 2020</a:t>
            </a:r>
          </a:p>
        </p:txBody>
      </p:sp>
      <p:sp>
        <p:nvSpPr>
          <p:cNvPr id="15" name="TextBox 14">
            <a:extLst>
              <a:ext uri="{FF2B5EF4-FFF2-40B4-BE49-F238E27FC236}">
                <a16:creationId xmlns:a16="http://schemas.microsoft.com/office/drawing/2014/main" id="{40D761E1-B8CA-4949-AF05-3FB48A9890F2}"/>
              </a:ext>
            </a:extLst>
          </p:cNvPr>
          <p:cNvSpPr txBox="1"/>
          <p:nvPr/>
        </p:nvSpPr>
        <p:spPr>
          <a:xfrm>
            <a:off x="477012" y="480059"/>
            <a:ext cx="10552771" cy="861774"/>
          </a:xfrm>
          <a:prstGeom prst="rect">
            <a:avLst/>
          </a:prstGeom>
          <a:noFill/>
        </p:spPr>
        <p:txBody>
          <a:bodyPr wrap="square" rtlCol="0">
            <a:spAutoFit/>
          </a:bodyPr>
          <a:lstStyle/>
          <a:p>
            <a:pPr algn="ctr"/>
            <a:r>
              <a:rPr lang="en-US" sz="3200" dirty="0"/>
              <a:t>OUR URBANIZED WORLD </a:t>
            </a:r>
          </a:p>
          <a:p>
            <a:endParaRPr lang="en-US" b="1" dirty="0">
              <a:solidFill>
                <a:srgbClr val="C00000"/>
              </a:solidFill>
            </a:endParaRPr>
          </a:p>
        </p:txBody>
      </p:sp>
      <p:pic>
        <p:nvPicPr>
          <p:cNvPr id="19" name="Picture 2" descr="Image result for logo uns">
            <a:extLst>
              <a:ext uri="{FF2B5EF4-FFF2-40B4-BE49-F238E27FC236}">
                <a16:creationId xmlns:a16="http://schemas.microsoft.com/office/drawing/2014/main" id="{F1B99F67-730E-46F3-B971-7239AD7DE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9783" y="5702675"/>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4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68FDFCBD-DE92-F5E9-E86A-3393B5706E8D}"/>
              </a:ext>
            </a:extLst>
          </p:cNvPr>
          <p:cNvGraphicFramePr>
            <a:graphicFrameLocks/>
          </p:cNvGraphicFramePr>
          <p:nvPr>
            <p:extLst>
              <p:ext uri="{D42A27DB-BD31-4B8C-83A1-F6EECF244321}">
                <p14:modId xmlns:p14="http://schemas.microsoft.com/office/powerpoint/2010/main" val="255284798"/>
              </p:ext>
            </p:extLst>
          </p:nvPr>
        </p:nvGraphicFramePr>
        <p:xfrm>
          <a:off x="283779" y="126124"/>
          <a:ext cx="11634951" cy="66215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6134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3353</TotalTime>
  <Words>1244</Words>
  <Application>Microsoft Office PowerPoint</Application>
  <PresentationFormat>Widescreen</PresentationFormat>
  <Paragraphs>103</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vt:lpstr>
      <vt:lpstr>Avenir-Light</vt:lpstr>
      <vt:lpstr>Calibri</vt:lpstr>
      <vt:lpstr>Calibri Light</vt:lpstr>
      <vt:lpstr>MinionPro-Regular</vt:lpstr>
      <vt:lpstr>Office Theme</vt:lpstr>
      <vt:lpstr>Pertemuan 3 Global Trend of Urbanization </vt:lpstr>
      <vt:lpstr>PowerPoint Presentation</vt:lpstr>
      <vt:lpstr>PowerPoint Presentation</vt:lpstr>
      <vt:lpstr>Global South vs Global North</vt:lpstr>
      <vt:lpstr>Global South vs Global North</vt:lpstr>
      <vt:lpstr>IMPORTANT CHARACTERISTICS OF URBANIZATION</vt:lpstr>
      <vt:lpstr>Workable definition of urbanization</vt:lpstr>
      <vt:lpstr>PowerPoint Presentation</vt:lpstr>
      <vt:lpstr>PowerPoint Presentation</vt:lpstr>
      <vt:lpstr>PowerPoint Presentation</vt:lpstr>
      <vt:lpstr>PowerPoint Presentation</vt:lpstr>
      <vt:lpstr>Global Trend: Urbanization  South vs North </vt:lpstr>
      <vt:lpstr>Urbanization  South vs North </vt:lpstr>
      <vt:lpstr>PowerPoint Presentation</vt:lpstr>
      <vt:lpstr>PowerPoint Presentation</vt:lpstr>
      <vt:lpstr>Global Trend: Urbanization  South vs North</vt:lpstr>
      <vt:lpstr>PowerPoint Presentation</vt:lpstr>
      <vt:lpstr>PowerPoint Presentation</vt:lpstr>
      <vt:lpstr>PowerPoint Presentation</vt:lpstr>
      <vt:lpstr>Global Trends</vt:lpstr>
      <vt:lpstr>PowerPoint Presentation</vt:lpstr>
      <vt:lpstr>PowerPoint Presentation</vt:lpstr>
      <vt:lpstr>Shift</vt:lpstr>
      <vt:lpstr>Population by city size</vt:lpstr>
      <vt:lpstr>PowerPoint Presentation</vt:lpstr>
      <vt:lpstr>PowerPoint Presentation</vt:lpstr>
      <vt:lpstr>Systems of cities</vt:lpstr>
      <vt:lpstr>Urban System</vt:lpstr>
      <vt:lpstr>PowerPoint Presentation</vt:lpstr>
      <vt:lpstr>PowerPoint Presentation</vt:lpstr>
      <vt:lpstr>Primacy and GDP</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Urbanization</dc:title>
  <dc:creator>Paramita Rahayu</dc:creator>
  <cp:lastModifiedBy>Reviewer</cp:lastModifiedBy>
  <cp:revision>26</cp:revision>
  <dcterms:created xsi:type="dcterms:W3CDTF">2021-09-05T04:29:02Z</dcterms:created>
  <dcterms:modified xsi:type="dcterms:W3CDTF">2022-09-09T01:10:16Z</dcterms:modified>
</cp:coreProperties>
</file>