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3" autoAdjust="0"/>
    <p:restoredTop sz="94660"/>
  </p:normalViewPr>
  <p:slideViewPr>
    <p:cSldViewPr snapToGrid="0">
      <p:cViewPr varScale="1">
        <p:scale>
          <a:sx n="62" d="100"/>
          <a:sy n="62" d="100"/>
        </p:scale>
        <p:origin x="15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E7BD3-7875-497D-8FDB-67474258B9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id="{F188EE77-1261-47A7-BAE1-2F2A6FD436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id="{FE6F117B-DFD2-4E8F-ACA4-F6CAA7EAD54C}"/>
              </a:ext>
            </a:extLst>
          </p:cNvPr>
          <p:cNvSpPr>
            <a:spLocks noGrp="1"/>
          </p:cNvSpPr>
          <p:nvPr>
            <p:ph type="dt" sz="half" idx="10"/>
          </p:nvPr>
        </p:nvSpPr>
        <p:spPr/>
        <p:txBody>
          <a:bodyPr/>
          <a:lstStyle/>
          <a:p>
            <a:fld id="{BDFF884B-36E3-45C0-B958-9019E7047976}" type="datetimeFigureOut">
              <a:rPr lang="id-ID" smtClean="0"/>
              <a:t>28/08/2022</a:t>
            </a:fld>
            <a:endParaRPr lang="id-ID"/>
          </a:p>
        </p:txBody>
      </p:sp>
      <p:sp>
        <p:nvSpPr>
          <p:cNvPr id="5" name="Footer Placeholder 4">
            <a:extLst>
              <a:ext uri="{FF2B5EF4-FFF2-40B4-BE49-F238E27FC236}">
                <a16:creationId xmlns:a16="http://schemas.microsoft.com/office/drawing/2014/main" id="{E62D9B37-ED9B-45BA-A2BC-F9731AFE7508}"/>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2771ED17-B6A5-4D37-979A-8A8218C8AEBC}"/>
              </a:ext>
            </a:extLst>
          </p:cNvPr>
          <p:cNvSpPr>
            <a:spLocks noGrp="1"/>
          </p:cNvSpPr>
          <p:nvPr>
            <p:ph type="sldNum" sz="quarter" idx="12"/>
          </p:nvPr>
        </p:nvSpPr>
        <p:spPr/>
        <p:txBody>
          <a:bodyPr/>
          <a:lstStyle/>
          <a:p>
            <a:fld id="{E82169B9-5B9A-4A07-B5D0-F16C42DF1827}" type="slidenum">
              <a:rPr lang="id-ID" smtClean="0"/>
              <a:t>‹#›</a:t>
            </a:fld>
            <a:endParaRPr lang="id-ID"/>
          </a:p>
        </p:txBody>
      </p:sp>
    </p:spTree>
    <p:extLst>
      <p:ext uri="{BB962C8B-B14F-4D97-AF65-F5344CB8AC3E}">
        <p14:creationId xmlns:p14="http://schemas.microsoft.com/office/powerpoint/2010/main" val="214628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03F6A-E7D4-4A4D-AD42-BEE64E3547A2}"/>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129FF113-9F27-4735-9AAD-2B73E2A8D7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EA14C339-E3DA-413A-AC22-5CEAAA148DF1}"/>
              </a:ext>
            </a:extLst>
          </p:cNvPr>
          <p:cNvSpPr>
            <a:spLocks noGrp="1"/>
          </p:cNvSpPr>
          <p:nvPr>
            <p:ph type="dt" sz="half" idx="10"/>
          </p:nvPr>
        </p:nvSpPr>
        <p:spPr/>
        <p:txBody>
          <a:bodyPr/>
          <a:lstStyle/>
          <a:p>
            <a:fld id="{BDFF884B-36E3-45C0-B958-9019E7047976}" type="datetimeFigureOut">
              <a:rPr lang="id-ID" smtClean="0"/>
              <a:t>28/08/2022</a:t>
            </a:fld>
            <a:endParaRPr lang="id-ID"/>
          </a:p>
        </p:txBody>
      </p:sp>
      <p:sp>
        <p:nvSpPr>
          <p:cNvPr id="5" name="Footer Placeholder 4">
            <a:extLst>
              <a:ext uri="{FF2B5EF4-FFF2-40B4-BE49-F238E27FC236}">
                <a16:creationId xmlns:a16="http://schemas.microsoft.com/office/drawing/2014/main" id="{4C730771-DF8F-4DC2-97AC-4A89A81CB180}"/>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355154E2-B0FD-45CF-A5C6-6537B8F0E64D}"/>
              </a:ext>
            </a:extLst>
          </p:cNvPr>
          <p:cNvSpPr>
            <a:spLocks noGrp="1"/>
          </p:cNvSpPr>
          <p:nvPr>
            <p:ph type="sldNum" sz="quarter" idx="12"/>
          </p:nvPr>
        </p:nvSpPr>
        <p:spPr/>
        <p:txBody>
          <a:bodyPr/>
          <a:lstStyle/>
          <a:p>
            <a:fld id="{E82169B9-5B9A-4A07-B5D0-F16C42DF1827}" type="slidenum">
              <a:rPr lang="id-ID" smtClean="0"/>
              <a:t>‹#›</a:t>
            </a:fld>
            <a:endParaRPr lang="id-ID"/>
          </a:p>
        </p:txBody>
      </p:sp>
    </p:spTree>
    <p:extLst>
      <p:ext uri="{BB962C8B-B14F-4D97-AF65-F5344CB8AC3E}">
        <p14:creationId xmlns:p14="http://schemas.microsoft.com/office/powerpoint/2010/main" val="891144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06B2D4-889B-44CF-AFA7-DA58F0C359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BC6E1B70-D9F7-44D8-9D2F-1A8D212FE1D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B095CFF0-2F50-4B5F-9F2C-A0999610D75E}"/>
              </a:ext>
            </a:extLst>
          </p:cNvPr>
          <p:cNvSpPr>
            <a:spLocks noGrp="1"/>
          </p:cNvSpPr>
          <p:nvPr>
            <p:ph type="dt" sz="half" idx="10"/>
          </p:nvPr>
        </p:nvSpPr>
        <p:spPr/>
        <p:txBody>
          <a:bodyPr/>
          <a:lstStyle/>
          <a:p>
            <a:fld id="{BDFF884B-36E3-45C0-B958-9019E7047976}" type="datetimeFigureOut">
              <a:rPr lang="id-ID" smtClean="0"/>
              <a:t>28/08/2022</a:t>
            </a:fld>
            <a:endParaRPr lang="id-ID"/>
          </a:p>
        </p:txBody>
      </p:sp>
      <p:sp>
        <p:nvSpPr>
          <p:cNvPr id="5" name="Footer Placeholder 4">
            <a:extLst>
              <a:ext uri="{FF2B5EF4-FFF2-40B4-BE49-F238E27FC236}">
                <a16:creationId xmlns:a16="http://schemas.microsoft.com/office/drawing/2014/main" id="{F373D1F0-49B5-4D4E-B19D-D31C278E5C32}"/>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89839FE7-E5EB-48D8-9524-F690827F7D97}"/>
              </a:ext>
            </a:extLst>
          </p:cNvPr>
          <p:cNvSpPr>
            <a:spLocks noGrp="1"/>
          </p:cNvSpPr>
          <p:nvPr>
            <p:ph type="sldNum" sz="quarter" idx="12"/>
          </p:nvPr>
        </p:nvSpPr>
        <p:spPr/>
        <p:txBody>
          <a:bodyPr/>
          <a:lstStyle/>
          <a:p>
            <a:fld id="{E82169B9-5B9A-4A07-B5D0-F16C42DF1827}" type="slidenum">
              <a:rPr lang="id-ID" smtClean="0"/>
              <a:t>‹#›</a:t>
            </a:fld>
            <a:endParaRPr lang="id-ID"/>
          </a:p>
        </p:txBody>
      </p:sp>
    </p:spTree>
    <p:extLst>
      <p:ext uri="{BB962C8B-B14F-4D97-AF65-F5344CB8AC3E}">
        <p14:creationId xmlns:p14="http://schemas.microsoft.com/office/powerpoint/2010/main" val="1001250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572F9-5463-4F90-8AD3-358DACA2055F}"/>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3905829F-A675-4727-B529-4A37F4DD184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10ACBC6F-2005-49DE-BD06-407EE9718229}"/>
              </a:ext>
            </a:extLst>
          </p:cNvPr>
          <p:cNvSpPr>
            <a:spLocks noGrp="1"/>
          </p:cNvSpPr>
          <p:nvPr>
            <p:ph type="dt" sz="half" idx="10"/>
          </p:nvPr>
        </p:nvSpPr>
        <p:spPr/>
        <p:txBody>
          <a:bodyPr/>
          <a:lstStyle/>
          <a:p>
            <a:fld id="{BDFF884B-36E3-45C0-B958-9019E7047976}" type="datetimeFigureOut">
              <a:rPr lang="id-ID" smtClean="0"/>
              <a:t>28/08/2022</a:t>
            </a:fld>
            <a:endParaRPr lang="id-ID"/>
          </a:p>
        </p:txBody>
      </p:sp>
      <p:sp>
        <p:nvSpPr>
          <p:cNvPr id="5" name="Footer Placeholder 4">
            <a:extLst>
              <a:ext uri="{FF2B5EF4-FFF2-40B4-BE49-F238E27FC236}">
                <a16:creationId xmlns:a16="http://schemas.microsoft.com/office/drawing/2014/main" id="{9091C9A5-7FD2-4BD6-87C8-1A94A71E6DAB}"/>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5D6CF840-2809-40A0-BCDD-87E7833AC7CB}"/>
              </a:ext>
            </a:extLst>
          </p:cNvPr>
          <p:cNvSpPr>
            <a:spLocks noGrp="1"/>
          </p:cNvSpPr>
          <p:nvPr>
            <p:ph type="sldNum" sz="quarter" idx="12"/>
          </p:nvPr>
        </p:nvSpPr>
        <p:spPr/>
        <p:txBody>
          <a:bodyPr/>
          <a:lstStyle/>
          <a:p>
            <a:fld id="{E82169B9-5B9A-4A07-B5D0-F16C42DF1827}" type="slidenum">
              <a:rPr lang="id-ID" smtClean="0"/>
              <a:t>‹#›</a:t>
            </a:fld>
            <a:endParaRPr lang="id-ID"/>
          </a:p>
        </p:txBody>
      </p:sp>
    </p:spTree>
    <p:extLst>
      <p:ext uri="{BB962C8B-B14F-4D97-AF65-F5344CB8AC3E}">
        <p14:creationId xmlns:p14="http://schemas.microsoft.com/office/powerpoint/2010/main" val="133319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1830E-7BC9-4F9B-8875-6FE7744122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id="{A7C93487-A0D0-4F6A-BD29-C5D7E7C68E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921A858-3303-4887-BC33-DF23D8DBF670}"/>
              </a:ext>
            </a:extLst>
          </p:cNvPr>
          <p:cNvSpPr>
            <a:spLocks noGrp="1"/>
          </p:cNvSpPr>
          <p:nvPr>
            <p:ph type="dt" sz="half" idx="10"/>
          </p:nvPr>
        </p:nvSpPr>
        <p:spPr/>
        <p:txBody>
          <a:bodyPr/>
          <a:lstStyle/>
          <a:p>
            <a:fld id="{BDFF884B-36E3-45C0-B958-9019E7047976}" type="datetimeFigureOut">
              <a:rPr lang="id-ID" smtClean="0"/>
              <a:t>28/08/2022</a:t>
            </a:fld>
            <a:endParaRPr lang="id-ID"/>
          </a:p>
        </p:txBody>
      </p:sp>
      <p:sp>
        <p:nvSpPr>
          <p:cNvPr id="5" name="Footer Placeholder 4">
            <a:extLst>
              <a:ext uri="{FF2B5EF4-FFF2-40B4-BE49-F238E27FC236}">
                <a16:creationId xmlns:a16="http://schemas.microsoft.com/office/drawing/2014/main" id="{E9539BAF-4813-4D4E-A556-572A7E47D860}"/>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47007E31-1358-4691-85D0-C2E45F3595EA}"/>
              </a:ext>
            </a:extLst>
          </p:cNvPr>
          <p:cNvSpPr>
            <a:spLocks noGrp="1"/>
          </p:cNvSpPr>
          <p:nvPr>
            <p:ph type="sldNum" sz="quarter" idx="12"/>
          </p:nvPr>
        </p:nvSpPr>
        <p:spPr/>
        <p:txBody>
          <a:bodyPr/>
          <a:lstStyle/>
          <a:p>
            <a:fld id="{E82169B9-5B9A-4A07-B5D0-F16C42DF1827}" type="slidenum">
              <a:rPr lang="id-ID" smtClean="0"/>
              <a:t>‹#›</a:t>
            </a:fld>
            <a:endParaRPr lang="id-ID"/>
          </a:p>
        </p:txBody>
      </p:sp>
    </p:spTree>
    <p:extLst>
      <p:ext uri="{BB962C8B-B14F-4D97-AF65-F5344CB8AC3E}">
        <p14:creationId xmlns:p14="http://schemas.microsoft.com/office/powerpoint/2010/main" val="126054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A89D0-4A05-4864-9E4D-C3083EFB8AC6}"/>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212D0B1B-85B7-40AB-B27D-653AD07E52B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id="{B2ABB6EE-744C-4FBC-B574-950912FA984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id="{3AFE9656-4A74-4926-8ADA-50FD43374B17}"/>
              </a:ext>
            </a:extLst>
          </p:cNvPr>
          <p:cNvSpPr>
            <a:spLocks noGrp="1"/>
          </p:cNvSpPr>
          <p:nvPr>
            <p:ph type="dt" sz="half" idx="10"/>
          </p:nvPr>
        </p:nvSpPr>
        <p:spPr/>
        <p:txBody>
          <a:bodyPr/>
          <a:lstStyle/>
          <a:p>
            <a:fld id="{BDFF884B-36E3-45C0-B958-9019E7047976}" type="datetimeFigureOut">
              <a:rPr lang="id-ID" smtClean="0"/>
              <a:t>28/08/2022</a:t>
            </a:fld>
            <a:endParaRPr lang="id-ID"/>
          </a:p>
        </p:txBody>
      </p:sp>
      <p:sp>
        <p:nvSpPr>
          <p:cNvPr id="6" name="Footer Placeholder 5">
            <a:extLst>
              <a:ext uri="{FF2B5EF4-FFF2-40B4-BE49-F238E27FC236}">
                <a16:creationId xmlns:a16="http://schemas.microsoft.com/office/drawing/2014/main" id="{B4DCDA63-9B2D-44A7-B665-8EEAA2BCA3D3}"/>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F4E43087-BD55-4FE4-98B7-570096A249BD}"/>
              </a:ext>
            </a:extLst>
          </p:cNvPr>
          <p:cNvSpPr>
            <a:spLocks noGrp="1"/>
          </p:cNvSpPr>
          <p:nvPr>
            <p:ph type="sldNum" sz="quarter" idx="12"/>
          </p:nvPr>
        </p:nvSpPr>
        <p:spPr/>
        <p:txBody>
          <a:bodyPr/>
          <a:lstStyle/>
          <a:p>
            <a:fld id="{E82169B9-5B9A-4A07-B5D0-F16C42DF1827}" type="slidenum">
              <a:rPr lang="id-ID" smtClean="0"/>
              <a:t>‹#›</a:t>
            </a:fld>
            <a:endParaRPr lang="id-ID"/>
          </a:p>
        </p:txBody>
      </p:sp>
    </p:spTree>
    <p:extLst>
      <p:ext uri="{BB962C8B-B14F-4D97-AF65-F5344CB8AC3E}">
        <p14:creationId xmlns:p14="http://schemas.microsoft.com/office/powerpoint/2010/main" val="1743537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D2AA8-3A2B-41DD-9933-CDE015535B7C}"/>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id="{A9A37A86-D22B-46FB-83B7-BD1CAD080F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784BDDE-A39D-4EC1-9E87-B90EDD0597C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id="{7D9BB75D-565B-4C67-AFB4-BE401991EC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4BC1029-4CA6-4B63-9B5B-D9CC1F21719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id="{1582E98D-2914-43A3-9A85-96FF50B3A5F6}"/>
              </a:ext>
            </a:extLst>
          </p:cNvPr>
          <p:cNvSpPr>
            <a:spLocks noGrp="1"/>
          </p:cNvSpPr>
          <p:nvPr>
            <p:ph type="dt" sz="half" idx="10"/>
          </p:nvPr>
        </p:nvSpPr>
        <p:spPr/>
        <p:txBody>
          <a:bodyPr/>
          <a:lstStyle/>
          <a:p>
            <a:fld id="{BDFF884B-36E3-45C0-B958-9019E7047976}" type="datetimeFigureOut">
              <a:rPr lang="id-ID" smtClean="0"/>
              <a:t>28/08/2022</a:t>
            </a:fld>
            <a:endParaRPr lang="id-ID"/>
          </a:p>
        </p:txBody>
      </p:sp>
      <p:sp>
        <p:nvSpPr>
          <p:cNvPr id="8" name="Footer Placeholder 7">
            <a:extLst>
              <a:ext uri="{FF2B5EF4-FFF2-40B4-BE49-F238E27FC236}">
                <a16:creationId xmlns:a16="http://schemas.microsoft.com/office/drawing/2014/main" id="{0897F4AF-C5BA-49A1-8860-A1C2DDF49C22}"/>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id="{4EF8E269-ED8B-417A-A51D-605B0DB77003}"/>
              </a:ext>
            </a:extLst>
          </p:cNvPr>
          <p:cNvSpPr>
            <a:spLocks noGrp="1"/>
          </p:cNvSpPr>
          <p:nvPr>
            <p:ph type="sldNum" sz="quarter" idx="12"/>
          </p:nvPr>
        </p:nvSpPr>
        <p:spPr/>
        <p:txBody>
          <a:bodyPr/>
          <a:lstStyle/>
          <a:p>
            <a:fld id="{E82169B9-5B9A-4A07-B5D0-F16C42DF1827}" type="slidenum">
              <a:rPr lang="id-ID" smtClean="0"/>
              <a:t>‹#›</a:t>
            </a:fld>
            <a:endParaRPr lang="id-ID"/>
          </a:p>
        </p:txBody>
      </p:sp>
    </p:spTree>
    <p:extLst>
      <p:ext uri="{BB962C8B-B14F-4D97-AF65-F5344CB8AC3E}">
        <p14:creationId xmlns:p14="http://schemas.microsoft.com/office/powerpoint/2010/main" val="3966468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4F791-82E1-40E5-90F3-9CA66BCD78CA}"/>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id="{06482903-8103-4A0B-BB6C-6F441CF57737}"/>
              </a:ext>
            </a:extLst>
          </p:cNvPr>
          <p:cNvSpPr>
            <a:spLocks noGrp="1"/>
          </p:cNvSpPr>
          <p:nvPr>
            <p:ph type="dt" sz="half" idx="10"/>
          </p:nvPr>
        </p:nvSpPr>
        <p:spPr/>
        <p:txBody>
          <a:bodyPr/>
          <a:lstStyle/>
          <a:p>
            <a:fld id="{BDFF884B-36E3-45C0-B958-9019E7047976}" type="datetimeFigureOut">
              <a:rPr lang="id-ID" smtClean="0"/>
              <a:t>28/08/2022</a:t>
            </a:fld>
            <a:endParaRPr lang="id-ID"/>
          </a:p>
        </p:txBody>
      </p:sp>
      <p:sp>
        <p:nvSpPr>
          <p:cNvPr id="4" name="Footer Placeholder 3">
            <a:extLst>
              <a:ext uri="{FF2B5EF4-FFF2-40B4-BE49-F238E27FC236}">
                <a16:creationId xmlns:a16="http://schemas.microsoft.com/office/drawing/2014/main" id="{149B1735-E6CB-4DE4-9E29-5A56BBF37EC2}"/>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id="{77E40B92-3C8C-4BB1-9DBF-8BBC60797B41}"/>
              </a:ext>
            </a:extLst>
          </p:cNvPr>
          <p:cNvSpPr>
            <a:spLocks noGrp="1"/>
          </p:cNvSpPr>
          <p:nvPr>
            <p:ph type="sldNum" sz="quarter" idx="12"/>
          </p:nvPr>
        </p:nvSpPr>
        <p:spPr/>
        <p:txBody>
          <a:bodyPr/>
          <a:lstStyle/>
          <a:p>
            <a:fld id="{E82169B9-5B9A-4A07-B5D0-F16C42DF1827}" type="slidenum">
              <a:rPr lang="id-ID" smtClean="0"/>
              <a:t>‹#›</a:t>
            </a:fld>
            <a:endParaRPr lang="id-ID"/>
          </a:p>
        </p:txBody>
      </p:sp>
    </p:spTree>
    <p:extLst>
      <p:ext uri="{BB962C8B-B14F-4D97-AF65-F5344CB8AC3E}">
        <p14:creationId xmlns:p14="http://schemas.microsoft.com/office/powerpoint/2010/main" val="1012650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7F45D8-26EF-4E46-81ED-89893ECB1C54}"/>
              </a:ext>
            </a:extLst>
          </p:cNvPr>
          <p:cNvSpPr>
            <a:spLocks noGrp="1"/>
          </p:cNvSpPr>
          <p:nvPr>
            <p:ph type="dt" sz="half" idx="10"/>
          </p:nvPr>
        </p:nvSpPr>
        <p:spPr/>
        <p:txBody>
          <a:bodyPr/>
          <a:lstStyle/>
          <a:p>
            <a:fld id="{BDFF884B-36E3-45C0-B958-9019E7047976}" type="datetimeFigureOut">
              <a:rPr lang="id-ID" smtClean="0"/>
              <a:t>28/08/2022</a:t>
            </a:fld>
            <a:endParaRPr lang="id-ID"/>
          </a:p>
        </p:txBody>
      </p:sp>
      <p:sp>
        <p:nvSpPr>
          <p:cNvPr id="3" name="Footer Placeholder 2">
            <a:extLst>
              <a:ext uri="{FF2B5EF4-FFF2-40B4-BE49-F238E27FC236}">
                <a16:creationId xmlns:a16="http://schemas.microsoft.com/office/drawing/2014/main" id="{25D9AE54-5F2B-4F62-9943-B3C453C87B97}"/>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id="{DFD42A9E-99D3-42E5-90B3-35BA61ED07FE}"/>
              </a:ext>
            </a:extLst>
          </p:cNvPr>
          <p:cNvSpPr>
            <a:spLocks noGrp="1"/>
          </p:cNvSpPr>
          <p:nvPr>
            <p:ph type="sldNum" sz="quarter" idx="12"/>
          </p:nvPr>
        </p:nvSpPr>
        <p:spPr/>
        <p:txBody>
          <a:bodyPr/>
          <a:lstStyle/>
          <a:p>
            <a:fld id="{E82169B9-5B9A-4A07-B5D0-F16C42DF1827}" type="slidenum">
              <a:rPr lang="id-ID" smtClean="0"/>
              <a:t>‹#›</a:t>
            </a:fld>
            <a:endParaRPr lang="id-ID"/>
          </a:p>
        </p:txBody>
      </p:sp>
    </p:spTree>
    <p:extLst>
      <p:ext uri="{BB962C8B-B14F-4D97-AF65-F5344CB8AC3E}">
        <p14:creationId xmlns:p14="http://schemas.microsoft.com/office/powerpoint/2010/main" val="1750753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02431-C7DC-4F6A-8853-268EDD5C87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id="{6C5FDBF7-AB7B-4307-A431-17CCF5FDE6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id="{5A43C903-CBEE-43D6-BA39-EBD92E5137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7F4FC98-7DB4-45D9-BC65-5FFAA1487FDF}"/>
              </a:ext>
            </a:extLst>
          </p:cNvPr>
          <p:cNvSpPr>
            <a:spLocks noGrp="1"/>
          </p:cNvSpPr>
          <p:nvPr>
            <p:ph type="dt" sz="half" idx="10"/>
          </p:nvPr>
        </p:nvSpPr>
        <p:spPr/>
        <p:txBody>
          <a:bodyPr/>
          <a:lstStyle/>
          <a:p>
            <a:fld id="{BDFF884B-36E3-45C0-B958-9019E7047976}" type="datetimeFigureOut">
              <a:rPr lang="id-ID" smtClean="0"/>
              <a:t>28/08/2022</a:t>
            </a:fld>
            <a:endParaRPr lang="id-ID"/>
          </a:p>
        </p:txBody>
      </p:sp>
      <p:sp>
        <p:nvSpPr>
          <p:cNvPr id="6" name="Footer Placeholder 5">
            <a:extLst>
              <a:ext uri="{FF2B5EF4-FFF2-40B4-BE49-F238E27FC236}">
                <a16:creationId xmlns:a16="http://schemas.microsoft.com/office/drawing/2014/main" id="{E4B46C8F-08B3-45BC-8775-607A57B0F442}"/>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2169AE69-FE84-49FE-A547-762C7384A43D}"/>
              </a:ext>
            </a:extLst>
          </p:cNvPr>
          <p:cNvSpPr>
            <a:spLocks noGrp="1"/>
          </p:cNvSpPr>
          <p:nvPr>
            <p:ph type="sldNum" sz="quarter" idx="12"/>
          </p:nvPr>
        </p:nvSpPr>
        <p:spPr/>
        <p:txBody>
          <a:bodyPr/>
          <a:lstStyle/>
          <a:p>
            <a:fld id="{E82169B9-5B9A-4A07-B5D0-F16C42DF1827}" type="slidenum">
              <a:rPr lang="id-ID" smtClean="0"/>
              <a:t>‹#›</a:t>
            </a:fld>
            <a:endParaRPr lang="id-ID"/>
          </a:p>
        </p:txBody>
      </p:sp>
    </p:spTree>
    <p:extLst>
      <p:ext uri="{BB962C8B-B14F-4D97-AF65-F5344CB8AC3E}">
        <p14:creationId xmlns:p14="http://schemas.microsoft.com/office/powerpoint/2010/main" val="2132466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1CD18-9074-4745-BB55-368E6FD942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id="{CA0A8A34-C953-489C-8C14-3EE9A8978E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id="{7F216A96-2A30-4A0A-B5C3-3258389BF4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4E73BD-BD77-4B1F-8BE4-907E7678008E}"/>
              </a:ext>
            </a:extLst>
          </p:cNvPr>
          <p:cNvSpPr>
            <a:spLocks noGrp="1"/>
          </p:cNvSpPr>
          <p:nvPr>
            <p:ph type="dt" sz="half" idx="10"/>
          </p:nvPr>
        </p:nvSpPr>
        <p:spPr/>
        <p:txBody>
          <a:bodyPr/>
          <a:lstStyle/>
          <a:p>
            <a:fld id="{BDFF884B-36E3-45C0-B958-9019E7047976}" type="datetimeFigureOut">
              <a:rPr lang="id-ID" smtClean="0"/>
              <a:t>28/08/2022</a:t>
            </a:fld>
            <a:endParaRPr lang="id-ID"/>
          </a:p>
        </p:txBody>
      </p:sp>
      <p:sp>
        <p:nvSpPr>
          <p:cNvPr id="6" name="Footer Placeholder 5">
            <a:extLst>
              <a:ext uri="{FF2B5EF4-FFF2-40B4-BE49-F238E27FC236}">
                <a16:creationId xmlns:a16="http://schemas.microsoft.com/office/drawing/2014/main" id="{8C5CEE0D-4232-470F-961E-3C6BF88DB570}"/>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BD4156B7-F4C7-4DC2-B206-8AE7C154DBED}"/>
              </a:ext>
            </a:extLst>
          </p:cNvPr>
          <p:cNvSpPr>
            <a:spLocks noGrp="1"/>
          </p:cNvSpPr>
          <p:nvPr>
            <p:ph type="sldNum" sz="quarter" idx="12"/>
          </p:nvPr>
        </p:nvSpPr>
        <p:spPr/>
        <p:txBody>
          <a:bodyPr/>
          <a:lstStyle/>
          <a:p>
            <a:fld id="{E82169B9-5B9A-4A07-B5D0-F16C42DF1827}" type="slidenum">
              <a:rPr lang="id-ID" smtClean="0"/>
              <a:t>‹#›</a:t>
            </a:fld>
            <a:endParaRPr lang="id-ID"/>
          </a:p>
        </p:txBody>
      </p:sp>
    </p:spTree>
    <p:extLst>
      <p:ext uri="{BB962C8B-B14F-4D97-AF65-F5344CB8AC3E}">
        <p14:creationId xmlns:p14="http://schemas.microsoft.com/office/powerpoint/2010/main" val="1663334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6DBAF0-0929-4FB5-AB8F-7A7CD0E907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id="{C8CC2BA6-2727-4D4C-A209-27AEF12E66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FE1CE4D3-11C1-44B8-A4EB-2B73CB7B29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884B-36E3-45C0-B958-9019E7047976}" type="datetimeFigureOut">
              <a:rPr lang="id-ID" smtClean="0"/>
              <a:t>28/08/2022</a:t>
            </a:fld>
            <a:endParaRPr lang="id-ID"/>
          </a:p>
        </p:txBody>
      </p:sp>
      <p:sp>
        <p:nvSpPr>
          <p:cNvPr id="5" name="Footer Placeholder 4">
            <a:extLst>
              <a:ext uri="{FF2B5EF4-FFF2-40B4-BE49-F238E27FC236}">
                <a16:creationId xmlns:a16="http://schemas.microsoft.com/office/drawing/2014/main" id="{6FCD51C0-9942-4D1B-8E17-A50890C17C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id="{90DC6EF2-F40B-45D0-96B6-329E162C1A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169B9-5B9A-4A07-B5D0-F16C42DF1827}" type="slidenum">
              <a:rPr lang="id-ID" smtClean="0"/>
              <a:t>‹#›</a:t>
            </a:fld>
            <a:endParaRPr lang="id-ID"/>
          </a:p>
        </p:txBody>
      </p:sp>
    </p:spTree>
    <p:extLst>
      <p:ext uri="{BB962C8B-B14F-4D97-AF65-F5344CB8AC3E}">
        <p14:creationId xmlns:p14="http://schemas.microsoft.com/office/powerpoint/2010/main" val="1293665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F2FDC-B40E-446E-8C5B-997CEC061FE2}"/>
              </a:ext>
            </a:extLst>
          </p:cNvPr>
          <p:cNvSpPr>
            <a:spLocks noGrp="1"/>
          </p:cNvSpPr>
          <p:nvPr>
            <p:ph type="ctrTitle"/>
          </p:nvPr>
        </p:nvSpPr>
        <p:spPr/>
        <p:txBody>
          <a:bodyPr/>
          <a:lstStyle/>
          <a:p>
            <a:r>
              <a:rPr lang="id-ID" dirty="0"/>
              <a:t>PENGERTIAN PENDIDIKAN</a:t>
            </a:r>
          </a:p>
        </p:txBody>
      </p:sp>
      <p:sp>
        <p:nvSpPr>
          <p:cNvPr id="3" name="Subtitle 2">
            <a:extLst>
              <a:ext uri="{FF2B5EF4-FFF2-40B4-BE49-F238E27FC236}">
                <a16:creationId xmlns:a16="http://schemas.microsoft.com/office/drawing/2014/main" id="{4035CFD7-D91D-44E9-AF17-BD88CFFB63C1}"/>
              </a:ext>
            </a:extLst>
          </p:cNvPr>
          <p:cNvSpPr>
            <a:spLocks noGrp="1"/>
          </p:cNvSpPr>
          <p:nvPr>
            <p:ph type="subTitle" idx="1"/>
          </p:nvPr>
        </p:nvSpPr>
        <p:spPr/>
        <p:txBody>
          <a:bodyPr/>
          <a:lstStyle/>
          <a:p>
            <a:r>
              <a:rPr lang="id-ID" dirty="0"/>
              <a:t>Ilmu Pendidkan dan Pendidikan Inklusif</a:t>
            </a:r>
          </a:p>
        </p:txBody>
      </p:sp>
    </p:spTree>
    <p:extLst>
      <p:ext uri="{BB962C8B-B14F-4D97-AF65-F5344CB8AC3E}">
        <p14:creationId xmlns:p14="http://schemas.microsoft.com/office/powerpoint/2010/main" val="2319756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92BBB-ED8A-4759-9BD2-E3062BD0B405}"/>
              </a:ext>
            </a:extLst>
          </p:cNvPr>
          <p:cNvSpPr>
            <a:spLocks noGrp="1"/>
          </p:cNvSpPr>
          <p:nvPr>
            <p:ph type="title"/>
          </p:nvPr>
        </p:nvSpPr>
        <p:spPr/>
        <p:txBody>
          <a:bodyPr/>
          <a:lstStyle/>
          <a:p>
            <a:r>
              <a:rPr lang="id-ID" dirty="0"/>
              <a:t>PENERAPAN DALAM PLB</a:t>
            </a:r>
          </a:p>
        </p:txBody>
      </p:sp>
      <p:sp>
        <p:nvSpPr>
          <p:cNvPr id="3" name="Content Placeholder 2">
            <a:extLst>
              <a:ext uri="{FF2B5EF4-FFF2-40B4-BE49-F238E27FC236}">
                <a16:creationId xmlns:a16="http://schemas.microsoft.com/office/drawing/2014/main" id="{C31FEA8F-8407-434C-8105-292EFC1E0580}"/>
              </a:ext>
            </a:extLst>
          </p:cNvPr>
          <p:cNvSpPr>
            <a:spLocks noGrp="1"/>
          </p:cNvSpPr>
          <p:nvPr>
            <p:ph idx="1"/>
          </p:nvPr>
        </p:nvSpPr>
        <p:spPr/>
        <p:txBody>
          <a:bodyPr>
            <a:normAutofit/>
          </a:bodyPr>
          <a:lstStyle/>
          <a:p>
            <a:pPr marL="0" indent="0" algn="ctr">
              <a:buNone/>
            </a:pPr>
            <a:endParaRPr lang="id-ID" sz="8000" dirty="0"/>
          </a:p>
          <a:p>
            <a:pPr marL="0" indent="0" algn="ctr">
              <a:buNone/>
            </a:pPr>
            <a:r>
              <a:rPr lang="id-ID" sz="9600" dirty="0"/>
              <a:t>?</a:t>
            </a:r>
          </a:p>
        </p:txBody>
      </p:sp>
    </p:spTree>
    <p:extLst>
      <p:ext uri="{BB962C8B-B14F-4D97-AF65-F5344CB8AC3E}">
        <p14:creationId xmlns:p14="http://schemas.microsoft.com/office/powerpoint/2010/main" val="291237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A228A-A668-4DB5-96FB-A15E0EAB922B}"/>
              </a:ext>
            </a:extLst>
          </p:cNvPr>
          <p:cNvSpPr>
            <a:spLocks noGrp="1"/>
          </p:cNvSpPr>
          <p:nvPr>
            <p:ph type="title"/>
          </p:nvPr>
        </p:nvSpPr>
        <p:spPr>
          <a:xfrm>
            <a:off x="1210160" y="2534888"/>
            <a:ext cx="10515600" cy="1325563"/>
          </a:xfrm>
        </p:spPr>
        <p:txBody>
          <a:bodyPr>
            <a:normAutofit/>
          </a:bodyPr>
          <a:lstStyle/>
          <a:p>
            <a:r>
              <a:rPr lang="id-ID" sz="7200" i="1" dirty="0"/>
              <a:t>TERIMAKASIH</a:t>
            </a:r>
          </a:p>
        </p:txBody>
      </p:sp>
    </p:spTree>
    <p:extLst>
      <p:ext uri="{BB962C8B-B14F-4D97-AF65-F5344CB8AC3E}">
        <p14:creationId xmlns:p14="http://schemas.microsoft.com/office/powerpoint/2010/main" val="2936225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76E5D-D1BC-433F-A569-F96DA2801C63}"/>
              </a:ext>
            </a:extLst>
          </p:cNvPr>
          <p:cNvSpPr>
            <a:spLocks noGrp="1"/>
          </p:cNvSpPr>
          <p:nvPr>
            <p:ph type="title"/>
          </p:nvPr>
        </p:nvSpPr>
        <p:spPr/>
        <p:txBody>
          <a:bodyPr/>
          <a:lstStyle/>
          <a:p>
            <a:r>
              <a:rPr lang="id-ID" dirty="0"/>
              <a:t>DEFINISI MAHA LUAS</a:t>
            </a:r>
          </a:p>
        </p:txBody>
      </p:sp>
      <p:graphicFrame>
        <p:nvGraphicFramePr>
          <p:cNvPr id="3" name="Table 2">
            <a:extLst>
              <a:ext uri="{FF2B5EF4-FFF2-40B4-BE49-F238E27FC236}">
                <a16:creationId xmlns:a16="http://schemas.microsoft.com/office/drawing/2014/main" id="{EC424093-D7D5-4620-B1DD-C088523C85B7}"/>
              </a:ext>
            </a:extLst>
          </p:cNvPr>
          <p:cNvGraphicFramePr>
            <a:graphicFrameLocks noGrp="1"/>
          </p:cNvGraphicFramePr>
          <p:nvPr>
            <p:extLst>
              <p:ext uri="{D42A27DB-BD31-4B8C-83A1-F6EECF244321}">
                <p14:modId xmlns:p14="http://schemas.microsoft.com/office/powerpoint/2010/main" val="482904371"/>
              </p:ext>
            </p:extLst>
          </p:nvPr>
        </p:nvGraphicFramePr>
        <p:xfrm>
          <a:off x="838200" y="2038151"/>
          <a:ext cx="10515600" cy="4454724"/>
        </p:xfrm>
        <a:graphic>
          <a:graphicData uri="http://schemas.openxmlformats.org/drawingml/2006/table">
            <a:tbl>
              <a:tblPr firstRow="1" firstCol="1" bandRow="1">
                <a:tableStyleId>{5C22544A-7EE6-4342-B048-85BDC9FD1C3A}</a:tableStyleId>
              </a:tblPr>
              <a:tblGrid>
                <a:gridCol w="5257800">
                  <a:extLst>
                    <a:ext uri="{9D8B030D-6E8A-4147-A177-3AD203B41FA5}">
                      <a16:colId xmlns:a16="http://schemas.microsoft.com/office/drawing/2014/main" val="2625397603"/>
                    </a:ext>
                  </a:extLst>
                </a:gridCol>
                <a:gridCol w="5257800">
                  <a:extLst>
                    <a:ext uri="{9D8B030D-6E8A-4147-A177-3AD203B41FA5}">
                      <a16:colId xmlns:a16="http://schemas.microsoft.com/office/drawing/2014/main" val="4108240026"/>
                    </a:ext>
                  </a:extLst>
                </a:gridCol>
              </a:tblGrid>
              <a:tr h="530989">
                <a:tc>
                  <a:txBody>
                    <a:bodyPr/>
                    <a:lstStyle/>
                    <a:p>
                      <a:pPr>
                        <a:lnSpc>
                          <a:spcPct val="107000"/>
                        </a:lnSpc>
                        <a:spcAft>
                          <a:spcPts val="0"/>
                        </a:spcAft>
                      </a:pPr>
                      <a:r>
                        <a:rPr lang="id-ID" sz="2400">
                          <a:effectLst/>
                        </a:rPr>
                        <a:t>Masa pendidikan</a:t>
                      </a:r>
                      <a:endParaRPr lang="id-ID"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400" dirty="0">
                          <a:effectLst/>
                        </a:rPr>
                        <a:t>Seumur hidup</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9086836"/>
                  </a:ext>
                </a:extLst>
              </a:tr>
              <a:tr h="530989">
                <a:tc>
                  <a:txBody>
                    <a:bodyPr/>
                    <a:lstStyle/>
                    <a:p>
                      <a:pPr>
                        <a:lnSpc>
                          <a:spcPct val="107000"/>
                        </a:lnSpc>
                        <a:spcAft>
                          <a:spcPts val="0"/>
                        </a:spcAft>
                      </a:pPr>
                      <a:r>
                        <a:rPr lang="id-ID" sz="2400">
                          <a:effectLst/>
                        </a:rPr>
                        <a:t>Lingkungan</a:t>
                      </a:r>
                      <a:endParaRPr lang="id-ID"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400" dirty="0">
                          <a:effectLst/>
                        </a:rPr>
                        <a:t>Di mana saja</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0850015"/>
                  </a:ext>
                </a:extLst>
              </a:tr>
              <a:tr h="530989">
                <a:tc>
                  <a:txBody>
                    <a:bodyPr/>
                    <a:lstStyle/>
                    <a:p>
                      <a:pPr>
                        <a:lnSpc>
                          <a:spcPct val="107000"/>
                        </a:lnSpc>
                        <a:spcAft>
                          <a:spcPts val="0"/>
                        </a:spcAft>
                      </a:pPr>
                      <a:r>
                        <a:rPr lang="id-ID" sz="2400">
                          <a:effectLst/>
                        </a:rPr>
                        <a:t>Bentuk kegiatan</a:t>
                      </a:r>
                      <a:endParaRPr lang="id-ID"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400" dirty="0">
                          <a:effectLst/>
                        </a:rPr>
                        <a:t>Apa saja</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9214063"/>
                  </a:ext>
                </a:extLst>
              </a:tr>
              <a:tr h="530989">
                <a:tc>
                  <a:txBody>
                    <a:bodyPr/>
                    <a:lstStyle/>
                    <a:p>
                      <a:pPr>
                        <a:lnSpc>
                          <a:spcPct val="107000"/>
                        </a:lnSpc>
                        <a:spcAft>
                          <a:spcPts val="0"/>
                        </a:spcAft>
                      </a:pPr>
                      <a:r>
                        <a:rPr lang="id-ID" sz="2400">
                          <a:effectLst/>
                        </a:rPr>
                        <a:t>Tujuan pendidikan</a:t>
                      </a:r>
                      <a:endParaRPr lang="id-ID"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400" dirty="0">
                          <a:effectLst/>
                        </a:rPr>
                        <a:t>Sama dengan tujuan hidup</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2220504"/>
                  </a:ext>
                </a:extLst>
              </a:tr>
              <a:tr h="1642132">
                <a:tc>
                  <a:txBody>
                    <a:bodyPr/>
                    <a:lstStyle/>
                    <a:p>
                      <a:pPr>
                        <a:lnSpc>
                          <a:spcPct val="107000"/>
                        </a:lnSpc>
                        <a:spcAft>
                          <a:spcPts val="0"/>
                        </a:spcAft>
                      </a:pPr>
                      <a:r>
                        <a:rPr lang="id-ID" sz="2400">
                          <a:effectLst/>
                        </a:rPr>
                        <a:t>Tokoh-tokoh</a:t>
                      </a:r>
                      <a:endParaRPr lang="id-ID"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400" dirty="0">
                          <a:effectLst/>
                        </a:rPr>
                        <a:t>Kaum humanistic romantism: John Holt, Willam Glasser, Jonathan Kozol, Neil Postman, George Leonard, Carl Rogers, Ivan Illich</a:t>
                      </a:r>
                    </a:p>
                    <a:p>
                      <a:pPr>
                        <a:lnSpc>
                          <a:spcPct val="107000"/>
                        </a:lnSpc>
                        <a:spcAft>
                          <a:spcPts val="0"/>
                        </a:spcAft>
                      </a:pPr>
                      <a:r>
                        <a:rPr lang="id-ID" sz="2400" dirty="0">
                          <a:effectLst/>
                        </a:rPr>
                        <a:t>Kau pragmatics: John Dewey, John Kilpatrick</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39203993"/>
                  </a:ext>
                </a:extLst>
              </a:tr>
            </a:tbl>
          </a:graphicData>
        </a:graphic>
      </p:graphicFrame>
    </p:spTree>
    <p:extLst>
      <p:ext uri="{BB962C8B-B14F-4D97-AF65-F5344CB8AC3E}">
        <p14:creationId xmlns:p14="http://schemas.microsoft.com/office/powerpoint/2010/main" val="2150130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A207D-91BD-4D7B-A453-4F55DC0F4905}"/>
              </a:ext>
            </a:extLst>
          </p:cNvPr>
          <p:cNvSpPr>
            <a:spLocks noGrp="1"/>
          </p:cNvSpPr>
          <p:nvPr>
            <p:ph type="title"/>
          </p:nvPr>
        </p:nvSpPr>
        <p:spPr/>
        <p:txBody>
          <a:bodyPr/>
          <a:lstStyle/>
          <a:p>
            <a:r>
              <a:rPr lang="id-ID" dirty="0"/>
              <a:t>IVAN ILLICH</a:t>
            </a:r>
          </a:p>
        </p:txBody>
      </p:sp>
      <p:sp>
        <p:nvSpPr>
          <p:cNvPr id="3" name="Content Placeholder 2">
            <a:extLst>
              <a:ext uri="{FF2B5EF4-FFF2-40B4-BE49-F238E27FC236}">
                <a16:creationId xmlns:a16="http://schemas.microsoft.com/office/drawing/2014/main" id="{6EFE09A1-89AF-4215-BEC8-C30920E11582}"/>
              </a:ext>
            </a:extLst>
          </p:cNvPr>
          <p:cNvSpPr>
            <a:spLocks noGrp="1"/>
          </p:cNvSpPr>
          <p:nvPr>
            <p:ph idx="1"/>
          </p:nvPr>
        </p:nvSpPr>
        <p:spPr/>
        <p:txBody>
          <a:bodyPr/>
          <a:lstStyle/>
          <a:p>
            <a:r>
              <a:rPr lang="id-ID" dirty="0"/>
              <a:t>Semua orang bebas dan mudah memperoleh sumber belajar</a:t>
            </a:r>
          </a:p>
          <a:p>
            <a:r>
              <a:rPr lang="id-ID" dirty="0"/>
              <a:t>Semua orang bebas dan mudah memberikan ilmu kepada orang lain</a:t>
            </a:r>
          </a:p>
          <a:p>
            <a:r>
              <a:rPr lang="id-ID" dirty="0"/>
              <a:t>Input pendidikan tersedia secara luas</a:t>
            </a:r>
          </a:p>
        </p:txBody>
      </p:sp>
    </p:spTree>
    <p:extLst>
      <p:ext uri="{BB962C8B-B14F-4D97-AF65-F5344CB8AC3E}">
        <p14:creationId xmlns:p14="http://schemas.microsoft.com/office/powerpoint/2010/main" val="371120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8BE34-1216-4900-B727-273201B35DDF}"/>
              </a:ext>
            </a:extLst>
          </p:cNvPr>
          <p:cNvSpPr>
            <a:spLocks noGrp="1"/>
          </p:cNvSpPr>
          <p:nvPr>
            <p:ph type="title"/>
          </p:nvPr>
        </p:nvSpPr>
        <p:spPr/>
        <p:txBody>
          <a:bodyPr/>
          <a:lstStyle/>
          <a:p>
            <a:r>
              <a:rPr lang="id-ID" dirty="0"/>
              <a:t>DEFINISI SEMPIT</a:t>
            </a:r>
          </a:p>
        </p:txBody>
      </p:sp>
      <p:graphicFrame>
        <p:nvGraphicFramePr>
          <p:cNvPr id="3" name="Table 2">
            <a:extLst>
              <a:ext uri="{FF2B5EF4-FFF2-40B4-BE49-F238E27FC236}">
                <a16:creationId xmlns:a16="http://schemas.microsoft.com/office/drawing/2014/main" id="{F37DC297-2757-4C9C-80E4-E53A8ECCD8D5}"/>
              </a:ext>
            </a:extLst>
          </p:cNvPr>
          <p:cNvGraphicFramePr>
            <a:graphicFrameLocks noGrp="1"/>
          </p:cNvGraphicFramePr>
          <p:nvPr>
            <p:extLst>
              <p:ext uri="{D42A27DB-BD31-4B8C-83A1-F6EECF244321}">
                <p14:modId xmlns:p14="http://schemas.microsoft.com/office/powerpoint/2010/main" val="53530597"/>
              </p:ext>
            </p:extLst>
          </p:nvPr>
        </p:nvGraphicFramePr>
        <p:xfrm>
          <a:off x="838200" y="1690688"/>
          <a:ext cx="10515600" cy="4364288"/>
        </p:xfrm>
        <a:graphic>
          <a:graphicData uri="http://schemas.openxmlformats.org/drawingml/2006/table">
            <a:tbl>
              <a:tblPr firstRow="1" firstCol="1" bandRow="1">
                <a:tableStyleId>{5C22544A-7EE6-4342-B048-85BDC9FD1C3A}</a:tableStyleId>
              </a:tblPr>
              <a:tblGrid>
                <a:gridCol w="5257800">
                  <a:extLst>
                    <a:ext uri="{9D8B030D-6E8A-4147-A177-3AD203B41FA5}">
                      <a16:colId xmlns:a16="http://schemas.microsoft.com/office/drawing/2014/main" val="2800377091"/>
                    </a:ext>
                  </a:extLst>
                </a:gridCol>
                <a:gridCol w="5257800">
                  <a:extLst>
                    <a:ext uri="{9D8B030D-6E8A-4147-A177-3AD203B41FA5}">
                      <a16:colId xmlns:a16="http://schemas.microsoft.com/office/drawing/2014/main" val="2877405122"/>
                    </a:ext>
                  </a:extLst>
                </a:gridCol>
              </a:tblGrid>
              <a:tr h="842833">
                <a:tc>
                  <a:txBody>
                    <a:bodyPr/>
                    <a:lstStyle/>
                    <a:p>
                      <a:pPr>
                        <a:lnSpc>
                          <a:spcPct val="107000"/>
                        </a:lnSpc>
                        <a:spcAft>
                          <a:spcPts val="0"/>
                        </a:spcAft>
                      </a:pPr>
                      <a:r>
                        <a:rPr lang="id-ID" sz="2800">
                          <a:effectLst/>
                        </a:rPr>
                        <a:t>Masa pendidikan</a:t>
                      </a:r>
                      <a:endParaRPr lang="id-ID"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800" dirty="0">
                          <a:effectLst/>
                        </a:rPr>
                        <a:t>Masa anak dan remaja</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5579471"/>
                  </a:ext>
                </a:extLst>
              </a:tr>
              <a:tr h="842833">
                <a:tc>
                  <a:txBody>
                    <a:bodyPr/>
                    <a:lstStyle/>
                    <a:p>
                      <a:pPr>
                        <a:lnSpc>
                          <a:spcPct val="107000"/>
                        </a:lnSpc>
                        <a:spcAft>
                          <a:spcPts val="0"/>
                        </a:spcAft>
                      </a:pPr>
                      <a:r>
                        <a:rPr lang="id-ID" sz="2800">
                          <a:effectLst/>
                        </a:rPr>
                        <a:t>Lingkungan</a:t>
                      </a:r>
                      <a:endParaRPr lang="id-ID"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800" dirty="0">
                          <a:effectLst/>
                        </a:rPr>
                        <a:t>Di sekolah </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0589212"/>
                  </a:ext>
                </a:extLst>
              </a:tr>
              <a:tr h="842833">
                <a:tc>
                  <a:txBody>
                    <a:bodyPr/>
                    <a:lstStyle/>
                    <a:p>
                      <a:pPr>
                        <a:lnSpc>
                          <a:spcPct val="107000"/>
                        </a:lnSpc>
                        <a:spcAft>
                          <a:spcPts val="0"/>
                        </a:spcAft>
                      </a:pPr>
                      <a:r>
                        <a:rPr lang="id-ID" sz="2800">
                          <a:effectLst/>
                        </a:rPr>
                        <a:t>Bentuk kegiatan</a:t>
                      </a:r>
                      <a:endParaRPr lang="id-ID"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800" dirty="0">
                          <a:effectLst/>
                        </a:rPr>
                        <a:t>Kurikulum dan pembelajaran terprogram</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0078581"/>
                  </a:ext>
                </a:extLst>
              </a:tr>
              <a:tr h="842833">
                <a:tc>
                  <a:txBody>
                    <a:bodyPr/>
                    <a:lstStyle/>
                    <a:p>
                      <a:pPr>
                        <a:lnSpc>
                          <a:spcPct val="107000"/>
                        </a:lnSpc>
                        <a:spcAft>
                          <a:spcPts val="0"/>
                        </a:spcAft>
                      </a:pPr>
                      <a:r>
                        <a:rPr lang="id-ID" sz="2800">
                          <a:effectLst/>
                        </a:rPr>
                        <a:t>Tujuan pendidikan</a:t>
                      </a:r>
                      <a:endParaRPr lang="id-ID"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800" dirty="0">
                          <a:effectLst/>
                        </a:rPr>
                        <a:t>Mengekbangkan kemampuan tertentu</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0187883"/>
                  </a:ext>
                </a:extLst>
              </a:tr>
              <a:tr h="842833">
                <a:tc>
                  <a:txBody>
                    <a:bodyPr/>
                    <a:lstStyle/>
                    <a:p>
                      <a:pPr>
                        <a:lnSpc>
                          <a:spcPct val="107000"/>
                        </a:lnSpc>
                        <a:spcAft>
                          <a:spcPts val="0"/>
                        </a:spcAft>
                      </a:pPr>
                      <a:r>
                        <a:rPr lang="id-ID" sz="2800">
                          <a:effectLst/>
                        </a:rPr>
                        <a:t>Tokoh-tokoh</a:t>
                      </a:r>
                      <a:endParaRPr lang="id-ID"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800" dirty="0">
                          <a:effectLst/>
                        </a:rPr>
                        <a:t>Kaum behavioris: John B Swatson, B.F. Skinner, L Frank Ward.</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4492222"/>
                  </a:ext>
                </a:extLst>
              </a:tr>
            </a:tbl>
          </a:graphicData>
        </a:graphic>
      </p:graphicFrame>
    </p:spTree>
    <p:extLst>
      <p:ext uri="{BB962C8B-B14F-4D97-AF65-F5344CB8AC3E}">
        <p14:creationId xmlns:p14="http://schemas.microsoft.com/office/powerpoint/2010/main" val="3972900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4897F-7EF8-4FA0-A954-8E18B7A79642}"/>
              </a:ext>
            </a:extLst>
          </p:cNvPr>
          <p:cNvSpPr>
            <a:spLocks noGrp="1"/>
          </p:cNvSpPr>
          <p:nvPr>
            <p:ph type="title"/>
          </p:nvPr>
        </p:nvSpPr>
        <p:spPr/>
        <p:txBody>
          <a:bodyPr/>
          <a:lstStyle/>
          <a:p>
            <a:r>
              <a:rPr lang="id-ID" dirty="0"/>
              <a:t>PRINSIP PENDIDIKAN</a:t>
            </a:r>
          </a:p>
        </p:txBody>
      </p:sp>
      <p:sp>
        <p:nvSpPr>
          <p:cNvPr id="3" name="Content Placeholder 2">
            <a:extLst>
              <a:ext uri="{FF2B5EF4-FFF2-40B4-BE49-F238E27FC236}">
                <a16:creationId xmlns:a16="http://schemas.microsoft.com/office/drawing/2014/main" id="{1CA4C8E0-FD66-48DA-897B-49B9CDFCD859}"/>
              </a:ext>
            </a:extLst>
          </p:cNvPr>
          <p:cNvSpPr>
            <a:spLocks noGrp="1"/>
          </p:cNvSpPr>
          <p:nvPr>
            <p:ph idx="1"/>
          </p:nvPr>
        </p:nvSpPr>
        <p:spPr/>
        <p:txBody>
          <a:bodyPr/>
          <a:lstStyle/>
          <a:p>
            <a:r>
              <a:rPr lang="id-ID" dirty="0"/>
              <a:t>Tingkah laku ditentukan kuat oleh lingkunan</a:t>
            </a:r>
          </a:p>
          <a:p>
            <a:r>
              <a:rPr lang="id-ID" dirty="0"/>
              <a:t>Sekolah merekarasa lingkungan agar berpengaruh baik dan efektif</a:t>
            </a:r>
          </a:p>
          <a:p>
            <a:r>
              <a:rPr lang="id-ID" dirty="0"/>
              <a:t>Optimis bahwa sekolah efektif menyiapkan masa depan anak</a:t>
            </a:r>
          </a:p>
        </p:txBody>
      </p:sp>
    </p:spTree>
    <p:extLst>
      <p:ext uri="{BB962C8B-B14F-4D97-AF65-F5344CB8AC3E}">
        <p14:creationId xmlns:p14="http://schemas.microsoft.com/office/powerpoint/2010/main" val="579649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BA494-5D62-4271-9015-FBCF129872B1}"/>
              </a:ext>
            </a:extLst>
          </p:cNvPr>
          <p:cNvSpPr>
            <a:spLocks noGrp="1"/>
          </p:cNvSpPr>
          <p:nvPr>
            <p:ph type="title"/>
          </p:nvPr>
        </p:nvSpPr>
        <p:spPr/>
        <p:txBody>
          <a:bodyPr/>
          <a:lstStyle/>
          <a:p>
            <a:r>
              <a:rPr lang="id-ID" dirty="0"/>
              <a:t>PENGERTIAN ARTERNATIF</a:t>
            </a:r>
          </a:p>
        </p:txBody>
      </p:sp>
      <p:graphicFrame>
        <p:nvGraphicFramePr>
          <p:cNvPr id="3" name="Table 2">
            <a:extLst>
              <a:ext uri="{FF2B5EF4-FFF2-40B4-BE49-F238E27FC236}">
                <a16:creationId xmlns:a16="http://schemas.microsoft.com/office/drawing/2014/main" id="{B3B657B8-AC24-42A9-B6B6-94191C7BB17B}"/>
              </a:ext>
            </a:extLst>
          </p:cNvPr>
          <p:cNvGraphicFramePr>
            <a:graphicFrameLocks noGrp="1"/>
          </p:cNvGraphicFramePr>
          <p:nvPr>
            <p:extLst>
              <p:ext uri="{D42A27DB-BD31-4B8C-83A1-F6EECF244321}">
                <p14:modId xmlns:p14="http://schemas.microsoft.com/office/powerpoint/2010/main" val="673760948"/>
              </p:ext>
            </p:extLst>
          </p:nvPr>
        </p:nvGraphicFramePr>
        <p:xfrm>
          <a:off x="838200" y="2061275"/>
          <a:ext cx="10515600" cy="3832744"/>
        </p:xfrm>
        <a:graphic>
          <a:graphicData uri="http://schemas.openxmlformats.org/drawingml/2006/table">
            <a:tbl>
              <a:tblPr firstRow="1" firstCol="1" bandRow="1">
                <a:tableStyleId>{5C22544A-7EE6-4342-B048-85BDC9FD1C3A}</a:tableStyleId>
              </a:tblPr>
              <a:tblGrid>
                <a:gridCol w="3950776">
                  <a:extLst>
                    <a:ext uri="{9D8B030D-6E8A-4147-A177-3AD203B41FA5}">
                      <a16:colId xmlns:a16="http://schemas.microsoft.com/office/drawing/2014/main" val="2372527551"/>
                    </a:ext>
                  </a:extLst>
                </a:gridCol>
                <a:gridCol w="6564824">
                  <a:extLst>
                    <a:ext uri="{9D8B030D-6E8A-4147-A177-3AD203B41FA5}">
                      <a16:colId xmlns:a16="http://schemas.microsoft.com/office/drawing/2014/main" val="205159795"/>
                    </a:ext>
                  </a:extLst>
                </a:gridCol>
              </a:tblGrid>
              <a:tr h="633127">
                <a:tc>
                  <a:txBody>
                    <a:bodyPr/>
                    <a:lstStyle/>
                    <a:p>
                      <a:pPr>
                        <a:lnSpc>
                          <a:spcPct val="107000"/>
                        </a:lnSpc>
                        <a:spcAft>
                          <a:spcPts val="0"/>
                        </a:spcAft>
                      </a:pPr>
                      <a:r>
                        <a:rPr lang="id-ID" sz="2000" dirty="0">
                          <a:effectLst/>
                        </a:rPr>
                        <a:t>Masa pendidikan</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dirty="0">
                          <a:effectLst/>
                        </a:rPr>
                        <a:t>Seumur hidup, tetapi hanya pada masa-masa tertentu</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3906925"/>
                  </a:ext>
                </a:extLst>
              </a:tr>
              <a:tr h="633127">
                <a:tc>
                  <a:txBody>
                    <a:bodyPr/>
                    <a:lstStyle/>
                    <a:p>
                      <a:pPr>
                        <a:lnSpc>
                          <a:spcPct val="107000"/>
                        </a:lnSpc>
                        <a:spcAft>
                          <a:spcPts val="0"/>
                        </a:spcAft>
                      </a:pPr>
                      <a:r>
                        <a:rPr lang="id-ID" sz="2000">
                          <a:effectLst/>
                        </a:rPr>
                        <a:t>Lingkungan</a:t>
                      </a:r>
                      <a:endParaRPr lang="id-ID"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dirty="0">
                          <a:effectLst/>
                        </a:rPr>
                        <a:t>Dimana saja, tetapi yang terprogram atau sengaja direncanakan</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4963347"/>
                  </a:ext>
                </a:extLst>
              </a:tr>
              <a:tr h="633127">
                <a:tc>
                  <a:txBody>
                    <a:bodyPr/>
                    <a:lstStyle/>
                    <a:p>
                      <a:pPr>
                        <a:lnSpc>
                          <a:spcPct val="107000"/>
                        </a:lnSpc>
                        <a:spcAft>
                          <a:spcPts val="0"/>
                        </a:spcAft>
                      </a:pPr>
                      <a:r>
                        <a:rPr lang="id-ID" sz="2000">
                          <a:effectLst/>
                        </a:rPr>
                        <a:t>Bentuk kegiatan</a:t>
                      </a:r>
                      <a:endParaRPr lang="id-ID"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dirty="0">
                          <a:effectLst/>
                        </a:rPr>
                        <a:t>Formal, nonformal, informal</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4195946"/>
                  </a:ext>
                </a:extLst>
              </a:tr>
              <a:tr h="633127">
                <a:tc>
                  <a:txBody>
                    <a:bodyPr/>
                    <a:lstStyle/>
                    <a:p>
                      <a:pPr>
                        <a:lnSpc>
                          <a:spcPct val="107000"/>
                        </a:lnSpc>
                        <a:spcAft>
                          <a:spcPts val="0"/>
                        </a:spcAft>
                      </a:pPr>
                      <a:r>
                        <a:rPr lang="id-ID" sz="2000">
                          <a:effectLst/>
                        </a:rPr>
                        <a:t>Tujuan pendidikan</a:t>
                      </a:r>
                      <a:endParaRPr lang="id-ID"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dirty="0">
                          <a:effectLst/>
                        </a:rPr>
                        <a:t>Menyiapkan anak sebagai pribadi maupun sebagai sosial.</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0896602"/>
                  </a:ext>
                </a:extLst>
              </a:tr>
              <a:tr h="1295569">
                <a:tc>
                  <a:txBody>
                    <a:bodyPr/>
                    <a:lstStyle/>
                    <a:p>
                      <a:pPr>
                        <a:lnSpc>
                          <a:spcPct val="107000"/>
                        </a:lnSpc>
                        <a:spcAft>
                          <a:spcPts val="0"/>
                        </a:spcAft>
                      </a:pPr>
                      <a:r>
                        <a:rPr lang="id-ID" sz="2000" dirty="0">
                          <a:effectLst/>
                        </a:rPr>
                        <a:t>Tokoh-tokoh</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dirty="0">
                          <a:effectLst/>
                        </a:rPr>
                        <a:t>Kaum humanis: Edgar Faure, Felipe Herera, Frederick C Ward, </a:t>
                      </a:r>
                    </a:p>
                    <a:p>
                      <a:pPr>
                        <a:lnSpc>
                          <a:spcPct val="107000"/>
                        </a:lnSpc>
                        <a:spcAft>
                          <a:spcPts val="0"/>
                        </a:spcAft>
                      </a:pPr>
                      <a:r>
                        <a:rPr lang="id-ID" sz="2000" dirty="0">
                          <a:effectLst/>
                        </a:rPr>
                        <a:t>Kaum realisme kritis: Stella v P Henderson, Immanuel Kant, Pestalozzi.</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707203"/>
                  </a:ext>
                </a:extLst>
              </a:tr>
            </a:tbl>
          </a:graphicData>
        </a:graphic>
      </p:graphicFrame>
    </p:spTree>
    <p:extLst>
      <p:ext uri="{BB962C8B-B14F-4D97-AF65-F5344CB8AC3E}">
        <p14:creationId xmlns:p14="http://schemas.microsoft.com/office/powerpoint/2010/main" val="857697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17784-1218-4F75-A5E8-0CFC37B60764}"/>
              </a:ext>
            </a:extLst>
          </p:cNvPr>
          <p:cNvSpPr>
            <a:spLocks noGrp="1"/>
          </p:cNvSpPr>
          <p:nvPr>
            <p:ph type="title"/>
          </p:nvPr>
        </p:nvSpPr>
        <p:spPr/>
        <p:txBody>
          <a:bodyPr/>
          <a:lstStyle/>
          <a:p>
            <a:r>
              <a:rPr lang="id-ID" dirty="0"/>
              <a:t>PANDANGAN ALTERNATIF</a:t>
            </a:r>
          </a:p>
        </p:txBody>
      </p:sp>
      <p:sp>
        <p:nvSpPr>
          <p:cNvPr id="3" name="Content Placeholder 2">
            <a:extLst>
              <a:ext uri="{FF2B5EF4-FFF2-40B4-BE49-F238E27FC236}">
                <a16:creationId xmlns:a16="http://schemas.microsoft.com/office/drawing/2014/main" id="{F1FD5CC2-17F1-42E3-AB2F-CFA8DDB2AC3E}"/>
              </a:ext>
            </a:extLst>
          </p:cNvPr>
          <p:cNvSpPr>
            <a:spLocks noGrp="1"/>
          </p:cNvSpPr>
          <p:nvPr>
            <p:ph idx="1"/>
          </p:nvPr>
        </p:nvSpPr>
        <p:spPr/>
        <p:txBody>
          <a:bodyPr/>
          <a:lstStyle/>
          <a:p>
            <a:r>
              <a:rPr lang="id-ID" dirty="0"/>
              <a:t>Pendidikan merupakan interaksi antara individu dengan lingkungan</a:t>
            </a:r>
          </a:p>
          <a:p>
            <a:r>
              <a:rPr lang="id-ID" dirty="0"/>
              <a:t>Lingkungan pendidikan harus dikendalikan, diarahkan pada interaaksi yang berdampak positif</a:t>
            </a:r>
          </a:p>
          <a:p>
            <a:r>
              <a:rPr lang="id-ID" dirty="0"/>
              <a:t>Mengoptimalkan peran sekolah, keliuarga, dan masyarakat</a:t>
            </a:r>
          </a:p>
        </p:txBody>
      </p:sp>
    </p:spTree>
    <p:extLst>
      <p:ext uri="{BB962C8B-B14F-4D97-AF65-F5344CB8AC3E}">
        <p14:creationId xmlns:p14="http://schemas.microsoft.com/office/powerpoint/2010/main" val="2689890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C4900-3D1C-4F3F-A588-697C5B4F867C}"/>
              </a:ext>
            </a:extLst>
          </p:cNvPr>
          <p:cNvSpPr>
            <a:spLocks noGrp="1"/>
          </p:cNvSpPr>
          <p:nvPr>
            <p:ph type="title"/>
          </p:nvPr>
        </p:nvSpPr>
        <p:spPr/>
        <p:txBody>
          <a:bodyPr/>
          <a:lstStyle/>
          <a:p>
            <a:r>
              <a:rPr lang="id-ID" dirty="0"/>
              <a:t>PROSES PENDIDIKAN</a:t>
            </a:r>
          </a:p>
        </p:txBody>
      </p:sp>
      <p:sp>
        <p:nvSpPr>
          <p:cNvPr id="3" name="Content Placeholder 2">
            <a:extLst>
              <a:ext uri="{FF2B5EF4-FFF2-40B4-BE49-F238E27FC236}">
                <a16:creationId xmlns:a16="http://schemas.microsoft.com/office/drawing/2014/main" id="{335235D1-97A9-463E-91F9-B478B01C3B10}"/>
              </a:ext>
            </a:extLst>
          </p:cNvPr>
          <p:cNvSpPr>
            <a:spLocks noGrp="1"/>
          </p:cNvSpPr>
          <p:nvPr>
            <p:ph idx="1"/>
          </p:nvPr>
        </p:nvSpPr>
        <p:spPr/>
        <p:txBody>
          <a:bodyPr/>
          <a:lstStyle/>
          <a:p>
            <a:r>
              <a:rPr lang="id-ID" dirty="0"/>
              <a:t>Transformasi budaya</a:t>
            </a:r>
          </a:p>
          <a:p>
            <a:r>
              <a:rPr lang="id-ID" dirty="0"/>
              <a:t>Pembentukan pribadi</a:t>
            </a:r>
          </a:p>
          <a:p>
            <a:r>
              <a:rPr lang="id-ID" dirty="0"/>
              <a:t>Penyiapan warga negara</a:t>
            </a:r>
          </a:p>
          <a:p>
            <a:r>
              <a:rPr lang="id-ID" dirty="0"/>
              <a:t>Penyiapan tenaga kerja</a:t>
            </a:r>
          </a:p>
          <a:p>
            <a:endParaRPr lang="id-ID" dirty="0"/>
          </a:p>
        </p:txBody>
      </p:sp>
    </p:spTree>
    <p:extLst>
      <p:ext uri="{BB962C8B-B14F-4D97-AF65-F5344CB8AC3E}">
        <p14:creationId xmlns:p14="http://schemas.microsoft.com/office/powerpoint/2010/main" val="2878346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09E83-25B2-4337-AE55-9235BAAFE21F}"/>
              </a:ext>
            </a:extLst>
          </p:cNvPr>
          <p:cNvSpPr>
            <a:spLocks noGrp="1"/>
          </p:cNvSpPr>
          <p:nvPr>
            <p:ph type="title"/>
          </p:nvPr>
        </p:nvSpPr>
        <p:spPr/>
        <p:txBody>
          <a:bodyPr/>
          <a:lstStyle/>
          <a:p>
            <a:r>
              <a:rPr lang="id-ID" dirty="0"/>
              <a:t>PROSES PENDIDIKAN</a:t>
            </a:r>
          </a:p>
        </p:txBody>
      </p:sp>
      <p:graphicFrame>
        <p:nvGraphicFramePr>
          <p:cNvPr id="4" name="Table 3">
            <a:extLst>
              <a:ext uri="{FF2B5EF4-FFF2-40B4-BE49-F238E27FC236}">
                <a16:creationId xmlns:a16="http://schemas.microsoft.com/office/drawing/2014/main" id="{96F9C477-36A1-47C6-8811-7B4D289E1238}"/>
              </a:ext>
            </a:extLst>
          </p:cNvPr>
          <p:cNvGraphicFramePr>
            <a:graphicFrameLocks noGrp="1"/>
          </p:cNvGraphicFramePr>
          <p:nvPr>
            <p:extLst>
              <p:ext uri="{D42A27DB-BD31-4B8C-83A1-F6EECF244321}">
                <p14:modId xmlns:p14="http://schemas.microsoft.com/office/powerpoint/2010/main" val="971185071"/>
              </p:ext>
            </p:extLst>
          </p:nvPr>
        </p:nvGraphicFramePr>
        <p:xfrm>
          <a:off x="838200" y="2076772"/>
          <a:ext cx="10515600" cy="4152633"/>
        </p:xfrm>
        <a:graphic>
          <a:graphicData uri="http://schemas.openxmlformats.org/drawingml/2006/table">
            <a:tbl>
              <a:tblPr firstRow="1" firstCol="1" bandRow="1">
                <a:tableStyleId>{5C22544A-7EE6-4342-B048-85BDC9FD1C3A}</a:tableStyleId>
              </a:tblPr>
              <a:tblGrid>
                <a:gridCol w="3857786">
                  <a:extLst>
                    <a:ext uri="{9D8B030D-6E8A-4147-A177-3AD203B41FA5}">
                      <a16:colId xmlns:a16="http://schemas.microsoft.com/office/drawing/2014/main" val="1962639811"/>
                    </a:ext>
                  </a:extLst>
                </a:gridCol>
                <a:gridCol w="6657814">
                  <a:extLst>
                    <a:ext uri="{9D8B030D-6E8A-4147-A177-3AD203B41FA5}">
                      <a16:colId xmlns:a16="http://schemas.microsoft.com/office/drawing/2014/main" val="3876497974"/>
                    </a:ext>
                  </a:extLst>
                </a:gridCol>
              </a:tblGrid>
              <a:tr h="1249531">
                <a:tc>
                  <a:txBody>
                    <a:bodyPr/>
                    <a:lstStyle/>
                    <a:p>
                      <a:pPr>
                        <a:lnSpc>
                          <a:spcPct val="107000"/>
                        </a:lnSpc>
                        <a:spcAft>
                          <a:spcPts val="0"/>
                        </a:spcAft>
                      </a:pPr>
                      <a:r>
                        <a:rPr lang="id-ID" sz="2400" dirty="0">
                          <a:effectLst/>
                        </a:rPr>
                        <a:t>Transformasi budaya</a:t>
                      </a:r>
                    </a:p>
                    <a:p>
                      <a:pPr>
                        <a:lnSpc>
                          <a:spcPct val="107000"/>
                        </a:lnSpc>
                        <a:spcAft>
                          <a:spcPts val="0"/>
                        </a:spcAft>
                      </a:pPr>
                      <a:r>
                        <a:rPr lang="id-ID" sz="2400" dirty="0">
                          <a:effectLst/>
                        </a:rPr>
                        <a:t> </a:t>
                      </a:r>
                    </a:p>
                    <a:p>
                      <a:pPr>
                        <a:lnSpc>
                          <a:spcPct val="107000"/>
                        </a:lnSpc>
                        <a:spcAft>
                          <a:spcPts val="0"/>
                        </a:spcAft>
                      </a:pP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4">
                  <a:txBody>
                    <a:bodyPr/>
                    <a:lstStyle/>
                    <a:p>
                      <a:pPr>
                        <a:lnSpc>
                          <a:spcPct val="107000"/>
                        </a:lnSpc>
                        <a:spcAft>
                          <a:spcPts val="0"/>
                        </a:spcAft>
                      </a:pPr>
                      <a:r>
                        <a:rPr lang="id-ID" sz="2400" dirty="0">
                          <a:effectLst/>
                        </a:rPr>
                        <a:t> </a:t>
                      </a:r>
                    </a:p>
                    <a:p>
                      <a:pPr>
                        <a:lnSpc>
                          <a:spcPct val="107000"/>
                        </a:lnSpc>
                        <a:spcAft>
                          <a:spcPts val="0"/>
                        </a:spcAft>
                      </a:pPr>
                      <a:endParaRPr lang="id-ID" sz="2400" dirty="0">
                        <a:effectLst/>
                      </a:endParaRPr>
                    </a:p>
                    <a:p>
                      <a:pPr>
                        <a:lnSpc>
                          <a:spcPct val="107000"/>
                        </a:lnSpc>
                        <a:spcAft>
                          <a:spcPts val="0"/>
                        </a:spcAft>
                      </a:pPr>
                      <a:r>
                        <a:rPr lang="id-ID" sz="2400" dirty="0">
                          <a:effectLst/>
                        </a:rPr>
                        <a:t>Meningkatkan kecerdasan serta harkat dan martabat bangsa, mewujudkan manusia serta masyarakat Indonesia yang beriman dan bertakwa kepada Tuhan, berkualitas, dan mandiri, membangun diri dan masyarakat sekelilingnya dan memenuhi kebutuhan pembangunan bangsa.</a:t>
                      </a:r>
                    </a:p>
                    <a:p>
                      <a:pPr>
                        <a:lnSpc>
                          <a:spcPct val="107000"/>
                        </a:lnSpc>
                        <a:spcAft>
                          <a:spcPts val="0"/>
                        </a:spcAft>
                      </a:pPr>
                      <a:r>
                        <a:rPr lang="id-ID" sz="2400" dirty="0">
                          <a:effectLst/>
                        </a:rPr>
                        <a:t> </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996439"/>
                  </a:ext>
                </a:extLst>
              </a:tr>
              <a:tr h="1249531">
                <a:tc>
                  <a:txBody>
                    <a:bodyPr/>
                    <a:lstStyle/>
                    <a:p>
                      <a:pPr>
                        <a:lnSpc>
                          <a:spcPct val="107000"/>
                        </a:lnSpc>
                        <a:spcAft>
                          <a:spcPts val="0"/>
                        </a:spcAft>
                      </a:pPr>
                      <a:r>
                        <a:rPr lang="id-ID" sz="2400" dirty="0">
                          <a:effectLst/>
                        </a:rPr>
                        <a:t>Pembentukan pribadi</a:t>
                      </a:r>
                    </a:p>
                    <a:p>
                      <a:pPr>
                        <a:lnSpc>
                          <a:spcPct val="107000"/>
                        </a:lnSpc>
                        <a:spcAft>
                          <a:spcPts val="0"/>
                        </a:spcAft>
                      </a:pPr>
                      <a:r>
                        <a:rPr lang="id-ID" sz="2400" dirty="0">
                          <a:effectLst/>
                        </a:rPr>
                        <a:t> </a:t>
                      </a:r>
                    </a:p>
                    <a:p>
                      <a:pPr>
                        <a:lnSpc>
                          <a:spcPct val="107000"/>
                        </a:lnSpc>
                        <a:spcAft>
                          <a:spcPts val="0"/>
                        </a:spcAft>
                      </a:pPr>
                      <a:r>
                        <a:rPr lang="id-ID" sz="2400" dirty="0">
                          <a:effectLst/>
                        </a:rPr>
                        <a:t> </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id-ID"/>
                    </a:p>
                  </a:txBody>
                  <a:tcPr/>
                </a:tc>
                <a:extLst>
                  <a:ext uri="{0D108BD9-81ED-4DB2-BD59-A6C34878D82A}">
                    <a16:rowId xmlns:a16="http://schemas.microsoft.com/office/drawing/2014/main" val="3212927955"/>
                  </a:ext>
                </a:extLst>
              </a:tr>
              <a:tr h="1249531">
                <a:tc>
                  <a:txBody>
                    <a:bodyPr/>
                    <a:lstStyle/>
                    <a:p>
                      <a:pPr>
                        <a:lnSpc>
                          <a:spcPct val="107000"/>
                        </a:lnSpc>
                        <a:spcAft>
                          <a:spcPts val="0"/>
                        </a:spcAft>
                      </a:pPr>
                      <a:r>
                        <a:rPr lang="id-ID" sz="2400" dirty="0">
                          <a:effectLst/>
                        </a:rPr>
                        <a:t>Peyiapan warga negara</a:t>
                      </a:r>
                    </a:p>
                    <a:p>
                      <a:pPr>
                        <a:lnSpc>
                          <a:spcPct val="107000"/>
                        </a:lnSpc>
                        <a:spcAft>
                          <a:spcPts val="0"/>
                        </a:spcAft>
                      </a:pPr>
                      <a:r>
                        <a:rPr lang="id-ID" sz="2400" dirty="0">
                          <a:effectLst/>
                        </a:rPr>
                        <a:t> </a:t>
                      </a:r>
                    </a:p>
                    <a:p>
                      <a:pPr>
                        <a:lnSpc>
                          <a:spcPct val="107000"/>
                        </a:lnSpc>
                        <a:spcAft>
                          <a:spcPts val="0"/>
                        </a:spcAft>
                      </a:pPr>
                      <a:r>
                        <a:rPr lang="id-ID" sz="2400" dirty="0">
                          <a:effectLst/>
                        </a:rPr>
                        <a:t> </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id-ID"/>
                    </a:p>
                  </a:txBody>
                  <a:tcPr/>
                </a:tc>
                <a:extLst>
                  <a:ext uri="{0D108BD9-81ED-4DB2-BD59-A6C34878D82A}">
                    <a16:rowId xmlns:a16="http://schemas.microsoft.com/office/drawing/2014/main" val="4217455983"/>
                  </a:ext>
                </a:extLst>
              </a:tr>
              <a:tr h="404040">
                <a:tc>
                  <a:txBody>
                    <a:bodyPr/>
                    <a:lstStyle/>
                    <a:p>
                      <a:pPr>
                        <a:lnSpc>
                          <a:spcPct val="107000"/>
                        </a:lnSpc>
                        <a:spcAft>
                          <a:spcPts val="0"/>
                        </a:spcAft>
                      </a:pPr>
                      <a:r>
                        <a:rPr lang="id-ID" sz="2400" dirty="0">
                          <a:effectLst/>
                        </a:rPr>
                        <a:t>Penyiapan tenaga kerja</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id-ID"/>
                    </a:p>
                  </a:txBody>
                  <a:tcPr/>
                </a:tc>
                <a:extLst>
                  <a:ext uri="{0D108BD9-81ED-4DB2-BD59-A6C34878D82A}">
                    <a16:rowId xmlns:a16="http://schemas.microsoft.com/office/drawing/2014/main" val="2530191872"/>
                  </a:ext>
                </a:extLst>
              </a:tr>
            </a:tbl>
          </a:graphicData>
        </a:graphic>
      </p:graphicFrame>
    </p:spTree>
    <p:extLst>
      <p:ext uri="{BB962C8B-B14F-4D97-AF65-F5344CB8AC3E}">
        <p14:creationId xmlns:p14="http://schemas.microsoft.com/office/powerpoint/2010/main" val="1806199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274</Words>
  <Application>Microsoft Office PowerPoint</Application>
  <PresentationFormat>Widescreen</PresentationFormat>
  <Paragraphs>72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PENGERTIAN PENDIDIKAN</vt:lpstr>
      <vt:lpstr>DEFINISI MAHA LUAS</vt:lpstr>
      <vt:lpstr>IVAN ILLICH</vt:lpstr>
      <vt:lpstr>DEFINISI SEMPIT</vt:lpstr>
      <vt:lpstr>PRINSIP PENDIDIKAN</vt:lpstr>
      <vt:lpstr>PENGERTIAN ARTERNATIF</vt:lpstr>
      <vt:lpstr>PANDANGAN ALTERNATIF</vt:lpstr>
      <vt:lpstr>PROSES PENDIDIKAN</vt:lpstr>
      <vt:lpstr>PROSES PENDIDIKAN</vt:lpstr>
      <vt:lpstr>PENERAPAN DALAM PLB</vt:lpstr>
      <vt:lpstr>TERIMAKASIH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PENGERTIAN PENDIDIKAN</dc:title>
  <dc:creator>TOSHIBA</dc:creator>
  <cp:lastModifiedBy>TOSHIBA</cp:lastModifiedBy>
  <cp:revision>6</cp:revision>
  <dcterms:created xsi:type="dcterms:W3CDTF">2022-08-27T23:34:29Z</dcterms:created>
  <dcterms:modified xsi:type="dcterms:W3CDTF">2022-08-28T04:03:18Z</dcterms:modified>
</cp:coreProperties>
</file>