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8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836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692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403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84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73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73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480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695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5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539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57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34DE-2156-4411-BB65-15ED907F8A9B}" type="datetimeFigureOut">
              <a:rPr lang="id-ID" smtClean="0"/>
              <a:t>09/09/2019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080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image" Target="../media/image5.jpeg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Perpindahan </a:t>
            </a:r>
            <a:r>
              <a:rPr lang="id-ID" dirty="0" smtClean="0"/>
              <a:t>panas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955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7543" y="1985554"/>
            <a:ext cx="9444446" cy="3500846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sz="3200" dirty="0" smtClean="0"/>
              <a:t>Dinyatakan dengan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d-ID" sz="32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cs typeface="Arial" charset="0"/>
              </a:rPr>
              <a:t>	</a:t>
            </a:r>
            <a:r>
              <a:rPr lang="el-GR" sz="3200" dirty="0">
                <a:cs typeface="Arial" charset="0"/>
              </a:rPr>
              <a:t>δ</a:t>
            </a:r>
            <a:r>
              <a:rPr lang="en-US" sz="3200" dirty="0">
                <a:cs typeface="Arial" charset="0"/>
              </a:rPr>
              <a:t> = </a:t>
            </a:r>
            <a:r>
              <a:rPr lang="en-US" sz="3200" dirty="0" err="1">
                <a:cs typeface="Arial" charset="0"/>
              </a:rPr>
              <a:t>Konstanta</a:t>
            </a:r>
            <a:r>
              <a:rPr lang="en-US" sz="3200" dirty="0">
                <a:cs typeface="Arial" charset="0"/>
              </a:rPr>
              <a:t> Stefan-</a:t>
            </a:r>
            <a:r>
              <a:rPr lang="en-US" sz="3200" dirty="0" err="1">
                <a:cs typeface="Arial" charset="0"/>
              </a:rPr>
              <a:t>Boltzman</a:t>
            </a:r>
            <a:r>
              <a:rPr lang="en-US" sz="3200" dirty="0">
                <a:cs typeface="Arial" charset="0"/>
              </a:rPr>
              <a:t> 5,669 </a:t>
            </a:r>
            <a:r>
              <a:rPr lang="en-US" sz="3200" dirty="0" smtClean="0">
                <a:cs typeface="Arial" charset="0"/>
              </a:rPr>
              <a:t>x10</a:t>
            </a:r>
            <a:r>
              <a:rPr lang="en-US" sz="3200" baseline="30000" dirty="0" smtClean="0">
                <a:cs typeface="Arial" charset="0"/>
              </a:rPr>
              <a:t>-8</a:t>
            </a:r>
            <a:r>
              <a:rPr lang="en-US" sz="3200" dirty="0" smtClean="0">
                <a:cs typeface="Arial" charset="0"/>
              </a:rPr>
              <a:t>  </a:t>
            </a:r>
            <a:r>
              <a:rPr lang="en-US" sz="3200" dirty="0">
                <a:cs typeface="Arial" charset="0"/>
              </a:rPr>
              <a:t>w/m</a:t>
            </a:r>
            <a:r>
              <a:rPr lang="en-US" sz="3200" baseline="30000" dirty="0">
                <a:cs typeface="Arial" charset="0"/>
              </a:rPr>
              <a:t>2</a:t>
            </a:r>
            <a:r>
              <a:rPr lang="en-US" sz="3200" dirty="0">
                <a:cs typeface="Arial" charset="0"/>
              </a:rPr>
              <a:t> k</a:t>
            </a:r>
            <a:r>
              <a:rPr lang="en-US" sz="3200" baseline="30000" dirty="0">
                <a:cs typeface="Arial" charset="0"/>
              </a:rPr>
              <a:t>4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cs typeface="Arial" charset="0"/>
              </a:rPr>
              <a:t>	A = </a:t>
            </a:r>
            <a:r>
              <a:rPr lang="en-US" sz="3200" dirty="0" err="1">
                <a:cs typeface="Arial" charset="0"/>
              </a:rPr>
              <a:t>Luas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penampang</a:t>
            </a:r>
            <a:endParaRPr lang="en-US" sz="3200" dirty="0"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cs typeface="Arial" charset="0"/>
              </a:rPr>
              <a:t>	T = </a:t>
            </a:r>
            <a:r>
              <a:rPr lang="en-US" sz="3200" dirty="0" err="1">
                <a:cs typeface="Arial" charset="0"/>
              </a:rPr>
              <a:t>Temperatur</a:t>
            </a:r>
            <a:endParaRPr lang="en-US" sz="3200" dirty="0">
              <a:cs typeface="Arial" charset="0"/>
            </a:endParaRPr>
          </a:p>
          <a:p>
            <a:pPr eaLnBrk="1" hangingPunct="1">
              <a:defRPr/>
            </a:pPr>
            <a:endParaRPr lang="en-US" sz="3200" baseline="30000" dirty="0">
              <a:cs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66164" y="2201092"/>
            <a:ext cx="344315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 = </a:t>
            </a:r>
            <a:r>
              <a:rPr lang="el-GR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δ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 (T</a:t>
            </a:r>
            <a:r>
              <a:rPr lang="en-US" sz="36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36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T</a:t>
            </a:r>
            <a:r>
              <a:rPr lang="en-US" sz="36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36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el-GR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5050"/>
                </a:solidFill>
              </a:rPr>
              <a:t>Perpindahan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en-US" dirty="0" err="1" smtClean="0">
                <a:solidFill>
                  <a:srgbClr val="FF5050"/>
                </a:solidFill>
              </a:rPr>
              <a:t>Panas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id-ID" dirty="0" smtClean="0">
                <a:solidFill>
                  <a:srgbClr val="FF5050"/>
                </a:solidFill>
              </a:rPr>
              <a:t>Radiasi</a:t>
            </a:r>
            <a:endParaRPr lang="en-US" dirty="0" smtClean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8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97280" y="2140010"/>
            <a:ext cx="902643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ES" sz="3200" b="1" u="sng" dirty="0" err="1"/>
              <a:t>contoh</a:t>
            </a:r>
            <a:r>
              <a:rPr lang="es-ES" sz="3200" b="1" u="sng" dirty="0"/>
              <a:t>:</a:t>
            </a:r>
          </a:p>
          <a:p>
            <a:pPr algn="just">
              <a:defRPr/>
            </a:pPr>
            <a:endParaRPr lang="en-US" sz="3200" dirty="0"/>
          </a:p>
          <a:p>
            <a:pPr algn="just">
              <a:defRPr/>
            </a:pPr>
            <a:r>
              <a:rPr lang="es-ES" sz="3200" dirty="0"/>
              <a:t>	</a:t>
            </a:r>
            <a:r>
              <a:rPr lang="es-ES" sz="3200" dirty="0" err="1"/>
              <a:t>Salah</a:t>
            </a:r>
            <a:r>
              <a:rPr lang="es-ES" sz="3200" dirty="0"/>
              <a:t> </a:t>
            </a:r>
            <a:r>
              <a:rPr lang="es-ES" sz="3200" dirty="0" err="1"/>
              <a:t>satu</a:t>
            </a:r>
            <a:r>
              <a:rPr lang="es-ES" sz="3200" dirty="0"/>
              <a:t> </a:t>
            </a:r>
            <a:r>
              <a:rPr lang="es-ES" sz="3200" dirty="0" err="1"/>
              <a:t>permukaan</a:t>
            </a:r>
            <a:r>
              <a:rPr lang="es-ES" sz="3200" dirty="0"/>
              <a:t> </a:t>
            </a:r>
            <a:r>
              <a:rPr lang="es-ES" sz="3200" dirty="0" err="1"/>
              <a:t>sebuah</a:t>
            </a:r>
            <a:r>
              <a:rPr lang="es-ES" sz="3200" dirty="0"/>
              <a:t> </a:t>
            </a:r>
            <a:r>
              <a:rPr lang="es-ES" sz="3200" dirty="0" err="1"/>
              <a:t>plat</a:t>
            </a:r>
            <a:r>
              <a:rPr lang="es-ES" sz="3200" dirty="0"/>
              <a:t> </a:t>
            </a:r>
            <a:r>
              <a:rPr lang="es-ES" sz="3200" dirty="0" err="1"/>
              <a:t>tembaga</a:t>
            </a:r>
            <a:r>
              <a:rPr lang="es-ES" sz="3200" dirty="0"/>
              <a:t> yang </a:t>
            </a:r>
            <a:r>
              <a:rPr lang="es-ES" sz="3200" dirty="0" err="1"/>
              <a:t>tebalnya</a:t>
            </a:r>
            <a:r>
              <a:rPr lang="es-ES" sz="3200" dirty="0"/>
              <a:t> 3 cm </a:t>
            </a:r>
            <a:r>
              <a:rPr lang="es-ES" sz="3200" dirty="0" err="1"/>
              <a:t>mempunyai</a:t>
            </a:r>
            <a:r>
              <a:rPr lang="es-ES" sz="3200" dirty="0"/>
              <a:t> </a:t>
            </a:r>
            <a:r>
              <a:rPr lang="es-ES" sz="3200" dirty="0" err="1"/>
              <a:t>suhu</a:t>
            </a:r>
            <a:r>
              <a:rPr lang="es-ES" sz="3200" dirty="0"/>
              <a:t> </a:t>
            </a:r>
            <a:r>
              <a:rPr lang="es-ES" sz="3200" dirty="0" err="1"/>
              <a:t>tetap</a:t>
            </a:r>
            <a:r>
              <a:rPr lang="es-ES" sz="3200" dirty="0"/>
              <a:t> </a:t>
            </a:r>
            <a:r>
              <a:rPr lang="id-ID" sz="3200" dirty="0" smtClean="0"/>
              <a:t>6</a:t>
            </a:r>
            <a:r>
              <a:rPr lang="es-ES" sz="3200" dirty="0" smtClean="0"/>
              <a:t>00</a:t>
            </a:r>
            <a:r>
              <a:rPr lang="id-ID" sz="3200" dirty="0" smtClean="0"/>
              <a:t>K</a:t>
            </a:r>
            <a:r>
              <a:rPr lang="es-ES" sz="3200" dirty="0" smtClean="0"/>
              <a:t>, </a:t>
            </a:r>
            <a:r>
              <a:rPr lang="es-ES" sz="3200" dirty="0" err="1"/>
              <a:t>sedangkan</a:t>
            </a:r>
            <a:r>
              <a:rPr lang="es-ES" sz="3200" dirty="0"/>
              <a:t> </a:t>
            </a:r>
            <a:r>
              <a:rPr lang="es-ES" sz="3200" dirty="0" err="1"/>
              <a:t>suhu</a:t>
            </a:r>
            <a:r>
              <a:rPr lang="es-ES" sz="3200" dirty="0"/>
              <a:t> </a:t>
            </a:r>
            <a:r>
              <a:rPr lang="es-ES" sz="3200" dirty="0" err="1"/>
              <a:t>permukaan</a:t>
            </a:r>
            <a:r>
              <a:rPr lang="es-ES" sz="3200" dirty="0"/>
              <a:t> </a:t>
            </a:r>
            <a:r>
              <a:rPr lang="es-ES" sz="3200" dirty="0" err="1"/>
              <a:t>yg</a:t>
            </a:r>
            <a:r>
              <a:rPr lang="es-ES" sz="3200" dirty="0"/>
              <a:t> </a:t>
            </a:r>
            <a:r>
              <a:rPr lang="es-ES" sz="3200" dirty="0" err="1"/>
              <a:t>sebelah</a:t>
            </a:r>
            <a:r>
              <a:rPr lang="es-ES" sz="3200" dirty="0"/>
              <a:t> </a:t>
            </a:r>
            <a:r>
              <a:rPr lang="es-ES" sz="3200" dirty="0" err="1"/>
              <a:t>lagi</a:t>
            </a:r>
            <a:r>
              <a:rPr lang="es-ES" sz="3200" dirty="0"/>
              <a:t> </a:t>
            </a:r>
            <a:r>
              <a:rPr lang="es-ES" sz="3200" dirty="0" err="1"/>
              <a:t>dijaga</a:t>
            </a:r>
            <a:r>
              <a:rPr lang="es-ES" sz="3200" dirty="0"/>
              <a:t> </a:t>
            </a:r>
            <a:r>
              <a:rPr lang="es-ES" sz="3200" dirty="0" err="1"/>
              <a:t>tetap</a:t>
            </a:r>
            <a:r>
              <a:rPr lang="es-ES" sz="3200" dirty="0"/>
              <a:t> </a:t>
            </a:r>
            <a:r>
              <a:rPr lang="id-ID" sz="3200" dirty="0" smtClean="0"/>
              <a:t>3</a:t>
            </a:r>
            <a:r>
              <a:rPr lang="es-ES" sz="3200" dirty="0" smtClean="0"/>
              <a:t>00</a:t>
            </a:r>
            <a:r>
              <a:rPr lang="id-ID" sz="3200" dirty="0" smtClean="0"/>
              <a:t>K</a:t>
            </a:r>
            <a:r>
              <a:rPr lang="es-ES" sz="3200" dirty="0" smtClean="0"/>
              <a:t>. </a:t>
            </a:r>
            <a:r>
              <a:rPr lang="es-ES" sz="3200" dirty="0" err="1"/>
              <a:t>Berapa</a:t>
            </a:r>
            <a:r>
              <a:rPr lang="es-ES" sz="3200" dirty="0"/>
              <a:t> </a:t>
            </a:r>
            <a:r>
              <a:rPr lang="es-ES" sz="3200" dirty="0" err="1"/>
              <a:t>kalor</a:t>
            </a:r>
            <a:r>
              <a:rPr lang="es-ES" sz="3200" dirty="0"/>
              <a:t> yang </a:t>
            </a:r>
            <a:r>
              <a:rPr lang="es-ES" sz="3200" dirty="0" err="1"/>
              <a:t>berpindah</a:t>
            </a:r>
            <a:r>
              <a:rPr lang="es-ES" sz="3200" dirty="0"/>
              <a:t> </a:t>
            </a:r>
            <a:r>
              <a:rPr lang="es-ES" sz="3200" dirty="0" err="1"/>
              <a:t>melintasi</a:t>
            </a:r>
            <a:r>
              <a:rPr lang="es-ES" sz="3200" dirty="0"/>
              <a:t> </a:t>
            </a:r>
            <a:r>
              <a:rPr lang="es-ES" sz="3200" dirty="0" err="1"/>
              <a:t>lempeng</a:t>
            </a:r>
            <a:r>
              <a:rPr lang="es-ES" sz="3200" dirty="0"/>
              <a:t> </a:t>
            </a:r>
            <a:r>
              <a:rPr lang="es-ES" sz="3200" dirty="0" err="1" smtClean="0"/>
              <a:t>itu</a:t>
            </a:r>
            <a:r>
              <a:rPr lang="id-ID" sz="3200" dirty="0" smtClean="0"/>
              <a:t> per satuan luas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FF5050"/>
                </a:solidFill>
              </a:rPr>
              <a:t>Perpindahan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en-US" dirty="0" err="1" smtClean="0">
                <a:solidFill>
                  <a:srgbClr val="FF5050"/>
                </a:solidFill>
              </a:rPr>
              <a:t>Panas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en-US" dirty="0" err="1" smtClean="0">
                <a:solidFill>
                  <a:srgbClr val="FF5050"/>
                </a:solidFill>
              </a:rPr>
              <a:t>Konduksi</a:t>
            </a:r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46" y="0"/>
            <a:ext cx="8778240" cy="68277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06286" y="2050869"/>
            <a:ext cx="692331" cy="1567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3470366" y="2050869"/>
            <a:ext cx="692331" cy="1567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10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Penyelesaian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583475" y="1374035"/>
            <a:ext cx="10515600" cy="706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/>
              <a:t>lampiran</a:t>
            </a:r>
            <a:r>
              <a:rPr lang="es-ES" dirty="0"/>
              <a:t> </a:t>
            </a:r>
            <a:r>
              <a:rPr lang="es-ES" dirty="0" smtClean="0"/>
              <a:t>A</a:t>
            </a:r>
            <a:r>
              <a:rPr lang="id-ID" dirty="0" smtClean="0"/>
              <a:t>1 Appendix A Serth,</a:t>
            </a:r>
            <a:r>
              <a:rPr lang="es-ES" dirty="0" smtClean="0"/>
              <a:t> </a:t>
            </a:r>
            <a:r>
              <a:rPr lang="es-ES" dirty="0" err="1"/>
              <a:t>terlihat</a:t>
            </a:r>
            <a:r>
              <a:rPr lang="es-ES" dirty="0"/>
              <a:t> </a:t>
            </a:r>
            <a:r>
              <a:rPr lang="es-ES" dirty="0" err="1"/>
              <a:t>konduktivitas</a:t>
            </a:r>
            <a:r>
              <a:rPr lang="es-ES" dirty="0"/>
              <a:t> termal </a:t>
            </a:r>
            <a:r>
              <a:rPr lang="es-ES" dirty="0" err="1"/>
              <a:t>tembaga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</a:t>
            </a:r>
            <a:r>
              <a:rPr lang="es-ES" dirty="0" smtClean="0"/>
              <a:t>3</a:t>
            </a:r>
            <a:r>
              <a:rPr lang="id-ID" dirty="0" smtClean="0"/>
              <a:t>83</a:t>
            </a:r>
            <a:r>
              <a:rPr lang="es-ES" dirty="0" smtClean="0"/>
              <a:t> W/m</a:t>
            </a:r>
            <a:r>
              <a:rPr lang="id-ID" dirty="0" smtClean="0"/>
              <a:t>.K</a:t>
            </a:r>
            <a:r>
              <a:rPr lang="es-ES" dirty="0" smtClean="0"/>
              <a:t>. </a:t>
            </a:r>
            <a:endParaRPr lang="id-ID" dirty="0" smtClean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r>
              <a:rPr lang="id-ID" dirty="0" smtClean="0"/>
              <a:t>Dari Hukum Fourier :</a:t>
            </a:r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r>
              <a:rPr lang="id-ID" dirty="0" smtClean="0"/>
              <a:t>Q/A = - 383 </a:t>
            </a:r>
            <a:r>
              <a:rPr lang="id-ID" dirty="0" smtClean="0"/>
              <a:t>W/m.K (300-600)K </a:t>
            </a:r>
            <a:r>
              <a:rPr lang="id-ID" dirty="0" smtClean="0"/>
              <a:t>/ </a:t>
            </a:r>
            <a:r>
              <a:rPr lang="id-ID" dirty="0" smtClean="0"/>
              <a:t>0,03m</a:t>
            </a:r>
            <a:endParaRPr lang="id-ID" dirty="0" smtClean="0"/>
          </a:p>
          <a:p>
            <a:pPr marL="0" indent="0" algn="just">
              <a:buNone/>
              <a:defRPr/>
            </a:pPr>
            <a:r>
              <a:rPr lang="id-ID" dirty="0"/>
              <a:t> </a:t>
            </a:r>
            <a:r>
              <a:rPr lang="id-ID" dirty="0" smtClean="0"/>
              <a:t>          = 3,83 MW/m2</a:t>
            </a:r>
          </a:p>
          <a:p>
            <a:pPr algn="just">
              <a:defRPr/>
            </a:pPr>
            <a:endParaRPr lang="id-ID" dirty="0" smtClean="0"/>
          </a:p>
          <a:p>
            <a:pPr algn="just">
              <a:defRPr/>
            </a:pPr>
            <a:endParaRPr lang="id-ID" dirty="0" smtClean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 smtClean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 smtClean="0"/>
          </a:p>
          <a:p>
            <a:pPr algn="just">
              <a:defRPr/>
            </a:pPr>
            <a:r>
              <a:rPr lang="id-ID" dirty="0" smtClean="0"/>
              <a:t> </a:t>
            </a:r>
            <a:endParaRPr lang="es-ES" dirty="0"/>
          </a:p>
        </p:txBody>
      </p:sp>
      <p:graphicFrame>
        <p:nvGraphicFramePr>
          <p:cNvPr id="5" name="Object 5" descr="Water drople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872396"/>
              </p:ext>
            </p:extLst>
          </p:nvPr>
        </p:nvGraphicFramePr>
        <p:xfrm>
          <a:off x="4622075" y="2661113"/>
          <a:ext cx="24384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748975" imgH="393529" progId="Equation.3">
                  <p:embed/>
                </p:oleObj>
              </mc:Choice>
              <mc:Fallback>
                <p:oleObj name="Equation" r:id="rId3" imgW="748975" imgH="393529" progId="Equation.3">
                  <p:embed/>
                  <p:pic>
                    <p:nvPicPr>
                      <p:cNvPr id="8195" name="Object 5" descr="Water droplet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075" y="2661113"/>
                        <a:ext cx="2438400" cy="82708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197634" y="3074656"/>
            <a:ext cx="4833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8119" y="2292525"/>
            <a:ext cx="2759911" cy="13520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197634" y="3716462"/>
            <a:ext cx="901337" cy="2181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22869" y="4408594"/>
            <a:ext cx="57476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098971" y="5081450"/>
            <a:ext cx="57476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1102" y="4408593"/>
            <a:ext cx="901337" cy="6728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60475" y="624912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rebuchet MS" panose="020B0603020202020204" pitchFamily="34" charset="0"/>
              </a:rPr>
              <a:t>Δx = 3 cm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191101" y="6102596"/>
            <a:ext cx="90133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84968" y="5190454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rebuchet MS" panose="020B0603020202020204" pitchFamily="34" charset="0"/>
              </a:rPr>
              <a:t>T</a:t>
            </a:r>
            <a:r>
              <a:rPr lang="id-ID" sz="1400" dirty="0" smtClean="0">
                <a:latin typeface="Trebuchet MS" panose="020B0603020202020204" pitchFamily="34" charset="0"/>
              </a:rPr>
              <a:t>2</a:t>
            </a:r>
            <a:r>
              <a:rPr lang="id-ID" dirty="0" smtClean="0">
                <a:latin typeface="Trebuchet MS" panose="020B0603020202020204" pitchFamily="34" charset="0"/>
              </a:rPr>
              <a:t> = 300K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5982789" y="453490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rebuchet MS" panose="020B0603020202020204" pitchFamily="34" charset="0"/>
              </a:rPr>
              <a:t>T</a:t>
            </a:r>
            <a:r>
              <a:rPr lang="id-ID" sz="1400" dirty="0" smtClean="0">
                <a:latin typeface="Trebuchet MS" panose="020B0603020202020204" pitchFamily="34" charset="0"/>
              </a:rPr>
              <a:t>1</a:t>
            </a:r>
            <a:r>
              <a:rPr lang="id-ID" dirty="0" smtClean="0">
                <a:latin typeface="Trebuchet MS" panose="020B0603020202020204" pitchFamily="34" charset="0"/>
              </a:rPr>
              <a:t> = 600K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267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8987" y="2090798"/>
            <a:ext cx="951823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fi-FI" sz="2800" b="1" u="sng" dirty="0"/>
              <a:t>Contoh:</a:t>
            </a:r>
            <a:endParaRPr lang="en-US" sz="2800" u="sng" dirty="0"/>
          </a:p>
          <a:p>
            <a:pPr algn="just">
              <a:defRPr/>
            </a:pPr>
            <a:r>
              <a:rPr lang="fi-FI" sz="2800" b="1" dirty="0"/>
              <a:t>	</a:t>
            </a:r>
            <a:endParaRPr lang="id-ID" sz="2800" b="1" dirty="0" smtClean="0"/>
          </a:p>
          <a:p>
            <a:pPr algn="just">
              <a:defRPr/>
            </a:pPr>
            <a:r>
              <a:rPr lang="fi-FI" sz="2800" dirty="0" smtClean="0"/>
              <a:t>Udara </a:t>
            </a:r>
            <a:r>
              <a:rPr lang="fi-FI" sz="2800" dirty="0"/>
              <a:t>pada suhu 20 </a:t>
            </a:r>
            <a:r>
              <a:rPr lang="fi-FI" sz="2800" baseline="30000" dirty="0"/>
              <a:t>0</a:t>
            </a:r>
            <a:r>
              <a:rPr lang="fi-FI" sz="2800" dirty="0"/>
              <a:t>C bertiup diatas plat panas 50 x 75 cm. Suhu plat dijaga tetap 250 </a:t>
            </a:r>
            <a:r>
              <a:rPr lang="fi-FI" sz="2800" baseline="30000" dirty="0"/>
              <a:t>0</a:t>
            </a:r>
            <a:r>
              <a:rPr lang="fi-FI" sz="2800" dirty="0"/>
              <a:t>C. Koefisien perpindahan kalor konveksi adalah 25 W/m</a:t>
            </a:r>
            <a:r>
              <a:rPr lang="fi-FI" sz="2800" baseline="30000" dirty="0"/>
              <a:t>2</a:t>
            </a:r>
            <a:r>
              <a:rPr lang="fi-FI" sz="2800" dirty="0"/>
              <a:t> </a:t>
            </a:r>
            <a:r>
              <a:rPr lang="fi-FI" sz="2800" baseline="30000" dirty="0"/>
              <a:t>0</a:t>
            </a:r>
            <a:r>
              <a:rPr lang="fi-FI" sz="2800" dirty="0"/>
              <a:t>C. Hitunglah perpindahan kalor.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3300"/>
                </a:solidFill>
              </a:rPr>
              <a:t>Perpindahan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Panas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Konveksi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Penyelesaian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838199" y="2214041"/>
            <a:ext cx="9364580" cy="184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0">
              <a:buNone/>
              <a:defRPr/>
            </a:pPr>
            <a:r>
              <a:rPr lang="it-IT" sz="3600" dirty="0"/>
              <a:t>q = h A (Tw - T∞)</a:t>
            </a:r>
            <a:endParaRPr lang="en-US" sz="3600" dirty="0"/>
          </a:p>
          <a:p>
            <a:pPr indent="0">
              <a:buNone/>
              <a:defRPr/>
            </a:pPr>
            <a:r>
              <a:rPr lang="fi-FI" sz="3600" dirty="0"/>
              <a:t>   = (</a:t>
            </a:r>
            <a:r>
              <a:rPr lang="fi-FI" sz="3600" dirty="0" smtClean="0"/>
              <a:t>25)</a:t>
            </a:r>
            <a:r>
              <a:rPr lang="id-ID" sz="3600" dirty="0" smtClean="0"/>
              <a:t>W/m</a:t>
            </a:r>
            <a:r>
              <a:rPr lang="id-ID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id-ID" sz="36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°C.</a:t>
            </a:r>
            <a:r>
              <a:rPr lang="fi-FI" sz="3600" dirty="0" smtClean="0"/>
              <a:t>(0,50)</a:t>
            </a:r>
            <a:r>
              <a:rPr lang="id-ID" sz="3600" dirty="0" smtClean="0"/>
              <a:t>m.</a:t>
            </a:r>
            <a:r>
              <a:rPr lang="fi-FI" sz="3600" dirty="0" smtClean="0"/>
              <a:t>(0,75)</a:t>
            </a:r>
            <a:r>
              <a:rPr lang="id-ID" sz="3600" dirty="0" smtClean="0"/>
              <a:t>m.</a:t>
            </a:r>
            <a:r>
              <a:rPr lang="fi-FI" sz="3600" dirty="0" smtClean="0"/>
              <a:t>(250 </a:t>
            </a:r>
            <a:r>
              <a:rPr lang="fi-FI" sz="3600" dirty="0"/>
              <a:t>– 20</a:t>
            </a:r>
            <a:r>
              <a:rPr lang="fi-FI" sz="3600" dirty="0" smtClean="0"/>
              <a:t>)</a:t>
            </a:r>
            <a:r>
              <a:rPr lang="fi-FI" sz="3600" dirty="0" smtClean="0">
                <a:latin typeface="Trebuchet MS" panose="020B0603020202020204" pitchFamily="34" charset="0"/>
              </a:rPr>
              <a:t>°</a:t>
            </a:r>
            <a:r>
              <a:rPr lang="id-ID" sz="3600" dirty="0" smtClean="0">
                <a:latin typeface="Trebuchet MS" panose="020B0603020202020204" pitchFamily="34" charset="0"/>
              </a:rPr>
              <a:t>C</a:t>
            </a:r>
            <a:endParaRPr lang="en-US" sz="3600" dirty="0"/>
          </a:p>
          <a:p>
            <a:pPr indent="0">
              <a:buNone/>
              <a:defRPr/>
            </a:pPr>
            <a:r>
              <a:rPr lang="fi-FI" sz="3600" dirty="0"/>
              <a:t>   = 2,156 kW</a:t>
            </a:r>
          </a:p>
        </p:txBody>
      </p:sp>
    </p:spTree>
    <p:extLst>
      <p:ext uri="{BB962C8B-B14F-4D97-AF65-F5344CB8AC3E}">
        <p14:creationId xmlns:p14="http://schemas.microsoft.com/office/powerpoint/2010/main" val="2637124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84068" y="1832570"/>
            <a:ext cx="984504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fi-FI" sz="2800" b="1" u="sng" dirty="0"/>
              <a:t>Contoh</a:t>
            </a:r>
            <a:r>
              <a:rPr lang="fi-FI" sz="2800" b="1" u="sng" dirty="0" smtClean="0"/>
              <a:t>:</a:t>
            </a:r>
            <a:endParaRPr lang="id-ID" sz="2800" b="1" u="sng" dirty="0" smtClean="0"/>
          </a:p>
          <a:p>
            <a:pPr algn="just">
              <a:defRPr/>
            </a:pPr>
            <a:endParaRPr lang="id-ID" sz="2800" b="1" u="sng" dirty="0"/>
          </a:p>
          <a:p>
            <a:pPr algn="just">
              <a:defRPr/>
            </a:pPr>
            <a:endParaRPr lang="en-US" sz="2800" dirty="0"/>
          </a:p>
          <a:p>
            <a:pPr algn="just">
              <a:defRPr/>
            </a:pPr>
            <a:r>
              <a:rPr lang="en-US" sz="2800" dirty="0" err="1"/>
              <a:t>Dua</a:t>
            </a:r>
            <a:r>
              <a:rPr lang="en-US" sz="2800" dirty="0"/>
              <a:t> plat </a:t>
            </a:r>
            <a:r>
              <a:rPr lang="en-US" sz="2800" dirty="0" err="1"/>
              <a:t>hitam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berhingga</a:t>
            </a:r>
            <a:r>
              <a:rPr lang="en-US" sz="2800" dirty="0"/>
              <a:t> yang </a:t>
            </a:r>
            <a:r>
              <a:rPr lang="en-US" sz="2800" dirty="0" err="1"/>
              <a:t>suhunya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800 </a:t>
            </a:r>
            <a:r>
              <a:rPr lang="en-US" sz="2800" baseline="30000" dirty="0"/>
              <a:t>0</a:t>
            </a:r>
            <a:r>
              <a:rPr lang="en-US" sz="2800" dirty="0"/>
              <a:t>C </a:t>
            </a:r>
            <a:r>
              <a:rPr lang="en-US" sz="2800" dirty="0" err="1"/>
              <a:t>dan</a:t>
            </a:r>
            <a:r>
              <a:rPr lang="en-US" sz="2800" dirty="0"/>
              <a:t> 300 </a:t>
            </a:r>
            <a:r>
              <a:rPr lang="en-US" sz="2800" baseline="30000" dirty="0"/>
              <a:t>0</a:t>
            </a:r>
            <a:r>
              <a:rPr lang="en-US" sz="2800" dirty="0"/>
              <a:t>C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bertukar</a:t>
            </a:r>
            <a:r>
              <a:rPr lang="en-US" sz="2800" dirty="0"/>
              <a:t> </a:t>
            </a:r>
            <a:r>
              <a:rPr lang="en-US" sz="2800" dirty="0" err="1"/>
              <a:t>kalor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radiasi</a:t>
            </a:r>
            <a:r>
              <a:rPr lang="en-US" sz="2800" dirty="0"/>
              <a:t>. </a:t>
            </a:r>
            <a:r>
              <a:rPr lang="fi-FI" sz="2800" dirty="0"/>
              <a:t>Hitunglah perpindahan kalor persatuan luas.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3300"/>
                </a:solidFill>
              </a:rPr>
              <a:t>Perpindahan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Panas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Radiasi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Penyelesaian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838198" y="2477660"/>
            <a:ext cx="10515602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indent="0">
              <a:buNone/>
              <a:defRPr/>
            </a:pPr>
            <a:r>
              <a:rPr lang="de-DE" sz="4000" dirty="0"/>
              <a:t>q    = </a:t>
            </a:r>
            <a:r>
              <a:rPr lang="el-GR" sz="4000" dirty="0"/>
              <a:t>δ</a:t>
            </a:r>
            <a:r>
              <a:rPr lang="de-DE" sz="4000" dirty="0"/>
              <a:t> A (T</a:t>
            </a:r>
            <a:r>
              <a:rPr lang="de-DE" sz="3200" dirty="0"/>
              <a:t>1</a:t>
            </a:r>
            <a:r>
              <a:rPr lang="de-DE" sz="4000" baseline="30000" dirty="0"/>
              <a:t>4</a:t>
            </a:r>
            <a:r>
              <a:rPr lang="de-DE" sz="4000" dirty="0"/>
              <a:t> – T</a:t>
            </a:r>
            <a:r>
              <a:rPr lang="de-DE" sz="3200" dirty="0"/>
              <a:t>2</a:t>
            </a:r>
            <a:r>
              <a:rPr lang="de-DE" sz="4000" baseline="30000" dirty="0"/>
              <a:t>4</a:t>
            </a:r>
            <a:r>
              <a:rPr lang="de-DE" sz="4000" dirty="0"/>
              <a:t>)</a:t>
            </a:r>
            <a:endParaRPr lang="en-US" sz="4000" dirty="0"/>
          </a:p>
          <a:p>
            <a:pPr marL="0" indent="0">
              <a:buNone/>
              <a:defRPr/>
            </a:pPr>
            <a:r>
              <a:rPr lang="de-DE" sz="4000" dirty="0"/>
              <a:t>q/A =  </a:t>
            </a:r>
            <a:r>
              <a:rPr lang="el-GR" sz="4000" dirty="0"/>
              <a:t>δ </a:t>
            </a:r>
            <a:r>
              <a:rPr lang="de-DE" sz="4000" dirty="0"/>
              <a:t> (T</a:t>
            </a:r>
            <a:r>
              <a:rPr lang="de-DE" sz="3200" dirty="0"/>
              <a:t>1</a:t>
            </a:r>
            <a:r>
              <a:rPr lang="de-DE" sz="4000" baseline="30000" dirty="0"/>
              <a:t>4</a:t>
            </a:r>
            <a:r>
              <a:rPr lang="de-DE" sz="4000" dirty="0"/>
              <a:t> – T</a:t>
            </a:r>
            <a:r>
              <a:rPr lang="de-DE" sz="3200" dirty="0"/>
              <a:t>2</a:t>
            </a:r>
            <a:r>
              <a:rPr lang="de-DE" sz="4000" baseline="30000" dirty="0"/>
              <a:t>4</a:t>
            </a:r>
            <a:r>
              <a:rPr lang="de-DE" sz="4000" dirty="0"/>
              <a:t>)</a:t>
            </a:r>
            <a:endParaRPr lang="en-US" sz="4000" dirty="0"/>
          </a:p>
          <a:p>
            <a:pPr marL="0" indent="0">
              <a:buNone/>
              <a:defRPr/>
            </a:pPr>
            <a:r>
              <a:rPr lang="de-DE" sz="4000" dirty="0"/>
              <a:t>q/A = (5,669 x </a:t>
            </a:r>
            <a:r>
              <a:rPr lang="de-DE" sz="4000" dirty="0" smtClean="0"/>
              <a:t>10-8)</a:t>
            </a:r>
            <a:r>
              <a:rPr lang="id-ID" sz="4000" dirty="0" smtClean="0"/>
              <a:t>W/m</a:t>
            </a:r>
            <a:r>
              <a:rPr lang="id-ID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id-ID" sz="4000" dirty="0" smtClean="0">
                <a:latin typeface="Trebuchet MS" panose="020B0603020202020204" pitchFamily="34" charset="0"/>
              </a:rPr>
              <a:t>°C</a:t>
            </a:r>
            <a:r>
              <a:rPr lang="id-ID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de-DE" sz="4000" dirty="0" smtClean="0"/>
              <a:t>(1073</a:t>
            </a:r>
            <a:r>
              <a:rPr lang="de-DE" sz="4000" baseline="30000" dirty="0" smtClean="0"/>
              <a:t>4</a:t>
            </a:r>
            <a:r>
              <a:rPr lang="de-DE" sz="4000" dirty="0" smtClean="0"/>
              <a:t> </a:t>
            </a:r>
            <a:r>
              <a:rPr lang="de-DE" sz="4000" dirty="0"/>
              <a:t>– </a:t>
            </a:r>
            <a:r>
              <a:rPr lang="de-DE" sz="4000" dirty="0" smtClean="0"/>
              <a:t>573</a:t>
            </a:r>
            <a:r>
              <a:rPr lang="de-DE" sz="4000" baseline="30000" dirty="0" smtClean="0"/>
              <a:t>4</a:t>
            </a:r>
            <a:r>
              <a:rPr lang="de-DE" sz="4000" dirty="0" smtClean="0"/>
              <a:t>)</a:t>
            </a:r>
            <a:r>
              <a:rPr lang="id-ID" sz="4000" dirty="0" smtClean="0"/>
              <a:t>K</a:t>
            </a:r>
            <a:r>
              <a:rPr lang="de-DE" sz="4000" baseline="30000" dirty="0" smtClean="0"/>
              <a:t>4</a:t>
            </a:r>
            <a:endParaRPr lang="id-ID" sz="4000" baseline="30000" smtClean="0"/>
          </a:p>
          <a:p>
            <a:pPr marL="0" indent="0">
              <a:buNone/>
              <a:defRPr/>
            </a:pPr>
            <a:r>
              <a:rPr lang="de-DE" sz="4000" smtClean="0"/>
              <a:t>q/A </a:t>
            </a:r>
            <a:r>
              <a:rPr lang="de-DE" sz="4000" dirty="0"/>
              <a:t>= 69,03 kW/m</a:t>
            </a:r>
            <a:r>
              <a:rPr lang="de-DE" sz="4000" baseline="30000" dirty="0"/>
              <a:t>2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22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Dasar perpindahan panas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35133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Bedakan antara </a:t>
            </a:r>
            <a:r>
              <a:rPr lang="id-ID" sz="3200" i="1" dirty="0" smtClean="0">
                <a:solidFill>
                  <a:srgbClr val="FF0000"/>
                </a:solidFill>
              </a:rPr>
              <a:t>panas</a:t>
            </a:r>
            <a:r>
              <a:rPr lang="id-ID" sz="3200" dirty="0" smtClean="0"/>
              <a:t> dengan </a:t>
            </a:r>
            <a:r>
              <a:rPr lang="id-ID" sz="3200" i="1" dirty="0" smtClean="0">
                <a:solidFill>
                  <a:srgbClr val="FF0000"/>
                </a:solidFill>
              </a:rPr>
              <a:t>suhu!</a:t>
            </a:r>
            <a:endParaRPr lang="id-ID" sz="3200" i="1" dirty="0" smtClean="0"/>
          </a:p>
          <a:p>
            <a:endParaRPr lang="id-ID" sz="3200" i="1" dirty="0">
              <a:solidFill>
                <a:srgbClr val="FF0000"/>
              </a:solidFill>
            </a:endParaRPr>
          </a:p>
          <a:p>
            <a:r>
              <a:rPr lang="id-ID" sz="3200" dirty="0" smtClean="0"/>
              <a:t>Panas mengalir dari benda bersuhu tinggi ke benda bersuhu rendah.</a:t>
            </a:r>
          </a:p>
          <a:p>
            <a:endParaRPr lang="id-ID" sz="3200" dirty="0"/>
          </a:p>
          <a:p>
            <a:r>
              <a:rPr lang="en-GB" altLang="id-ID" sz="3200" i="1" dirty="0" smtClean="0">
                <a:solidFill>
                  <a:srgbClr val="FF0000"/>
                </a:solidFill>
              </a:rPr>
              <a:t>Hot objects in a cooler room will cool to room temperature.</a:t>
            </a:r>
          </a:p>
          <a:p>
            <a:r>
              <a:rPr lang="en-GB" altLang="id-ID" sz="3200" i="1" dirty="0" smtClean="0">
                <a:solidFill>
                  <a:srgbClr val="FF0000"/>
                </a:solidFill>
              </a:rPr>
              <a:t>Cold objects in a warmer room will heat up to room temperature.</a:t>
            </a:r>
          </a:p>
          <a:p>
            <a:endParaRPr lang="id-ID" sz="32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9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  <a:endParaRPr lang="id-ID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43" y="4072889"/>
            <a:ext cx="3299597" cy="21957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960" y="4072889"/>
            <a:ext cx="3130086" cy="21957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960" y="1920421"/>
            <a:ext cx="2969623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464" y="1920421"/>
            <a:ext cx="3667125" cy="160020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5238206" y="2263751"/>
            <a:ext cx="1175657" cy="675392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238205" y="4779521"/>
            <a:ext cx="1175657" cy="675392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9601200" y="3520622"/>
            <a:ext cx="2285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Room temperature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3518" y="6273225"/>
            <a:ext cx="228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Cold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8842" y="3485812"/>
            <a:ext cx="228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Hot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Macam perpindahan panas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3600" dirty="0" err="1"/>
              <a:t>Perpindahan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Konduksi</a:t>
            </a:r>
            <a:endParaRPr lang="en-US" sz="3600" dirty="0"/>
          </a:p>
          <a:p>
            <a:pPr algn="just">
              <a:defRPr/>
            </a:pPr>
            <a:r>
              <a:rPr lang="en-US" sz="3600" dirty="0" err="1"/>
              <a:t>Perpindahan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Konveksi</a:t>
            </a:r>
            <a:endParaRPr lang="en-US" sz="3600" dirty="0"/>
          </a:p>
          <a:p>
            <a:pPr algn="just">
              <a:defRPr/>
            </a:pPr>
            <a:r>
              <a:rPr lang="en-US" sz="3600" dirty="0" err="1"/>
              <a:t>Perpindahan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Radiasi</a:t>
            </a:r>
            <a:endParaRPr lang="en-US" sz="3600" dirty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5515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83920" y="512627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Konduksi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3737" y="1980413"/>
            <a:ext cx="9331234" cy="3997325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  <a:defRPr/>
            </a:pPr>
            <a:r>
              <a:rPr lang="en-US" sz="3200" dirty="0" err="1"/>
              <a:t>Adalah</a:t>
            </a:r>
            <a:r>
              <a:rPr lang="en-US" sz="3200" dirty="0"/>
              <a:t> proses transport </a:t>
            </a:r>
            <a:r>
              <a:rPr lang="en-US" sz="3200" dirty="0" err="1"/>
              <a:t>panas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medium (</a:t>
            </a:r>
            <a:r>
              <a:rPr lang="en-US" sz="3200" dirty="0" err="1"/>
              <a:t>padat</a:t>
            </a:r>
            <a:r>
              <a:rPr lang="en-US" sz="3200" dirty="0"/>
              <a:t>, </a:t>
            </a:r>
            <a:r>
              <a:rPr lang="en-US" sz="3200" dirty="0" err="1"/>
              <a:t>cair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gas),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medium – medium yang </a:t>
            </a:r>
            <a:r>
              <a:rPr lang="en-US" sz="3200" dirty="0" err="1"/>
              <a:t>berlainan</a:t>
            </a:r>
            <a:r>
              <a:rPr lang="en-US" sz="3200" dirty="0"/>
              <a:t> yang </a:t>
            </a:r>
            <a:r>
              <a:rPr lang="en-US" sz="3200" dirty="0" err="1"/>
              <a:t>bersinggungan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endParaRPr lang="en-US" sz="3200" dirty="0">
              <a:latin typeface="Arial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3200" dirty="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id-ID"/>
          </a:p>
        </p:txBody>
      </p:sp>
    </p:spTree>
    <p:extLst>
      <p:ext uri="{BB962C8B-B14F-4D97-AF65-F5344CB8AC3E}">
        <p14:creationId xmlns:p14="http://schemas.microsoft.com/office/powerpoint/2010/main" val="35241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49234" y="588827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Konduksi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234" y="1892709"/>
            <a:ext cx="10193384" cy="463872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400" dirty="0" err="1" smtClean="0">
                <a:latin typeface="Arial" charset="0"/>
              </a:rPr>
              <a:t>Dinyatakan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</a:t>
            </a:r>
            <a:r>
              <a:rPr lang="id-ID" sz="2400" dirty="0" smtClean="0">
                <a:latin typeface="Arial" charset="0"/>
              </a:rPr>
              <a:t>Hukum Fourier </a:t>
            </a:r>
            <a:r>
              <a:rPr lang="en-US" sz="2400" dirty="0" smtClean="0">
                <a:latin typeface="Arial" charset="0"/>
              </a:rPr>
              <a:t>:</a:t>
            </a:r>
            <a:endParaRPr lang="en-US" sz="24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d-ID" sz="2400" dirty="0" smtClean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sz="2400" dirty="0" smtClean="0">
                <a:latin typeface="Arial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latin typeface="Arial" charset="0"/>
              </a:rPr>
              <a:t>Dimana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q        = </a:t>
            </a:r>
            <a:r>
              <a:rPr lang="en-US" sz="2400" dirty="0" err="1">
                <a:latin typeface="Arial" charset="0"/>
              </a:rPr>
              <a:t>Laju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perpindahan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panas</a:t>
            </a:r>
            <a:r>
              <a:rPr lang="en-US" sz="2400" dirty="0">
                <a:latin typeface="Arial" charset="0"/>
              </a:rPr>
              <a:t> (w)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A        = </a:t>
            </a:r>
            <a:r>
              <a:rPr lang="en-US" sz="2400" dirty="0" err="1">
                <a:latin typeface="Arial" charset="0"/>
              </a:rPr>
              <a:t>Luas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penampang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dimana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panas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mengalir</a:t>
            </a:r>
            <a:r>
              <a:rPr lang="en-US" sz="2400" dirty="0">
                <a:latin typeface="Arial" charset="0"/>
              </a:rPr>
              <a:t> (m</a:t>
            </a:r>
            <a:r>
              <a:rPr lang="en-US" sz="2400" baseline="30000" dirty="0">
                <a:latin typeface="Arial" charset="0"/>
              </a:rPr>
              <a:t>2</a:t>
            </a:r>
            <a:r>
              <a:rPr lang="en-US" sz="2400" dirty="0">
                <a:latin typeface="Arial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dT</a:t>
            </a:r>
            <a:r>
              <a:rPr lang="en-US" sz="2400" dirty="0">
                <a:latin typeface="Arial" charset="0"/>
              </a:rPr>
              <a:t>/dx = </a:t>
            </a:r>
            <a:r>
              <a:rPr lang="en-US" sz="2400" dirty="0" err="1">
                <a:latin typeface="Arial" charset="0"/>
              </a:rPr>
              <a:t>Gradien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suhu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penampang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 err="1">
                <a:latin typeface="Arial" charset="0"/>
              </a:rPr>
              <a:t>atau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laju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perubahan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suhu</a:t>
            </a:r>
            <a:r>
              <a:rPr lang="en-US" sz="2400" dirty="0">
                <a:latin typeface="Arial" charset="0"/>
              </a:rPr>
              <a:t> T  </a:t>
            </a:r>
            <a:endParaRPr lang="id-ID" sz="2400" dirty="0" smtClean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sz="2400" dirty="0">
                <a:latin typeface="Arial" charset="0"/>
              </a:rPr>
              <a:t> </a:t>
            </a:r>
            <a:r>
              <a:rPr lang="id-ID" sz="2400" dirty="0" smtClean="0">
                <a:latin typeface="Arial" charset="0"/>
              </a:rPr>
              <a:t>               </a:t>
            </a:r>
            <a:r>
              <a:rPr lang="en-US" sz="2400" dirty="0" err="1" smtClean="0">
                <a:latin typeface="Arial" charset="0"/>
              </a:rPr>
              <a:t>terhadap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jarak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dalam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arah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aliran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panas</a:t>
            </a:r>
            <a:r>
              <a:rPr lang="en-US" sz="2400" dirty="0">
                <a:latin typeface="Arial" charset="0"/>
              </a:rPr>
              <a:t> x	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k        = </a:t>
            </a:r>
            <a:r>
              <a:rPr lang="en-US" sz="2400" dirty="0" err="1">
                <a:latin typeface="Arial" charset="0"/>
              </a:rPr>
              <a:t>Konduktivitas</a:t>
            </a:r>
            <a:r>
              <a:rPr lang="en-US" sz="2400" dirty="0">
                <a:latin typeface="Arial" charset="0"/>
              </a:rPr>
              <a:t> thermal </a:t>
            </a:r>
            <a:r>
              <a:rPr lang="en-US" sz="2400" dirty="0" err="1">
                <a:latin typeface="Arial" charset="0"/>
              </a:rPr>
              <a:t>bahan</a:t>
            </a:r>
            <a:r>
              <a:rPr lang="en-US" sz="2400" dirty="0">
                <a:latin typeface="Arial" charset="0"/>
              </a:rPr>
              <a:t> (w/</a:t>
            </a:r>
            <a:r>
              <a:rPr lang="en-US" sz="2400" dirty="0" err="1">
                <a:latin typeface="Arial" charset="0"/>
              </a:rPr>
              <a:t>m</a:t>
            </a:r>
            <a:r>
              <a:rPr lang="en-US" sz="2400" baseline="30000" dirty="0" err="1">
                <a:latin typeface="Arial" charset="0"/>
              </a:rPr>
              <a:t>o</a:t>
            </a:r>
            <a:r>
              <a:rPr lang="en-US" sz="2400" dirty="0" err="1">
                <a:latin typeface="Arial" charset="0"/>
              </a:rPr>
              <a:t>C</a:t>
            </a:r>
            <a:r>
              <a:rPr lang="en-US" sz="2400" dirty="0">
                <a:latin typeface="Arial" charset="0"/>
              </a:rPr>
              <a:t>)	        </a:t>
            </a:r>
            <a:endParaRPr lang="en-US" sz="2400" baseline="30000" dirty="0">
              <a:latin typeface="Arial" charset="0"/>
            </a:endParaRPr>
          </a:p>
        </p:txBody>
      </p:sp>
      <p:graphicFrame>
        <p:nvGraphicFramePr>
          <p:cNvPr id="4" name="Object 5" descr="Water drople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156414"/>
              </p:ext>
            </p:extLst>
          </p:nvPr>
        </p:nvGraphicFramePr>
        <p:xfrm>
          <a:off x="6318068" y="1892709"/>
          <a:ext cx="3821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748975" imgH="393529" progId="Equation.3">
                  <p:embed/>
                </p:oleObj>
              </mc:Choice>
              <mc:Fallback>
                <p:oleObj name="Equation" r:id="rId3" imgW="748975" imgH="393529" progId="Equation.3">
                  <p:embed/>
                  <p:pic>
                    <p:nvPicPr>
                      <p:cNvPr id="4101" name="Object 5" descr="Water droplet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068" y="1892709"/>
                        <a:ext cx="3821113" cy="10668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4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3406" y="1867989"/>
            <a:ext cx="9163594" cy="369461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3200" dirty="0"/>
              <a:t> </a:t>
            </a:r>
            <a:r>
              <a:rPr lang="en-US" altLang="id-ID" sz="3200" dirty="0" err="1" smtClean="0"/>
              <a:t>Adalah</a:t>
            </a:r>
            <a:r>
              <a:rPr lang="en-US" altLang="id-ID" sz="3200" dirty="0" smtClean="0"/>
              <a:t> </a:t>
            </a:r>
            <a:r>
              <a:rPr lang="en-US" altLang="id-ID" sz="3200" dirty="0"/>
              <a:t>transport </a:t>
            </a:r>
            <a:r>
              <a:rPr lang="en-US" altLang="id-ID" sz="3200" dirty="0" err="1"/>
              <a:t>energi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dengan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kerja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gabungan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dari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konduksi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panas</a:t>
            </a:r>
            <a:r>
              <a:rPr lang="en-US" altLang="id-ID" sz="3200" dirty="0"/>
              <a:t>, </a:t>
            </a:r>
            <a:r>
              <a:rPr lang="en-US" altLang="id-ID" sz="3200" dirty="0" err="1"/>
              <a:t>penyimpanan</a:t>
            </a:r>
            <a:r>
              <a:rPr lang="en-US" altLang="id-ID" sz="3200" dirty="0"/>
              <a:t>, </a:t>
            </a:r>
            <a:r>
              <a:rPr lang="en-US" altLang="id-ID" sz="3200" dirty="0" err="1"/>
              <a:t>energi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gerakan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mencampur</a:t>
            </a:r>
            <a:r>
              <a:rPr lang="en-US" altLang="id-ID" sz="3200" dirty="0"/>
              <a:t>. </a:t>
            </a:r>
            <a:endParaRPr lang="id-ID" altLang="id-ID" sz="32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3200" dirty="0" smtClean="0"/>
              <a:t>Proses </a:t>
            </a:r>
            <a:r>
              <a:rPr lang="en-US" altLang="id-ID" sz="3200" dirty="0" err="1"/>
              <a:t>terjadi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pada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permukaan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padat</a:t>
            </a:r>
            <a:r>
              <a:rPr lang="en-US" altLang="id-ID" sz="3200" dirty="0"/>
              <a:t> (</a:t>
            </a:r>
            <a:r>
              <a:rPr lang="en-US" altLang="id-ID" sz="3200" dirty="0" err="1"/>
              <a:t>lebih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panas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dingin</a:t>
            </a:r>
            <a:r>
              <a:rPr lang="en-US" altLang="id-ID" sz="3200" dirty="0"/>
              <a:t>) </a:t>
            </a:r>
            <a:r>
              <a:rPr lang="en-US" altLang="id-ID" sz="3200" dirty="0" err="1"/>
              <a:t>terhadap</a:t>
            </a:r>
            <a:r>
              <a:rPr lang="en-US" altLang="id-ID" sz="3200" dirty="0"/>
              <a:t> </a:t>
            </a:r>
            <a:r>
              <a:rPr lang="en-US" altLang="id-ID" sz="3200" dirty="0" err="1"/>
              <a:t>cairan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</a:t>
            </a:r>
            <a:r>
              <a:rPr lang="en-US" altLang="id-ID" sz="3200" dirty="0"/>
              <a:t> gas (</a:t>
            </a:r>
            <a:r>
              <a:rPr lang="en-US" altLang="id-ID" sz="3200" dirty="0" err="1"/>
              <a:t>lebih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dingin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panas</a:t>
            </a:r>
            <a:r>
              <a:rPr lang="en-US" altLang="id-ID" sz="3200" dirty="0"/>
              <a:t>).</a:t>
            </a:r>
            <a:endParaRPr lang="en-US" altLang="id-ID" sz="32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32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3200" dirty="0">
                <a:latin typeface="Arial" panose="020B0604020202020204" pitchFamily="34" charset="0"/>
              </a:rPr>
              <a:t>	</a:t>
            </a:r>
            <a:endParaRPr lang="en-US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id-ID" dirty="0" smtClean="0">
                <a:solidFill>
                  <a:srgbClr val="FF5050"/>
                </a:solidFill>
              </a:rPr>
              <a:t>Konveksi</a:t>
            </a:r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9531" y="1690688"/>
            <a:ext cx="9061269" cy="38719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dirty="0" smtClean="0"/>
              <a:t>Dinyatakan dengan Hukum Newton :</a:t>
            </a:r>
            <a:r>
              <a:rPr lang="en-US" dirty="0"/>
              <a:t>	</a:t>
            </a:r>
            <a:endParaRPr lang="id-ID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q =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konveksi</a:t>
            </a:r>
            <a:endParaRPr lang="en-US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h =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konveksi</a:t>
            </a:r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/>
              <a:t>w/m</a:t>
            </a:r>
            <a:r>
              <a:rPr lang="en-US" baseline="30000" dirty="0"/>
              <a:t>2 0</a:t>
            </a:r>
            <a:r>
              <a:rPr lang="en-US" dirty="0"/>
              <a:t>C)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A = Luas </a:t>
            </a:r>
            <a:r>
              <a:rPr lang="en-US" dirty="0" err="1"/>
              <a:t>penampang</a:t>
            </a:r>
            <a:r>
              <a:rPr lang="en-US" dirty="0"/>
              <a:t> (m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Arial" charset="0"/>
              </a:rPr>
              <a:t>	∆T = </a:t>
            </a:r>
            <a:r>
              <a:rPr lang="en-US" dirty="0" err="1">
                <a:cs typeface="Arial" charset="0"/>
              </a:rPr>
              <a:t>Perubahan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atau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perbedaan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suhu</a:t>
            </a:r>
            <a:r>
              <a:rPr lang="en-US" dirty="0">
                <a:cs typeface="Arial" charset="0"/>
              </a:rPr>
              <a:t>  </a:t>
            </a:r>
            <a:r>
              <a:rPr lang="en-US" dirty="0" smtClean="0">
                <a:cs typeface="Arial" charset="0"/>
              </a:rPr>
              <a:t>(</a:t>
            </a:r>
            <a:r>
              <a:rPr lang="en-US" baseline="30000" dirty="0">
                <a:cs typeface="Arial" charset="0"/>
              </a:rPr>
              <a:t>0</a:t>
            </a:r>
            <a:r>
              <a:rPr lang="en-US" dirty="0">
                <a:cs typeface="Arial" charset="0"/>
              </a:rPr>
              <a:t>C; </a:t>
            </a:r>
            <a:r>
              <a:rPr lang="en-US" baseline="30000" dirty="0">
                <a:cs typeface="Arial" charset="0"/>
              </a:rPr>
              <a:t>0</a:t>
            </a:r>
            <a:r>
              <a:rPr lang="en-US" dirty="0">
                <a:cs typeface="Arial" charset="0"/>
              </a:rPr>
              <a:t>F)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5050"/>
                </a:solidFill>
              </a:rPr>
              <a:t>Perpindahan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en-US" dirty="0" err="1" smtClean="0">
                <a:solidFill>
                  <a:srgbClr val="FF5050"/>
                </a:solidFill>
              </a:rPr>
              <a:t>Panas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en-US" dirty="0" err="1" smtClean="0">
                <a:solidFill>
                  <a:srgbClr val="FF5050"/>
                </a:solidFill>
              </a:rPr>
              <a:t>Konveksi</a:t>
            </a:r>
            <a:endParaRPr lang="en-US" dirty="0" smtClean="0">
              <a:solidFill>
                <a:srgbClr val="FF505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75565" y="1690688"/>
            <a:ext cx="3004457" cy="5355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id-ID" sz="3200" dirty="0">
                <a:solidFill>
                  <a:srgbClr val="000000"/>
                </a:solidFill>
              </a:rPr>
              <a:t>q = h A (∆T)</a:t>
            </a:r>
          </a:p>
        </p:txBody>
      </p:sp>
    </p:spTree>
    <p:extLst>
      <p:ext uri="{BB962C8B-B14F-4D97-AF65-F5344CB8AC3E}">
        <p14:creationId xmlns:p14="http://schemas.microsoft.com/office/powerpoint/2010/main" val="242288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9794"/>
            <a:ext cx="8900161" cy="4447132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/>
              <a:t>	</a:t>
            </a:r>
            <a:r>
              <a:rPr lang="en-US" sz="3200" dirty="0" err="1"/>
              <a:t>Adalah</a:t>
            </a:r>
            <a:r>
              <a:rPr lang="en-US" sz="3200" dirty="0"/>
              <a:t> proses transport </a:t>
            </a:r>
            <a:r>
              <a:rPr lang="en-US" sz="3200" dirty="0" err="1"/>
              <a:t>panas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yang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,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– </a:t>
            </a:r>
            <a:r>
              <a:rPr lang="en-US" sz="3200" dirty="0" err="1"/>
              <a:t>benda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terpisah</a:t>
            </a:r>
            <a:r>
              <a:rPr lang="en-US" sz="3200" dirty="0"/>
              <a:t> </a:t>
            </a:r>
            <a:r>
              <a:rPr lang="en-US" sz="3200" dirty="0" smtClean="0"/>
              <a:t>di</a:t>
            </a:r>
            <a:r>
              <a:rPr lang="id-ID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/>
              <a:t>ruang</a:t>
            </a:r>
            <a:r>
              <a:rPr lang="en-US" sz="3200" dirty="0"/>
              <a:t> (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hampa</a:t>
            </a:r>
            <a:r>
              <a:rPr lang="en-US" sz="3200" dirty="0"/>
              <a:t> </a:t>
            </a:r>
            <a:r>
              <a:rPr lang="en-US" sz="3200" dirty="0" err="1" smtClean="0"/>
              <a:t>sekalipun</a:t>
            </a:r>
            <a:r>
              <a:rPr lang="id-ID" sz="3200" dirty="0" smtClean="0"/>
              <a:t>)</a:t>
            </a:r>
            <a:endParaRPr lang="en-US" sz="32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32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/>
              <a:t>	</a:t>
            </a:r>
            <a:endParaRPr lang="el-GR" sz="32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5050"/>
                </a:solidFill>
              </a:rPr>
              <a:t>Perpindahan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en-US" dirty="0" err="1" smtClean="0">
                <a:solidFill>
                  <a:srgbClr val="FF5050"/>
                </a:solidFill>
              </a:rPr>
              <a:t>Panas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  <a:r>
              <a:rPr lang="id-ID" dirty="0" smtClean="0">
                <a:solidFill>
                  <a:srgbClr val="FF5050"/>
                </a:solidFill>
              </a:rPr>
              <a:t>Radiasi</a:t>
            </a:r>
            <a:endParaRPr lang="en-US" dirty="0" smtClean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5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349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Verdana</vt:lpstr>
      <vt:lpstr>Wingdings</vt:lpstr>
      <vt:lpstr>Office Theme</vt:lpstr>
      <vt:lpstr>Equation</vt:lpstr>
      <vt:lpstr>Perpindahan panas</vt:lpstr>
      <vt:lpstr>Dasar perpindahan panas</vt:lpstr>
      <vt:lpstr>Contoh :</vt:lpstr>
      <vt:lpstr>Macam perpindahan panas</vt:lpstr>
      <vt:lpstr>Perpindahan Panas Konduksi</vt:lpstr>
      <vt:lpstr>Perpindahan Panas Konduksi</vt:lpstr>
      <vt:lpstr>Perpindahan Panas Konveksi</vt:lpstr>
      <vt:lpstr>Perpindahan Panas Konveksi</vt:lpstr>
      <vt:lpstr>Perpindahan Panas Radiasi</vt:lpstr>
      <vt:lpstr>Perpindahan Panas Radiasi</vt:lpstr>
      <vt:lpstr>Perpindahan Panas Konduksi</vt:lpstr>
      <vt:lpstr>PowerPoint Presentation</vt:lpstr>
      <vt:lpstr>Penyelesaian </vt:lpstr>
      <vt:lpstr>Perpindahan Panas Konveksi</vt:lpstr>
      <vt:lpstr>Penyelesaian </vt:lpstr>
      <vt:lpstr>Perpindahan Panas Radiasi</vt:lpstr>
      <vt:lpstr>Penyelesaian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panas</dc:title>
  <dc:creator>Reviewer</dc:creator>
  <cp:lastModifiedBy>Dwi Ardiana</cp:lastModifiedBy>
  <cp:revision>21</cp:revision>
  <dcterms:created xsi:type="dcterms:W3CDTF">2019-03-03T11:08:07Z</dcterms:created>
  <dcterms:modified xsi:type="dcterms:W3CDTF">2019-09-09T21:21:16Z</dcterms:modified>
</cp:coreProperties>
</file>