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1FC8-8482-445A-B32E-907CC5832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EDCAA-D0E3-40C5-9E3E-D5A296C4D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6E7C-2065-4EBF-B2D2-C59594AA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2017C-7617-4B22-991B-D56CBB4D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54EB7-E3DE-47E6-9936-29BD55F8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64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6D22-D286-4F11-BBA9-A7D694C4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98614-BB51-4B35-BEFB-AB2649479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A8BEC-E756-430C-BD5D-3A160FDE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408F2-324F-4E27-A89A-109D8841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3A4D1-A815-44CC-A1A4-41FA0543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82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F4EDA-3433-43B3-94E2-E4858B3DF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543E0-83A8-4E72-88C7-DDED65E66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AAE9-BA4D-4CF0-BC0A-CE50AD21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243B-3F88-4D36-AA1D-1819EF59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2B2B7-0204-485F-AACD-36721942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316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142E-317A-42D3-96F4-8E614FA9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983B-54D7-4129-8319-2EB0C3F16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AE241-94A9-4958-8128-EA375C53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D122F-5103-4E01-931E-2C97EDE6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84B1A-6D59-45F1-8291-3693B425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686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331C-1309-42B8-9E85-EF40A656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9625A-1112-4E1C-A937-7BB103D4E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39121-601F-4C8B-996C-2B5EC16A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BEE47-B346-4547-ADFA-28E9F1C2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0C5CF-05A9-4DB0-8C52-2156BD92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71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1936-DBB4-405B-AFB8-E7512A4BC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EAD8-A40A-4F4C-99F9-DFE40D0A1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BC91C-CD62-45AD-984D-BB4CD4273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6E720-ABD6-4402-94E4-F91A929C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B3E24-1B8D-4C82-9A8B-A79B76C0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AC0FC-0721-41E7-85DA-E5975E09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823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4B37-649B-4F41-9E3F-810A5EB6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BDCAC-F427-437D-BDF9-641B3110C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9D8CC-8072-4577-9D0E-CC28C66AA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B5994-C27A-4AD3-8EBB-DC2323869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6FD925-AC41-4586-B9C8-51AA37169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23257-EA3D-4FBA-A46C-C237CA9A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A1753-B38F-41F9-B8EE-FCCD3066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4FD5B-68FA-4CE9-862D-8673F40D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869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A2EB-0A8F-4C69-9EC9-6795171C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49A4B-0086-4B1C-A731-36808237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866FA-E264-47B8-881A-BD5056C8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095CA-36E0-4D40-BE2D-5C0E82AA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54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44576-B8CE-40AD-BE59-B8B3E6DF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532AE-D7BD-460F-B764-E2CE5F9D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96074-0AD4-4F5B-B3C6-52C3D9C6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7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7E90-60F0-44CB-B0E8-4312DF04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6B37-3A42-435A-98FC-6D12326B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0CB4D-665C-47CE-9F1D-68C0E3102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5170D-F8EC-4E59-A582-C1B5819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40931-F5DC-4C70-BCDB-328C40D2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7A718-6990-4592-8287-54729883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604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CB29-E2A5-4111-AE91-0443EF86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00AB9-10B1-4AA2-89DA-2AA1B0AFF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4243-7C94-4CFC-9F60-D081C94ED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DB08D-7047-4D1F-8DB4-750CEAAF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985B7-E898-4C89-BF89-9AE07E87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E9437-29B2-4E1C-966D-A2747060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238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BB396-3021-49D8-A2F3-0DF2D14E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AFF63-D22F-4425-99C7-87F182A8C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F1933-6410-4D74-BDFF-EE0C0412B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C40E-83CF-493F-BE87-D306BE471EEC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CD7A4-3589-4263-B2B2-88195E903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D13A1-9CDC-45D7-8118-004A16E8D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E7EF-8FA8-4083-8C75-25C649FEEC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36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DEB4-58BA-4114-BF8D-507FB5899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br>
              <a:rPr lang="en-US" dirty="0"/>
            </a:br>
            <a:r>
              <a:rPr lang="en-US" dirty="0" err="1"/>
              <a:t>penyelesaian</a:t>
            </a:r>
            <a:r>
              <a:rPr lang="en-US" dirty="0"/>
              <a:t> dg </a:t>
            </a:r>
            <a:r>
              <a:rPr lang="en-US" dirty="0" err="1"/>
              <a:t>Comsol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798BF-6437-4767-A3D9-5CC384AE22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007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8C15-F386-4D61-A67B-6EF8A4B3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01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38295-2B2F-4D50-89A2-0837DDF3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u="none" strike="noStrike" baseline="0" dirty="0">
                <a:latin typeface="CIDFont+F1"/>
              </a:rPr>
              <a:t>Plat </a:t>
            </a:r>
            <a:r>
              <a:rPr lang="en-ID" b="0" i="0" u="none" strike="noStrike" baseline="0" dirty="0" err="1">
                <a:latin typeface="CIDFont+F1"/>
              </a:rPr>
              <a:t>tembaga</a:t>
            </a:r>
            <a:r>
              <a:rPr lang="en-ID" b="0" i="0" u="none" strike="noStrike" baseline="0" dirty="0">
                <a:latin typeface="CIDFont+F1"/>
              </a:rPr>
              <a:t> tipis (k = 385 W/</a:t>
            </a:r>
            <a:r>
              <a:rPr lang="en-ID" b="0" i="0" u="none" strike="noStrike" baseline="0" dirty="0" err="1">
                <a:latin typeface="CIDFont+F1"/>
              </a:rPr>
              <a:t>mK</a:t>
            </a:r>
            <a:r>
              <a:rPr lang="en-ID" b="0" i="0" u="none" strike="noStrike" baseline="0" dirty="0">
                <a:latin typeface="CIDFont+F1"/>
              </a:rPr>
              <a:t>) </a:t>
            </a:r>
            <a:r>
              <a:rPr lang="en-ID" b="0" i="0" u="none" strike="noStrike" baseline="0" dirty="0" err="1">
                <a:latin typeface="CIDFont+F1"/>
              </a:rPr>
              <a:t>dengan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ukuran</a:t>
            </a:r>
            <a:r>
              <a:rPr lang="en-ID" b="0" i="0" u="none" strike="noStrike" baseline="0" dirty="0">
                <a:latin typeface="CIDFont+F1"/>
              </a:rPr>
              <a:t> 3 cm x 3 cm. </a:t>
            </a:r>
            <a:r>
              <a:rPr lang="en-ID" b="0" i="0" u="none" strike="noStrike" baseline="0" dirty="0" err="1">
                <a:latin typeface="CIDFont+F1"/>
              </a:rPr>
              <a:t>Permukaan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fi-FI" b="0" i="0" u="none" strike="noStrike" baseline="0" dirty="0">
                <a:latin typeface="CIDFont+F1"/>
              </a:rPr>
              <a:t>salah satu sisi dipertahankan 500 </a:t>
            </a:r>
            <a:r>
              <a:rPr lang="fi-FI" b="0" i="0" u="none" strike="noStrike" baseline="30000" dirty="0">
                <a:latin typeface="CIDFont+F1"/>
              </a:rPr>
              <a:t>o</a:t>
            </a:r>
            <a:r>
              <a:rPr lang="fi-FI" b="0" i="0" u="none" strike="noStrike" baseline="0" dirty="0">
                <a:latin typeface="CIDFont+F1"/>
              </a:rPr>
              <a:t>C dan ketiga sisi yang lain dipertahankan pada suhu 100</a:t>
            </a:r>
            <a:r>
              <a:rPr lang="fi-FI" b="0" i="0" u="none" strike="noStrike" baseline="30000" dirty="0">
                <a:latin typeface="CIDFont+F1"/>
              </a:rPr>
              <a:t> o</a:t>
            </a:r>
            <a:r>
              <a:rPr lang="fi-FI" b="0" i="0" u="none" strike="noStrike" baseline="0" dirty="0">
                <a:latin typeface="CIDFont+F1"/>
              </a:rPr>
              <a:t>C. Permukaan plat diisolasi </a:t>
            </a:r>
            <a:r>
              <a:rPr lang="es-ES" b="0" i="0" u="none" strike="noStrike" baseline="0" dirty="0" err="1">
                <a:latin typeface="CIDFont+F1"/>
              </a:rPr>
              <a:t>sehingga</a:t>
            </a:r>
            <a:r>
              <a:rPr lang="es-ES" b="0" i="0" u="none" strike="noStrike" baseline="0" dirty="0">
                <a:latin typeface="CIDFont+F1"/>
              </a:rPr>
              <a:t> panas </a:t>
            </a:r>
            <a:r>
              <a:rPr lang="es-ES" b="0" i="0" u="none" strike="noStrike" baseline="0" dirty="0" err="1">
                <a:latin typeface="CIDFont+F1"/>
              </a:rPr>
              <a:t>mengalir</a:t>
            </a:r>
            <a:r>
              <a:rPr lang="es-ES" b="0" i="0" u="none" strike="noStrike" baseline="0" dirty="0">
                <a:latin typeface="CIDFont+F1"/>
              </a:rPr>
              <a:t> </a:t>
            </a:r>
            <a:r>
              <a:rPr lang="es-ES" b="0" i="0" u="none" strike="noStrike" baseline="0" dirty="0" err="1">
                <a:latin typeface="CIDFont+F1"/>
              </a:rPr>
              <a:t>arah</a:t>
            </a:r>
            <a:r>
              <a:rPr lang="es-ES" b="0" i="0" u="none" strike="noStrike" baseline="0" dirty="0">
                <a:latin typeface="CIDFont+F1"/>
              </a:rPr>
              <a:t> x dan y saja. </a:t>
            </a:r>
            <a:r>
              <a:rPr lang="es-ES" b="0" i="0" u="none" strike="noStrike" baseline="0" dirty="0" err="1">
                <a:latin typeface="CIDFont+F1"/>
              </a:rPr>
              <a:t>Tentukan</a:t>
            </a:r>
            <a:r>
              <a:rPr lang="es-ES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distribusi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suhu</a:t>
            </a:r>
            <a:r>
              <a:rPr lang="en-ID" b="0" i="0" u="none" strike="noStrike" baseline="0" dirty="0">
                <a:latin typeface="CIDFont+F1"/>
              </a:rPr>
              <a:t> plat </a:t>
            </a:r>
            <a:r>
              <a:rPr lang="en-ID" b="0" i="0" u="none" strike="noStrike" baseline="0" dirty="0" err="1">
                <a:latin typeface="CIDFont+F1"/>
              </a:rPr>
              <a:t>tersebut</a:t>
            </a:r>
            <a:r>
              <a:rPr lang="en-ID" b="0" i="0" u="none" strike="noStrike" baseline="0" dirty="0">
                <a:latin typeface="CIDFont+F1"/>
              </a:rPr>
              <a:t> pada </a:t>
            </a:r>
            <a:r>
              <a:rPr lang="en-ID" b="0" i="0" u="none" strike="noStrike" baseline="0" dirty="0" err="1">
                <a:latin typeface="CIDFont+F1"/>
              </a:rPr>
              <a:t>keadaan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tunak</a:t>
            </a:r>
            <a:r>
              <a:rPr lang="en-ID" b="0" i="0" u="none" strike="noStrike" baseline="0" dirty="0">
                <a:latin typeface="CIDFont+F1"/>
              </a:rPr>
              <a:t> (</a:t>
            </a:r>
            <a:r>
              <a:rPr lang="en-ID" b="0" i="0" u="none" strike="noStrike" baseline="0" dirty="0">
                <a:latin typeface="CIDFont+F4"/>
              </a:rPr>
              <a:t>steady)</a:t>
            </a:r>
            <a:r>
              <a:rPr lang="en-ID" b="0" i="0" u="none" strike="noStrike" baseline="0" dirty="0">
                <a:latin typeface="CIDFont+F1"/>
              </a:rPr>
              <a:t>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428214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4EAD0C-9401-4D9E-BEFA-ABE0862BC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7" y="429998"/>
            <a:ext cx="11557932" cy="593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9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8C15-F386-4D61-A67B-6EF8A4B3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02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38295-2B2F-4D50-89A2-0837DDF3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u="none" strike="noStrike" baseline="0" dirty="0">
                <a:latin typeface="CIDFont+F1"/>
              </a:rPr>
              <a:t>Plat </a:t>
            </a:r>
            <a:r>
              <a:rPr lang="en-ID" b="0" i="0" u="none" strike="noStrike" baseline="0" dirty="0" err="1">
                <a:latin typeface="CIDFont+F1"/>
              </a:rPr>
              <a:t>tembaga</a:t>
            </a:r>
            <a:r>
              <a:rPr lang="en-ID" b="0" i="0" u="none" strike="noStrike" baseline="0" dirty="0">
                <a:latin typeface="CIDFont+F1"/>
              </a:rPr>
              <a:t> tipis (k = = 385 W/</a:t>
            </a:r>
            <a:r>
              <a:rPr lang="en-ID" b="0" i="0" u="none" strike="noStrike" baseline="0" dirty="0" err="1">
                <a:latin typeface="CIDFont+F1"/>
              </a:rPr>
              <a:t>mK</a:t>
            </a:r>
            <a:r>
              <a:rPr lang="en-ID" dirty="0">
                <a:latin typeface="CIDFont+F1"/>
              </a:rPr>
              <a:t>)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dengan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ukuran</a:t>
            </a:r>
            <a:r>
              <a:rPr lang="en-ID" b="0" i="0" u="none" strike="noStrike" baseline="0" dirty="0">
                <a:latin typeface="CIDFont+F1"/>
              </a:rPr>
              <a:t> 6 cm x 8 cm. </a:t>
            </a:r>
            <a:r>
              <a:rPr lang="en-ID" b="0" i="0" u="none" strike="noStrike" baseline="0" dirty="0" err="1">
                <a:latin typeface="CIDFont+F1"/>
              </a:rPr>
              <a:t>Permukaan</a:t>
            </a:r>
            <a:r>
              <a:rPr lang="en-ID" b="0" i="0" u="none" strike="noStrike" baseline="0" dirty="0">
                <a:latin typeface="CIDFont+F1"/>
              </a:rPr>
              <a:t> salah </a:t>
            </a:r>
            <a:r>
              <a:rPr lang="en-ID" b="0" i="0" u="none" strike="noStrike" baseline="0" dirty="0" err="1">
                <a:latin typeface="CIDFont+F1"/>
              </a:rPr>
              <a:t>satu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sisi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dengan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panjang</a:t>
            </a:r>
            <a:r>
              <a:rPr lang="en-ID" b="0" i="0" u="none" strike="noStrike" baseline="0" dirty="0">
                <a:latin typeface="CIDFont+F1"/>
              </a:rPr>
              <a:t> 6 cm dan 8 cm </a:t>
            </a:r>
            <a:r>
              <a:rPr lang="en-ID" b="0" i="0" u="none" strike="noStrike" baseline="0" dirty="0" err="1">
                <a:latin typeface="CIDFont+F1"/>
              </a:rPr>
              <a:t>dipertahankan</a:t>
            </a:r>
            <a:r>
              <a:rPr lang="en-ID" b="0" i="0" u="none" strike="noStrike" baseline="0" dirty="0">
                <a:latin typeface="CIDFont+F1"/>
              </a:rPr>
              <a:t> 100 </a:t>
            </a:r>
            <a:r>
              <a:rPr lang="en-ID" b="0" i="0" u="none" strike="noStrike" baseline="0" dirty="0" err="1">
                <a:latin typeface="CIDFont+F1"/>
              </a:rPr>
              <a:t>oC</a:t>
            </a:r>
            <a:r>
              <a:rPr lang="en-ID" b="0" i="0" u="none" strike="noStrike" baseline="0" dirty="0">
                <a:latin typeface="CIDFont+F1"/>
              </a:rPr>
              <a:t> dan </a:t>
            </a:r>
            <a:r>
              <a:rPr lang="en-ID" b="0" i="0" u="none" strike="noStrike" baseline="0" dirty="0" err="1">
                <a:latin typeface="CIDFont+F1"/>
              </a:rPr>
              <a:t>kedua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sisi</a:t>
            </a:r>
            <a:r>
              <a:rPr lang="en-ID" b="0" i="0" u="none" strike="noStrike" baseline="0" dirty="0">
                <a:latin typeface="CIDFont+F1"/>
              </a:rPr>
              <a:t> yang lain </a:t>
            </a:r>
            <a:r>
              <a:rPr lang="en-ID" b="0" i="0" u="none" strike="noStrike" baseline="0" dirty="0" err="1">
                <a:latin typeface="CIDFont+F1"/>
              </a:rPr>
              <a:t>dipertahankan</a:t>
            </a:r>
            <a:r>
              <a:rPr lang="en-ID" b="0" i="0" u="none" strike="noStrike" baseline="0" dirty="0">
                <a:latin typeface="CIDFont+F1"/>
              </a:rPr>
              <a:t> pada </a:t>
            </a:r>
            <a:r>
              <a:rPr lang="en-ID" b="0" i="0" u="none" strike="noStrike" baseline="0" dirty="0" err="1">
                <a:latin typeface="CIDFont+F1"/>
              </a:rPr>
              <a:t>suhu</a:t>
            </a:r>
            <a:r>
              <a:rPr lang="en-ID" b="0" i="0" u="none" strike="noStrike" baseline="0" dirty="0">
                <a:latin typeface="CIDFont+F1"/>
              </a:rPr>
              <a:t> 40 </a:t>
            </a:r>
            <a:r>
              <a:rPr lang="en-ID" b="0" i="0" u="none" strike="noStrike" baseline="0" dirty="0" err="1">
                <a:latin typeface="CIDFont+F1"/>
              </a:rPr>
              <a:t>oC.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Permukaan</a:t>
            </a:r>
            <a:r>
              <a:rPr lang="en-ID" b="0" i="0" u="none" strike="noStrike" baseline="0" dirty="0">
                <a:latin typeface="CIDFont+F1"/>
              </a:rPr>
              <a:t> plat </a:t>
            </a:r>
            <a:r>
              <a:rPr lang="en-ID" b="0" i="0" u="none" strike="noStrike" baseline="0" dirty="0" err="1">
                <a:latin typeface="CIDFont+F1"/>
              </a:rPr>
              <a:t>diisolasi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sehingga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panas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mengalir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arah</a:t>
            </a:r>
            <a:r>
              <a:rPr lang="en-ID" b="0" i="0" u="none" strike="noStrike" baseline="0" dirty="0">
                <a:latin typeface="CIDFont+F1"/>
              </a:rPr>
              <a:t> x dan y </a:t>
            </a:r>
            <a:r>
              <a:rPr lang="en-ID" b="0" i="0" u="none" strike="noStrike" baseline="0" dirty="0" err="1">
                <a:latin typeface="CIDFont+F1"/>
              </a:rPr>
              <a:t>saja</a:t>
            </a:r>
            <a:r>
              <a:rPr lang="en-ID" b="0" i="0" u="none" strike="noStrike" baseline="0" dirty="0">
                <a:latin typeface="CIDFont+F1"/>
              </a:rPr>
              <a:t>. </a:t>
            </a:r>
            <a:r>
              <a:rPr lang="en-ID" b="0" i="0" u="none" strike="noStrike" baseline="0" dirty="0" err="1">
                <a:latin typeface="CIDFont+F1"/>
              </a:rPr>
              <a:t>Tentukan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distribusi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suhu</a:t>
            </a:r>
            <a:r>
              <a:rPr lang="en-ID" b="0" i="0" u="none" strike="noStrike" baseline="0" dirty="0">
                <a:latin typeface="CIDFont+F1"/>
              </a:rPr>
              <a:t> plat </a:t>
            </a:r>
            <a:r>
              <a:rPr lang="en-ID" b="0" i="0" u="none" strike="noStrike" baseline="0" dirty="0" err="1">
                <a:latin typeface="CIDFont+F1"/>
              </a:rPr>
              <a:t>tersebut</a:t>
            </a:r>
            <a:r>
              <a:rPr lang="en-ID" b="0" i="0" u="none" strike="noStrike" baseline="0" dirty="0">
                <a:latin typeface="CIDFont+F1"/>
              </a:rPr>
              <a:t> pada </a:t>
            </a:r>
            <a:r>
              <a:rPr lang="en-ID" b="0" i="0" u="none" strike="noStrike" baseline="0" dirty="0" err="1">
                <a:latin typeface="CIDFont+F1"/>
              </a:rPr>
              <a:t>keadaan</a:t>
            </a:r>
            <a:r>
              <a:rPr lang="en-ID" b="0" i="0" u="none" strike="noStrike" baseline="0" dirty="0">
                <a:latin typeface="CIDFont+F1"/>
              </a:rPr>
              <a:t> </a:t>
            </a:r>
            <a:r>
              <a:rPr lang="en-ID" b="0" i="0" u="none" strike="noStrike" baseline="0" dirty="0" err="1">
                <a:latin typeface="CIDFont+F1"/>
              </a:rPr>
              <a:t>tunak</a:t>
            </a:r>
            <a:r>
              <a:rPr lang="en-ID" b="0" i="0" u="none" strike="noStrike" baseline="0" dirty="0">
                <a:latin typeface="CIDFont+F1"/>
              </a:rPr>
              <a:t> (steady).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400628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11B4-FBAD-415A-8510-24D33B12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56C56-AA86-490B-81CE-F00AD7992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BBC401-6920-4319-B559-79613AB89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75" y="574851"/>
            <a:ext cx="11283843" cy="57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4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AC69-2945-44C9-A222-01CA3F4B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03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73216-44A0-4FF6-A51C-BB7DEABF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30144" cy="4351338"/>
          </a:xfrm>
        </p:spPr>
        <p:txBody>
          <a:bodyPr>
            <a:normAutofit/>
          </a:bodyPr>
          <a:lstStyle/>
          <a:p>
            <a:r>
              <a:rPr lang="en-US" dirty="0"/>
              <a:t>Consider a 0.8-m-high and 1.5-m-wide glass window with a thickness of 8 mm and a thermal conductivity of k = 0.78 W/</a:t>
            </a:r>
            <a:r>
              <a:rPr lang="en-US" dirty="0" err="1"/>
              <a:t>m·K</a:t>
            </a:r>
            <a:r>
              <a:rPr lang="en-US" dirty="0"/>
              <a:t>. Determine the steady rate of  heat transfer through this glass window and the temperature of its inner surface for a day during which the room is maintained at 20°C while the temperature of the outdoors is -10°C. Take the heat transfer coefficients on the inner and outer surfaces of the window to be h1 = 10 W/m</a:t>
            </a:r>
            <a:r>
              <a:rPr lang="en-US" baseline="30000" dirty="0"/>
              <a:t>2</a:t>
            </a:r>
            <a:r>
              <a:rPr lang="en-US" dirty="0"/>
              <a:t>·K and h2 = 40 W/m</a:t>
            </a:r>
            <a:r>
              <a:rPr lang="en-US" baseline="30000" dirty="0"/>
              <a:t>2</a:t>
            </a:r>
            <a:r>
              <a:rPr lang="en-US" dirty="0"/>
              <a:t>·K, which includes the effects of radiation.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E08EA-E02A-4E9F-BD06-FA3952A52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732" y="1470683"/>
            <a:ext cx="3534268" cy="44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2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E1E133-0677-4166-9BAF-F0F348DE9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04" y="126119"/>
            <a:ext cx="9250018" cy="64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7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254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CIDFont+F1</vt:lpstr>
      <vt:lpstr>CIDFont+F4</vt:lpstr>
      <vt:lpstr>Office Theme</vt:lpstr>
      <vt:lpstr>Studi kasus penyelesaian dg Comsol</vt:lpstr>
      <vt:lpstr>Studi kasus 01</vt:lpstr>
      <vt:lpstr>PowerPoint Presentation</vt:lpstr>
      <vt:lpstr>Studi kasus 02</vt:lpstr>
      <vt:lpstr>PowerPoint Presentation</vt:lpstr>
      <vt:lpstr>Studi kasus 03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TEKNIK KIMIA</dc:creator>
  <cp:lastModifiedBy>TEKNIK KIMIA</cp:lastModifiedBy>
  <cp:revision>7</cp:revision>
  <dcterms:created xsi:type="dcterms:W3CDTF">2022-06-15T02:39:22Z</dcterms:created>
  <dcterms:modified xsi:type="dcterms:W3CDTF">2022-06-15T14:21:40Z</dcterms:modified>
</cp:coreProperties>
</file>