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8" r:id="rId8"/>
    <p:sldId id="261" r:id="rId9"/>
    <p:sldId id="266" r:id="rId10"/>
    <p:sldId id="262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9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5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3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7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8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9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0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Forecasting : </a:t>
            </a:r>
            <a:r>
              <a:rPr lang="en-US" sz="4400" dirty="0" err="1"/>
              <a:t>metode</a:t>
            </a:r>
            <a:r>
              <a:rPr lang="en-US" sz="4400" dirty="0"/>
              <a:t> </a:t>
            </a:r>
            <a:r>
              <a:rPr lang="en-US" sz="4400" dirty="0" err="1"/>
              <a:t>meramal</a:t>
            </a:r>
            <a:r>
              <a:rPr lang="en-US" sz="4400" dirty="0"/>
              <a:t> </a:t>
            </a:r>
            <a:r>
              <a:rPr lang="en-US" sz="4400" dirty="0" err="1"/>
              <a:t>masa</a:t>
            </a:r>
            <a:r>
              <a:rPr lang="en-US" sz="4400" dirty="0"/>
              <a:t> </a:t>
            </a:r>
            <a:r>
              <a:rPr lang="en-US" sz="4400" dirty="0" err="1"/>
              <a:t>depan</a:t>
            </a:r>
            <a:r>
              <a:rPr lang="en-US" sz="4400" dirty="0"/>
              <a:t> </a:t>
            </a:r>
            <a:r>
              <a:rPr lang="en-US" sz="4400" dirty="0" err="1"/>
              <a:t>kebijakan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43442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err="1"/>
              <a:t>Begitu</a:t>
            </a:r>
            <a:r>
              <a:rPr lang="en-US" altLang="en-US" dirty="0"/>
              <a:t> </a:t>
            </a:r>
            <a:r>
              <a:rPr lang="en-US" altLang="en-US" dirty="0" err="1"/>
              <a:t>sulitnya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forecasting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dirumuskan</a:t>
            </a:r>
            <a:r>
              <a:rPr lang="en-US" altLang="en-US" dirty="0"/>
              <a:t> </a:t>
            </a:r>
            <a:r>
              <a:rPr lang="en-US" altLang="en-US" dirty="0" err="1"/>
              <a:t>terlebih</a:t>
            </a:r>
            <a:r>
              <a:rPr lang="en-US" altLang="en-US" dirty="0"/>
              <a:t> </a:t>
            </a:r>
            <a:r>
              <a:rPr lang="en-US" altLang="en-US" dirty="0" err="1"/>
              <a:t>dahulu</a:t>
            </a:r>
            <a:r>
              <a:rPr lang="en-US" altLang="en-US" dirty="0"/>
              <a:t> </a:t>
            </a:r>
            <a:r>
              <a:rPr lang="en-US" altLang="en-US" dirty="0" err="1"/>
              <a:t>tentang</a:t>
            </a:r>
            <a:r>
              <a:rPr lang="en-US" altLang="en-US" dirty="0"/>
              <a:t> goal (</a:t>
            </a:r>
            <a:r>
              <a:rPr lang="en-US" altLang="en-US" dirty="0" err="1"/>
              <a:t>tujuan</a:t>
            </a:r>
            <a:r>
              <a:rPr lang="en-US" altLang="en-US" dirty="0"/>
              <a:t>) dan objective (</a:t>
            </a:r>
            <a:r>
              <a:rPr lang="en-US" altLang="en-US" dirty="0" err="1"/>
              <a:t>sasaran</a:t>
            </a:r>
            <a:r>
              <a:rPr lang="en-US" altLang="en-US" dirty="0"/>
              <a:t>)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alternatif</a:t>
            </a:r>
            <a:endParaRPr lang="en-US" altLang="en-US" dirty="0"/>
          </a:p>
          <a:p>
            <a:pPr eaLnBrk="1" hangingPunct="1"/>
            <a:r>
              <a:rPr lang="en-US" altLang="en-US" dirty="0"/>
              <a:t>Goal (</a:t>
            </a:r>
            <a:r>
              <a:rPr lang="en-US" altLang="en-US" dirty="0" err="1"/>
              <a:t>Tujuan</a:t>
            </a:r>
            <a:r>
              <a:rPr lang="en-US" altLang="en-US" dirty="0"/>
              <a:t>)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menunjuk</a:t>
            </a:r>
            <a:r>
              <a:rPr lang="en-US" altLang="en-US" dirty="0"/>
              <a:t> pada </a:t>
            </a:r>
            <a:r>
              <a:rPr lang="en-US" altLang="en-US" dirty="0" err="1"/>
              <a:t>hal</a:t>
            </a:r>
            <a:r>
              <a:rPr lang="en-US" altLang="en-US" dirty="0"/>
              <a:t> yang </a:t>
            </a:r>
            <a:r>
              <a:rPr lang="en-US" altLang="en-US" dirty="0" err="1"/>
              <a:t>bersifat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umum</a:t>
            </a:r>
            <a:r>
              <a:rPr lang="en-US" altLang="en-US" dirty="0"/>
              <a:t>, formal, non </a:t>
            </a:r>
            <a:r>
              <a:rPr lang="en-US" altLang="en-US" dirty="0" err="1"/>
              <a:t>kuantitatif</a:t>
            </a:r>
            <a:r>
              <a:rPr lang="en-US" altLang="en-US" dirty="0"/>
              <a:t>, dan </a:t>
            </a:r>
            <a:r>
              <a:rPr lang="en-US" altLang="en-US" dirty="0" err="1"/>
              <a:t>biasanya</a:t>
            </a:r>
            <a:r>
              <a:rPr lang="en-US" altLang="en-US" dirty="0"/>
              <a:t> </a:t>
            </a:r>
            <a:r>
              <a:rPr lang="en-US" altLang="en-US" dirty="0" err="1"/>
              <a:t>tak</a:t>
            </a:r>
            <a:r>
              <a:rPr lang="en-US" altLang="en-US" dirty="0"/>
              <a:t> </a:t>
            </a:r>
            <a:r>
              <a:rPr lang="en-US" altLang="en-US" dirty="0" err="1"/>
              <a:t>diejalaskan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lugas</a:t>
            </a:r>
            <a:r>
              <a:rPr lang="en-US" altLang="en-US" dirty="0"/>
              <a:t>. )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pnetn</a:t>
            </a:r>
            <a:r>
              <a:rPr lang="en-US" altLang="en-US" dirty="0"/>
              <a:t> : </a:t>
            </a:r>
            <a:r>
              <a:rPr lang="en-US" altLang="en-US" dirty="0" err="1"/>
              <a:t>definisi</a:t>
            </a:r>
            <a:r>
              <a:rPr lang="en-US" altLang="en-US" dirty="0"/>
              <a:t> </a:t>
            </a:r>
            <a:r>
              <a:rPr lang="en-US" altLang="en-US" dirty="0" err="1"/>
              <a:t>konsep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Objective (</a:t>
            </a:r>
            <a:r>
              <a:rPr lang="en-US" altLang="en-US" dirty="0" err="1"/>
              <a:t>Sasaran</a:t>
            </a:r>
            <a:r>
              <a:rPr lang="en-US" altLang="en-US" dirty="0"/>
              <a:t>)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menunjuk</a:t>
            </a:r>
            <a:r>
              <a:rPr lang="en-US" altLang="en-US" dirty="0"/>
              <a:t> pada  pada </a:t>
            </a:r>
            <a:r>
              <a:rPr lang="en-US" altLang="en-US" dirty="0" err="1"/>
              <a:t>tujuan</a:t>
            </a:r>
            <a:r>
              <a:rPr lang="en-US" altLang="en-US" dirty="0"/>
              <a:t> yang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khusus</a:t>
            </a:r>
            <a:r>
              <a:rPr lang="en-US" altLang="en-US" dirty="0"/>
              <a:t>, </a:t>
            </a:r>
            <a:r>
              <a:rPr lang="en-US" altLang="en-US" dirty="0" err="1"/>
              <a:t>operasional</a:t>
            </a:r>
            <a:r>
              <a:rPr lang="en-US" altLang="en-US" dirty="0"/>
              <a:t>, </a:t>
            </a:r>
            <a:r>
              <a:rPr lang="en-US" altLang="en-US" dirty="0" err="1"/>
              <a:t>dijelaskan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kongkrit</a:t>
            </a:r>
            <a:r>
              <a:rPr lang="en-US" altLang="en-US" dirty="0"/>
              <a:t>, </a:t>
            </a:r>
            <a:r>
              <a:rPr lang="en-US" altLang="en-US" dirty="0" err="1"/>
              <a:t>biasanya</a:t>
            </a:r>
            <a:r>
              <a:rPr lang="en-US" altLang="en-US" dirty="0"/>
              <a:t> </a:t>
            </a:r>
            <a:r>
              <a:rPr lang="en-US" altLang="en-US" dirty="0" err="1"/>
              <a:t>kuantitatif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Selanjutnya</a:t>
            </a:r>
            <a:r>
              <a:rPr lang="en-US" altLang="en-US" dirty="0"/>
              <a:t> </a:t>
            </a:r>
            <a:r>
              <a:rPr lang="en-US" altLang="en-US" dirty="0" err="1"/>
              <a:t>dipilih</a:t>
            </a:r>
            <a:r>
              <a:rPr lang="en-US" altLang="en-US" dirty="0"/>
              <a:t> </a:t>
            </a:r>
            <a:r>
              <a:rPr lang="en-US" altLang="en-US" dirty="0" err="1"/>
              <a:t>pendekatan</a:t>
            </a:r>
            <a:r>
              <a:rPr lang="en-US" altLang="en-US" dirty="0"/>
              <a:t> </a:t>
            </a:r>
            <a:r>
              <a:rPr lang="en-US" altLang="en-US" dirty="0" err="1"/>
              <a:t>peramalan</a:t>
            </a:r>
            <a:r>
              <a:rPr lang="en-US" altLang="en-US" dirty="0"/>
              <a:t> </a:t>
            </a:r>
            <a:r>
              <a:rPr lang="en-US" altLang="en-US" dirty="0" err="1"/>
              <a:t>antara</a:t>
            </a:r>
            <a:r>
              <a:rPr lang="en-US" altLang="en-US" dirty="0"/>
              <a:t> lain </a:t>
            </a:r>
            <a:r>
              <a:rPr lang="en-US" altLang="en-US" dirty="0" err="1"/>
              <a:t>meliputi</a:t>
            </a:r>
            <a:r>
              <a:rPr lang="en-US" altLang="en-US" dirty="0"/>
              <a:t>: </a:t>
            </a:r>
            <a:r>
              <a:rPr lang="en-US" altLang="en-US" dirty="0" err="1"/>
              <a:t>obyek</a:t>
            </a:r>
            <a:r>
              <a:rPr lang="en-US" altLang="en-US" dirty="0"/>
              <a:t> </a:t>
            </a:r>
            <a:r>
              <a:rPr lang="en-US" altLang="en-US" dirty="0" err="1"/>
              <a:t>ramalan</a:t>
            </a:r>
            <a:r>
              <a:rPr lang="en-US" altLang="en-US" dirty="0"/>
              <a:t>, </a:t>
            </a:r>
            <a:r>
              <a:rPr lang="en-US" altLang="en-US" dirty="0" err="1"/>
              <a:t>bagaimana</a:t>
            </a:r>
            <a:r>
              <a:rPr lang="en-US" altLang="en-US" dirty="0"/>
              <a:t> </a:t>
            </a:r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ramalan</a:t>
            </a:r>
            <a:r>
              <a:rPr lang="en-US" altLang="en-US" dirty="0"/>
              <a:t> dan </a:t>
            </a:r>
            <a:r>
              <a:rPr lang="en-US" altLang="en-US" dirty="0" err="1"/>
              <a:t>memilih</a:t>
            </a:r>
            <a:r>
              <a:rPr lang="en-US" altLang="en-US" dirty="0"/>
              <a:t> </a:t>
            </a:r>
            <a:r>
              <a:rPr lang="en-US" altLang="en-US" dirty="0" err="1"/>
              <a:t>tehnik</a:t>
            </a:r>
            <a:r>
              <a:rPr lang="en-US" altLang="en-US" dirty="0"/>
              <a:t> yang paling </a:t>
            </a:r>
            <a:r>
              <a:rPr lang="en-US" altLang="en-US" dirty="0" err="1"/>
              <a:t>tepat</a:t>
            </a:r>
            <a:r>
              <a:rPr lang="en-US" altLang="en-US" dirty="0"/>
              <a:t>. 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8877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Obyek</a:t>
            </a:r>
            <a:r>
              <a:rPr lang="en-US" dirty="0"/>
              <a:t>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Konsekwesni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Konsekwensi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r>
              <a:rPr lang="en-US" dirty="0"/>
              <a:t>3. Isi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Perilaku</a:t>
            </a:r>
            <a:r>
              <a:rPr lang="en-US" dirty="0"/>
              <a:t> para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43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didiskusikan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sdr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peramalan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(</a:t>
            </a:r>
            <a:r>
              <a:rPr lang="en-US" dirty="0" err="1"/>
              <a:t>Pousible</a:t>
            </a:r>
            <a:r>
              <a:rPr lang="en-US" dirty="0"/>
              <a:t>/ </a:t>
            </a:r>
            <a:r>
              <a:rPr lang="en-US" dirty="0" err="1"/>
              <a:t>potensible</a:t>
            </a:r>
            <a:r>
              <a:rPr lang="en-US" dirty="0"/>
              <a:t>, plausible dan </a:t>
            </a:r>
            <a:r>
              <a:rPr lang="en-US"/>
              <a:t>actionable future) </a:t>
            </a:r>
            <a:r>
              <a:rPr lang="en-US" dirty="0" err="1"/>
              <a:t>atas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tecantumnya</a:t>
            </a:r>
            <a:r>
              <a:rPr lang="en-US" dirty="0"/>
              <a:t> Pancasila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(PP no 57 </a:t>
            </a:r>
            <a:r>
              <a:rPr lang="en-US" dirty="0" err="1"/>
              <a:t>th</a:t>
            </a:r>
            <a:r>
              <a:rPr lang="en-US" dirty="0"/>
              <a:t> 2021,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 </a:t>
            </a:r>
            <a:r>
              <a:rPr lang="en-US" dirty="0" err="1"/>
              <a:t>nasional</a:t>
            </a:r>
            <a:r>
              <a:rPr lang="en-US" dirty="0"/>
              <a:t> Pendidikan)</a:t>
            </a:r>
          </a:p>
          <a:p>
            <a:r>
              <a:rPr lang="en-US" dirty="0"/>
              <a:t>2.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Jakarta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dipindahkannya</a:t>
            </a:r>
            <a:r>
              <a:rPr lang="en-US" dirty="0"/>
              <a:t> </a:t>
            </a:r>
            <a:r>
              <a:rPr lang="en-US" dirty="0" err="1"/>
              <a:t>ibukota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Nusantara</a:t>
            </a:r>
          </a:p>
          <a:p>
            <a:pPr marL="0" indent="0">
              <a:buNone/>
            </a:pPr>
            <a:r>
              <a:rPr lang="en-US" dirty="0"/>
              <a:t>Kita </a:t>
            </a:r>
            <a:r>
              <a:rPr lang="en-US" dirty="0" err="1"/>
              <a:t>diskusikan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77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Peramalan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konsekwensinya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Kontrol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dipahaminya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masa </a:t>
            </a:r>
            <a:r>
              <a:rPr lang="en-US" dirty="0" err="1"/>
              <a:t>lalu</a:t>
            </a:r>
            <a:r>
              <a:rPr lang="en-US" dirty="0"/>
              <a:t> dan </a:t>
            </a:r>
            <a:r>
              <a:rPr lang="en-US" dirty="0" err="1"/>
              <a:t>konsekwensinya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Membentuk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/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masa </a:t>
            </a:r>
            <a:r>
              <a:rPr lang="en-US" dirty="0" err="1"/>
              <a:t>lalu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9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Bentuk-bentuk Forecasting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1. </a:t>
            </a:r>
            <a:r>
              <a:rPr lang="en-US" altLang="en-US" dirty="0" err="1"/>
              <a:t>Proyeksi</a:t>
            </a:r>
            <a:r>
              <a:rPr lang="en-US" altLang="en-US" dirty="0"/>
              <a:t> (Dunn)/ </a:t>
            </a:r>
            <a:r>
              <a:rPr lang="en-US" altLang="en-US" dirty="0" err="1"/>
              <a:t>extrapolasi</a:t>
            </a:r>
            <a:r>
              <a:rPr lang="en-US" altLang="en-US" dirty="0"/>
              <a:t> (</a:t>
            </a:r>
            <a:r>
              <a:rPr lang="id-ID" altLang="en-US" dirty="0"/>
              <a:t>P</a:t>
            </a:r>
            <a:r>
              <a:rPr lang="en-US" altLang="en-US" dirty="0" err="1"/>
              <a:t>atton</a:t>
            </a:r>
            <a:r>
              <a:rPr lang="en-US" altLang="en-US" dirty="0"/>
              <a:t> </a:t>
            </a:r>
            <a:r>
              <a:rPr lang="en-US" altLang="en-US" dirty="0" err="1"/>
              <a:t>Sawicki</a:t>
            </a:r>
            <a:r>
              <a:rPr lang="id-ID" altLang="en-US" dirty="0"/>
              <a:t>)</a:t>
            </a:r>
            <a:endParaRPr lang="en-US" altLang="en-US" dirty="0"/>
          </a:p>
          <a:p>
            <a:pPr eaLnBrk="1" hangingPunct="1"/>
            <a:r>
              <a:rPr lang="en-US" altLang="en-US" dirty="0"/>
              <a:t>2. </a:t>
            </a:r>
            <a:r>
              <a:rPr lang="en-US" altLang="en-US" dirty="0" err="1"/>
              <a:t>Prediksi</a:t>
            </a:r>
            <a:r>
              <a:rPr lang="en-US" altLang="en-US" dirty="0"/>
              <a:t> (Dunn)/ </a:t>
            </a:r>
            <a:r>
              <a:rPr lang="en-US" altLang="en-US" dirty="0" err="1"/>
              <a:t>Theoriticals</a:t>
            </a:r>
            <a:r>
              <a:rPr lang="en-US" altLang="en-US" dirty="0"/>
              <a:t> models (Patton &amp; </a:t>
            </a:r>
            <a:r>
              <a:rPr lang="en-US" altLang="en-US" dirty="0" err="1"/>
              <a:t>Sawicki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3. Conjecture (Dunn)/ Intuitive prediction (Patton </a:t>
            </a:r>
            <a:r>
              <a:rPr lang="en-US" altLang="en-US" dirty="0" err="1"/>
              <a:t>Sawicki</a:t>
            </a:r>
            <a:r>
              <a:rPr lang="en-US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466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Proyeksi/ extrapolative forecasting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dirty="0" err="1"/>
              <a:t>Mrpk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peramalan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didasarkan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ekstrapolasi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kecenderungan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dari</a:t>
            </a:r>
            <a:r>
              <a:rPr lang="en-US" altLang="en-US" sz="2400" b="1" dirty="0"/>
              <a:t> data </a:t>
            </a:r>
            <a:r>
              <a:rPr lang="en-US" altLang="en-US" sz="2400" b="1" dirty="0" err="1"/>
              <a:t>historis</a:t>
            </a:r>
            <a:endParaRPr lang="en-US" altLang="en-US" sz="2400" b="1" dirty="0"/>
          </a:p>
          <a:p>
            <a:pPr eaLnBrk="1" hangingPunct="1"/>
            <a:r>
              <a:rPr lang="en-US" altLang="en-US" sz="2400" dirty="0" err="1"/>
              <a:t>Bisa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b="1" dirty="0"/>
              <a:t>data time series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perbandingan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antar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kasus</a:t>
            </a:r>
            <a:endParaRPr lang="en-US" altLang="en-US" sz="2400" dirty="0"/>
          </a:p>
          <a:p>
            <a:pPr eaLnBrk="1" hangingPunct="1"/>
            <a:r>
              <a:rPr lang="en-US" altLang="en-US" sz="2400" dirty="0" err="1"/>
              <a:t>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mengasumsikan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lampau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masa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datang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baru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perubahan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mendadak</a:t>
            </a:r>
            <a:endParaRPr lang="en-US" altLang="en-US" sz="2400" dirty="0"/>
          </a:p>
          <a:p>
            <a:pPr eaLnBrk="1" hangingPunct="1"/>
            <a:r>
              <a:rPr lang="en-US" altLang="en-US" sz="2400" b="1" dirty="0" err="1"/>
              <a:t>Asumsi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dasar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yag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digunakan</a:t>
            </a:r>
            <a:r>
              <a:rPr lang="en-US" altLang="en-US" sz="2400" b="1" dirty="0"/>
              <a:t> </a:t>
            </a:r>
            <a:r>
              <a:rPr lang="en-US" altLang="en-US" sz="2400" dirty="0"/>
              <a:t>: </a:t>
            </a:r>
          </a:p>
          <a:p>
            <a:pPr eaLnBrk="1" hangingPunct="1"/>
            <a:r>
              <a:rPr lang="en-US" altLang="en-US" sz="2400" dirty="0"/>
              <a:t>1. </a:t>
            </a:r>
            <a:r>
              <a:rPr lang="en-US" altLang="en-US" sz="2400" b="1" dirty="0" err="1"/>
              <a:t>Persistensi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kecednerungan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di masa </a:t>
            </a:r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pasti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dimasa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depan</a:t>
            </a:r>
            <a:r>
              <a:rPr lang="en-US" altLang="en-US" sz="2400" dirty="0"/>
              <a:t>)</a:t>
            </a:r>
          </a:p>
          <a:p>
            <a:pPr eaLnBrk="1" hangingPunct="1"/>
            <a:r>
              <a:rPr lang="en-US" altLang="en-US" sz="2400" dirty="0"/>
              <a:t>2. </a:t>
            </a:r>
            <a:r>
              <a:rPr lang="en-US" altLang="en-US" sz="2400" dirty="0" err="1"/>
              <a:t>K</a:t>
            </a:r>
            <a:r>
              <a:rPr lang="en-US" altLang="en-US" sz="2400" b="1" dirty="0" err="1"/>
              <a:t>eteraturan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kecenderungan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keajegan</a:t>
            </a:r>
            <a:r>
              <a:rPr lang="en-US" altLang="en-US" sz="2400" dirty="0"/>
              <a:t> masa </a:t>
            </a:r>
            <a:r>
              <a:rPr lang="en-US" altLang="en-US" sz="2400" dirty="0" err="1"/>
              <a:t>lalu</a:t>
            </a:r>
            <a:r>
              <a:rPr lang="en-US" altLang="en-US" sz="2400" dirty="0"/>
              <a:t> dg masa yad)</a:t>
            </a:r>
          </a:p>
          <a:p>
            <a:pPr eaLnBrk="1" hangingPunct="1"/>
            <a:r>
              <a:rPr lang="en-US" altLang="en-US" sz="2400" dirty="0"/>
              <a:t>3. </a:t>
            </a:r>
            <a:r>
              <a:rPr lang="en-US" altLang="en-US" sz="2400" dirty="0" err="1"/>
              <a:t>Terdapat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reliabilitas</a:t>
            </a:r>
            <a:r>
              <a:rPr lang="en-US" altLang="en-US" sz="2400" b="1" dirty="0"/>
              <a:t> (</a:t>
            </a:r>
            <a:r>
              <a:rPr lang="en-US" altLang="en-US" sz="2400" b="1" dirty="0" err="1"/>
              <a:t>keajegan</a:t>
            </a:r>
            <a:r>
              <a:rPr lang="en-US" altLang="en-US" sz="2400" b="1" dirty="0"/>
              <a:t> data) dan </a:t>
            </a:r>
            <a:r>
              <a:rPr lang="en-US" altLang="en-US" sz="2400" b="1" dirty="0" err="1"/>
              <a:t>validitas</a:t>
            </a:r>
            <a:r>
              <a:rPr lang="en-US" altLang="en-US" sz="2400" b="1" dirty="0"/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mengukur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diukur</a:t>
            </a:r>
            <a:r>
              <a:rPr lang="en-US" altLang="en-US" sz="2400" dirty="0"/>
              <a:t>)</a:t>
            </a:r>
          </a:p>
          <a:p>
            <a:pPr eaLnBrk="1" hangingPunct="1"/>
            <a:r>
              <a:rPr lang="en-US" altLang="en-US" sz="2400" dirty="0"/>
              <a:t>Basic ; </a:t>
            </a:r>
            <a:r>
              <a:rPr lang="en-US" altLang="en-US" sz="2400" b="1" dirty="0" err="1"/>
              <a:t>logika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induktif</a:t>
            </a:r>
            <a:endParaRPr lang="en-US" altLang="en-US" sz="2400" b="1" dirty="0"/>
          </a:p>
          <a:p>
            <a:pPr eaLnBrk="1" hangingPunct="1"/>
            <a:r>
              <a:rPr lang="en-US" altLang="en-US" sz="2400" b="1" dirty="0" err="1"/>
              <a:t>Contoh</a:t>
            </a:r>
            <a:r>
              <a:rPr lang="en-US" altLang="en-US" sz="2400" b="1" dirty="0"/>
              <a:t> : </a:t>
            </a:r>
            <a:r>
              <a:rPr lang="en-US" altLang="en-US" sz="2400" b="1" dirty="0" err="1"/>
              <a:t>analisis</a:t>
            </a:r>
            <a:r>
              <a:rPr lang="en-US" altLang="en-US" sz="2400" b="1" dirty="0"/>
              <a:t> time series, </a:t>
            </a:r>
            <a:r>
              <a:rPr lang="en-US" altLang="en-US" sz="2400" b="1" dirty="0" err="1"/>
              <a:t>Estimasi</a:t>
            </a:r>
            <a:r>
              <a:rPr lang="en-US" altLang="en-US" sz="2400" b="1" dirty="0"/>
              <a:t> trend linear</a:t>
            </a:r>
          </a:p>
        </p:txBody>
      </p:sp>
    </p:spTree>
    <p:extLst>
      <p:ext uri="{BB962C8B-B14F-4D97-AF65-F5344CB8AC3E}">
        <p14:creationId xmlns:p14="http://schemas.microsoft.com/office/powerpoint/2010/main" val="347503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Prediksi/ Theoritical forecasting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Peramalan</a:t>
            </a:r>
            <a:r>
              <a:rPr lang="en-US" altLang="en-US" dirty="0"/>
              <a:t> yang </a:t>
            </a:r>
            <a:r>
              <a:rPr lang="en-US" altLang="en-US" dirty="0" err="1"/>
              <a:t>Didasarkan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b="1" dirty="0" err="1"/>
              <a:t>asumsi</a:t>
            </a:r>
            <a:r>
              <a:rPr lang="en-US" altLang="en-US" b="1" dirty="0"/>
              <a:t> </a:t>
            </a:r>
            <a:r>
              <a:rPr lang="en-US" altLang="en-US" b="1" dirty="0" err="1"/>
              <a:t>teoritis</a:t>
            </a:r>
            <a:r>
              <a:rPr lang="en-US" altLang="en-US" b="1" dirty="0"/>
              <a:t> dan </a:t>
            </a:r>
            <a:r>
              <a:rPr lang="en-US" altLang="en-US" b="1" dirty="0" err="1"/>
              <a:t>analogi</a:t>
            </a:r>
            <a:r>
              <a:rPr lang="en-US" altLang="en-US" b="1" dirty="0"/>
              <a:t> </a:t>
            </a:r>
          </a:p>
          <a:p>
            <a:pPr eaLnBrk="1" hangingPunct="1"/>
            <a:r>
              <a:rPr lang="en-US" altLang="en-US" dirty="0" err="1"/>
              <a:t>Asumsi</a:t>
            </a:r>
            <a:r>
              <a:rPr lang="en-US" altLang="en-US" dirty="0"/>
              <a:t> </a:t>
            </a:r>
            <a:r>
              <a:rPr lang="en-US" altLang="en-US" dirty="0" err="1"/>
              <a:t>dasar</a:t>
            </a:r>
            <a:r>
              <a:rPr lang="en-US" altLang="en-US" dirty="0"/>
              <a:t> : hub </a:t>
            </a:r>
            <a:r>
              <a:rPr lang="en-US" altLang="en-US" dirty="0" err="1"/>
              <a:t>sebab</a:t>
            </a:r>
            <a:r>
              <a:rPr lang="en-US" altLang="en-US" dirty="0"/>
              <a:t> </a:t>
            </a:r>
            <a:r>
              <a:rPr lang="en-US" altLang="en-US" dirty="0" err="1"/>
              <a:t>akibat</a:t>
            </a:r>
            <a:r>
              <a:rPr lang="en-US" altLang="en-US" dirty="0"/>
              <a:t> yang </a:t>
            </a:r>
            <a:r>
              <a:rPr lang="en-US" altLang="en-US" dirty="0" err="1"/>
              <a:t>terkadnung</a:t>
            </a:r>
            <a:r>
              <a:rPr lang="en-US" altLang="en-US" dirty="0"/>
              <a:t> </a:t>
            </a:r>
            <a:r>
              <a:rPr lang="en-US" altLang="en-US" dirty="0" err="1"/>
              <a:t>dlaam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teori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Teori</a:t>
            </a:r>
            <a:r>
              <a:rPr lang="en-US" altLang="en-US" dirty="0"/>
              <a:t> dan </a:t>
            </a:r>
            <a:r>
              <a:rPr lang="en-US" altLang="en-US" dirty="0" err="1"/>
              <a:t>proposisi</a:t>
            </a:r>
            <a:r>
              <a:rPr lang="en-US" altLang="en-US" dirty="0"/>
              <a:t> yang </a:t>
            </a:r>
            <a:r>
              <a:rPr lang="en-US" altLang="en-US" dirty="0" err="1"/>
              <a:t>menggambarkan</a:t>
            </a:r>
            <a:r>
              <a:rPr lang="en-US" altLang="en-US" dirty="0"/>
              <a:t> hub </a:t>
            </a:r>
            <a:r>
              <a:rPr lang="en-US" altLang="en-US" dirty="0" err="1"/>
              <a:t>sebab</a:t>
            </a:r>
            <a:r>
              <a:rPr lang="en-US" altLang="en-US" dirty="0"/>
              <a:t> </a:t>
            </a:r>
            <a:r>
              <a:rPr lang="en-US" altLang="en-US" dirty="0" err="1"/>
              <a:t>akibat</a:t>
            </a:r>
            <a:r>
              <a:rPr lang="en-US" altLang="en-US" dirty="0"/>
              <a:t> </a:t>
            </a:r>
            <a:r>
              <a:rPr lang="en-US" altLang="en-US" dirty="0" err="1"/>
              <a:t>dijadikan</a:t>
            </a:r>
            <a:r>
              <a:rPr lang="en-US" altLang="en-US" dirty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meramal</a:t>
            </a:r>
            <a:r>
              <a:rPr lang="en-US" altLang="en-US" dirty="0"/>
              <a:t> masa </a:t>
            </a:r>
            <a:r>
              <a:rPr lang="en-US" altLang="en-US" dirty="0" err="1"/>
              <a:t>datang</a:t>
            </a:r>
            <a:r>
              <a:rPr lang="en-US" altLang="en-US" dirty="0"/>
              <a:t>, </a:t>
            </a:r>
            <a:r>
              <a:rPr lang="en-US" altLang="en-US" dirty="0" err="1"/>
              <a:t>demikian</a:t>
            </a:r>
            <a:r>
              <a:rPr lang="en-US" altLang="en-US" dirty="0"/>
              <a:t> juga </a:t>
            </a:r>
            <a:r>
              <a:rPr lang="en-US" altLang="en-US" dirty="0" err="1"/>
              <a:t>analogi</a:t>
            </a:r>
            <a:r>
              <a:rPr lang="en-US" altLang="en-US" dirty="0"/>
              <a:t> </a:t>
            </a:r>
            <a:r>
              <a:rPr lang="en-US" altLang="en-US" dirty="0" err="1"/>
              <a:t>yg</a:t>
            </a:r>
            <a:r>
              <a:rPr lang="en-US" altLang="en-US" dirty="0"/>
              <a:t>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dikenal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endParaRPr lang="en-US" altLang="en-US" dirty="0"/>
          </a:p>
          <a:p>
            <a:pPr eaLnBrk="1" hangingPunct="1"/>
            <a:r>
              <a:rPr lang="en-US" altLang="en-US" dirty="0"/>
              <a:t>Basic : </a:t>
            </a:r>
            <a:r>
              <a:rPr lang="en-US" altLang="en-US" b="1" dirty="0" err="1"/>
              <a:t>logika</a:t>
            </a:r>
            <a:r>
              <a:rPr lang="en-US" altLang="en-US" b="1" dirty="0"/>
              <a:t> </a:t>
            </a:r>
            <a:r>
              <a:rPr lang="en-US" altLang="en-US" b="1" dirty="0" err="1"/>
              <a:t>deduktif</a:t>
            </a:r>
            <a:endParaRPr lang="en-US" altLang="en-US" b="1" dirty="0"/>
          </a:p>
          <a:p>
            <a:pPr eaLnBrk="1" hangingPunct="1"/>
            <a:r>
              <a:rPr lang="en-US" altLang="en-US" b="1" dirty="0" err="1"/>
              <a:t>Contoh</a:t>
            </a:r>
            <a:r>
              <a:rPr lang="en-US" altLang="en-US" b="1" dirty="0"/>
              <a:t> : </a:t>
            </a:r>
            <a:r>
              <a:rPr lang="en-US" altLang="en-US" b="1" dirty="0" err="1"/>
              <a:t>Pemetaan</a:t>
            </a:r>
            <a:r>
              <a:rPr lang="en-US" altLang="en-US" b="1" dirty="0"/>
              <a:t> </a:t>
            </a:r>
            <a:r>
              <a:rPr lang="en-US" altLang="en-US" b="1" dirty="0" err="1"/>
              <a:t>teori</a:t>
            </a:r>
            <a:r>
              <a:rPr lang="en-US" altLang="en-US" b="1" dirty="0"/>
              <a:t>, </a:t>
            </a:r>
            <a:r>
              <a:rPr lang="en-US" altLang="en-US" b="1" dirty="0" err="1"/>
              <a:t>regresi</a:t>
            </a:r>
            <a:r>
              <a:rPr lang="en-US" altLang="en-US" b="1" dirty="0"/>
              <a:t>, </a:t>
            </a:r>
            <a:r>
              <a:rPr lang="en-US" altLang="en-US" b="1" dirty="0" err="1"/>
              <a:t>analisis</a:t>
            </a:r>
            <a:r>
              <a:rPr lang="en-US" altLang="en-US" b="1" dirty="0"/>
              <a:t> </a:t>
            </a:r>
            <a:r>
              <a:rPr lang="en-US" altLang="en-US" b="1" dirty="0" err="1"/>
              <a:t>sebab</a:t>
            </a:r>
            <a:r>
              <a:rPr lang="en-US" altLang="en-US" b="1" dirty="0"/>
              <a:t> </a:t>
            </a:r>
            <a:r>
              <a:rPr lang="en-US" altLang="en-US" b="1" dirty="0" err="1"/>
              <a:t>akibat</a:t>
            </a:r>
            <a:r>
              <a:rPr lang="en-US" altLang="en-US" b="1" dirty="0"/>
              <a:t>, </a:t>
            </a:r>
            <a:r>
              <a:rPr lang="en-US" altLang="en-US" b="1" dirty="0" err="1"/>
              <a:t>korelasi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00922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Conjecture/ intuitive forecasting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dirty="0" err="1"/>
              <a:t>Didasarkan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b="1" dirty="0" err="1"/>
              <a:t>intuisi</a:t>
            </a:r>
            <a:r>
              <a:rPr lang="en-US" altLang="en-US" b="1" dirty="0"/>
              <a:t> </a:t>
            </a:r>
            <a:r>
              <a:rPr lang="en-US" altLang="en-US" b="1" dirty="0" err="1"/>
              <a:t>atau</a:t>
            </a:r>
            <a:r>
              <a:rPr lang="en-US" altLang="en-US" b="1" dirty="0"/>
              <a:t> </a:t>
            </a:r>
            <a:r>
              <a:rPr lang="en-US" altLang="en-US" b="1" dirty="0" err="1"/>
              <a:t>pertimbangan</a:t>
            </a:r>
            <a:r>
              <a:rPr lang="en-US" altLang="en-US" b="1" dirty="0"/>
              <a:t> </a:t>
            </a:r>
            <a:r>
              <a:rPr lang="en-US" altLang="en-US" b="1" dirty="0" err="1"/>
              <a:t>subyektif</a:t>
            </a:r>
            <a:r>
              <a:rPr lang="en-US" altLang="en-US" b="1" dirty="0"/>
              <a:t>  </a:t>
            </a:r>
            <a:r>
              <a:rPr lang="en-US" altLang="en-US" dirty="0" err="1"/>
              <a:t>terutama</a:t>
            </a:r>
            <a:r>
              <a:rPr lang="en-US" altLang="en-US" dirty="0"/>
              <a:t> yang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dirty="0" err="1"/>
              <a:t>berpengalaman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Bukan</a:t>
            </a:r>
            <a:r>
              <a:rPr lang="en-US" altLang="en-US" dirty="0"/>
              <a:t> </a:t>
            </a:r>
            <a:r>
              <a:rPr lang="en-US" altLang="en-US" dirty="0" err="1"/>
              <a:t>didasarkan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dirty="0" err="1"/>
              <a:t>sesuatu</a:t>
            </a:r>
            <a:r>
              <a:rPr lang="en-US" altLang="en-US" dirty="0"/>
              <a:t> yang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diluar</a:t>
            </a:r>
            <a:r>
              <a:rPr lang="en-US" altLang="en-US" dirty="0"/>
              <a:t> </a:t>
            </a:r>
            <a:r>
              <a:rPr lang="en-US" altLang="en-US" dirty="0" err="1"/>
              <a:t>pekiran</a:t>
            </a:r>
            <a:r>
              <a:rPr lang="en-US" altLang="en-US" dirty="0"/>
              <a:t> yang </a:t>
            </a:r>
            <a:r>
              <a:rPr lang="en-US" altLang="en-US" dirty="0" err="1"/>
              <a:t>rasional</a:t>
            </a:r>
            <a:r>
              <a:rPr lang="en-US" altLang="en-US" dirty="0"/>
              <a:t> (supranatural </a:t>
            </a:r>
            <a:r>
              <a:rPr lang="en-US" altLang="en-US" dirty="0" err="1"/>
              <a:t>dsb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 err="1"/>
              <a:t>Didukung</a:t>
            </a:r>
            <a:r>
              <a:rPr lang="en-US" altLang="en-US" dirty="0"/>
              <a:t> </a:t>
            </a:r>
            <a:r>
              <a:rPr lang="en-US" altLang="en-US" dirty="0" err="1"/>
              <a:t>arguman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pikiran</a:t>
            </a:r>
            <a:r>
              <a:rPr lang="en-US" altLang="en-US" dirty="0"/>
              <a:t> dan </a:t>
            </a:r>
            <a:r>
              <a:rPr lang="en-US" altLang="en-US" dirty="0" err="1"/>
              <a:t>motivasi</a:t>
            </a:r>
            <a:r>
              <a:rPr lang="en-US" altLang="en-US" dirty="0"/>
              <a:t> (</a:t>
            </a:r>
            <a:r>
              <a:rPr lang="en-US" altLang="en-US" dirty="0" err="1"/>
              <a:t>cenderung</a:t>
            </a:r>
            <a:r>
              <a:rPr lang="en-US" altLang="en-US" dirty="0"/>
              <a:t> </a:t>
            </a:r>
            <a:r>
              <a:rPr lang="en-US" altLang="en-US" dirty="0" err="1"/>
              <a:t>subyektif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mensintesakan</a:t>
            </a:r>
            <a:r>
              <a:rPr lang="en-US" altLang="en-US" dirty="0"/>
              <a:t> </a:t>
            </a:r>
            <a:r>
              <a:rPr lang="en-US" altLang="en-US" dirty="0" err="1"/>
              <a:t>pendapat</a:t>
            </a:r>
            <a:r>
              <a:rPr lang="en-US" altLang="en-US" dirty="0"/>
              <a:t> para </a:t>
            </a:r>
            <a:r>
              <a:rPr lang="en-US" altLang="en-US" dirty="0" err="1"/>
              <a:t>pakar</a:t>
            </a:r>
            <a:endParaRPr lang="en-US" altLang="en-US" dirty="0"/>
          </a:p>
          <a:p>
            <a:pPr eaLnBrk="1" hangingPunct="1"/>
            <a:r>
              <a:rPr lang="en-US" altLang="en-US" dirty="0"/>
              <a:t>Basic : </a:t>
            </a:r>
            <a:r>
              <a:rPr lang="en-US" altLang="en-US" dirty="0" err="1"/>
              <a:t>logika</a:t>
            </a:r>
            <a:r>
              <a:rPr lang="en-US" altLang="en-US" dirty="0"/>
              <a:t> </a:t>
            </a:r>
            <a:r>
              <a:rPr lang="en-US" altLang="en-US" dirty="0" err="1"/>
              <a:t>retroduktif</a:t>
            </a:r>
            <a:r>
              <a:rPr lang="en-US" altLang="en-US" dirty="0"/>
              <a:t> (</a:t>
            </a:r>
            <a:r>
              <a:rPr lang="en-US" altLang="en-US" dirty="0" err="1"/>
              <a:t>penalaran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belakang</a:t>
            </a:r>
            <a:r>
              <a:rPr lang="en-US" altLang="en-US" dirty="0"/>
              <a:t> </a:t>
            </a:r>
            <a:r>
              <a:rPr lang="en-US" altLang="en-US" dirty="0" err="1"/>
              <a:t>dr</a:t>
            </a:r>
            <a:r>
              <a:rPr lang="en-US" altLang="en-US" dirty="0"/>
              <a:t> </a:t>
            </a:r>
            <a:r>
              <a:rPr lang="en-US" altLang="en-US" dirty="0" err="1"/>
              <a:t>pernyataan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masa </a:t>
            </a:r>
            <a:r>
              <a:rPr lang="en-US" altLang="en-US" dirty="0" err="1"/>
              <a:t>depan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data dan </a:t>
            </a:r>
            <a:r>
              <a:rPr lang="en-US" altLang="en-US" dirty="0" err="1"/>
              <a:t>asumsi</a:t>
            </a:r>
            <a:r>
              <a:rPr lang="en-US" altLang="en-US" dirty="0"/>
              <a:t> yang </a:t>
            </a:r>
            <a:r>
              <a:rPr lang="en-US" altLang="en-US" dirty="0" err="1"/>
              <a:t>mendukung</a:t>
            </a:r>
            <a:r>
              <a:rPr lang="en-US" altLang="en-US" dirty="0"/>
              <a:t> </a:t>
            </a:r>
            <a:r>
              <a:rPr lang="en-US" altLang="en-US" dirty="0" err="1"/>
              <a:t>pernyataan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 err="1"/>
              <a:t>Misal</a:t>
            </a:r>
            <a:r>
              <a:rPr lang="en-US" altLang="en-US" dirty="0"/>
              <a:t> : </a:t>
            </a:r>
            <a:r>
              <a:rPr lang="en-US" altLang="en-US" dirty="0" err="1"/>
              <a:t>tehnik</a:t>
            </a:r>
            <a:r>
              <a:rPr lang="en-US" altLang="en-US" dirty="0"/>
              <a:t> </a:t>
            </a:r>
            <a:r>
              <a:rPr lang="en-US" altLang="en-US" dirty="0" err="1"/>
              <a:t>delphi</a:t>
            </a:r>
            <a:r>
              <a:rPr lang="en-US" altLang="en-US" dirty="0"/>
              <a:t>. </a:t>
            </a:r>
            <a:r>
              <a:rPr lang="en-US" altLang="en-US" dirty="0" err="1"/>
              <a:t>Analisis</a:t>
            </a:r>
            <a:r>
              <a:rPr lang="en-US" altLang="en-US" dirty="0"/>
              <a:t> </a:t>
            </a:r>
            <a:r>
              <a:rPr lang="en-US" altLang="en-US" dirty="0" err="1"/>
              <a:t>dampak</a:t>
            </a:r>
            <a:r>
              <a:rPr lang="en-US" altLang="en-US" dirty="0"/>
              <a:t> </a:t>
            </a:r>
            <a:r>
              <a:rPr lang="en-US" altLang="en-US" dirty="0" err="1"/>
              <a:t>silang</a:t>
            </a:r>
            <a:r>
              <a:rPr lang="en-US" altLang="en-US" dirty="0"/>
              <a:t>, </a:t>
            </a:r>
            <a:r>
              <a:rPr lang="en-US" altLang="en-US" dirty="0" err="1"/>
              <a:t>penakaran</a:t>
            </a:r>
            <a:r>
              <a:rPr lang="en-US" altLang="en-US" dirty="0"/>
              <a:t> </a:t>
            </a:r>
            <a:r>
              <a:rPr lang="en-US" altLang="en-US" dirty="0" err="1"/>
              <a:t>kelayakan</a:t>
            </a:r>
            <a:r>
              <a:rPr lang="en-US" altLang="en-US" dirty="0"/>
              <a:t> </a:t>
            </a:r>
            <a:r>
              <a:rPr lang="en-US" altLang="en-US" dirty="0" err="1"/>
              <a:t>dsb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556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BFF08-6FE3-EAA3-1085-0C762AAC0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080655"/>
            <a:ext cx="10605655" cy="5096308"/>
          </a:xfrm>
        </p:spPr>
        <p:txBody>
          <a:bodyPr>
            <a:normAutofit/>
          </a:bodyPr>
          <a:lstStyle/>
          <a:p>
            <a:r>
              <a:rPr lang="en-US" sz="4000" dirty="0" err="1"/>
              <a:t>Meskipun</a:t>
            </a:r>
            <a:r>
              <a:rPr lang="en-US" sz="4000" dirty="0"/>
              <a:t> </a:t>
            </a:r>
            <a:r>
              <a:rPr lang="en-US" sz="4000" dirty="0" err="1"/>
              <a:t>terdapat</a:t>
            </a:r>
            <a:r>
              <a:rPr lang="en-US" sz="4000" dirty="0"/>
              <a:t>  </a:t>
            </a:r>
            <a:r>
              <a:rPr lang="en-US" sz="4000" dirty="0" err="1"/>
              <a:t>tiga</a:t>
            </a:r>
            <a:r>
              <a:rPr lang="en-US" sz="4000" dirty="0"/>
              <a:t> </a:t>
            </a:r>
            <a:r>
              <a:rPr lang="en-US" sz="4000" dirty="0" err="1"/>
              <a:t>pengelompokkan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peramalan</a:t>
            </a:r>
            <a:r>
              <a:rPr lang="en-US" sz="4000" dirty="0"/>
              <a:t> pada </a:t>
            </a:r>
            <a:r>
              <a:rPr lang="en-US" sz="4000" dirty="0" err="1"/>
              <a:t>prakteknya</a:t>
            </a:r>
            <a:r>
              <a:rPr lang="en-US" sz="4000" dirty="0"/>
              <a:t> </a:t>
            </a:r>
            <a:r>
              <a:rPr lang="en-US" sz="4000" dirty="0" err="1"/>
              <a:t>semuanya</a:t>
            </a:r>
            <a:r>
              <a:rPr lang="en-US" sz="4000" dirty="0"/>
              <a:t> </a:t>
            </a:r>
            <a:r>
              <a:rPr lang="en-US" sz="4000" dirty="0" err="1"/>
              <a:t>sering</a:t>
            </a:r>
            <a:r>
              <a:rPr lang="en-US" sz="4000" dirty="0"/>
              <a:t> </a:t>
            </a:r>
            <a:r>
              <a:rPr lang="en-US" sz="4000" dirty="0" err="1"/>
              <a:t>digunakan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Bersama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memperkuat</a:t>
            </a:r>
            <a:r>
              <a:rPr lang="en-US" sz="4000" dirty="0"/>
              <a:t> dan  </a:t>
            </a:r>
            <a:r>
              <a:rPr lang="en-US" sz="4000" dirty="0" err="1"/>
              <a:t>saling</a:t>
            </a:r>
            <a:r>
              <a:rPr lang="en-US" sz="4000" dirty="0"/>
              <a:t> </a:t>
            </a:r>
            <a:r>
              <a:rPr lang="en-US" sz="4000" dirty="0" err="1"/>
              <a:t>mendukung</a:t>
            </a:r>
            <a:r>
              <a:rPr lang="en-US" sz="4000" dirty="0"/>
              <a:t> argument </a:t>
            </a:r>
            <a:r>
              <a:rPr lang="en-US" sz="4000" dirty="0" err="1"/>
              <a:t>peramalan</a:t>
            </a:r>
            <a:r>
              <a:rPr lang="en-US" sz="4000" dirty="0"/>
              <a:t> yang </a:t>
            </a:r>
            <a:r>
              <a:rPr lang="en-US" sz="4000" dirty="0" err="1"/>
              <a:t>dilakukan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2884368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Bentuk-bentuk masa depan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1. </a:t>
            </a:r>
            <a:r>
              <a:rPr lang="en-US" altLang="en-US" b="1"/>
              <a:t>potensial futures </a:t>
            </a:r>
            <a:r>
              <a:rPr lang="en-US" altLang="en-US"/>
              <a:t>: masa depan yang mungkin terjadi (yg berbeda dg situasi sosial yang memang terjadi) kalau tindakan pemerintah tak dilakukan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2. </a:t>
            </a:r>
            <a:r>
              <a:rPr lang="en-US" altLang="en-US" b="1"/>
              <a:t>Plausible futures </a:t>
            </a:r>
            <a:r>
              <a:rPr lang="en-US" altLang="en-US"/>
              <a:t>: masa depan yang diyakini akan terjadi didasarkan atas pertimbangan teori sebab akibat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3. </a:t>
            </a:r>
            <a:r>
              <a:rPr lang="en-US" altLang="en-US" b="1"/>
              <a:t>Normative futures </a:t>
            </a:r>
            <a:r>
              <a:rPr lang="en-US" altLang="en-US"/>
              <a:t>: Masa depan yg seharusnya terjadi kalau ada kebijakan . Ini merupakan masa depan yang ingin dicapai </a:t>
            </a:r>
          </a:p>
        </p:txBody>
      </p:sp>
    </p:spTree>
    <p:extLst>
      <p:ext uri="{BB962C8B-B14F-4D97-AF65-F5344CB8AC3E}">
        <p14:creationId xmlns:p14="http://schemas.microsoft.com/office/powerpoint/2010/main" val="53740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peramalan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Peramalan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b="1" dirty="0" err="1"/>
              <a:t>Akurasi</a:t>
            </a:r>
            <a:r>
              <a:rPr lang="en-US" b="1" dirty="0"/>
              <a:t> </a:t>
            </a:r>
            <a:r>
              <a:rPr lang="en-US" b="1" dirty="0" err="1"/>
              <a:t>peramalan</a:t>
            </a:r>
            <a:endParaRPr lang="en-US" b="1" dirty="0"/>
          </a:p>
          <a:p>
            <a:r>
              <a:rPr lang="en-US" b="1" dirty="0"/>
              <a:t>2. </a:t>
            </a:r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konteks</a:t>
            </a:r>
            <a:r>
              <a:rPr lang="en-US" b="1" dirty="0"/>
              <a:t>,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dan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diperbandingkan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b="1" dirty="0" err="1"/>
              <a:t>konteks</a:t>
            </a:r>
            <a:r>
              <a:rPr lang="en-US" b="1" dirty="0"/>
              <a:t> institutional </a:t>
            </a:r>
            <a:r>
              <a:rPr lang="en-US" dirty="0"/>
              <a:t>Mis: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peramalan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orgs </a:t>
            </a:r>
            <a:r>
              <a:rPr lang="en-US" dirty="0" err="1"/>
              <a:t>nirlaba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disbanding </a:t>
            </a:r>
            <a:r>
              <a:rPr lang="en-US" dirty="0" err="1"/>
              <a:t>dengan</a:t>
            </a:r>
            <a:r>
              <a:rPr lang="en-US" dirty="0"/>
              <a:t> orgs </a:t>
            </a:r>
            <a:r>
              <a:rPr lang="en-US" dirty="0" err="1"/>
              <a:t>bisnis</a:t>
            </a:r>
            <a:r>
              <a:rPr lang="en-US" dirty="0"/>
              <a:t> dan  pada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) , temporal  (</a:t>
            </a:r>
            <a:r>
              <a:rPr lang="en-US" dirty="0" err="1"/>
              <a:t>semakin</a:t>
            </a:r>
            <a:r>
              <a:rPr lang="en-US" dirty="0"/>
              <a:t> lama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biasnya</a:t>
            </a:r>
            <a:r>
              <a:rPr lang="en-US" dirty="0"/>
              <a:t>, </a:t>
            </a:r>
            <a:r>
              <a:rPr lang="en-US" dirty="0" err="1"/>
              <a:t>misl</a:t>
            </a:r>
            <a:r>
              <a:rPr lang="en-US" dirty="0"/>
              <a:t> : </a:t>
            </a:r>
            <a:r>
              <a:rPr lang="en-US" dirty="0" err="1"/>
              <a:t>triwulan</a:t>
            </a:r>
            <a:r>
              <a:rPr lang="en-US" dirty="0"/>
              <a:t> an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diabnding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)dan juga historical (</a:t>
            </a:r>
            <a:r>
              <a:rPr lang="en-US" dirty="0" err="1"/>
              <a:t>sejarah</a:t>
            </a:r>
            <a:r>
              <a:rPr lang="en-US" dirty="0"/>
              <a:t> masa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akurasi</a:t>
            </a:r>
            <a:r>
              <a:rPr lang="en-US" dirty="0"/>
              <a:t> </a:t>
            </a:r>
            <a:r>
              <a:rPr lang="en-US" dirty="0" err="1"/>
              <a:t>peramalan</a:t>
            </a:r>
            <a:r>
              <a:rPr lang="en-US" dirty="0"/>
              <a:t> yang </a:t>
            </a:r>
            <a:r>
              <a:rPr lang="en-US" dirty="0" err="1"/>
              <a:t>dilalkukan</a:t>
            </a:r>
            <a:r>
              <a:rPr lang="en-US" dirty="0"/>
              <a:t>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relative </a:t>
            </a:r>
            <a:r>
              <a:rPr lang="en-US" dirty="0" err="1"/>
              <a:t>cepat</a:t>
            </a:r>
            <a:r>
              <a:rPr lang="en-US" dirty="0"/>
              <a:t> dan </a:t>
            </a:r>
            <a:r>
              <a:rPr lang="en-US" dirty="0" err="1"/>
              <a:t>dinamis</a:t>
            </a:r>
            <a:r>
              <a:rPr lang="en-US" dirty="0"/>
              <a:t>)</a:t>
            </a:r>
          </a:p>
          <a:p>
            <a:r>
              <a:rPr lang="en-US" dirty="0"/>
              <a:t>3. </a:t>
            </a:r>
            <a:r>
              <a:rPr lang="en-US" b="1" dirty="0" err="1"/>
              <a:t>Kelebihan</a:t>
            </a:r>
            <a:r>
              <a:rPr lang="en-US" b="1" dirty="0"/>
              <a:t> </a:t>
            </a:r>
            <a:r>
              <a:rPr lang="en-US" b="1" dirty="0" err="1"/>
              <a:t>komparatif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unnggul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 dan </a:t>
            </a:r>
            <a:r>
              <a:rPr lang="en-US" dirty="0" err="1"/>
              <a:t>conjencture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58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730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Kuliah ke 9</vt:lpstr>
      <vt:lpstr>Tujuan Peramalan</vt:lpstr>
      <vt:lpstr>Bentuk-bentuk Forecasting</vt:lpstr>
      <vt:lpstr>Proyeksi/ extrapolative forecasting</vt:lpstr>
      <vt:lpstr>Prediksi/ Theoritical forecasting</vt:lpstr>
      <vt:lpstr>Conjecture/ intuitive forecasting</vt:lpstr>
      <vt:lpstr>PowerPoint Presentation</vt:lpstr>
      <vt:lpstr>Bentuk-bentuk masa depan</vt:lpstr>
      <vt:lpstr>Keterbatasan peramalan</vt:lpstr>
      <vt:lpstr>PowerPoint Presentation</vt:lpstr>
      <vt:lpstr>Obyek Forecasting</vt:lpstr>
      <vt:lpstr>Tugas untuk didiskusikan minggu depan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ke 9</dc:title>
  <dc:creator>USER</dc:creator>
  <cp:lastModifiedBy>asus</cp:lastModifiedBy>
  <cp:revision>12</cp:revision>
  <dcterms:created xsi:type="dcterms:W3CDTF">2021-02-13T03:00:55Z</dcterms:created>
  <dcterms:modified xsi:type="dcterms:W3CDTF">2022-05-13T07:23:18Z</dcterms:modified>
</cp:coreProperties>
</file>