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75" r:id="rId4"/>
    <p:sldId id="293" r:id="rId5"/>
    <p:sldId id="276" r:id="rId6"/>
    <p:sldId id="281" r:id="rId7"/>
    <p:sldId id="277" r:id="rId8"/>
    <p:sldId id="278" r:id="rId9"/>
    <p:sldId id="279" r:id="rId10"/>
    <p:sldId id="282" r:id="rId11"/>
    <p:sldId id="295" r:id="rId12"/>
    <p:sldId id="283" r:id="rId13"/>
    <p:sldId id="286" r:id="rId14"/>
    <p:sldId id="280" r:id="rId15"/>
    <p:sldId id="287" r:id="rId16"/>
    <p:sldId id="288" r:id="rId17"/>
    <p:sldId id="289" r:id="rId18"/>
    <p:sldId id="290" r:id="rId19"/>
    <p:sldId id="29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631AC-8C8F-4A8F-B469-FEC773FA93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8721B5-5792-4743-8A24-6B08C42D83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6C958-E48B-4562-B0C5-FAD52D593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9081-2FA6-4C8E-9D9B-F2A66427AA8B}" type="datetimeFigureOut">
              <a:rPr lang="en-ID" smtClean="0"/>
              <a:t>04/11/2021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ED1F7-339F-483A-838B-FFFB2A837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B48A8-A275-40DC-A466-420C2757F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16F7-CCA0-4714-A979-2E3721B985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000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BC16D-25F3-4F03-84A9-605953DD8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1D615E-24A8-454F-849C-4CBAAF6BD0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DBFB5-5C6E-419C-B242-4357665D3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9081-2FA6-4C8E-9D9B-F2A66427AA8B}" type="datetimeFigureOut">
              <a:rPr lang="en-ID" smtClean="0"/>
              <a:t>04/11/2021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EA6E3-DFBD-4CD6-B332-041464768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AF31C-0D4D-48A3-857E-EEC3A2433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16F7-CCA0-4714-A979-2E3721B985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7623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5F2A83-4A27-45A9-AA4F-BA66A77ACE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D0FDF7-6385-4C54-9646-E8F5BF5AC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B2484-E102-4CA3-8491-5BBD41366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9081-2FA6-4C8E-9D9B-F2A66427AA8B}" type="datetimeFigureOut">
              <a:rPr lang="en-ID" smtClean="0"/>
              <a:t>04/11/2021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10BF3-FD82-4030-B600-A9BF6EC26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C3496-107E-4B6D-B9AE-8AA11DB60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16F7-CCA0-4714-A979-2E3721B985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6761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409D5-0D75-440D-BFC9-DB04E7958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DDEF6-E583-4314-8FB9-1EA648715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FD989-A99C-43EE-8408-0D0E44B57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9081-2FA6-4C8E-9D9B-F2A66427AA8B}" type="datetimeFigureOut">
              <a:rPr lang="en-ID" smtClean="0"/>
              <a:t>04/11/2021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73442-D565-453F-ACAE-80EA3C7DD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D7011-689A-4DB6-8860-A6FA1F4F0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16F7-CCA0-4714-A979-2E3721B985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1236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A3F74-48EF-4435-B8F4-1D72A0E49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C89DF3-AFF7-450B-8DAC-B19BDF477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AEBB8-269D-45F1-B201-AD1CB7B67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9081-2FA6-4C8E-9D9B-F2A66427AA8B}" type="datetimeFigureOut">
              <a:rPr lang="en-ID" smtClean="0"/>
              <a:t>04/11/2021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F89B4-C34A-4FA6-90E2-F99B20F0F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85325-4D6A-47BD-84EE-685A03193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16F7-CCA0-4714-A979-2E3721B985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573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04C15-479F-40C5-A8FE-122A23F4B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0CCB4-AF03-4A9F-BED9-5E93C2BDB6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AF6E1-3F0B-4056-BEFD-FBFCAA661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C8E9A7-22C7-4716-8DBC-9EFDB0942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9081-2FA6-4C8E-9D9B-F2A66427AA8B}" type="datetimeFigureOut">
              <a:rPr lang="en-ID" smtClean="0"/>
              <a:t>04/11/2021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83E3F-03D1-4AAA-AAA3-235B0584E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89D065-0778-4DFB-8223-F6BE69E5B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16F7-CCA0-4714-A979-2E3721B985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1180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E8834-7BA7-4CB6-9A1E-01451C55C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DCE360-C990-4B3B-AE4B-AEA72F1AB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DF5765-978F-4539-B812-8F0BCB2B5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189683-0834-4914-AF96-A89F9065E5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883E7A-3BB9-48CB-9FF5-122529C756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7A84F3-FA29-4922-8FE8-39338F831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9081-2FA6-4C8E-9D9B-F2A66427AA8B}" type="datetimeFigureOut">
              <a:rPr lang="en-ID" smtClean="0"/>
              <a:t>04/11/2021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AEA4FA-5981-47EC-B6D6-F81951D5F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7E176C-C6DC-46AD-9410-BDBA1F3D3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16F7-CCA0-4714-A979-2E3721B985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918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0C042-13B1-48F8-8F6B-ECE1EAD37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AC71A3-AA08-45A4-A706-43E0295B2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9081-2FA6-4C8E-9D9B-F2A66427AA8B}" type="datetimeFigureOut">
              <a:rPr lang="en-ID" smtClean="0"/>
              <a:t>04/11/2021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36E014-6648-425A-870B-0787CC2E9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138A29-7A24-4AF3-869C-BA7D2F098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16F7-CCA0-4714-A979-2E3721B985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93222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F52C4B-23DF-4428-A111-8B0A014D6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9081-2FA6-4C8E-9D9B-F2A66427AA8B}" type="datetimeFigureOut">
              <a:rPr lang="en-ID" smtClean="0"/>
              <a:t>04/11/2021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0458B1-8721-4E87-8FC6-E8F8EC99E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FB0D2-212A-4B83-A685-66E83AC22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16F7-CCA0-4714-A979-2E3721B985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2300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454FF-AC30-46D9-B66B-7AE9757FC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A741D-AD52-47C9-931D-712023BB7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2F514D-A8C2-4611-9ED9-3A4C3E9BEE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BB29D9-62AD-45D6-9474-A14C06454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9081-2FA6-4C8E-9D9B-F2A66427AA8B}" type="datetimeFigureOut">
              <a:rPr lang="en-ID" smtClean="0"/>
              <a:t>04/11/2021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9E0501-68DD-4C71-AD09-9F77992E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73BD8-0E3C-499A-B715-A8C53A082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16F7-CCA0-4714-A979-2E3721B985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5310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68A2B-BE55-4F99-9EFC-EB1074328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12D213-2F67-4345-86B2-DF14FBE042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14CE13-0B63-4A71-BBCE-68CB00693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5C799-B70D-4F00-866D-7B052F85B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9081-2FA6-4C8E-9D9B-F2A66427AA8B}" type="datetimeFigureOut">
              <a:rPr lang="en-ID" smtClean="0"/>
              <a:t>04/11/2021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50E784-66F4-401B-978D-3E41E9E0D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4C1199-E3EF-457C-BC2C-53304E7C1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16F7-CCA0-4714-A979-2E3721B985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7376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ACF00A-190D-41A7-A04C-AF9F610AA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27B5B-EA57-4385-868D-A7587C421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D6587-A239-46D6-8A7C-CAF1C2ACE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C9081-2FA6-4C8E-9D9B-F2A66427AA8B}" type="datetimeFigureOut">
              <a:rPr lang="en-ID" smtClean="0"/>
              <a:t>04/11/2021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C279C-FA6D-4EBD-8570-CBA11F3666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311D7-57C3-40FD-988D-C4EEC584B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016F7-CCA0-4714-A979-2E3721B985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9846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3C331-F6DE-4D8A-861C-8A3C2A0EAA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modern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50477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Mengapa lingkungan dapat mempengaruhi organisasi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1. </a:t>
            </a:r>
            <a:r>
              <a:rPr lang="id-ID" b="1" dirty="0"/>
              <a:t>Karena kompleksitasnya </a:t>
            </a:r>
            <a:r>
              <a:rPr lang="id-ID" dirty="0"/>
              <a:t>: semakin kompleks/ heterogen (banyak elemen eksternal yang berpengaruh) akan semakin menimbulkan ketidakpatian dan berpengaruh pda operasional organisasi</a:t>
            </a:r>
          </a:p>
          <a:p>
            <a:r>
              <a:rPr lang="id-ID" dirty="0"/>
              <a:t>2</a:t>
            </a:r>
            <a:r>
              <a:rPr lang="id-ID" b="1" dirty="0"/>
              <a:t>. Karena stabilitasnya </a:t>
            </a:r>
            <a:r>
              <a:rPr lang="id-ID" dirty="0"/>
              <a:t>: semakin stabil (jarang berubah) maka akan membantu pertumbuhan organisasi</a:t>
            </a:r>
          </a:p>
          <a:p>
            <a:pPr marL="0" indent="0">
              <a:buNone/>
            </a:pPr>
            <a:r>
              <a:rPr lang="id-ID" dirty="0"/>
              <a:t>kedua hal tersebut berpengaruh terhadap ketidakpastian lingkungan organisasi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Ketidakpastian lingkungan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8181"/>
            <a:ext cx="8388927" cy="4098781"/>
          </a:xfrm>
        </p:spPr>
        <p:txBody>
          <a:bodyPr/>
          <a:lstStyle/>
          <a:p>
            <a:r>
              <a:rPr lang="id-ID" dirty="0"/>
              <a:t>Suatu keadaan dimana pimpinan organisasi tak mempunyai informasi yang cukup mengenai keadaan lingkungannya, sehingga menimbulkan kesulitan dalam memperkirakan perubahan lingk yang terjadi</a:t>
            </a:r>
          </a:p>
          <a:p>
            <a:r>
              <a:rPr lang="id-ID" dirty="0"/>
              <a:t>Organisasi perlu merespon dan mengantisipasi ketidakpa</a:t>
            </a:r>
            <a:r>
              <a:rPr lang="en-US" dirty="0"/>
              <a:t>s</a:t>
            </a:r>
            <a:r>
              <a:rPr lang="id-ID" dirty="0"/>
              <a:t>tian lingkungan</a:t>
            </a:r>
            <a:endParaRPr lang="en-US" dirty="0"/>
          </a:p>
          <a:p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penyesuaian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,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proses (</a:t>
            </a:r>
            <a:r>
              <a:rPr lang="en-US" dirty="0" err="1"/>
              <a:t>pendekatan</a:t>
            </a:r>
            <a:r>
              <a:rPr lang="en-US" dirty="0"/>
              <a:t> system)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76640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81157" y="872836"/>
            <a:ext cx="9271751" cy="55829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? </a:t>
            </a:r>
          </a:p>
          <a:p>
            <a:pPr>
              <a:buNone/>
            </a:pPr>
            <a:r>
              <a:rPr lang="en-US" dirty="0"/>
              <a:t>Robert Duncan </a:t>
            </a:r>
            <a:r>
              <a:rPr lang="en-US" dirty="0" err="1"/>
              <a:t>mengakategorikan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mendasarkan</a:t>
            </a:r>
            <a:r>
              <a:rPr lang="en-US" dirty="0"/>
              <a:t> pada </a:t>
            </a:r>
            <a:r>
              <a:rPr lang="en-US" dirty="0" err="1"/>
              <a:t>stabilitas</a:t>
            </a:r>
            <a:r>
              <a:rPr lang="en-US" dirty="0"/>
              <a:t> dan </a:t>
            </a:r>
            <a:r>
              <a:rPr lang="en-US" dirty="0" err="1"/>
              <a:t>kompleksitasnya,dan</a:t>
            </a:r>
            <a:r>
              <a:rPr lang="en-US" dirty="0"/>
              <a:t> </a:t>
            </a:r>
            <a:r>
              <a:rPr lang="en-US" dirty="0" err="1"/>
              <a:t>membaginya</a:t>
            </a:r>
            <a:r>
              <a:rPr lang="en-US" dirty="0"/>
              <a:t> 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  <a:endParaRPr lang="id-ID" dirty="0"/>
          </a:p>
          <a:p>
            <a:r>
              <a:rPr lang="id-ID" dirty="0"/>
              <a:t>1. </a:t>
            </a:r>
            <a:r>
              <a:rPr lang="id-ID" b="1" dirty="0"/>
              <a:t>Ketidakpastian rendah </a:t>
            </a:r>
            <a:r>
              <a:rPr lang="id-ID" dirty="0"/>
              <a:t>: jika lingkungannya stabil dan kompleksitasnya sederhana</a:t>
            </a:r>
          </a:p>
          <a:p>
            <a:r>
              <a:rPr lang="id-ID" dirty="0"/>
              <a:t>(jumlah elemen lingk sedikit, lingkungn tak berubah/ berubah secara perlahan</a:t>
            </a:r>
          </a:p>
          <a:p>
            <a:r>
              <a:rPr lang="id-ID" dirty="0"/>
              <a:t>2. </a:t>
            </a:r>
            <a:r>
              <a:rPr lang="id-ID" b="1" dirty="0"/>
              <a:t>Ketidakpastiannya agak rendah </a:t>
            </a:r>
            <a:r>
              <a:rPr lang="id-ID" dirty="0"/>
              <a:t>jika stabilitasnya tinggi tetapi kompleksitasnya rendah</a:t>
            </a:r>
          </a:p>
          <a:p>
            <a:r>
              <a:rPr lang="id-ID" dirty="0"/>
              <a:t>(jumlah elemen ling besar tetapi stabil)</a:t>
            </a:r>
          </a:p>
          <a:p>
            <a:r>
              <a:rPr lang="id-ID" dirty="0"/>
              <a:t>3. </a:t>
            </a:r>
            <a:r>
              <a:rPr lang="id-ID" b="1" dirty="0"/>
              <a:t>Ketidakpastian agak tinggi </a:t>
            </a:r>
          </a:p>
          <a:p>
            <a:r>
              <a:rPr lang="id-ID" dirty="0"/>
              <a:t>(jmla elemen sedikit tetapi lingkungan selalu berubah)</a:t>
            </a:r>
          </a:p>
          <a:p>
            <a:r>
              <a:rPr lang="id-ID" dirty="0"/>
              <a:t>4. </a:t>
            </a:r>
            <a:r>
              <a:rPr lang="id-ID" b="1" dirty="0"/>
              <a:t>Ketidakpastian tinggi</a:t>
            </a:r>
            <a:r>
              <a:rPr lang="id-ID" dirty="0"/>
              <a:t> (jumlah elemennya besar dan selalu berubah)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id-ID" dirty="0"/>
              <a:t> mengantisipasi ketidakpatian lingkungan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/>
              <a:t>1</a:t>
            </a:r>
            <a:r>
              <a:rPr lang="id-ID" b="1" dirty="0"/>
              <a:t>. Burns &amp; Stalker </a:t>
            </a:r>
            <a:r>
              <a:rPr lang="id-ID" dirty="0"/>
              <a:t>meneliti hub antara </a:t>
            </a:r>
            <a:r>
              <a:rPr lang="id-ID" b="1" dirty="0"/>
              <a:t>struktur dan lingkungan</a:t>
            </a:r>
            <a:r>
              <a:rPr lang="id-ID" dirty="0"/>
              <a:t>.</a:t>
            </a:r>
          </a:p>
          <a:p>
            <a:r>
              <a:rPr lang="id-ID" dirty="0"/>
              <a:t>Struktur orgs yang ada dalam lingkungan yang tak stabil berbeda dengan yang stabil</a:t>
            </a:r>
          </a:p>
          <a:p>
            <a:r>
              <a:rPr lang="id-ID" dirty="0"/>
              <a:t>Untuk lingkungan yang </a:t>
            </a:r>
            <a:r>
              <a:rPr lang="id-ID" b="1" dirty="0"/>
              <a:t>stabil, </a:t>
            </a:r>
            <a:r>
              <a:rPr lang="id-ID" dirty="0"/>
              <a:t>strukturnya sangat </a:t>
            </a:r>
            <a:r>
              <a:rPr lang="id-ID" b="1" dirty="0"/>
              <a:t>mekanistis (</a:t>
            </a:r>
            <a:r>
              <a:rPr lang="id-ID" dirty="0"/>
              <a:t>sistem tertutup)</a:t>
            </a:r>
          </a:p>
          <a:p>
            <a:r>
              <a:rPr lang="id-ID" dirty="0"/>
              <a:t>Untuk lingkungan yang </a:t>
            </a:r>
            <a:r>
              <a:rPr lang="id-ID" b="1" dirty="0"/>
              <a:t>dinamis</a:t>
            </a:r>
            <a:r>
              <a:rPr lang="id-ID" dirty="0"/>
              <a:t>  dan berubah-ubah struktur yang bersifat </a:t>
            </a:r>
            <a:r>
              <a:rPr lang="id-ID" b="1" dirty="0"/>
              <a:t>organis</a:t>
            </a:r>
            <a:r>
              <a:rPr lang="id-ID" dirty="0"/>
              <a:t> (sistem terbuka)</a:t>
            </a:r>
          </a:p>
          <a:p>
            <a:r>
              <a:rPr lang="id-ID" dirty="0"/>
              <a:t>2. </a:t>
            </a:r>
            <a:r>
              <a:rPr lang="id-ID" b="1" dirty="0"/>
              <a:t>Fred Emery &amp; Erick Trist </a:t>
            </a:r>
            <a:r>
              <a:rPr lang="id-ID" dirty="0"/>
              <a:t>:</a:t>
            </a:r>
          </a:p>
          <a:p>
            <a:r>
              <a:rPr lang="id-ID" dirty="0"/>
              <a:t>Lingkungan yang berbeda memerlukan pengaturan struktur yang berbeda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id-ID" dirty="0"/>
              <a:t>lingkungan yang mungkin dihadapi suatu organisasi</a:t>
            </a:r>
            <a:r>
              <a:rPr lang="en-US" dirty="0"/>
              <a:t> dan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menghadapinya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/>
              <a:t>1. </a:t>
            </a:r>
            <a:r>
              <a:rPr lang="id-ID" b="1" dirty="0"/>
              <a:t>Placid randomized </a:t>
            </a:r>
            <a:r>
              <a:rPr lang="id-ID" dirty="0"/>
              <a:t>(tenang, acak)</a:t>
            </a:r>
          </a:p>
          <a:p>
            <a:r>
              <a:rPr lang="id-ID" dirty="0"/>
              <a:t>Tenang : perubahan jarang terjadi</a:t>
            </a:r>
          </a:p>
          <a:p>
            <a:r>
              <a:rPr lang="id-ID" dirty="0"/>
              <a:t>Acak : perubahan tanpa dapat diduga dan tanpa berkaitan dengan elemen lain</a:t>
            </a:r>
          </a:p>
          <a:p>
            <a:r>
              <a:rPr lang="id-ID" dirty="0"/>
              <a:t>Lingkungan seperti ini tak begitu menimbulkan masalah dalam organsiasi</a:t>
            </a:r>
          </a:p>
          <a:p>
            <a:r>
              <a:rPr lang="id-ID" b="1" dirty="0"/>
              <a:t>Solusi </a:t>
            </a:r>
            <a:r>
              <a:rPr lang="id-ID" dirty="0"/>
              <a:t>: Konsentrasi pada operasional rutin sehari-hari</a:t>
            </a:r>
          </a:p>
          <a:p>
            <a:pPr marL="0" indent="0">
              <a:buNone/>
            </a:pPr>
            <a:r>
              <a:rPr lang="id-ID" dirty="0"/>
              <a:t>2. </a:t>
            </a:r>
            <a:r>
              <a:rPr lang="id-ID" b="1" dirty="0"/>
              <a:t>Placid clustered </a:t>
            </a:r>
            <a:r>
              <a:rPr lang="id-ID" dirty="0"/>
              <a:t>(tenang, berkelompok)</a:t>
            </a:r>
          </a:p>
          <a:p>
            <a:r>
              <a:rPr lang="id-ID" b="1" dirty="0"/>
              <a:t>Solusi</a:t>
            </a:r>
            <a:r>
              <a:rPr lang="id-ID" dirty="0"/>
              <a:t> : organisasi perlu melakukan perencanaan jangk panjang dan strukturnya cenderung disentralisir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157" y="858982"/>
            <a:ext cx="9618115" cy="5596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/>
              <a:t>3</a:t>
            </a:r>
            <a:r>
              <a:rPr lang="id-ID" b="1" dirty="0"/>
              <a:t>. Disturbed reactive </a:t>
            </a:r>
            <a:r>
              <a:rPr lang="id-ID" dirty="0"/>
              <a:t>( diganggu bereakasi)</a:t>
            </a:r>
          </a:p>
          <a:p>
            <a:r>
              <a:rPr lang="id-ID" dirty="0"/>
              <a:t>Tindakan orgs dapat mengganggu ketenangan lingkungan sehingga mengundang reaksi dari organsiasi lain</a:t>
            </a:r>
          </a:p>
          <a:p>
            <a:r>
              <a:rPr lang="id-ID" dirty="0"/>
              <a:t>Lingkungan ini terbentuk karena adanya sejumlah organsiasi besar yang cukup kuat menmpengaruhi lingk.</a:t>
            </a:r>
          </a:p>
          <a:p>
            <a:r>
              <a:rPr lang="id-ID" b="1" dirty="0"/>
              <a:t>Solusi</a:t>
            </a:r>
            <a:r>
              <a:rPr lang="id-ID" dirty="0"/>
              <a:t> : Perencanaan dan ke</a:t>
            </a:r>
            <a:r>
              <a:rPr lang="en-US" dirty="0"/>
              <a:t>p</a:t>
            </a:r>
            <a:r>
              <a:rPr lang="id-ID" dirty="0"/>
              <a:t>utusan yang hati-hati dna strategis untuk mengantisipasi tindakan dan reaksi pihak lain</a:t>
            </a:r>
          </a:p>
          <a:p>
            <a:pPr marL="0" indent="0">
              <a:buNone/>
            </a:pPr>
            <a:r>
              <a:rPr lang="id-ID" dirty="0"/>
              <a:t>4. </a:t>
            </a:r>
            <a:r>
              <a:rPr lang="id-ID" b="1" dirty="0"/>
              <a:t>Turbulent field </a:t>
            </a:r>
            <a:r>
              <a:rPr lang="id-ID" dirty="0"/>
              <a:t>(kacau)</a:t>
            </a:r>
          </a:p>
          <a:p>
            <a:r>
              <a:rPr lang="id-ID" dirty="0"/>
              <a:t>Tidak pas</a:t>
            </a:r>
            <a:r>
              <a:rPr lang="en-US" dirty="0"/>
              <a:t>t</a:t>
            </a:r>
            <a:r>
              <a:rPr lang="id-ID" dirty="0"/>
              <a:t>i dan dilakukan secara berek</a:t>
            </a:r>
            <a:r>
              <a:rPr lang="en-US" dirty="0"/>
              <a:t>e</a:t>
            </a:r>
            <a:r>
              <a:rPr lang="id-ID" dirty="0"/>
              <a:t>lompok (misal kare</a:t>
            </a:r>
            <a:r>
              <a:rPr lang="en-US" dirty="0"/>
              <a:t>n</a:t>
            </a:r>
            <a:r>
              <a:rPr lang="id-ID" dirty="0"/>
              <a:t>a adanya penemuan tehnologi baru, k</a:t>
            </a:r>
            <a:r>
              <a:rPr lang="en-US" dirty="0"/>
              <a:t>e</a:t>
            </a:r>
            <a:r>
              <a:rPr lang="id-ID" dirty="0"/>
              <a:t>bijakan p</a:t>
            </a:r>
            <a:r>
              <a:rPr lang="en-US" dirty="0"/>
              <a:t>e</a:t>
            </a:r>
            <a:r>
              <a:rPr lang="id-ID" dirty="0"/>
              <a:t>merintah dsb)</a:t>
            </a:r>
          </a:p>
          <a:p>
            <a:r>
              <a:rPr lang="id-ID" b="1" dirty="0"/>
              <a:t>Solusi </a:t>
            </a:r>
            <a:r>
              <a:rPr lang="id-ID" dirty="0"/>
              <a:t>: dengan adaptasi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720" y="526472"/>
            <a:ext cx="9218498" cy="597436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d-ID" dirty="0"/>
              <a:t> </a:t>
            </a:r>
            <a:r>
              <a:rPr lang="en-US" dirty="0"/>
              <a:t>A</a:t>
            </a:r>
            <a:r>
              <a:rPr lang="id-ID" dirty="0"/>
              <a:t>ntara studi Burns dan Stalker dengan Emery dan Tr</a:t>
            </a:r>
            <a:r>
              <a:rPr lang="en-US" dirty="0" err="1"/>
              <a:t>i</a:t>
            </a:r>
            <a:r>
              <a:rPr lang="id-ID" dirty="0"/>
              <a:t>st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dikaitkan</a:t>
            </a:r>
            <a:r>
              <a:rPr lang="en-US" dirty="0"/>
              <a:t> </a:t>
            </a:r>
            <a:r>
              <a:rPr lang="id-ID" dirty="0"/>
              <a:t> maka :</a:t>
            </a:r>
          </a:p>
          <a:p>
            <a:r>
              <a:rPr lang="id-ID" dirty="0"/>
              <a:t>Placid randomized dan placid clustered lebih tepat dengan strukutr mekanistik (Klasik)</a:t>
            </a:r>
          </a:p>
          <a:p>
            <a:r>
              <a:rPr lang="id-ID" dirty="0"/>
              <a:t>Disturbed reactive dan Turbulent Field lebih condong ke struktur yang organis (sistem terbuka)</a:t>
            </a:r>
          </a:p>
          <a:p>
            <a:r>
              <a:rPr lang="id-ID" dirty="0"/>
              <a:t>Dampak lingkungan thd organisasi merupakan fungsi ketergantungan</a:t>
            </a:r>
          </a:p>
          <a:p>
            <a:r>
              <a:rPr lang="id-ID" dirty="0"/>
              <a:t>Lingkungan yang dinamis  lebih besar pengaruhnya drpd yang statis</a:t>
            </a:r>
          </a:p>
          <a:p>
            <a:r>
              <a:rPr lang="id-ID" dirty="0"/>
              <a:t>Kompleksitas dan ketidakpastian lingkungan mempunyai kaitan langsung</a:t>
            </a:r>
          </a:p>
          <a:p>
            <a:r>
              <a:rPr lang="id-ID" dirty="0"/>
              <a:t>Formalisasi dan ketidakpastian lingk mempunyai kaitan terbalik</a:t>
            </a:r>
          </a:p>
          <a:p>
            <a:r>
              <a:rPr lang="id-ID" dirty="0"/>
              <a:t>Makin kompleks lingkungan makin desentralisasi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Strategi mengendalikan lingkungan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Ada </a:t>
            </a:r>
            <a:r>
              <a:rPr lang="id-ID" b="1" dirty="0"/>
              <a:t>dua Strategi </a:t>
            </a:r>
            <a:r>
              <a:rPr lang="id-ID" dirty="0"/>
              <a:t>:</a:t>
            </a:r>
          </a:p>
          <a:p>
            <a:pPr marL="0" indent="0">
              <a:buNone/>
            </a:pPr>
            <a:r>
              <a:rPr lang="id-ID" dirty="0"/>
              <a:t>1. </a:t>
            </a:r>
            <a:r>
              <a:rPr lang="id-ID" b="1" dirty="0"/>
              <a:t>Internal</a:t>
            </a:r>
            <a:r>
              <a:rPr lang="id-ID" dirty="0"/>
              <a:t> : perubahan pada aspek di dalam </a:t>
            </a:r>
            <a:r>
              <a:rPr lang="id-ID" b="1" dirty="0"/>
              <a:t>organisa</a:t>
            </a:r>
            <a:r>
              <a:rPr lang="en-US" b="1" dirty="0"/>
              <a:t>s</a:t>
            </a:r>
            <a:r>
              <a:rPr lang="id-ID" b="1" dirty="0"/>
              <a:t>i</a:t>
            </a:r>
            <a:r>
              <a:rPr lang="id-ID" dirty="0"/>
              <a:t> agar sesuai lingk</a:t>
            </a:r>
          </a:p>
          <a:p>
            <a:r>
              <a:rPr lang="id-ID" dirty="0"/>
              <a:t>Berupaya melakukan penyesuaian pada elemen dalam organisasi </a:t>
            </a:r>
          </a:p>
          <a:p>
            <a:endParaRPr lang="id-ID" dirty="0"/>
          </a:p>
          <a:p>
            <a:pPr marL="0" indent="0">
              <a:buNone/>
            </a:pPr>
            <a:r>
              <a:rPr lang="id-ID" dirty="0"/>
              <a:t>2. </a:t>
            </a:r>
            <a:r>
              <a:rPr lang="id-ID" b="1" dirty="0"/>
              <a:t>Eksternal</a:t>
            </a:r>
            <a:r>
              <a:rPr lang="id-ID" dirty="0"/>
              <a:t> : mengubah lingkungan agar sesuai kemampuan organsiasi</a:t>
            </a:r>
          </a:p>
          <a:p>
            <a:r>
              <a:rPr lang="id-ID" dirty="0"/>
              <a:t>Menyiasati perubahan yang terjadi di lingkungan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Strategi Internal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1. </a:t>
            </a:r>
            <a:r>
              <a:rPr lang="id-ID" b="1" dirty="0"/>
              <a:t>Mengubah bidang keg</a:t>
            </a:r>
          </a:p>
          <a:p>
            <a:r>
              <a:rPr lang="id-ID" dirty="0"/>
              <a:t>2. </a:t>
            </a:r>
            <a:r>
              <a:rPr lang="id-ID" b="1" dirty="0"/>
              <a:t>Rekruitment</a:t>
            </a:r>
            <a:r>
              <a:rPr lang="id-ID" dirty="0"/>
              <a:t> eksekutif dan spesialis yang berhub dengan lingkungan</a:t>
            </a:r>
          </a:p>
          <a:p>
            <a:r>
              <a:rPr lang="id-ID" dirty="0"/>
              <a:t>3. Melakukan </a:t>
            </a:r>
            <a:r>
              <a:rPr lang="id-ID" b="1" dirty="0"/>
              <a:t>pengamatan lingk melalui elemen perbatasan (b</a:t>
            </a:r>
            <a:r>
              <a:rPr lang="id-ID" dirty="0"/>
              <a:t>oundary spanning) misal bag Humas, sales representative, pelobi dsb)</a:t>
            </a:r>
          </a:p>
          <a:p>
            <a:r>
              <a:rPr lang="id-ID" dirty="0"/>
              <a:t>4. </a:t>
            </a:r>
            <a:r>
              <a:rPr lang="id-ID" b="1" dirty="0"/>
              <a:t>Buffering</a:t>
            </a:r>
            <a:r>
              <a:rPr lang="id-ID" dirty="0"/>
              <a:t> (meredam) kemungkinan gangguan pada organisasi</a:t>
            </a:r>
          </a:p>
          <a:p>
            <a:r>
              <a:rPr lang="id-ID" dirty="0"/>
              <a:t>5. </a:t>
            </a:r>
            <a:r>
              <a:rPr lang="id-ID" b="1" dirty="0"/>
              <a:t>Geographic dispertion </a:t>
            </a:r>
            <a:r>
              <a:rPr lang="id-ID" dirty="0"/>
              <a:t>( memusatkan pada lokasi-lokasi tertentu yg rendah ketidakpastian lingk nya)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Strategi eksternal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d-ID" dirty="0"/>
              <a:t>1. </a:t>
            </a:r>
            <a:r>
              <a:rPr lang="id-ID" b="1" dirty="0"/>
              <a:t>Mengusahakan terciptanya hub yang baik </a:t>
            </a:r>
            <a:r>
              <a:rPr lang="id-ID" dirty="0"/>
              <a:t>dengan elemen lingk. Dilakukan melalui :</a:t>
            </a:r>
          </a:p>
          <a:p>
            <a:r>
              <a:rPr lang="id-ID" dirty="0"/>
              <a:t>A. </a:t>
            </a:r>
            <a:r>
              <a:rPr lang="id-ID" b="1" dirty="0"/>
              <a:t>Periklanan</a:t>
            </a:r>
            <a:r>
              <a:rPr lang="id-ID" dirty="0"/>
              <a:t> (untuk mengurangi persaingan, menstabilisasi permintaan dan memp</a:t>
            </a:r>
            <a:r>
              <a:rPr lang="en-US" dirty="0"/>
              <a:t>e</a:t>
            </a:r>
            <a:r>
              <a:rPr lang="id-ID" dirty="0"/>
              <a:t>ngaruhi pandangan konsumen)</a:t>
            </a:r>
          </a:p>
          <a:p>
            <a:r>
              <a:rPr lang="id-ID" dirty="0"/>
              <a:t>B. </a:t>
            </a:r>
            <a:r>
              <a:rPr lang="id-ID" b="1" dirty="0"/>
              <a:t>Kontrak kerjasama </a:t>
            </a:r>
            <a:r>
              <a:rPr lang="id-ID" dirty="0"/>
              <a:t>(dgn kerjasama resiko dan beaya bisa </a:t>
            </a:r>
            <a:r>
              <a:rPr lang="en-US" dirty="0" err="1"/>
              <a:t>ditangg</a:t>
            </a:r>
            <a:r>
              <a:rPr lang="id-ID" dirty="0"/>
              <a:t>ung bersama)</a:t>
            </a:r>
          </a:p>
          <a:p>
            <a:r>
              <a:rPr lang="id-ID" dirty="0"/>
              <a:t>C. </a:t>
            </a:r>
            <a:r>
              <a:rPr lang="id-ID" b="1" dirty="0"/>
              <a:t>Kooptasi</a:t>
            </a:r>
            <a:r>
              <a:rPr lang="id-ID" dirty="0"/>
              <a:t> (mengadosi seseorang yang penting dari lingkungan masuk dlm orgs)</a:t>
            </a:r>
          </a:p>
          <a:p>
            <a:r>
              <a:rPr lang="id-ID" dirty="0"/>
              <a:t>D. </a:t>
            </a:r>
            <a:r>
              <a:rPr lang="id-ID" b="1" dirty="0"/>
              <a:t>Merger/ Coalescing</a:t>
            </a:r>
          </a:p>
          <a:p>
            <a:pPr marL="0" indent="0">
              <a:buNone/>
            </a:pPr>
            <a:r>
              <a:rPr lang="id-ID" dirty="0"/>
              <a:t>2. Berusaha </a:t>
            </a:r>
            <a:r>
              <a:rPr lang="id-ID" b="1" dirty="0"/>
              <a:t>mengendalikan lingk agar tak membahayakan organisasi</a:t>
            </a:r>
            <a:r>
              <a:rPr lang="id-ID" dirty="0"/>
              <a:t>. Mela</a:t>
            </a:r>
            <a:r>
              <a:rPr lang="en-US" dirty="0"/>
              <a:t>l</a:t>
            </a:r>
            <a:r>
              <a:rPr lang="id-ID" dirty="0"/>
              <a:t>ui :</a:t>
            </a:r>
          </a:p>
          <a:p>
            <a:r>
              <a:rPr lang="id-ID" dirty="0"/>
              <a:t>A. Lobbying</a:t>
            </a:r>
          </a:p>
          <a:p>
            <a:r>
              <a:rPr lang="id-ID" dirty="0"/>
              <a:t>B. Pembentukan asosiasi sejenis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Teori Organisasi  Modern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Menjembatani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klasik</a:t>
            </a:r>
            <a:r>
              <a:rPr lang="en-US" dirty="0"/>
              <a:t> dan neo </a:t>
            </a:r>
            <a:r>
              <a:rPr lang="en-US" dirty="0" err="1"/>
              <a:t>klasik</a:t>
            </a:r>
            <a:endParaRPr lang="en-US" dirty="0"/>
          </a:p>
          <a:p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b="1" dirty="0" err="1"/>
              <a:t>disebut</a:t>
            </a:r>
            <a:r>
              <a:rPr lang="en-US" b="1" dirty="0"/>
              <a:t> </a:t>
            </a:r>
            <a:r>
              <a:rPr lang="en-US" b="1" dirty="0" err="1"/>
              <a:t>pendekatan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endParaRPr lang="en-US" b="1" dirty="0"/>
          </a:p>
          <a:p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bukanlah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statis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b="1" dirty="0" err="1"/>
              <a:t>sifatnya</a:t>
            </a:r>
            <a:r>
              <a:rPr lang="en-US" b="1" dirty="0"/>
              <a:t> </a:t>
            </a:r>
            <a:r>
              <a:rPr lang="en-US" b="1" dirty="0" err="1"/>
              <a:t>dinamis</a:t>
            </a:r>
            <a:r>
              <a:rPr lang="en-US" b="1" dirty="0"/>
              <a:t> </a:t>
            </a:r>
            <a:r>
              <a:rPr lang="en-US" dirty="0"/>
              <a:t>dan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pada </a:t>
            </a:r>
            <a:r>
              <a:rPr lang="en-US" dirty="0" err="1"/>
              <a:t>lingkungannya</a:t>
            </a:r>
            <a:endParaRPr lang="en-US" dirty="0"/>
          </a:p>
          <a:p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b="1" dirty="0"/>
              <a:t>system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sub </a:t>
            </a:r>
            <a:r>
              <a:rPr lang="en-US" dirty="0" err="1"/>
              <a:t>sub</a:t>
            </a:r>
            <a:r>
              <a:rPr lang="en-US" dirty="0"/>
              <a:t> system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lain.</a:t>
            </a:r>
          </a:p>
          <a:p>
            <a:r>
              <a:rPr lang="id-ID" dirty="0"/>
              <a:t>Organisasi merupakan </a:t>
            </a:r>
            <a:r>
              <a:rPr lang="id-ID" b="1" dirty="0"/>
              <a:t>sistem terbuka </a:t>
            </a:r>
            <a:r>
              <a:rPr lang="id-ID" dirty="0"/>
              <a:t>baik dalam interaksi antar proses, antar organisasi maupun antar lingkungan</a:t>
            </a:r>
          </a:p>
          <a:p>
            <a:r>
              <a:rPr lang="id-ID" dirty="0"/>
              <a:t>Menekankan pada tiga unsur yaitu unsur </a:t>
            </a:r>
            <a:r>
              <a:rPr lang="id-ID" b="1" dirty="0"/>
              <a:t>stuktur, perilaku dan proses</a:t>
            </a:r>
          </a:p>
          <a:p>
            <a:r>
              <a:rPr lang="en-US" dirty="0"/>
              <a:t>o</a:t>
            </a:r>
            <a:r>
              <a:rPr lang="id-ID" dirty="0"/>
              <a:t>rganisasi modern memiliki ciri ciri sebagai berikut</a:t>
            </a:r>
            <a:r>
              <a:rPr lang="en-US" dirty="0"/>
              <a:t>: </a:t>
            </a:r>
            <a:r>
              <a:rPr lang="id-ID" dirty="0"/>
              <a:t> pengolahan data cepat, organisasi bertambah besar, memiliki ke</a:t>
            </a:r>
            <a:r>
              <a:rPr lang="en-US" dirty="0"/>
              <a:t>c</a:t>
            </a:r>
            <a:r>
              <a:rPr lang="id-ID" dirty="0"/>
              <a:t>enderungan spesialisasi, memiliki prinsip dalam organisasi, memiliki unsur organisasi yang lengkap dan staff lebih intensif. </a:t>
            </a:r>
          </a:p>
        </p:txBody>
      </p:sp>
    </p:spTree>
    <p:extLst>
      <p:ext uri="{BB962C8B-B14F-4D97-AF65-F5344CB8AC3E}">
        <p14:creationId xmlns:p14="http://schemas.microsoft.com/office/powerpoint/2010/main" val="380738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Sifat –sifat teori modern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1. Pandangannya tentang sistem</a:t>
            </a:r>
          </a:p>
          <a:p>
            <a:r>
              <a:rPr lang="id-ID" dirty="0"/>
              <a:t>2. penegasannya pada proses yang dinamis</a:t>
            </a:r>
          </a:p>
          <a:p>
            <a:r>
              <a:rPr lang="id-ID" dirty="0"/>
              <a:t>3. Adaptif</a:t>
            </a:r>
          </a:p>
          <a:p>
            <a:r>
              <a:rPr lang="id-ID" dirty="0"/>
              <a:t>4. Multi variabel sbg penyebab</a:t>
            </a:r>
          </a:p>
          <a:p>
            <a:r>
              <a:rPr lang="id-ID" dirty="0"/>
              <a:t>5. Bersifat deskriptif bukan normatif atau preskriptif</a:t>
            </a:r>
          </a:p>
          <a:p>
            <a:r>
              <a:rPr lang="id-ID" dirty="0"/>
              <a:t>6. konsep dan tehnik yang digunakan bersifat multidisiplin </a:t>
            </a:r>
            <a:endParaRPr lang="en-US" dirty="0"/>
          </a:p>
          <a:p>
            <a:pPr marL="0" indent="0">
              <a:buNone/>
            </a:pPr>
            <a:r>
              <a:rPr lang="id-ID" b="1" dirty="0"/>
              <a:t>Kontingensi</a:t>
            </a:r>
            <a:r>
              <a:rPr lang="id-ID" dirty="0"/>
              <a:t> merupakan prinsip utama dari pendekatan modern</a:t>
            </a:r>
          </a:p>
          <a:p>
            <a:pPr marL="0" indent="0">
              <a:buNone/>
            </a:pPr>
            <a:r>
              <a:rPr lang="id-ID" dirty="0"/>
              <a:t>Karena ketidakjelasannya sering pendekatan ini disebut sebagai cara berfikir (</a:t>
            </a:r>
            <a:r>
              <a:rPr lang="id-ID" b="1" dirty="0"/>
              <a:t>way of thinking</a:t>
            </a:r>
            <a:r>
              <a:rPr lang="id-ID" dirty="0"/>
              <a:t>) tentang organisasi dan bukan teori.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8C03B-4FBF-434B-848D-1E8016006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yang </a:t>
            </a:r>
            <a:r>
              <a:rPr lang="en-US" dirty="0" err="1"/>
              <a:t>mengawali</a:t>
            </a:r>
            <a:r>
              <a:rPr lang="en-US" dirty="0"/>
              <a:t> </a:t>
            </a:r>
            <a:r>
              <a:rPr lang="en-US" dirty="0" err="1"/>
              <a:t>munculnya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modern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D494F-118E-48D6-8950-FC88C4D16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b="1" dirty="0"/>
              <a:t>Herbert Simon </a:t>
            </a:r>
            <a:r>
              <a:rPr lang="en-US" dirty="0"/>
              <a:t>(Pola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kontingensi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.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satisfaction theory (</a:t>
            </a:r>
            <a:r>
              <a:rPr lang="en-US" dirty="0" err="1"/>
              <a:t>dimana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akanlah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inf yang </a:t>
            </a:r>
            <a:r>
              <a:rPr lang="en-US" dirty="0" err="1"/>
              <a:t>komplit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b="1" dirty="0" err="1"/>
              <a:t>cukup</a:t>
            </a:r>
            <a:r>
              <a:rPr lang="en-US" b="1" dirty="0"/>
              <a:t> yang </a:t>
            </a:r>
            <a:r>
              <a:rPr lang="en-US" b="1" dirty="0" err="1"/>
              <a:t>memuaskan</a:t>
            </a:r>
            <a:r>
              <a:rPr lang="en-US" b="1" dirty="0"/>
              <a:t>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demikian</a:t>
            </a:r>
            <a:r>
              <a:rPr lang="en-US" dirty="0"/>
              <a:t> juga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sempurna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yang </a:t>
            </a:r>
            <a:r>
              <a:rPr lang="en-US" dirty="0" err="1"/>
              <a:t>ptg</a:t>
            </a:r>
            <a:r>
              <a:rPr lang="en-US" dirty="0"/>
              <a:t> </a:t>
            </a:r>
            <a:r>
              <a:rPr lang="en-US" dirty="0" err="1"/>
              <a:t>mmepunyai</a:t>
            </a:r>
            <a:r>
              <a:rPr lang="en-US" dirty="0"/>
              <a:t> </a:t>
            </a:r>
            <a:r>
              <a:rPr lang="en-US" dirty="0" err="1"/>
              <a:t>kemmapuan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.)</a:t>
            </a:r>
          </a:p>
          <a:p>
            <a:r>
              <a:rPr lang="en-US" dirty="0"/>
              <a:t>Simon </a:t>
            </a:r>
            <a:r>
              <a:rPr lang="en-US" b="1" dirty="0" err="1"/>
              <a:t>memadukan</a:t>
            </a:r>
            <a:r>
              <a:rPr lang="en-US" dirty="0"/>
              <a:t> </a:t>
            </a:r>
            <a:r>
              <a:rPr lang="en-US" dirty="0" err="1"/>
              <a:t>kakunya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structural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terbatas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b="1" dirty="0"/>
              <a:t>Daniel Katz dan </a:t>
            </a:r>
            <a:r>
              <a:rPr lang="en-US" b="1" dirty="0" err="1"/>
              <a:t>Roberth</a:t>
            </a:r>
            <a:r>
              <a:rPr lang="en-US" b="1" dirty="0"/>
              <a:t> Kahn </a:t>
            </a:r>
            <a:r>
              <a:rPr lang="en-US" dirty="0"/>
              <a:t>(the Social Psychology organization),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deskripsi</a:t>
            </a:r>
            <a:r>
              <a:rPr lang="en-US" dirty="0"/>
              <a:t> yang </a:t>
            </a:r>
            <a:r>
              <a:rPr lang="en-US" dirty="0" err="1"/>
              <a:t>meyakinkan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keunggulan</a:t>
            </a:r>
            <a:r>
              <a:rPr lang="en-US" dirty="0"/>
              <a:t> </a:t>
            </a:r>
            <a:r>
              <a:rPr lang="en-US" dirty="0" err="1"/>
              <a:t>keunggulan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system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menelaah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lingkungannya</a:t>
            </a:r>
            <a:r>
              <a:rPr lang="en-US" dirty="0"/>
              <a:t>, dan </a:t>
            </a:r>
            <a:r>
              <a:rPr lang="en-US" dirty="0" err="1"/>
              <a:t>perlunya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menyesuaikan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lingkungannya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menginginkan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.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diibaratkan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b="1" dirty="0" err="1"/>
              <a:t>organisme</a:t>
            </a:r>
            <a:r>
              <a:rPr lang="en-US" b="1" dirty="0"/>
              <a:t> (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_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51449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Lingkungan Organisasi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modern ,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bisa</a:t>
            </a:r>
            <a:r>
              <a:rPr lang="en-US" b="1" dirty="0"/>
              <a:t> </a:t>
            </a:r>
            <a:r>
              <a:rPr lang="en-US" b="1" dirty="0" err="1"/>
              <a:t>dipisahkan</a:t>
            </a:r>
            <a:r>
              <a:rPr lang="en-US" b="1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lingkungannnya</a:t>
            </a:r>
            <a:r>
              <a:rPr lang="en-US" dirty="0"/>
              <a:t>. </a:t>
            </a:r>
          </a:p>
          <a:p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id-ID" dirty="0"/>
              <a:t>Secara umum diartikan sebagai segala sesuatu yang melingkupi sebuah organisasi</a:t>
            </a:r>
          </a:p>
          <a:p>
            <a:r>
              <a:rPr lang="id-ID" b="1" dirty="0"/>
              <a:t>Secara luas </a:t>
            </a:r>
            <a:r>
              <a:rPr lang="id-ID" dirty="0"/>
              <a:t>: sesuatu yang tak berhingga dan mencakup seluruh elemen yang terdapat di luar organisasi</a:t>
            </a:r>
          </a:p>
          <a:p>
            <a:r>
              <a:rPr lang="id-ID" b="1" dirty="0"/>
              <a:t>Secara khusus</a:t>
            </a:r>
            <a:r>
              <a:rPr lang="id-ID" dirty="0"/>
              <a:t> : seluruh elemen yang berada di luar batas-batas organisasi yang </a:t>
            </a:r>
            <a:r>
              <a:rPr lang="id-ID" b="1" dirty="0"/>
              <a:t>mempunyai potensi </a:t>
            </a:r>
            <a:r>
              <a:rPr lang="id-ID" dirty="0"/>
              <a:t>untuk mempengaruhi sebagian ataupun suatu organisasi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/>
              <a:t>Lingkungan organisasi sesuai lingkupnya dapat dibagi kedalam :</a:t>
            </a:r>
          </a:p>
          <a:p>
            <a:r>
              <a:rPr lang="id-ID" dirty="0"/>
              <a:t>1. Lingkungan eksternal (di luar organisasi)</a:t>
            </a:r>
          </a:p>
          <a:p>
            <a:r>
              <a:rPr lang="id-ID" dirty="0"/>
              <a:t>2. Lingkungan internal (di dalam organisasi)</a:t>
            </a:r>
          </a:p>
          <a:p>
            <a:endParaRPr lang="id-ID" dirty="0"/>
          </a:p>
          <a:p>
            <a:pPr>
              <a:buNone/>
            </a:pPr>
            <a:r>
              <a:rPr lang="id-ID" dirty="0"/>
              <a:t>Sesuai dengan keadaanya, lingkungan bisa dibagi kedalam :</a:t>
            </a:r>
          </a:p>
          <a:p>
            <a:pPr marL="514350" indent="-514350">
              <a:buNone/>
            </a:pPr>
            <a:r>
              <a:rPr lang="id-ID" dirty="0"/>
              <a:t>1. Lingkungan fisik (tata ruang, suhu,   kebisingan, penerangan, kualitas udara dsb)</a:t>
            </a:r>
          </a:p>
          <a:p>
            <a:pPr marL="514350" indent="-514350">
              <a:buNone/>
            </a:pPr>
            <a:r>
              <a:rPr lang="id-ID" dirty="0"/>
              <a:t>2. Lingkungan non fisik (kebijakan pemerintah, nilai, norma</a:t>
            </a:r>
            <a:r>
              <a:rPr lang="en-US" dirty="0"/>
              <a:t>, </a:t>
            </a:r>
            <a:r>
              <a:rPr lang="en-US" dirty="0" err="1"/>
              <a:t>ipoleksosbud</a:t>
            </a:r>
            <a:r>
              <a:rPr lang="id-ID" dirty="0"/>
              <a:t> dsb)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Apa saja segmen lingkungan organisasi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1. </a:t>
            </a:r>
            <a:r>
              <a:rPr lang="id-ID" b="1" dirty="0"/>
              <a:t>Industri / orgs yang seje</a:t>
            </a:r>
            <a:r>
              <a:rPr lang="id-ID" dirty="0"/>
              <a:t>nis : seluruh organisasi lain yang bergerak pada kegiatan yang sama</a:t>
            </a:r>
          </a:p>
          <a:p>
            <a:pPr marL="0" indent="0">
              <a:buNone/>
            </a:pPr>
            <a:r>
              <a:rPr lang="id-ID" dirty="0"/>
              <a:t>   Banyaknya  organisasi sejenis berpengaruh pada ketidak pastian lingkungan, ukuran organisasi, jenis konsumen dsb</a:t>
            </a:r>
          </a:p>
          <a:p>
            <a:r>
              <a:rPr lang="id-ID" dirty="0"/>
              <a:t>2</a:t>
            </a:r>
            <a:r>
              <a:rPr lang="id-ID" b="1" dirty="0"/>
              <a:t>. Bahan baku </a:t>
            </a:r>
            <a:r>
              <a:rPr lang="id-ID" dirty="0"/>
              <a:t>: ketidakpastian bahan baku berdampak pada perubahan organisasi</a:t>
            </a:r>
          </a:p>
          <a:p>
            <a:r>
              <a:rPr lang="id-ID" dirty="0"/>
              <a:t>3</a:t>
            </a:r>
            <a:r>
              <a:rPr lang="id-ID" b="1" dirty="0"/>
              <a:t>. Pegawai</a:t>
            </a:r>
            <a:r>
              <a:rPr lang="id-ID" dirty="0"/>
              <a:t>/ tenaga kerja</a:t>
            </a:r>
          </a:p>
          <a:p>
            <a:r>
              <a:rPr lang="id-ID" dirty="0"/>
              <a:t>4</a:t>
            </a:r>
            <a:r>
              <a:rPr lang="id-ID" b="1" dirty="0"/>
              <a:t>. Keuangan</a:t>
            </a:r>
          </a:p>
          <a:p>
            <a:pPr marL="0" indent="0">
              <a:buNone/>
            </a:pPr>
            <a:r>
              <a:rPr lang="id-ID" dirty="0"/>
              <a:t>Tersedianya dana sangat membantu operasional dan pertumbuhan organisasi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Segmen lingkungkan (lanjutan)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5. </a:t>
            </a:r>
            <a:r>
              <a:rPr lang="id-ID" b="1" dirty="0"/>
              <a:t>Pasar :</a:t>
            </a:r>
            <a:r>
              <a:rPr lang="id-ID" dirty="0"/>
              <a:t> berpengaruh terhadap organisasi terutama dalam hal permintaan akan output organisasi</a:t>
            </a:r>
          </a:p>
          <a:p>
            <a:r>
              <a:rPr lang="id-ID" dirty="0"/>
              <a:t>6. </a:t>
            </a:r>
            <a:r>
              <a:rPr lang="id-ID" b="1" dirty="0"/>
              <a:t>Tehnologi</a:t>
            </a:r>
            <a:r>
              <a:rPr lang="id-ID" dirty="0"/>
              <a:t> : berpengaruh pada ukuran dan tingkat keahlian yang harus dimiliki</a:t>
            </a:r>
          </a:p>
          <a:p>
            <a:r>
              <a:rPr lang="id-ID" dirty="0"/>
              <a:t>7. </a:t>
            </a:r>
            <a:r>
              <a:rPr lang="id-ID" b="1" dirty="0"/>
              <a:t>Kondisi ekonomi</a:t>
            </a:r>
          </a:p>
          <a:p>
            <a:r>
              <a:rPr lang="id-ID" dirty="0"/>
              <a:t>8. </a:t>
            </a:r>
            <a:r>
              <a:rPr lang="id-ID" b="1" dirty="0"/>
              <a:t>Kondisi politik dan keamanan</a:t>
            </a:r>
          </a:p>
          <a:p>
            <a:r>
              <a:rPr lang="id-ID" dirty="0"/>
              <a:t>9. </a:t>
            </a:r>
            <a:r>
              <a:rPr lang="id-ID" b="1" dirty="0"/>
              <a:t>Kebijakan pemerintah</a:t>
            </a:r>
          </a:p>
          <a:p>
            <a:r>
              <a:rPr lang="id-ID" dirty="0"/>
              <a:t>10</a:t>
            </a:r>
            <a:r>
              <a:rPr lang="id-ID" b="1" dirty="0"/>
              <a:t>. Budaya </a:t>
            </a:r>
            <a:r>
              <a:rPr lang="id-ID" dirty="0"/>
              <a:t>: karakteristik demografi dan sistem nilai berpengaruh pada organisasi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Dalam prakteknya tidak semua segmen berpengaruh sama besar bagi suatu organisasi.</a:t>
            </a:r>
            <a:endParaRPr lang="en-US" dirty="0"/>
          </a:p>
          <a:p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masing</a:t>
            </a:r>
            <a:r>
              <a:rPr lang="en-US" dirty="0"/>
              <a:t> </a:t>
            </a:r>
            <a:r>
              <a:rPr lang="en-US" dirty="0" err="1"/>
              <a:t>masing</a:t>
            </a:r>
            <a:r>
              <a:rPr lang="en-US" dirty="0"/>
              <a:t> </a:t>
            </a:r>
            <a:r>
              <a:rPr lang="en-US" dirty="0" err="1"/>
              <a:t>segmen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 err="1"/>
              <a:t>karakteristik</a:t>
            </a:r>
            <a:r>
              <a:rPr lang="en-US" b="1" dirty="0"/>
              <a:t> </a:t>
            </a:r>
            <a:r>
              <a:rPr lang="en-US" b="1" dirty="0" err="1"/>
              <a:t>organisasi</a:t>
            </a:r>
            <a:r>
              <a:rPr lang="en-US" b="1" dirty="0"/>
              <a:t>.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public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juga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segmen</a:t>
            </a:r>
            <a:r>
              <a:rPr lang="en-US" dirty="0"/>
              <a:t> yang </a:t>
            </a:r>
            <a:r>
              <a:rPr lang="en-US" dirty="0" err="1"/>
              <a:t>mempengaruhinya</a:t>
            </a:r>
            <a:endParaRPr lang="id-ID" dirty="0"/>
          </a:p>
          <a:p>
            <a:r>
              <a:rPr lang="id-ID" dirty="0"/>
              <a:t>Komposisi segmen tersebut akan berbeda sesuai dengan karakteristik organisasi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1334</Words>
  <Application>Microsoft Office PowerPoint</Application>
  <PresentationFormat>Widescreen</PresentationFormat>
  <Paragraphs>120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Teori organisasi modern</vt:lpstr>
      <vt:lpstr>Teori Organisasi  Modern</vt:lpstr>
      <vt:lpstr>Sifat –sifat teori modern</vt:lpstr>
      <vt:lpstr>Beberapa tokoh yang mengawali munculnya teori modern</vt:lpstr>
      <vt:lpstr>Lingkungan Organisasi</vt:lpstr>
      <vt:lpstr>PowerPoint Presentation</vt:lpstr>
      <vt:lpstr>Apa saja segmen lingkungan organisasi ?</vt:lpstr>
      <vt:lpstr>Segmen lingkungkan (lanjutan)</vt:lpstr>
      <vt:lpstr>PowerPoint Presentation</vt:lpstr>
      <vt:lpstr>Mengapa lingkungan dapat mempengaruhi organisasi ?</vt:lpstr>
      <vt:lpstr>Ketidakpastian lingkungan</vt:lpstr>
      <vt:lpstr>PowerPoint Presentation</vt:lpstr>
      <vt:lpstr>Bagaimana organisasi  mengantisipasi ketidakpatian lingkungan</vt:lpstr>
      <vt:lpstr>Macam macam lingkungan yang mungkin dihadapi suatu organisasi dan strategi menghadapinya</vt:lpstr>
      <vt:lpstr>PowerPoint Presentation</vt:lpstr>
      <vt:lpstr>PowerPoint Presentation</vt:lpstr>
      <vt:lpstr>Strategi mengendalikan lingkungan</vt:lpstr>
      <vt:lpstr>Strategi Internal</vt:lpstr>
      <vt:lpstr>Strategi eksternal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organisasi modern</dc:title>
  <dc:creator>asus</dc:creator>
  <cp:lastModifiedBy>asus</cp:lastModifiedBy>
  <cp:revision>12</cp:revision>
  <dcterms:created xsi:type="dcterms:W3CDTF">2021-10-25T05:27:52Z</dcterms:created>
  <dcterms:modified xsi:type="dcterms:W3CDTF">2021-11-04T03:18:08Z</dcterms:modified>
</cp:coreProperties>
</file>