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37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43" y="0"/>
            <a:ext cx="2972136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7DF86-8830-4C0E-A5BD-089C708D6310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2954"/>
            <a:ext cx="2972137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43" y="9222954"/>
            <a:ext cx="2972136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3DD4A-77F4-477D-A75C-AC916EDC0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9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2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6"/>
            <a:ext cx="762000" cy="365125"/>
          </a:xfrm>
        </p:spPr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4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3" y="2998767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6"/>
            <a:ext cx="2133600" cy="365125"/>
          </a:xfrm>
        </p:spPr>
        <p:txBody>
          <a:bodyPr/>
          <a:lstStyle/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6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F00433-09DE-4775-886D-CE0BB31E6755}" type="datetimeFigureOut">
              <a:rPr lang="id-ID" smtClean="0"/>
              <a:pPr/>
              <a:t>01/10/2018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6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845F879-D8C3-479B-9FC6-3361E96D0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1" y="1"/>
            <a:ext cx="7772400" cy="857232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KALIMAT EFEKTIF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6"/>
            <a:ext cx="9144000" cy="5214974"/>
          </a:xfrm>
        </p:spPr>
        <p:txBody>
          <a:bodyPr anchor="t">
            <a:normAutofit/>
          </a:bodyPr>
          <a:lstStyle/>
          <a:p>
            <a:pPr algn="l"/>
            <a:r>
              <a:rPr lang="id-ID" sz="4400" dirty="0">
                <a:solidFill>
                  <a:srgbClr val="FFFF00"/>
                </a:solidFill>
              </a:rPr>
              <a:t>Kalimat efektif </a:t>
            </a:r>
            <a:r>
              <a:rPr lang="id-ID" sz="4400" dirty="0"/>
              <a:t>adalah </a:t>
            </a:r>
            <a:r>
              <a:rPr lang="id-ID" sz="4400" dirty="0">
                <a:solidFill>
                  <a:srgbClr val="00B0F0"/>
                </a:solidFill>
              </a:rPr>
              <a:t>kalimat </a:t>
            </a:r>
            <a:r>
              <a:rPr lang="en-US" sz="4400" dirty="0" smtClean="0">
                <a:solidFill>
                  <a:srgbClr val="00B0F0"/>
                </a:solidFill>
              </a:rPr>
              <a:t>y</a:t>
            </a:r>
            <a:r>
              <a:rPr lang="id-ID" sz="4400" dirty="0" smtClean="0">
                <a:solidFill>
                  <a:srgbClr val="00B0F0"/>
                </a:solidFill>
              </a:rPr>
              <a:t>ang</a:t>
            </a:r>
            <a:r>
              <a:rPr lang="id-ID" sz="4400" dirty="0">
                <a:solidFill>
                  <a:srgbClr val="00B0F0"/>
                </a:solidFill>
              </a:rPr>
              <a:t>: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id-ID" sz="4400" dirty="0">
                <a:solidFill>
                  <a:srgbClr val="00B0F0"/>
                </a:solidFill>
              </a:rPr>
              <a:t>secara tepat mewakili gagasan atau perasaan pembicara/penulis;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id-ID" sz="4400" dirty="0">
                <a:solidFill>
                  <a:srgbClr val="00B0F0"/>
                </a:solidFill>
              </a:rPr>
              <a:t>sanggup menimbulkan gagasan yang sama tepatnya dalam pikiran pendengar/pembaca seperti yang dipikirkan oleh </a:t>
            </a:r>
            <a:r>
              <a:rPr lang="id-ID" sz="4400" dirty="0" smtClean="0">
                <a:solidFill>
                  <a:srgbClr val="00B0F0"/>
                </a:solidFill>
              </a:rPr>
              <a:t>pembicara/penulis.</a:t>
            </a:r>
            <a:r>
              <a:rPr lang="en-US" sz="4400" dirty="0" smtClean="0">
                <a:solidFill>
                  <a:srgbClr val="00B0F0"/>
                </a:solidFill>
              </a:rPr>
              <a:t>       </a:t>
            </a:r>
            <a:endParaRPr lang="id-ID" sz="44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lvl="1">
              <a:spcAft>
                <a:spcPts val="600"/>
              </a:spcAft>
              <a:buNone/>
            </a:pPr>
            <a:r>
              <a:rPr lang="en-US" sz="12000" b="1" dirty="0" smtClean="0">
                <a:solidFill>
                  <a:srgbClr val="00B0F0"/>
                </a:solidFill>
              </a:rPr>
              <a:t>d. </a:t>
            </a:r>
            <a:r>
              <a:rPr lang="id-ID" sz="12000" b="1" dirty="0" smtClean="0">
                <a:solidFill>
                  <a:srgbClr val="00B0F0"/>
                </a:solidFill>
              </a:rPr>
              <a:t>Variasi dengan mengubah posisi dalam kalimat (= 3.a)</a:t>
            </a:r>
            <a:endParaRPr lang="en-US" sz="12000" b="1" dirty="0" smtClean="0">
              <a:solidFill>
                <a:srgbClr val="00B0F0"/>
              </a:solidFill>
            </a:endParaRPr>
          </a:p>
          <a:p>
            <a:pPr marL="273050" lvl="1" indent="-273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0" b="1" dirty="0" smtClean="0">
                <a:solidFill>
                  <a:srgbClr val="FFFF00"/>
                </a:solidFill>
              </a:rPr>
              <a:t>5. </a:t>
            </a:r>
            <a:r>
              <a:rPr lang="id-ID" sz="12000" b="1" dirty="0" smtClean="0">
                <a:solidFill>
                  <a:srgbClr val="FFFF00"/>
                </a:solidFill>
              </a:rPr>
              <a:t>Paralelisme </a:t>
            </a:r>
            <a:r>
              <a:rPr lang="id-ID" sz="12000" dirty="0" smtClean="0"/>
              <a:t>(kesejajaran bentuk)</a:t>
            </a:r>
          </a:p>
          <a:p>
            <a:pPr marL="352425" indent="0">
              <a:buNone/>
            </a:pPr>
            <a:r>
              <a:rPr lang="en-US" sz="12000" b="1" i="1" dirty="0" err="1" smtClean="0">
                <a:solidFill>
                  <a:srgbClr val="00B050"/>
                </a:solidFill>
              </a:rPr>
              <a:t>Benar</a:t>
            </a:r>
            <a:r>
              <a:rPr lang="en-US" sz="12000" b="1" i="1" dirty="0" smtClean="0">
                <a:solidFill>
                  <a:srgbClr val="00B050"/>
                </a:solidFill>
              </a:rPr>
              <a:t>: =&gt; </a:t>
            </a:r>
            <a:r>
              <a:rPr lang="en-US" sz="12000" i="1" dirty="0" smtClean="0"/>
              <a:t>T</a:t>
            </a:r>
            <a:r>
              <a:rPr lang="id-ID" sz="12000" i="1" dirty="0" smtClean="0"/>
              <a:t>ahap terakhir dari penyelesaian gedung itu adalah </a:t>
            </a:r>
            <a:r>
              <a:rPr lang="id-ID" sz="12000" b="1" i="1" dirty="0" smtClean="0">
                <a:solidFill>
                  <a:srgbClr val="FF66CC"/>
                </a:solidFill>
              </a:rPr>
              <a:t>pengecatan</a:t>
            </a:r>
            <a:r>
              <a:rPr lang="id-ID" sz="12000" i="1" dirty="0" smtClean="0"/>
              <a:t> seluruh temboknya, </a:t>
            </a:r>
            <a:r>
              <a:rPr lang="id-ID" sz="12000" b="1" i="1" dirty="0" smtClean="0">
                <a:solidFill>
                  <a:srgbClr val="FF66CC"/>
                </a:solidFill>
              </a:rPr>
              <a:t>pemasangan</a:t>
            </a:r>
            <a:r>
              <a:rPr lang="id-ID" sz="12000" i="1" dirty="0" smtClean="0"/>
              <a:t> penerangan, </a:t>
            </a:r>
            <a:r>
              <a:rPr lang="id-ID" sz="12000" b="1" i="1" dirty="0" smtClean="0">
                <a:solidFill>
                  <a:srgbClr val="FF66CC"/>
                </a:solidFill>
              </a:rPr>
              <a:t>pengujian</a:t>
            </a:r>
            <a:r>
              <a:rPr lang="id-ID" sz="12000" i="1" dirty="0" smtClean="0"/>
              <a:t> sistem pembagian air, dan </a:t>
            </a:r>
            <a:r>
              <a:rPr lang="id-ID" sz="12000" b="1" i="1" dirty="0" smtClean="0">
                <a:solidFill>
                  <a:srgbClr val="FF66CC"/>
                </a:solidFill>
              </a:rPr>
              <a:t>pengaturan</a:t>
            </a:r>
            <a:r>
              <a:rPr lang="id-ID" sz="12000" i="1" dirty="0" smtClean="0"/>
              <a:t> tata ruangnya. (atau: mengecat ..., memasang..., menguji ..., mengatur ....)</a:t>
            </a:r>
            <a:r>
              <a:rPr lang="en-US" sz="12000" i="1" dirty="0" smtClean="0"/>
              <a:t>.</a:t>
            </a:r>
            <a:endParaRPr lang="id-ID" sz="12000" dirty="0" smtClean="0">
              <a:solidFill>
                <a:srgbClr val="00B050"/>
              </a:solidFill>
            </a:endParaRPr>
          </a:p>
          <a:p>
            <a:pPr marL="352425" indent="0">
              <a:spcBef>
                <a:spcPts val="1200"/>
              </a:spcBef>
              <a:buNone/>
            </a:pPr>
            <a:r>
              <a:rPr lang="en-US" sz="12000" b="1" dirty="0" err="1" smtClean="0">
                <a:solidFill>
                  <a:srgbClr val="00B050"/>
                </a:solidFill>
              </a:rPr>
              <a:t>Salah</a:t>
            </a:r>
            <a:r>
              <a:rPr lang="en-US" sz="12000" b="1" dirty="0" smtClean="0">
                <a:solidFill>
                  <a:srgbClr val="00B050"/>
                </a:solidFill>
              </a:rPr>
              <a:t> =&gt;</a:t>
            </a:r>
            <a:r>
              <a:rPr lang="id-ID" sz="12000" dirty="0" smtClean="0"/>
              <a:t>Tahap terakhir dari penyelesaian gedung itu adalah </a:t>
            </a:r>
            <a:r>
              <a:rPr lang="id-ID" sz="12000" b="1" dirty="0" smtClean="0">
                <a:solidFill>
                  <a:srgbClr val="FFFF00"/>
                </a:solidFill>
              </a:rPr>
              <a:t>pengecatan</a:t>
            </a:r>
            <a:r>
              <a:rPr lang="id-ID" sz="12000" dirty="0" smtClean="0"/>
              <a:t> seluruh temboknya, </a:t>
            </a:r>
            <a:r>
              <a:rPr lang="id-ID" sz="12000" b="1" dirty="0" smtClean="0">
                <a:solidFill>
                  <a:srgbClr val="FFFF00"/>
                </a:solidFill>
              </a:rPr>
              <a:t>memasang</a:t>
            </a:r>
            <a:r>
              <a:rPr lang="id-ID" sz="12000" dirty="0" smtClean="0"/>
              <a:t> penerangan, </a:t>
            </a:r>
            <a:r>
              <a:rPr lang="id-ID" sz="12000" b="1" dirty="0" smtClean="0">
                <a:solidFill>
                  <a:srgbClr val="FFFF00"/>
                </a:solidFill>
              </a:rPr>
              <a:t>pengujian</a:t>
            </a:r>
            <a:r>
              <a:rPr lang="id-ID" sz="12000" dirty="0" smtClean="0"/>
              <a:t> sistem pembagian air, dan </a:t>
            </a:r>
            <a:r>
              <a:rPr lang="id-ID" sz="12000" b="1" dirty="0" smtClean="0">
                <a:solidFill>
                  <a:srgbClr val="FFFF00"/>
                </a:solidFill>
              </a:rPr>
              <a:t>mengatur</a:t>
            </a:r>
            <a:r>
              <a:rPr lang="id-ID" sz="12000" dirty="0" smtClean="0"/>
              <a:t> tata ruangnya.</a:t>
            </a:r>
            <a:r>
              <a:rPr lang="en-US" sz="12000" dirty="0" smtClean="0"/>
              <a:t> </a:t>
            </a:r>
          </a:p>
          <a:p>
            <a:pPr>
              <a:spcBef>
                <a:spcPts val="1200"/>
              </a:spcBef>
              <a:buNone/>
            </a:pPr>
            <a:r>
              <a:rPr lang="en-US" sz="12000" b="1" dirty="0" smtClean="0">
                <a:solidFill>
                  <a:srgbClr val="FFFF00"/>
                </a:solidFill>
              </a:rPr>
              <a:t>6. </a:t>
            </a:r>
            <a:r>
              <a:rPr lang="id-ID" sz="12000" b="1" dirty="0" smtClean="0">
                <a:solidFill>
                  <a:srgbClr val="FFFF00"/>
                </a:solidFill>
              </a:rPr>
              <a:t>Penalaran atau logika</a:t>
            </a:r>
            <a:r>
              <a:rPr lang="id-ID" sz="12000" dirty="0" smtClean="0">
                <a:solidFill>
                  <a:srgbClr val="FFFF00"/>
                </a:solidFill>
              </a:rPr>
              <a:t> </a:t>
            </a:r>
            <a:r>
              <a:rPr lang="id-ID" sz="12000" dirty="0" smtClean="0"/>
              <a:t>(jalan pikiran yang logis atau masuk akal).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924800" cy="582594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Syarat-syarat Kalimat Efektif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7500" lnSpcReduction="20000"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id-ID" sz="3500" b="1" dirty="0" smtClean="0">
                <a:solidFill>
                  <a:srgbClr val="FFFF00"/>
                </a:solidFill>
              </a:rPr>
              <a:t>Kesatuan Gagasan</a:t>
            </a:r>
            <a:r>
              <a:rPr lang="id-ID" sz="3500" dirty="0" smtClean="0"/>
              <a:t>, yaitu mengandung satu ide pokok.</a:t>
            </a:r>
          </a:p>
          <a:p>
            <a:pPr>
              <a:buNone/>
            </a:pPr>
            <a:r>
              <a:rPr lang="en-US" sz="3500" dirty="0" smtClean="0"/>
              <a:t>	  </a:t>
            </a:r>
            <a:r>
              <a:rPr lang="id-ID" sz="3500" dirty="0" smtClean="0">
                <a:solidFill>
                  <a:srgbClr val="FF66CC"/>
                </a:solidFill>
              </a:rPr>
              <a:t>Bentuknya dapat berupa:</a:t>
            </a:r>
          </a:p>
          <a:p>
            <a:pPr marL="973138" lvl="1" indent="-409575"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 a.  </a:t>
            </a:r>
            <a:r>
              <a:rPr lang="id-ID" sz="3500" b="1" dirty="0" smtClean="0">
                <a:solidFill>
                  <a:srgbClr val="00B0F0"/>
                </a:solidFill>
              </a:rPr>
              <a:t>Kesatuan Tunggal</a:t>
            </a:r>
            <a:endParaRPr lang="en-US" sz="3500" b="1" dirty="0" smtClean="0">
              <a:solidFill>
                <a:srgbClr val="00B0F0"/>
              </a:solidFill>
            </a:endParaRPr>
          </a:p>
          <a:p>
            <a:pPr marL="973138" lvl="1" indent="-409575">
              <a:buNone/>
            </a:pPr>
            <a:r>
              <a:rPr lang="en-US" sz="3500" dirty="0" smtClean="0"/>
              <a:t>      </a:t>
            </a:r>
            <a:r>
              <a:rPr lang="id-ID" sz="3500" dirty="0" smtClean="0"/>
              <a:t>Contoh: </a:t>
            </a:r>
            <a:endParaRPr lang="en-US" sz="3500" dirty="0" smtClean="0"/>
          </a:p>
          <a:p>
            <a:pPr marL="973138" indent="-409575">
              <a:buNone/>
            </a:pPr>
            <a:r>
              <a:rPr lang="en-US" sz="3500" i="1" dirty="0" smtClean="0"/>
              <a:t>      </a:t>
            </a:r>
            <a:r>
              <a:rPr lang="id-ID" sz="3500" i="1" dirty="0" smtClean="0"/>
              <a:t>Semua mahasiswa mendapatkan penjelasan </a:t>
            </a:r>
            <a:r>
              <a:rPr lang="en-US" sz="3500" i="1" dirty="0" smtClean="0"/>
              <a:t> </a:t>
            </a:r>
          </a:p>
          <a:p>
            <a:pPr marL="973138" indent="-409575">
              <a:buNone/>
            </a:pPr>
            <a:r>
              <a:rPr lang="en-US" sz="3500" i="1" dirty="0" smtClean="0"/>
              <a:t>	  </a:t>
            </a:r>
            <a:r>
              <a:rPr lang="id-ID" sz="3500" i="1" dirty="0" smtClean="0"/>
              <a:t>mengenai </a:t>
            </a:r>
            <a:r>
              <a:rPr lang="en-US" sz="3500" i="1" dirty="0" smtClean="0"/>
              <a:t> </a:t>
            </a:r>
            <a:r>
              <a:rPr lang="id-ID" sz="3500" i="1" dirty="0" smtClean="0"/>
              <a:t>rencana perkuliahan semester yang </a:t>
            </a:r>
            <a:endParaRPr lang="en-US" sz="3500" i="1" dirty="0" smtClean="0"/>
          </a:p>
          <a:p>
            <a:pPr marL="973138" indent="-409575">
              <a:buNone/>
            </a:pPr>
            <a:r>
              <a:rPr lang="en-US" sz="3500" i="1" dirty="0" smtClean="0"/>
              <a:t>	  </a:t>
            </a:r>
            <a:r>
              <a:rPr lang="id-ID" sz="3500" i="1" dirty="0" smtClean="0"/>
              <a:t>akan datang.</a:t>
            </a:r>
            <a:endParaRPr lang="id-ID" sz="3500" dirty="0" smtClean="0"/>
          </a:p>
          <a:p>
            <a:pPr marL="981075" lvl="1" indent="-382588"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 b. </a:t>
            </a:r>
            <a:r>
              <a:rPr lang="id-ID" sz="3500" b="1" dirty="0" smtClean="0">
                <a:solidFill>
                  <a:srgbClr val="00B0F0"/>
                </a:solidFill>
              </a:rPr>
              <a:t>Kesatuan Gabungan</a:t>
            </a:r>
            <a:endParaRPr lang="id-ID" sz="3500" dirty="0" smtClean="0">
              <a:solidFill>
                <a:srgbClr val="00B0F0"/>
              </a:solidFill>
            </a:endParaRPr>
          </a:p>
          <a:p>
            <a:pPr marL="981075" indent="-382588">
              <a:buNone/>
            </a:pPr>
            <a:r>
              <a:rPr lang="en-US" sz="3500" dirty="0" smtClean="0"/>
              <a:t>     </a:t>
            </a:r>
            <a:r>
              <a:rPr lang="id-ID" sz="3500" dirty="0" smtClean="0"/>
              <a:t>Contoh: </a:t>
            </a:r>
            <a:endParaRPr lang="en-US" sz="3500" dirty="0" smtClean="0"/>
          </a:p>
          <a:p>
            <a:pPr marL="981075" indent="-382588">
              <a:buNone/>
            </a:pPr>
            <a:r>
              <a:rPr lang="en-US" sz="3500" i="1" dirty="0" smtClean="0"/>
              <a:t>	 </a:t>
            </a:r>
            <a:r>
              <a:rPr lang="id-ID" sz="3500" i="1" dirty="0" smtClean="0"/>
              <a:t>Dia telah meninggalkan rumahnya pukul enam pagi </a:t>
            </a:r>
            <a:r>
              <a:rPr lang="en-US" sz="3500" i="1" dirty="0" smtClean="0"/>
              <a:t> </a:t>
            </a:r>
            <a:r>
              <a:rPr lang="id-ID" sz="3500" i="1" dirty="0" smtClean="0">
                <a:solidFill>
                  <a:srgbClr val="FF0000"/>
                </a:solidFill>
              </a:rPr>
              <a:t>dan</a:t>
            </a:r>
            <a:r>
              <a:rPr lang="en-US" sz="3500" i="1" dirty="0" smtClean="0">
                <a:solidFill>
                  <a:srgbClr val="FF0000"/>
                </a:solidFill>
              </a:rPr>
              <a:t> </a:t>
            </a:r>
            <a:r>
              <a:rPr lang="id-ID" sz="3500" i="1" dirty="0" smtClean="0"/>
              <a:t>telah berangkat dengan bus umum satu jam yang </a:t>
            </a:r>
            <a:r>
              <a:rPr lang="en-US" sz="3500" i="1" dirty="0" smtClean="0"/>
              <a:t> </a:t>
            </a:r>
            <a:r>
              <a:rPr lang="id-ID" sz="3500" i="1" dirty="0" smtClean="0"/>
              <a:t>lalu.</a:t>
            </a:r>
            <a:endParaRPr lang="id-ID" sz="3500" dirty="0" smtClean="0"/>
          </a:p>
          <a:p>
            <a:pPr marL="887413" indent="-382588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c. </a:t>
            </a:r>
            <a:r>
              <a:rPr lang="id-ID" sz="3500" b="1" dirty="0" smtClean="0">
                <a:solidFill>
                  <a:srgbClr val="00B0F0"/>
                </a:solidFill>
              </a:rPr>
              <a:t>Kesatuan Pilihan</a:t>
            </a:r>
            <a:endParaRPr lang="id-ID" sz="3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Contoh: </a:t>
            </a:r>
            <a:endParaRPr lang="en-US" sz="3200" dirty="0" smtClean="0"/>
          </a:p>
          <a:p>
            <a:pPr marL="419100" indent="26988">
              <a:buNone/>
            </a:pPr>
            <a:r>
              <a:rPr lang="id-ID" sz="3200" i="1" dirty="0" smtClean="0"/>
              <a:t>Kamu boleh terus melanjutkan kuliah, </a:t>
            </a:r>
            <a:r>
              <a:rPr lang="id-ID" sz="3200" i="1" dirty="0" smtClean="0">
                <a:solidFill>
                  <a:srgbClr val="FF0000"/>
                </a:solidFill>
              </a:rPr>
              <a:t>atau</a:t>
            </a:r>
            <a:r>
              <a:rPr lang="id-ID" sz="3200" i="1" dirty="0" smtClean="0"/>
              <a:t> bekerja saja di perusahaan itu.</a:t>
            </a:r>
            <a:endParaRPr lang="id-ID" sz="2400" dirty="0" smtClean="0"/>
          </a:p>
          <a:p>
            <a:pPr marL="0" lvl="1" indent="0"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d. </a:t>
            </a:r>
            <a:r>
              <a:rPr lang="id-ID" sz="3500" b="1" dirty="0" smtClean="0">
                <a:solidFill>
                  <a:srgbClr val="00B0F0"/>
                </a:solidFill>
              </a:rPr>
              <a:t>Kesatuan yang Mengandung Pertentangan</a:t>
            </a:r>
            <a:endParaRPr lang="id-ID" sz="3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id-ID" sz="3200" dirty="0" smtClean="0"/>
              <a:t>Contoh: </a:t>
            </a:r>
            <a:endParaRPr lang="en-US" sz="3200" dirty="0" smtClean="0"/>
          </a:p>
          <a:p>
            <a:pPr marL="419100" indent="26988">
              <a:buNone/>
            </a:pPr>
            <a:r>
              <a:rPr lang="id-ID" sz="3200" i="1" dirty="0" smtClean="0"/>
              <a:t>Bokir bekerja di perusahaan pengangkutan itu, </a:t>
            </a:r>
            <a:r>
              <a:rPr lang="id-ID" sz="3200" i="1" dirty="0" smtClean="0">
                <a:solidFill>
                  <a:srgbClr val="FF0000"/>
                </a:solidFill>
              </a:rPr>
              <a:t>tetapi</a:t>
            </a:r>
            <a:r>
              <a:rPr lang="id-ID" sz="3200" i="1" dirty="0" smtClean="0"/>
              <a:t> ia</a:t>
            </a:r>
            <a:r>
              <a:rPr lang="en-US" sz="3200" i="1" dirty="0" smtClean="0"/>
              <a:t> </a:t>
            </a:r>
            <a:r>
              <a:rPr lang="id-ID" sz="3200" i="1" dirty="0" smtClean="0"/>
              <a:t>tidak senang dengan pekerjaan tersebut.</a:t>
            </a:r>
            <a:endParaRPr lang="id-ID" sz="2400" dirty="0" smtClean="0"/>
          </a:p>
          <a:p>
            <a:pPr marL="352425" indent="0">
              <a:buNone/>
            </a:pP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Yang tidak jelas kesatuan gagasannya:</a:t>
            </a:r>
            <a:endParaRPr lang="id-ID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98525" lvl="2" indent="-382588">
              <a:buFont typeface="Wingdings" pitchFamily="2" charset="2"/>
              <a:buChar char="Ø"/>
            </a:pPr>
            <a:r>
              <a:rPr lang="id-ID" sz="3200" i="1" dirty="0" smtClean="0"/>
              <a:t>Di dalam pendidikan memerlukan bahasa sebagai alat komunikasi antara anak didik dan pendidik.</a:t>
            </a:r>
            <a:endParaRPr lang="id-ID" dirty="0" smtClean="0"/>
          </a:p>
          <a:p>
            <a:pPr marL="898525" indent="-382588">
              <a:buFont typeface="Wingdings" pitchFamily="2" charset="2"/>
              <a:buChar char="Ø"/>
            </a:pPr>
            <a:r>
              <a:rPr lang="id-ID" sz="3500" i="1" dirty="0" smtClean="0"/>
              <a:t>Yang meminjam buku perpustakaan harap segera dikembalikan.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39750" indent="-53975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 </a:t>
            </a:r>
            <a:r>
              <a:rPr lang="id-ID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Koherensi yang baik dan kompak</a:t>
            </a:r>
            <a:r>
              <a:rPr lang="id-ID" dirty="0" smtClean="0"/>
              <a:t>, yaitu ada hubungan timbal balik yang baik dan jelas antara unsur-unsur (kata, kelompok kata) yang membentuk kalimat.</a:t>
            </a:r>
          </a:p>
          <a:p>
            <a:pPr marL="890588" indent="-374650">
              <a:buNone/>
            </a:pPr>
            <a:r>
              <a:rPr lang="id-ID" dirty="0" smtClean="0">
                <a:solidFill>
                  <a:srgbClr val="00B0F0"/>
                </a:solidFill>
              </a:rPr>
              <a:t> Contoh yang salah:</a:t>
            </a:r>
          </a:p>
          <a:p>
            <a:pPr marL="890588" indent="-374650">
              <a:buFont typeface="Wingdings" pitchFamily="2" charset="2"/>
              <a:buChar char="Ø"/>
            </a:pPr>
            <a:r>
              <a:rPr lang="id-ID" i="1" dirty="0" smtClean="0"/>
              <a:t>Sesama teman kita harus </a:t>
            </a:r>
            <a:r>
              <a:rPr lang="id-ID" i="1" dirty="0" smtClean="0">
                <a:solidFill>
                  <a:srgbClr val="FF0000"/>
                </a:solidFill>
              </a:rPr>
              <a:t>saling bantu-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id-ID" i="1" dirty="0" smtClean="0">
                <a:solidFill>
                  <a:srgbClr val="FF0000"/>
                </a:solidFill>
              </a:rPr>
              <a:t>embantu</a:t>
            </a:r>
            <a:r>
              <a:rPr lang="id-ID" dirty="0" smtClean="0">
                <a:solidFill>
                  <a:srgbClr val="FF0000"/>
                </a:solidFill>
              </a:rPr>
              <a:t>.</a:t>
            </a:r>
          </a:p>
          <a:p>
            <a:pPr marL="890588" indent="-374650">
              <a:buFont typeface="Wingdings" pitchFamily="2" charset="2"/>
              <a:buChar char="Ø"/>
            </a:pPr>
            <a:r>
              <a:rPr lang="en-US" i="1" dirty="0" smtClean="0"/>
              <a:t> </a:t>
            </a:r>
            <a:r>
              <a:rPr lang="id-ID" i="1" dirty="0" smtClean="0"/>
              <a:t>Saya tidak pernah </a:t>
            </a:r>
            <a:r>
              <a:rPr lang="id-ID" i="1" dirty="0" smtClean="0">
                <a:solidFill>
                  <a:srgbClr val="FF0000"/>
                </a:solidFill>
              </a:rPr>
              <a:t>menceritakan tentang</a:t>
            </a:r>
            <a:r>
              <a:rPr lang="id-ID" i="1" dirty="0" smtClean="0"/>
              <a:t> </a:t>
            </a:r>
            <a:endParaRPr lang="en-US" i="1" dirty="0" smtClean="0"/>
          </a:p>
          <a:p>
            <a:pPr marL="890588" indent="-374650">
              <a:buNone/>
            </a:pPr>
            <a:r>
              <a:rPr lang="en-US" i="1" dirty="0" smtClean="0"/>
              <a:t>    </a:t>
            </a:r>
            <a:r>
              <a:rPr lang="id-ID" i="1" dirty="0" smtClean="0"/>
              <a:t>peristiwa itu.</a:t>
            </a:r>
            <a:endParaRPr lang="id-ID" dirty="0" smtClean="0"/>
          </a:p>
          <a:p>
            <a:pPr marL="890588" indent="-374650">
              <a:buNone/>
            </a:pPr>
            <a:r>
              <a:rPr lang="id-ID" dirty="0" smtClean="0"/>
              <a:t> </a:t>
            </a:r>
            <a:r>
              <a:rPr lang="id-ID" dirty="0" smtClean="0">
                <a:solidFill>
                  <a:srgbClr val="92D050"/>
                </a:solidFill>
              </a:rPr>
              <a:t>Contoh yang benar:</a:t>
            </a:r>
          </a:p>
          <a:p>
            <a:pPr marL="890588" indent="-374650">
              <a:buFont typeface="Wingdings" pitchFamily="2" charset="2"/>
              <a:buChar char="Ø"/>
            </a:pPr>
            <a:r>
              <a:rPr lang="id-ID" i="1" dirty="0" smtClean="0"/>
              <a:t>Sesama teman kita harus</a:t>
            </a:r>
            <a:r>
              <a:rPr lang="id-ID" b="1" i="1" dirty="0" smtClean="0"/>
              <a:t> </a:t>
            </a:r>
            <a:r>
              <a:rPr lang="id-ID" b="1" i="1" dirty="0" smtClean="0">
                <a:solidFill>
                  <a:srgbClr val="00B050"/>
                </a:solidFill>
              </a:rPr>
              <a:t>saling membantu </a:t>
            </a:r>
            <a:r>
              <a:rPr lang="id-ID" i="1" dirty="0" smtClean="0">
                <a:solidFill>
                  <a:srgbClr val="00B050"/>
                </a:solidFill>
              </a:rPr>
              <a:t>(bantu-membantu</a:t>
            </a:r>
            <a:r>
              <a:rPr lang="id-ID" b="1" i="1" dirty="0" smtClean="0">
                <a:solidFill>
                  <a:srgbClr val="00B050"/>
                </a:solidFill>
              </a:rPr>
              <a:t>). </a:t>
            </a:r>
            <a:endParaRPr lang="id-ID" dirty="0" smtClean="0">
              <a:solidFill>
                <a:srgbClr val="00B050"/>
              </a:solidFill>
            </a:endParaRPr>
          </a:p>
          <a:p>
            <a:pPr marL="890588" indent="-374650">
              <a:buFont typeface="Wingdings" pitchFamily="2" charset="2"/>
              <a:buChar char="Ø"/>
            </a:pPr>
            <a:r>
              <a:rPr lang="id-ID" i="1" dirty="0" smtClean="0"/>
              <a:t>Saya tidak pernah </a:t>
            </a:r>
            <a:r>
              <a:rPr lang="id-ID" i="1" dirty="0" smtClean="0">
                <a:solidFill>
                  <a:srgbClr val="00B050"/>
                </a:solidFill>
              </a:rPr>
              <a:t>menceritakan (bercerita tentang)</a:t>
            </a:r>
            <a:r>
              <a:rPr lang="id-ID" i="1" dirty="0" smtClean="0"/>
              <a:t> peristiwa itu.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id-ID" b="1" dirty="0" smtClean="0">
                <a:solidFill>
                  <a:srgbClr val="FFFF00"/>
                </a:solidFill>
              </a:rPr>
              <a:t>Penekanan</a:t>
            </a:r>
            <a:r>
              <a:rPr lang="id-ID" b="1" dirty="0" smtClean="0"/>
              <a:t>,</a:t>
            </a:r>
            <a:r>
              <a:rPr lang="id-ID" dirty="0" smtClean="0"/>
              <a:t> dapat dilakukan dengan:</a:t>
            </a:r>
          </a:p>
          <a:p>
            <a:pPr lvl="1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a. </a:t>
            </a:r>
            <a:r>
              <a:rPr lang="id-ID" sz="3000" b="1" dirty="0" smtClean="0">
                <a:solidFill>
                  <a:srgbClr val="00B0F0"/>
                </a:solidFill>
              </a:rPr>
              <a:t>Mengubah-ubah posisi dalam kalimat</a:t>
            </a:r>
            <a:endParaRPr lang="id-ID" sz="3000" dirty="0" smtClean="0">
              <a:solidFill>
                <a:srgbClr val="00B0F0"/>
              </a:solidFill>
            </a:endParaRPr>
          </a:p>
          <a:p>
            <a:pPr marL="1263650" indent="-382588">
              <a:buFont typeface="Wingdings" pitchFamily="2" charset="2"/>
              <a:buChar char="Ø"/>
            </a:pPr>
            <a:r>
              <a:rPr lang="id-ID" i="1" dirty="0" smtClean="0"/>
              <a:t>Kami berharap pada kesempatan lain kita dapat mebicarakan lagi soal ini.</a:t>
            </a:r>
            <a:endParaRPr lang="id-ID" dirty="0" smtClean="0"/>
          </a:p>
          <a:p>
            <a:pPr marL="1263650" indent="-382588">
              <a:buFont typeface="Wingdings" pitchFamily="2" charset="2"/>
              <a:buChar char="Ø"/>
            </a:pPr>
            <a:r>
              <a:rPr lang="id-ID" i="1" dirty="0" smtClean="0"/>
              <a:t>Harapan kami adalah agar soal ini dapat kita bicarakan lagi pada kesempatan lain.</a:t>
            </a:r>
            <a:endParaRPr lang="id-ID" dirty="0" smtClean="0"/>
          </a:p>
          <a:p>
            <a:pPr marL="984250" lvl="1" indent="-534988">
              <a:buNone/>
            </a:pPr>
            <a:r>
              <a:rPr lang="en-US" sz="3000" b="1" dirty="0" smtClean="0">
                <a:solidFill>
                  <a:srgbClr val="00B0F0"/>
                </a:solidFill>
              </a:rPr>
              <a:t>b.  </a:t>
            </a:r>
            <a:r>
              <a:rPr lang="id-ID" sz="3000" b="1" dirty="0" smtClean="0">
                <a:solidFill>
                  <a:srgbClr val="00B0F0"/>
                </a:solidFill>
              </a:rPr>
              <a:t>Menggunakan repetisi</a:t>
            </a:r>
            <a:r>
              <a:rPr lang="id-ID" sz="3000" dirty="0" smtClean="0"/>
              <a:t>, yaitu pengulangan kata yang dianggap penting dalam sebuah kalimat.</a:t>
            </a:r>
          </a:p>
          <a:p>
            <a:pPr marL="1263650" indent="-382588">
              <a:buFont typeface="Wingdings" pitchFamily="2" charset="2"/>
              <a:buChar char="Ø"/>
            </a:pPr>
            <a:r>
              <a:rPr lang="id-ID" i="1" dirty="0" smtClean="0"/>
              <a:t>Kemajuannya menyangkut </a:t>
            </a:r>
            <a:r>
              <a:rPr lang="id-ID" b="1" i="1" dirty="0" smtClean="0">
                <a:solidFill>
                  <a:srgbClr val="FF66CC"/>
                </a:solidFill>
              </a:rPr>
              <a:t>kemajuan</a:t>
            </a:r>
            <a:r>
              <a:rPr lang="id-ID" i="1" dirty="0" smtClean="0"/>
              <a:t> di segala bidang, </a:t>
            </a:r>
            <a:r>
              <a:rPr lang="id-ID" b="1" i="1" dirty="0" smtClean="0">
                <a:solidFill>
                  <a:srgbClr val="FF66CC"/>
                </a:solidFill>
              </a:rPr>
              <a:t>kemajuan</a:t>
            </a:r>
            <a:r>
              <a:rPr lang="id-ID" b="1" i="1" dirty="0" smtClean="0"/>
              <a:t> </a:t>
            </a:r>
            <a:r>
              <a:rPr lang="id-ID" b="1" i="1" dirty="0" smtClean="0">
                <a:solidFill>
                  <a:srgbClr val="FFFF00"/>
                </a:solidFill>
              </a:rPr>
              <a:t>kesadaran</a:t>
            </a:r>
            <a:r>
              <a:rPr lang="id-ID" i="1" dirty="0" smtClean="0"/>
              <a:t> politik, </a:t>
            </a:r>
            <a:r>
              <a:rPr lang="id-ID" b="1" i="1" dirty="0" smtClean="0">
                <a:solidFill>
                  <a:srgbClr val="FFFF00"/>
                </a:solidFill>
              </a:rPr>
              <a:t>kesadaran</a:t>
            </a:r>
            <a:r>
              <a:rPr lang="id-ID" i="1" dirty="0" smtClean="0"/>
              <a:t> bermasyarakat, </a:t>
            </a:r>
            <a:r>
              <a:rPr lang="id-ID" b="1" i="1" dirty="0" smtClean="0">
                <a:solidFill>
                  <a:srgbClr val="FFFF00"/>
                </a:solidFill>
              </a:rPr>
              <a:t>kesadaran</a:t>
            </a:r>
            <a:r>
              <a:rPr lang="id-ID" i="1" dirty="0" smtClean="0"/>
              <a:t> berekonomi, </a:t>
            </a:r>
            <a:r>
              <a:rPr lang="id-ID" b="1" i="1" dirty="0" smtClean="0">
                <a:solidFill>
                  <a:srgbClr val="FFFF00"/>
                </a:solidFill>
              </a:rPr>
              <a:t>kesadaran</a:t>
            </a:r>
            <a:r>
              <a:rPr lang="id-ID" i="1" dirty="0" smtClean="0"/>
              <a:t> berkebudayaan, dan </a:t>
            </a:r>
            <a:r>
              <a:rPr lang="id-ID" b="1" i="1" dirty="0" smtClean="0">
                <a:solidFill>
                  <a:srgbClr val="FFFF00"/>
                </a:solidFill>
              </a:rPr>
              <a:t>kesadaran</a:t>
            </a:r>
            <a:r>
              <a:rPr lang="id-ID" i="1" dirty="0" smtClean="0"/>
              <a:t> beragama.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c. </a:t>
            </a:r>
            <a:r>
              <a:rPr lang="id-ID" sz="3200" b="1" dirty="0" smtClean="0">
                <a:solidFill>
                  <a:srgbClr val="00B0F0"/>
                </a:solidFill>
              </a:rPr>
              <a:t>Pertentangan</a:t>
            </a:r>
            <a:endParaRPr lang="id-ID" sz="3200" dirty="0" smtClean="0">
              <a:solidFill>
                <a:srgbClr val="00B0F0"/>
              </a:solidFill>
            </a:endParaRPr>
          </a:p>
          <a:p>
            <a:pPr marL="1263650" indent="-382588">
              <a:buFont typeface="Wingdings" pitchFamily="2" charset="2"/>
              <a:buChar char="Ø"/>
            </a:pPr>
            <a:r>
              <a:rPr lang="id-ID" sz="3200" i="1" dirty="0" smtClean="0"/>
              <a:t>Ia </a:t>
            </a:r>
            <a:r>
              <a:rPr lang="id-ID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menghendaki perbaikan yang menyeluruh</a:t>
            </a:r>
            <a:r>
              <a:rPr lang="id-ID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3200" i="1" dirty="0" smtClean="0"/>
              <a:t>di perusahaan itu. </a:t>
            </a:r>
            <a:r>
              <a:rPr lang="id-ID" sz="3200" dirty="0" smtClean="0"/>
              <a:t>(tidak terdapat penekanan)</a:t>
            </a:r>
          </a:p>
          <a:p>
            <a:pPr marL="1336675" lvl="2" indent="-446088">
              <a:buFont typeface="Wingdings" pitchFamily="2" charset="2"/>
              <a:buChar char="Ø"/>
            </a:pPr>
            <a:r>
              <a:rPr lang="id-ID" sz="3200" i="1" dirty="0" smtClean="0"/>
              <a:t>Ia </a:t>
            </a:r>
            <a:r>
              <a:rPr lang="id-ID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tidak menghendaki perbaikan yang bersifat tambal sulam</a:t>
            </a:r>
            <a:r>
              <a:rPr lang="id-ID" sz="3200" i="1" dirty="0" smtClean="0"/>
              <a:t>, </a:t>
            </a:r>
            <a:r>
              <a:rPr lang="en-US" sz="3200" i="1" dirty="0" err="1" smtClean="0"/>
              <a:t>melainkan</a:t>
            </a:r>
            <a:r>
              <a:rPr lang="en-US" sz="3200" i="1" dirty="0" smtClean="0"/>
              <a:t> </a:t>
            </a:r>
            <a:r>
              <a:rPr lang="id-ID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perbaikan yang menyeluruh</a:t>
            </a:r>
            <a:r>
              <a:rPr lang="id-ID" sz="3200" i="1" dirty="0" smtClean="0"/>
              <a:t> di perusahaan itu.</a:t>
            </a:r>
            <a:endParaRPr lang="id-ID" sz="3200" dirty="0" smtClean="0"/>
          </a:p>
          <a:p>
            <a:pPr marL="890588" lvl="1" indent="-444500">
              <a:buNone/>
            </a:pPr>
            <a:r>
              <a:rPr lang="en-US" sz="3200" b="1" dirty="0" smtClean="0">
                <a:solidFill>
                  <a:srgbClr val="00B0F0"/>
                </a:solidFill>
              </a:rPr>
              <a:t>d. </a:t>
            </a:r>
            <a:r>
              <a:rPr lang="id-ID" sz="3200" b="1" dirty="0" smtClean="0">
                <a:solidFill>
                  <a:srgbClr val="00B0F0"/>
                </a:solidFill>
              </a:rPr>
              <a:t>Menggunakan partikel penekan</a:t>
            </a:r>
            <a:r>
              <a:rPr lang="id-ID" sz="3200" dirty="0" smtClean="0">
                <a:solidFill>
                  <a:srgbClr val="00B0F0"/>
                </a:solidFill>
              </a:rPr>
              <a:t> (lah, pun, </a:t>
            </a:r>
            <a:r>
              <a:rPr lang="en-US" sz="3200" dirty="0" smtClean="0">
                <a:solidFill>
                  <a:srgbClr val="00B0F0"/>
                </a:solidFill>
              </a:rPr>
              <a:t>   </a:t>
            </a:r>
            <a:r>
              <a:rPr lang="id-ID" sz="3200" dirty="0" smtClean="0">
                <a:solidFill>
                  <a:srgbClr val="00B0F0"/>
                </a:solidFill>
              </a:rPr>
              <a:t>kah).</a:t>
            </a:r>
          </a:p>
          <a:p>
            <a:pPr marL="1263650" indent="-382588">
              <a:buFont typeface="Wingdings" pitchFamily="2" charset="2"/>
              <a:buChar char="Ø"/>
            </a:pPr>
            <a:r>
              <a:rPr lang="id-ID" sz="3200" b="1" i="1" dirty="0" smtClean="0">
                <a:solidFill>
                  <a:srgbClr val="FFFF00"/>
                </a:solidFill>
              </a:rPr>
              <a:t>Saudaralah</a:t>
            </a:r>
            <a:r>
              <a:rPr lang="id-ID" sz="3200" i="1" dirty="0" smtClean="0"/>
              <a:t> yang harus bertanggung  jawab dalam soal itu.</a:t>
            </a:r>
            <a:endParaRPr lang="id-ID" sz="3200" dirty="0" smtClean="0"/>
          </a:p>
          <a:p>
            <a:pPr marL="1274763" indent="-382588">
              <a:buFont typeface="Wingdings" pitchFamily="2" charset="2"/>
              <a:buChar char="Ø"/>
            </a:pPr>
            <a:r>
              <a:rPr lang="id-ID" sz="3200" i="1" dirty="0" smtClean="0"/>
              <a:t> </a:t>
            </a:r>
            <a:r>
              <a:rPr lang="id-ID" sz="3200" b="1" i="1" dirty="0" smtClean="0">
                <a:solidFill>
                  <a:srgbClr val="FFFF00"/>
                </a:solidFill>
              </a:rPr>
              <a:t>Kami pun</a:t>
            </a:r>
            <a:r>
              <a:rPr lang="id-ID" sz="3200" i="1" dirty="0" smtClean="0">
                <a:solidFill>
                  <a:srgbClr val="FFFF00"/>
                </a:solidFill>
              </a:rPr>
              <a:t> </a:t>
            </a:r>
            <a:r>
              <a:rPr lang="id-ID" sz="3200" i="1" dirty="0" smtClean="0"/>
              <a:t>turut dalam kegiatan itu.</a:t>
            </a:r>
            <a:endParaRPr lang="id-ID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4. </a:t>
            </a:r>
            <a:r>
              <a:rPr lang="id-ID" b="1" dirty="0" smtClean="0">
                <a:solidFill>
                  <a:srgbClr val="FFFF00"/>
                </a:solidFill>
              </a:rPr>
              <a:t>Variasi</a:t>
            </a:r>
            <a:r>
              <a:rPr lang="id-ID" dirty="0" smtClean="0"/>
              <a:t>, dapat dilakukan dengan:</a:t>
            </a:r>
          </a:p>
          <a:p>
            <a:pPr>
              <a:buNone/>
            </a:pPr>
            <a:r>
              <a:rPr lang="id-ID" b="1" dirty="0" smtClean="0"/>
              <a:t> </a:t>
            </a:r>
            <a:endParaRPr lang="id-ID" dirty="0" smtClean="0"/>
          </a:p>
          <a:p>
            <a:pPr marL="887413" lvl="0" indent="-382588">
              <a:buNone/>
            </a:pPr>
            <a:r>
              <a:rPr lang="en-US" b="1" dirty="0" smtClean="0">
                <a:solidFill>
                  <a:srgbClr val="00B0F0"/>
                </a:solidFill>
              </a:rPr>
              <a:t>a.  </a:t>
            </a:r>
            <a:r>
              <a:rPr lang="id-ID" b="1" dirty="0" smtClean="0">
                <a:solidFill>
                  <a:srgbClr val="00B0F0"/>
                </a:solidFill>
              </a:rPr>
              <a:t>Variasi sinonim kata</a:t>
            </a:r>
            <a:endParaRPr lang="id-ID" dirty="0" smtClean="0">
              <a:solidFill>
                <a:srgbClr val="00B0F0"/>
              </a:solidFill>
            </a:endParaRPr>
          </a:p>
          <a:p>
            <a:pPr marL="1333500" indent="-382588">
              <a:buNone/>
            </a:pPr>
            <a:r>
              <a:rPr lang="id-ID" b="1" dirty="0" smtClean="0"/>
              <a:t>Contoh:</a:t>
            </a:r>
            <a:endParaRPr lang="id-ID" dirty="0" smtClean="0"/>
          </a:p>
          <a:p>
            <a:pPr marL="1263650" indent="-382588" defTabSz="1336675">
              <a:buFont typeface="Wingdings" pitchFamily="2" charset="2"/>
              <a:buChar char="Ø"/>
            </a:pPr>
            <a:r>
              <a:rPr lang="id-ID" dirty="0" smtClean="0"/>
              <a:t>Dari renungan itulah penyair menemukan suatu </a:t>
            </a:r>
            <a:r>
              <a:rPr lang="id-ID" b="1" dirty="0" smtClean="0">
                <a:solidFill>
                  <a:srgbClr val="FFFF00"/>
                </a:solidFill>
              </a:rPr>
              <a:t>makna</a:t>
            </a:r>
            <a:r>
              <a:rPr lang="id-ID" dirty="0" smtClean="0"/>
              <a:t>, suatu </a:t>
            </a:r>
            <a:r>
              <a:rPr lang="id-ID" b="1" dirty="0" smtClean="0">
                <a:solidFill>
                  <a:srgbClr val="FFFF00"/>
                </a:solidFill>
              </a:rPr>
              <a:t>realitas yang baru</a:t>
            </a:r>
            <a:r>
              <a:rPr lang="id-ID" dirty="0" smtClean="0"/>
              <a:t>, suatu </a:t>
            </a:r>
            <a:r>
              <a:rPr lang="id-ID" b="1" dirty="0" smtClean="0">
                <a:solidFill>
                  <a:srgbClr val="FFFF00"/>
                </a:solidFill>
              </a:rPr>
              <a:t>kebenaran</a:t>
            </a:r>
            <a:r>
              <a:rPr lang="id-ID" dirty="0" smtClean="0"/>
              <a:t> yang menjadi ide sentral yang menjiwai seluruh puisi</a:t>
            </a:r>
          </a:p>
          <a:p>
            <a:pPr>
              <a:buNone/>
            </a:pPr>
            <a:r>
              <a:rPr lang="id-ID" dirty="0" smtClean="0"/>
              <a:t> </a:t>
            </a:r>
          </a:p>
          <a:p>
            <a:pPr marL="887413" lvl="0" indent="-382588">
              <a:buNone/>
            </a:pPr>
            <a:r>
              <a:rPr lang="en-US" b="1" dirty="0" smtClean="0">
                <a:solidFill>
                  <a:srgbClr val="00B0F0"/>
                </a:solidFill>
              </a:rPr>
              <a:t>b.  </a:t>
            </a:r>
            <a:r>
              <a:rPr lang="id-ID" b="1" dirty="0" smtClean="0">
                <a:solidFill>
                  <a:srgbClr val="00B0F0"/>
                </a:solidFill>
              </a:rPr>
              <a:t>Variasi panjang pendeknya kalimat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c. </a:t>
            </a:r>
            <a:r>
              <a:rPr lang="id-ID" b="1" dirty="0" smtClean="0">
                <a:solidFill>
                  <a:srgbClr val="00B0F0"/>
                </a:solidFill>
              </a:rPr>
              <a:t>Variasi bentuk meng- dan di-</a:t>
            </a:r>
            <a:r>
              <a:rPr lang="en-US" b="1" dirty="0" smtClean="0">
                <a:solidFill>
                  <a:srgbClr val="00B0F0"/>
                </a:solidFill>
              </a:rPr>
              <a:t> (</a:t>
            </a:r>
            <a:r>
              <a:rPr lang="en-US" b="1" dirty="0" err="1" smtClean="0">
                <a:solidFill>
                  <a:srgbClr val="00B0F0"/>
                </a:solidFill>
              </a:rPr>
              <a:t>aktif-pasif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id-ID" dirty="0" smtClean="0">
              <a:solidFill>
                <a:srgbClr val="00B0F0"/>
              </a:solidFill>
            </a:endParaRPr>
          </a:p>
          <a:p>
            <a:pPr marL="887413" indent="-382588">
              <a:buNone/>
            </a:pPr>
            <a:r>
              <a:rPr lang="id-ID" b="1" dirty="0" smtClean="0"/>
              <a:t>Contoh:</a:t>
            </a:r>
            <a:endParaRPr lang="id-ID" dirty="0" smtClean="0"/>
          </a:p>
          <a:p>
            <a:pPr marL="887413" indent="-382588">
              <a:buFont typeface="Wingdings" pitchFamily="2" charset="2"/>
              <a:buChar char="Ø"/>
            </a:pPr>
            <a:r>
              <a:rPr lang="id-ID" dirty="0" smtClean="0"/>
              <a:t>Seorang ahli Inggris yang duduk dalam Tim Penelitian dan Pengembangan Pelabuhan-pelabuhan di Indonesia pernah </a:t>
            </a:r>
            <a:r>
              <a:rPr lang="id-ID" b="1" dirty="0" smtClean="0">
                <a:solidFill>
                  <a:srgbClr val="FFFF00"/>
                </a:solidFill>
              </a:rPr>
              <a:t>mengemukakan</a:t>
            </a:r>
            <a:r>
              <a:rPr lang="id-ID" dirty="0" smtClean="0"/>
              <a:t> bahwa di daerah-daerah yang luas tetapi tipis penduduknya serta kurang aktivitas ekonominya, seyogyanya pemerintah tidak </a:t>
            </a:r>
            <a:r>
              <a:rPr lang="id-ID" b="1" dirty="0" smtClean="0">
                <a:solidFill>
                  <a:srgbClr val="FFFF00"/>
                </a:solidFill>
              </a:rPr>
              <a:t>membangun</a:t>
            </a:r>
            <a:r>
              <a:rPr lang="id-ID" dirty="0" smtClean="0"/>
              <a:t> pelabuhan samudra. Namun pemerintah tidak </a:t>
            </a:r>
            <a:r>
              <a:rPr lang="id-ID" b="1" dirty="0" smtClean="0">
                <a:solidFill>
                  <a:srgbClr val="FFFF00"/>
                </a:solidFill>
              </a:rPr>
              <a:t>memutuskan</a:t>
            </a:r>
            <a:r>
              <a:rPr lang="id-ID" dirty="0" smtClean="0"/>
              <a:t> demikian. Memang, cukup </a:t>
            </a:r>
            <a:r>
              <a:rPr lang="id-ID" b="1" dirty="0" smtClean="0">
                <a:solidFill>
                  <a:srgbClr val="FFFF00"/>
                </a:solidFill>
              </a:rPr>
              <a:t>mengendorkan</a:t>
            </a:r>
            <a:r>
              <a:rPr lang="id-ID" dirty="0" smtClean="0"/>
              <a:t> semangat kalau kita </a:t>
            </a:r>
            <a:r>
              <a:rPr lang="id-ID" b="1" dirty="0" smtClean="0">
                <a:solidFill>
                  <a:srgbClr val="FFFF00"/>
                </a:solidFill>
              </a:rPr>
              <a:t>melihat</a:t>
            </a:r>
            <a:r>
              <a:rPr lang="id-ID" dirty="0" smtClean="0"/>
              <a:t> kedaan di Nusa Tenggara (tidak termasuk Bali dan Lombok) yang tetap ‘tidur nyenyak’ meskipun  pemerintah sudah </a:t>
            </a:r>
            <a:r>
              <a:rPr lang="id-ID" b="1" dirty="0" smtClean="0">
                <a:solidFill>
                  <a:srgbClr val="FFFF00"/>
                </a:solidFill>
              </a:rPr>
              <a:t>membangun</a:t>
            </a:r>
            <a:r>
              <a:rPr lang="id-ID" dirty="0" smtClean="0"/>
              <a:t> banyak fasilitas pengangkutan laut serta udara.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Variasinya:</a:t>
            </a: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Seorang ahli Inggris yang duduk dalam Tim Penelitian dan Pengembangan Pelabuhan-pelabuhan di Indonesia pernah </a:t>
            </a:r>
            <a:r>
              <a:rPr lang="id-ID" b="1" dirty="0" smtClean="0">
                <a:solidFill>
                  <a:srgbClr val="FFFF00"/>
                </a:solidFill>
              </a:rPr>
              <a:t>mengemukakan</a:t>
            </a:r>
            <a:r>
              <a:rPr lang="id-ID" dirty="0" smtClean="0"/>
              <a:t> bahwa di daerah-daerah yang luas tetapi tipis penduduknya serta kurang aktivitas ekonominya, seyogyanya tidak </a:t>
            </a:r>
            <a:r>
              <a:rPr lang="id-ID" b="1" dirty="0" smtClean="0">
                <a:solidFill>
                  <a:srgbClr val="FFFF00"/>
                </a:solidFill>
              </a:rPr>
              <a:t>dibangun</a:t>
            </a:r>
            <a:r>
              <a:rPr lang="id-ID" dirty="0" smtClean="0"/>
              <a:t> pelabuhan samudra. Namun pemerintah tidak </a:t>
            </a:r>
            <a:r>
              <a:rPr lang="id-ID" b="1" dirty="0" smtClean="0">
                <a:solidFill>
                  <a:srgbClr val="FFFF00"/>
                </a:solidFill>
              </a:rPr>
              <a:t>memutuskan</a:t>
            </a:r>
            <a:r>
              <a:rPr lang="id-ID" dirty="0" smtClean="0"/>
              <a:t> demikian. Memang, cukup </a:t>
            </a:r>
            <a:r>
              <a:rPr lang="id-ID" b="1" dirty="0" smtClean="0">
                <a:solidFill>
                  <a:srgbClr val="FFFF00"/>
                </a:solidFill>
              </a:rPr>
              <a:t>mengendorkan</a:t>
            </a:r>
            <a:r>
              <a:rPr lang="id-ID" dirty="0" smtClean="0"/>
              <a:t> semangat kalau </a:t>
            </a:r>
            <a:r>
              <a:rPr lang="en-US" dirty="0" err="1" smtClean="0">
                <a:solidFill>
                  <a:srgbClr val="FFFF00"/>
                </a:solidFill>
              </a:rPr>
              <a:t>dilihat</a:t>
            </a:r>
            <a:r>
              <a:rPr lang="en-US" dirty="0" smtClean="0">
                <a:solidFill>
                  <a:srgbClr val="FF66CC"/>
                </a:solidFill>
              </a:rPr>
              <a:t> </a:t>
            </a:r>
            <a:r>
              <a:rPr lang="id-ID" dirty="0" smtClean="0"/>
              <a:t>kedaan di Nusa Tenggara (tidak termasuk Bali dan Lombok) yang tetap ‘tidur nyenyak’ meskipun fasilitas-fasilitas  pengangkutan laut serta udara sudah banyak dibangun.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684</TotalTime>
  <Words>609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Wingdings</vt:lpstr>
      <vt:lpstr>Wingdings 2</vt:lpstr>
      <vt:lpstr>Technic</vt:lpstr>
      <vt:lpstr>KALIMAT EFEKTIF</vt:lpstr>
      <vt:lpstr>Syarat-syarat Kalimat Efektif: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</dc:title>
  <dc:creator>HARTOYES</dc:creator>
  <cp:lastModifiedBy>Windows User</cp:lastModifiedBy>
  <cp:revision>35</cp:revision>
  <dcterms:created xsi:type="dcterms:W3CDTF">2010-10-19T16:07:41Z</dcterms:created>
  <dcterms:modified xsi:type="dcterms:W3CDTF">2018-10-01T14:21:00Z</dcterms:modified>
</cp:coreProperties>
</file>