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82" r:id="rId4"/>
    <p:sldId id="283"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p:cNvSpPr>
            <a:spLocks noGrp="1"/>
          </p:cNvSpPr>
          <p:nvPr>
            <p:ph type="dt" sz="half" idx="10"/>
          </p:nvPr>
        </p:nvSpPr>
        <p:spPr/>
        <p:txBody>
          <a:bodyPr/>
          <a:lstStyle/>
          <a:p>
            <a:fld id="{18FF4721-C145-4EDF-823F-747DE34DE688}" type="datetimeFigureOut">
              <a:rPr lang="en-ID" smtClean="0"/>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D"/>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D"/>
          </a:p>
        </p:txBody>
      </p:sp>
      <p:sp>
        <p:nvSpPr>
          <p:cNvPr id="4" name="Date Placeholder 3"/>
          <p:cNvSpPr>
            <a:spLocks noGrp="1"/>
          </p:cNvSpPr>
          <p:nvPr>
            <p:ph type="dt" sz="half" idx="10"/>
          </p:nvPr>
        </p:nvSpPr>
        <p:spPr/>
        <p:txBody>
          <a:bodyPr/>
          <a:lstStyle/>
          <a:p>
            <a:fld id="{18FF4721-C145-4EDF-823F-747DE34DE688}" type="datetimeFigureOut">
              <a:rPr lang="en-ID" smtClean="0"/>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18FF4721-C145-4EDF-823F-747DE34DE688}" type="datetimeFigureOut">
              <a:rPr lang="en-ID" smtClean="0"/>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D"/>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D"/>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D"/>
          </a:p>
        </p:txBody>
      </p:sp>
      <p:sp>
        <p:nvSpPr>
          <p:cNvPr id="5" name="Date Placeholder 4"/>
          <p:cNvSpPr>
            <a:spLocks noGrp="1"/>
          </p:cNvSpPr>
          <p:nvPr>
            <p:ph type="dt" sz="half" idx="10"/>
          </p:nvPr>
        </p:nvSpPr>
        <p:spPr/>
        <p:txBody>
          <a:bodyPr/>
          <a:lstStyle/>
          <a:p>
            <a:fld id="{18FF4721-C145-4EDF-823F-747DE34DE688}" type="datetimeFigureOut">
              <a:rPr lang="en-ID" smtClean="0"/>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D"/>
          </a:p>
        </p:txBody>
      </p:sp>
      <p:sp>
        <p:nvSpPr>
          <p:cNvPr id="7" name="Date Placeholder 6"/>
          <p:cNvSpPr>
            <a:spLocks noGrp="1"/>
          </p:cNvSpPr>
          <p:nvPr>
            <p:ph type="dt" sz="half" idx="10"/>
          </p:nvPr>
        </p:nvSpPr>
        <p:spPr/>
        <p:txBody>
          <a:bodyPr/>
          <a:lstStyle/>
          <a:p>
            <a:fld id="{18FF4721-C145-4EDF-823F-747DE34DE688}" type="datetimeFigureOut">
              <a:rPr lang="en-ID" smtClean="0"/>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D"/>
          </a:p>
        </p:txBody>
      </p:sp>
      <p:sp>
        <p:nvSpPr>
          <p:cNvPr id="3" name="Date Placeholder 2"/>
          <p:cNvSpPr>
            <a:spLocks noGrp="1"/>
          </p:cNvSpPr>
          <p:nvPr>
            <p:ph type="dt" sz="half" idx="10"/>
          </p:nvPr>
        </p:nvSpPr>
        <p:spPr/>
        <p:txBody>
          <a:bodyPr/>
          <a:lstStyle/>
          <a:p>
            <a:fld id="{18FF4721-C145-4EDF-823F-747DE34DE688}" type="datetimeFigureOut">
              <a:rPr lang="en-ID" smtClean="0"/>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F4721-C145-4EDF-823F-747DE34DE688}" type="datetimeFigureOut">
              <a:rPr lang="en-ID" smtClean="0"/>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18FF4721-C145-4EDF-823F-747DE34DE688}" type="datetimeFigureOut">
              <a:rPr lang="en-ID" smtClean="0"/>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18FF4721-C145-4EDF-823F-747DE34DE688}" type="datetimeFigureOut">
              <a:rPr lang="en-ID" smtClean="0"/>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D"/>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D"/>
          </a:p>
        </p:txBody>
      </p:sp>
      <p:sp>
        <p:nvSpPr>
          <p:cNvPr id="4" name="Date Placeholder 3"/>
          <p:cNvSpPr>
            <a:spLocks noGrp="1"/>
          </p:cNvSpPr>
          <p:nvPr>
            <p:ph type="dt" sz="half" idx="10"/>
          </p:nvPr>
        </p:nvSpPr>
        <p:spPr/>
        <p:txBody>
          <a:bodyPr/>
          <a:lstStyle/>
          <a:p>
            <a:fld id="{18FF4721-C145-4EDF-823F-747DE34DE688}" type="datetimeFigureOut">
              <a:rPr lang="en-ID" smtClean="0"/>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D"/>
          </a:p>
        </p:txBody>
      </p:sp>
      <p:sp>
        <p:nvSpPr>
          <p:cNvPr id="4" name="Date Placeholder 3"/>
          <p:cNvSpPr>
            <a:spLocks noGrp="1"/>
          </p:cNvSpPr>
          <p:nvPr>
            <p:ph type="dt" sz="half" idx="10"/>
          </p:nvPr>
        </p:nvSpPr>
        <p:spPr/>
        <p:txBody>
          <a:bodyPr/>
          <a:lstStyle/>
          <a:p>
            <a:fld id="{18FF4721-C145-4EDF-823F-747DE34DE688}" type="datetimeFigureOut">
              <a:rPr lang="en-ID" smtClean="0"/>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BE55AEF4-C66C-411A-90FF-5375E00E21B6}" type="slidenum">
              <a:rPr lang="en-ID" smtClean="0"/>
            </a:fld>
            <a:endParaRPr lang="en-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F4721-C145-4EDF-823F-747DE34DE688}" type="datetimeFigureOut">
              <a:rPr lang="en-ID" smtClean="0"/>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5AEF4-C66C-411A-90FF-5375E00E21B6}" type="slidenum">
              <a:rPr lang="en-ID" smtClean="0"/>
            </a:fld>
            <a:endParaRPr lang="en-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COMPAQ\Downloads\welcome.jpg"/>
          <p:cNvPicPr>
            <a:picLocks noChangeAspect="1" noChangeArrowheads="1"/>
          </p:cNvPicPr>
          <p:nvPr/>
        </p:nvPicPr>
        <p:blipFill>
          <a:blip r:embed="rId1"/>
          <a:srcRect/>
          <a:stretch>
            <a:fillRect/>
          </a:stretch>
        </p:blipFill>
        <p:spPr bwMode="auto">
          <a:xfrm>
            <a:off x="1524000" y="0"/>
            <a:ext cx="9144000" cy="68579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1981200" y="500063"/>
            <a:ext cx="8229600" cy="5626100"/>
          </a:xfrm>
        </p:spPr>
        <p:txBody>
          <a:bodyPr/>
          <a:lstStyle/>
          <a:p>
            <a:pPr eaLnBrk="1" hangingPunct="1">
              <a:buFontTx/>
              <a:buNone/>
            </a:pPr>
            <a:r>
              <a:rPr lang="id-ID" sz="2400" smtClean="0"/>
              <a:t>Fokuslah pada keahlian utama: </a:t>
            </a:r>
            <a:endParaRPr lang="id-ID" sz="2400" smtClean="0"/>
          </a:p>
          <a:p>
            <a:pPr eaLnBrk="1" hangingPunct="1"/>
            <a:r>
              <a:rPr lang="id-ID" sz="2400" smtClean="0"/>
              <a:t>Prinsip utama dalam berbisnis adalah, jika bisa sewa sebaiknya tidak usah beli</a:t>
            </a:r>
            <a:endParaRPr lang="id-ID" sz="2400" smtClean="0"/>
          </a:p>
          <a:p>
            <a:pPr eaLnBrk="1" hangingPunct="1"/>
            <a:r>
              <a:rPr lang="id-ID" sz="2400" smtClean="0"/>
              <a:t>Jika bisa dikerjakan secara </a:t>
            </a:r>
            <a:r>
              <a:rPr lang="id-ID" sz="2400" i="1" smtClean="0"/>
              <a:t>outsourcing</a:t>
            </a:r>
            <a:r>
              <a:rPr lang="en-ID" altLang="id-ID" sz="2400" i="1" smtClean="0"/>
              <a:t>/</a:t>
            </a:r>
            <a:r>
              <a:rPr lang="en-ID" altLang="id-ID" sz="2400" smtClean="0"/>
              <a:t>dikerjakan oleh pihak lain</a:t>
            </a:r>
            <a:r>
              <a:rPr lang="id-ID" sz="2400" smtClean="0"/>
              <a:t>, tidak usah sewa apalagi beli.</a:t>
            </a:r>
            <a:endParaRPr lang="id-ID" sz="2400" smtClean="0"/>
          </a:p>
          <a:p>
            <a:pPr eaLnBrk="1" hangingPunct="1"/>
            <a:r>
              <a:rPr lang="id-ID" sz="2400" smtClean="0"/>
              <a:t>Jika Anda harus menyewa, pastikan semua </a:t>
            </a:r>
            <a:r>
              <a:rPr lang="id-ID" sz="2400" i="1" smtClean="0"/>
              <a:t>spare parts</a:t>
            </a:r>
            <a:r>
              <a:rPr lang="id-ID" sz="2400" smtClean="0"/>
              <a:t> dan </a:t>
            </a:r>
            <a:r>
              <a:rPr lang="id-ID" sz="2400" i="1" smtClean="0"/>
              <a:t>service</a:t>
            </a:r>
            <a:r>
              <a:rPr lang="id-ID" sz="2400" smtClean="0"/>
              <a:t> sudah termasuk dalam harga sewa (karena bagian inilah yang paling mahal)</a:t>
            </a:r>
            <a:endParaRPr lang="id-ID" sz="2400" smtClean="0"/>
          </a:p>
          <a:p>
            <a:pPr eaLnBrk="1" hangingPunct="1"/>
            <a:r>
              <a:rPr lang="id-ID" sz="2400" smtClean="0"/>
              <a:t>Cari kemungkinan Anda bisa melakukan cicilan lunak dengan </a:t>
            </a:r>
            <a:r>
              <a:rPr lang="id-ID" sz="2400" i="1" smtClean="0"/>
              <a:t>down payment</a:t>
            </a:r>
            <a:r>
              <a:rPr lang="id-ID" sz="2400" smtClean="0"/>
              <a:t> (uang muka) yang rendah jika Anda harus membeli. Pelajari kontraknya jika Anda melakukan wanprestasi, apakah cukup diselesaikan dengan penyitaan mesin atau harus ada tambahan yang lain?</a:t>
            </a:r>
            <a:endParaRPr lang="id-ID" sz="2400" smtClean="0"/>
          </a:p>
          <a:p>
            <a:pPr eaLnBrk="1" hangingPunct="1"/>
            <a:endParaRPr lang="id-ID" sz="2400"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pPr eaLnBrk="1" hangingPunct="1"/>
            <a:r>
              <a:rPr lang="id-ID" smtClean="0"/>
              <a:t>Merekrut Pegawai </a:t>
            </a:r>
            <a:endParaRPr lang="id-ID" smtClean="0"/>
          </a:p>
        </p:txBody>
      </p:sp>
      <p:sp>
        <p:nvSpPr>
          <p:cNvPr id="12291" name="Content Placeholder 2"/>
          <p:cNvSpPr>
            <a:spLocks noGrp="1"/>
          </p:cNvSpPr>
          <p:nvPr>
            <p:ph idx="4294967295"/>
          </p:nvPr>
        </p:nvSpPr>
        <p:spPr/>
        <p:txBody>
          <a:bodyPr/>
          <a:lstStyle/>
          <a:p>
            <a:pPr eaLnBrk="1" hangingPunct="1"/>
            <a:r>
              <a:rPr lang="en-ID" altLang="id-ID" smtClean="0"/>
              <a:t>Perekrutan pegawai merupakan salah satu hal yang vital</a:t>
            </a:r>
            <a:r>
              <a:rPr lang="id-ID" smtClean="0"/>
              <a:t>, karena Anda harus memilih orang-orang yang akan menggerakkan usaha Anda</a:t>
            </a:r>
            <a:r>
              <a:rPr lang="en-ID" altLang="id-ID" smtClean="0"/>
              <a:t>.</a:t>
            </a:r>
            <a:endParaRPr lang="id-ID" smtClean="0"/>
          </a:p>
          <a:p>
            <a:pPr eaLnBrk="1" hangingPunct="1"/>
            <a:r>
              <a:rPr lang="id-ID" smtClean="0"/>
              <a:t>Tiga kategori pegawai untuk </a:t>
            </a:r>
            <a:r>
              <a:rPr lang="en-ID" altLang="id-ID" smtClean="0"/>
              <a:t>usaha</a:t>
            </a:r>
            <a:r>
              <a:rPr lang="id-ID" smtClean="0"/>
              <a:t> baru: </a:t>
            </a:r>
            <a:endParaRPr lang="id-ID" smtClean="0"/>
          </a:p>
          <a:p>
            <a:pPr lvl="1" eaLnBrk="1" hangingPunct="1"/>
            <a:r>
              <a:rPr lang="id-ID" i="1" smtClean="0"/>
              <a:t>Frontliners</a:t>
            </a:r>
            <a:endParaRPr lang="id-ID" i="1" smtClean="0"/>
          </a:p>
          <a:p>
            <a:pPr lvl="1" eaLnBrk="1" hangingPunct="1"/>
            <a:r>
              <a:rPr lang="id-ID" i="1" smtClean="0"/>
              <a:t>Sales</a:t>
            </a:r>
            <a:endParaRPr lang="id-ID" i="1" smtClean="0"/>
          </a:p>
          <a:p>
            <a:pPr lvl="1" eaLnBrk="1" hangingPunct="1"/>
            <a:r>
              <a:rPr lang="id-ID" i="1" smtClean="0"/>
              <a:t>Management</a:t>
            </a:r>
            <a:endParaRPr lang="id-ID" i="1"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pPr eaLnBrk="1" hangingPunct="1"/>
            <a:r>
              <a:rPr lang="id-ID" smtClean="0"/>
              <a:t>Merekrut Pegawai </a:t>
            </a:r>
            <a:r>
              <a:rPr lang="id-ID" i="1" smtClean="0"/>
              <a:t>Frontliner</a:t>
            </a:r>
            <a:endParaRPr lang="id-ID" smtClean="0"/>
          </a:p>
        </p:txBody>
      </p:sp>
      <p:sp>
        <p:nvSpPr>
          <p:cNvPr id="13315" name="Content Placeholder 2"/>
          <p:cNvSpPr>
            <a:spLocks noGrp="1"/>
          </p:cNvSpPr>
          <p:nvPr>
            <p:ph idx="4294967295"/>
          </p:nvPr>
        </p:nvSpPr>
        <p:spPr>
          <a:xfrm>
            <a:off x="1981200" y="1600200"/>
            <a:ext cx="8229600" cy="4900613"/>
          </a:xfrm>
        </p:spPr>
        <p:txBody>
          <a:bodyPr/>
          <a:lstStyle/>
          <a:p>
            <a:pPr eaLnBrk="1" hangingPunct="1">
              <a:lnSpc>
                <a:spcPct val="80000"/>
              </a:lnSpc>
              <a:buFontTx/>
              <a:buNone/>
            </a:pPr>
            <a:r>
              <a:rPr lang="id-ID" sz="1900" b="1" smtClean="0"/>
              <a:t>TIPS </a:t>
            </a:r>
            <a:r>
              <a:rPr lang="id-ID" sz="1900" smtClean="0"/>
              <a:t>: </a:t>
            </a:r>
            <a:endParaRPr lang="id-ID" sz="1500" smtClean="0"/>
          </a:p>
          <a:p>
            <a:pPr eaLnBrk="1" hangingPunct="1">
              <a:lnSpc>
                <a:spcPct val="80000"/>
              </a:lnSpc>
            </a:pPr>
            <a:r>
              <a:rPr lang="id-ID" sz="2400" smtClean="0"/>
              <a:t>Pelajari karakteristik pekerja pada </a:t>
            </a:r>
            <a:r>
              <a:rPr lang="en-ID" altLang="id-ID" sz="2400" smtClean="0"/>
              <a:t>usaha</a:t>
            </a:r>
            <a:r>
              <a:rPr lang="id-ID" sz="2400" smtClean="0"/>
              <a:t> sejenis, berapa dan bagaimana skema gaji-nya.</a:t>
            </a:r>
            <a:endParaRPr lang="id-ID" sz="2400" smtClean="0"/>
          </a:p>
          <a:p>
            <a:pPr eaLnBrk="1" hangingPunct="1">
              <a:lnSpc>
                <a:spcPct val="80000"/>
              </a:lnSpc>
            </a:pPr>
            <a:r>
              <a:rPr lang="id-ID" sz="2400" smtClean="0"/>
              <a:t>Pastikan pegawai Anda akan memiliki pekerjaan yang cukup sibuk, ada atau tidak ada order (lebih murah membayar overtime dari pada kelebihan pegawai)</a:t>
            </a:r>
            <a:endParaRPr lang="id-ID" sz="2400" smtClean="0"/>
          </a:p>
          <a:p>
            <a:pPr eaLnBrk="1" hangingPunct="1">
              <a:lnSpc>
                <a:spcPct val="80000"/>
              </a:lnSpc>
            </a:pPr>
            <a:r>
              <a:rPr lang="id-ID" sz="2400" smtClean="0"/>
              <a:t>Utamakan referensi dari teman atau saudara agar bisa ‘mengikat’ pegawai Anda dan mendapatkan pegawai yang jujur.</a:t>
            </a:r>
            <a:endParaRPr lang="id-ID" sz="2400" smtClean="0"/>
          </a:p>
          <a:p>
            <a:pPr eaLnBrk="1" hangingPunct="1">
              <a:lnSpc>
                <a:spcPct val="80000"/>
              </a:lnSpc>
            </a:pPr>
            <a:r>
              <a:rPr lang="id-ID" sz="2400" smtClean="0"/>
              <a:t>Lakukan wawancara langsung, dan pastikan nilai-nilai yang dimiliki calon pegawai itu kurang lebih sama dengan nilai-nilai yang Anda miliki. Cobalah menggunakan</a:t>
            </a:r>
            <a:r>
              <a:rPr lang="id-ID" sz="2400" i="1" smtClean="0"/>
              <a:t> insting</a:t>
            </a:r>
            <a:r>
              <a:rPr lang="id-ID" sz="2400" smtClean="0"/>
              <a:t> Anda untuk memastikan orang itu akan klop dengan pekerjaannya.</a:t>
            </a:r>
            <a:endParaRPr lang="id-ID" sz="240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lstStyle/>
          <a:p>
            <a:pPr eaLnBrk="1" hangingPunct="1"/>
            <a:r>
              <a:rPr lang="id-ID" smtClean="0"/>
              <a:t>Merekrut Pegawai </a:t>
            </a:r>
            <a:r>
              <a:rPr lang="id-ID" i="1" smtClean="0"/>
              <a:t>Frontliner</a:t>
            </a:r>
            <a:endParaRPr lang="id-ID" smtClean="0"/>
          </a:p>
        </p:txBody>
      </p:sp>
      <p:sp>
        <p:nvSpPr>
          <p:cNvPr id="14339" name="Content Placeholder 2"/>
          <p:cNvSpPr>
            <a:spLocks noGrp="1"/>
          </p:cNvSpPr>
          <p:nvPr>
            <p:ph idx="4294967295"/>
          </p:nvPr>
        </p:nvSpPr>
        <p:spPr>
          <a:xfrm>
            <a:off x="1981200" y="1600200"/>
            <a:ext cx="8229600" cy="4900613"/>
          </a:xfrm>
        </p:spPr>
        <p:txBody>
          <a:bodyPr/>
          <a:lstStyle/>
          <a:p>
            <a:pPr eaLnBrk="1" hangingPunct="1">
              <a:lnSpc>
                <a:spcPct val="80000"/>
              </a:lnSpc>
              <a:buFontTx/>
              <a:buNone/>
            </a:pPr>
            <a:r>
              <a:rPr lang="id-ID" sz="1900" b="1" smtClean="0"/>
              <a:t>TIPS </a:t>
            </a:r>
            <a:r>
              <a:rPr lang="id-ID" sz="1900" smtClean="0"/>
              <a:t>: </a:t>
            </a:r>
            <a:endParaRPr lang="id-ID" sz="1500" smtClean="0"/>
          </a:p>
          <a:p>
            <a:pPr eaLnBrk="1" hangingPunct="1">
              <a:lnSpc>
                <a:spcPct val="80000"/>
              </a:lnSpc>
            </a:pPr>
            <a:r>
              <a:rPr lang="id-ID" sz="2400" smtClean="0"/>
              <a:t>Lakukan test dengan melihat kemungkinan apakah </a:t>
            </a:r>
            <a:r>
              <a:rPr lang="en-ID" altLang="id-ID" sz="2400" smtClean="0"/>
              <a:t>lulusan</a:t>
            </a:r>
            <a:r>
              <a:rPr lang="id-ID" sz="2400" smtClean="0"/>
              <a:t> SMP mampu mengerjakannya dan tidak harus D1/D2 atau sarjana.  </a:t>
            </a:r>
            <a:r>
              <a:rPr lang="en-US" sz="2400" smtClean="0"/>
              <a:t>Anda bisa melakukan penghematan.</a:t>
            </a:r>
            <a:endParaRPr lang="id-ID" sz="2400" smtClean="0"/>
          </a:p>
          <a:p>
            <a:pPr eaLnBrk="1" hangingPunct="1">
              <a:lnSpc>
                <a:spcPct val="80000"/>
              </a:lnSpc>
            </a:pPr>
            <a:r>
              <a:rPr lang="id-ID" sz="2400" smtClean="0"/>
              <a:t>Jika cukup secara informal, tidak usah menggunakan kontrak kerja. </a:t>
            </a:r>
            <a:endParaRPr lang="id-ID" sz="2400" smtClean="0"/>
          </a:p>
          <a:p>
            <a:pPr eaLnBrk="1" hangingPunct="1">
              <a:lnSpc>
                <a:spcPct val="80000"/>
              </a:lnSpc>
            </a:pPr>
            <a:r>
              <a:rPr lang="id-ID" sz="2400" smtClean="0"/>
              <a:t>Kontrak pegawai Anda untuk masa tertentu dengan masa percobaan 3 bulan pertama</a:t>
            </a:r>
            <a:endParaRPr lang="id-ID" sz="2400" smtClean="0"/>
          </a:p>
          <a:p>
            <a:pPr eaLnBrk="1" hangingPunct="1">
              <a:lnSpc>
                <a:spcPct val="80000"/>
              </a:lnSpc>
            </a:pPr>
            <a:r>
              <a:rPr lang="id-ID" sz="2400" smtClean="0"/>
              <a:t>Jika sudah positif diterima, kemukakan hal-hal yang Anda harapkan termasuk imbalan-imbalan tambahan yang akan diterima jika mereka dibutuhkan untuk kerja lembur, pekerjaan di luar tugas, waktu libur dipanggil, dan sebagainya, sehingga Anda memiliki reservasi waktu mereka untuk melakukannya nanti.</a:t>
            </a:r>
            <a:endParaRPr lang="id-ID" sz="150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lstStyle/>
          <a:p>
            <a:pPr eaLnBrk="1" hangingPunct="1"/>
            <a:r>
              <a:rPr lang="id-ID" smtClean="0"/>
              <a:t>Merekrut Pegawai </a:t>
            </a:r>
            <a:r>
              <a:rPr lang="id-ID" i="1" smtClean="0"/>
              <a:t>Sales</a:t>
            </a:r>
            <a:endParaRPr lang="id-ID" smtClean="0"/>
          </a:p>
        </p:txBody>
      </p:sp>
      <p:sp>
        <p:nvSpPr>
          <p:cNvPr id="15363" name="Content Placeholder 2"/>
          <p:cNvSpPr>
            <a:spLocks noGrp="1"/>
          </p:cNvSpPr>
          <p:nvPr>
            <p:ph idx="4294967295"/>
          </p:nvPr>
        </p:nvSpPr>
        <p:spPr>
          <a:xfrm>
            <a:off x="1981200" y="1600200"/>
            <a:ext cx="8229600" cy="1757363"/>
          </a:xfrm>
        </p:spPr>
        <p:txBody>
          <a:bodyPr/>
          <a:lstStyle/>
          <a:p>
            <a:pPr eaLnBrk="1" hangingPunct="1"/>
            <a:r>
              <a:rPr lang="id-ID" sz="2400" smtClean="0"/>
              <a:t>Pelajari </a:t>
            </a:r>
            <a:r>
              <a:rPr lang="id-ID" sz="2400" i="1" smtClean="0"/>
              <a:t>sales person</a:t>
            </a:r>
            <a:r>
              <a:rPr lang="id-ID" sz="2400" smtClean="0"/>
              <a:t> seperti apa yang Anda perlukan, seberapa senior mereka</a:t>
            </a:r>
            <a:endParaRPr lang="id-ID" sz="2400" smtClean="0"/>
          </a:p>
          <a:p>
            <a:pPr eaLnBrk="1" hangingPunct="1"/>
            <a:r>
              <a:rPr lang="id-ID" sz="2400" smtClean="0"/>
              <a:t>Jika Anda perlu sales person junior untuk memasarkan produk Anda, pilihan komparasinya kurang lebih sebagai berikut:</a:t>
            </a:r>
            <a:endParaRPr lang="id-ID" sz="2400" smtClean="0"/>
          </a:p>
        </p:txBody>
      </p:sp>
      <p:graphicFrame>
        <p:nvGraphicFramePr>
          <p:cNvPr id="4" name="Table 3"/>
          <p:cNvGraphicFramePr>
            <a:graphicFrameLocks noGrp="1"/>
          </p:cNvGraphicFramePr>
          <p:nvPr/>
        </p:nvGraphicFramePr>
        <p:xfrm>
          <a:off x="2208213" y="3825875"/>
          <a:ext cx="7559675" cy="2317750"/>
        </p:xfrm>
        <a:graphic>
          <a:graphicData uri="http://schemas.openxmlformats.org/drawingml/2006/table">
            <a:tbl>
              <a:tblPr/>
              <a:tblGrid>
                <a:gridCol w="1425575"/>
                <a:gridCol w="1420495"/>
                <a:gridCol w="2516505"/>
                <a:gridCol w="2197100"/>
              </a:tblGrid>
              <a:tr h="514350">
                <a:tc>
                  <a:txBody>
                    <a:bodyPr/>
                    <a:lstStyle/>
                    <a:p>
                      <a:pPr marL="114300" marR="0" lvl="0" indent="0" algn="l" defTabSz="914400" rtl="0" eaLnBrk="1" fontAlgn="base" latinLnBrk="0" hangingPunct="1">
                        <a:lnSpc>
                          <a:spcPct val="100000"/>
                        </a:lnSpc>
                        <a:spcBef>
                          <a:spcPts val="1200"/>
                        </a:spcBef>
                        <a:spcAft>
                          <a:spcPct val="0"/>
                        </a:spcAft>
                        <a:buClrTx/>
                        <a:buSzTx/>
                        <a:buFontTx/>
                        <a:buNone/>
                      </a:pPr>
                      <a:r>
                        <a:rPr kumimoji="0" lang="id-ID" sz="1600" b="1"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 </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ts val="1200"/>
                        </a:spcBef>
                        <a:spcAft>
                          <a:spcPct val="0"/>
                        </a:spcAft>
                        <a:buClrTx/>
                        <a:buSzTx/>
                        <a:buFontTx/>
                        <a:buNone/>
                      </a:pPr>
                      <a:r>
                        <a:rPr kumimoji="0" lang="en-US" sz="1600" b="1"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Full Komisi</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7950" marR="0" lvl="0" indent="0" algn="l" defTabSz="914400" rtl="0" eaLnBrk="1" fontAlgn="base" latinLnBrk="0" hangingPunct="1">
                        <a:lnSpc>
                          <a:spcPct val="100000"/>
                        </a:lnSpc>
                        <a:spcBef>
                          <a:spcPts val="1200"/>
                        </a:spcBef>
                        <a:spcAft>
                          <a:spcPct val="0"/>
                        </a:spcAft>
                        <a:buClrTx/>
                        <a:buSzTx/>
                        <a:buFontTx/>
                        <a:buNone/>
                      </a:pPr>
                      <a:r>
                        <a:rPr kumimoji="0" lang="en-US" sz="1600" b="1"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Semi Komisi   </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4775" marR="0" lvl="0" indent="0" algn="l" defTabSz="914400" rtl="0" eaLnBrk="1" fontAlgn="base" latinLnBrk="0" hangingPunct="1">
                        <a:lnSpc>
                          <a:spcPct val="100000"/>
                        </a:lnSpc>
                        <a:spcBef>
                          <a:spcPts val="1200"/>
                        </a:spcBef>
                        <a:spcAft>
                          <a:spcPct val="0"/>
                        </a:spcAft>
                        <a:buClrTx/>
                        <a:buSzTx/>
                        <a:buFontTx/>
                        <a:buNone/>
                      </a:pPr>
                      <a:r>
                        <a:rPr kumimoji="0" lang="en-US" sz="1600" b="1"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Fixed Income</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0300">
                <a:tc>
                  <a:txBody>
                    <a:bodyPr/>
                    <a:lstStyle/>
                    <a:p>
                      <a:pPr marL="114300" marR="0" lvl="0" indent="0" algn="l" defTabSz="914400" rtl="0" eaLnBrk="1" fontAlgn="base" latinLnBrk="0" hangingPunct="1">
                        <a:lnSpc>
                          <a:spcPct val="100000"/>
                        </a:lnSpc>
                        <a:spcBef>
                          <a:spcPts val="1200"/>
                        </a:spcBef>
                        <a:spcAft>
                          <a:spcPct val="0"/>
                        </a:spcAft>
                        <a:buClrTx/>
                        <a:buSzTx/>
                        <a:buFontTx/>
                        <a:buNone/>
                      </a:pPr>
                      <a:r>
                        <a:rPr kumimoji="0" lang="en-US" sz="1600" b="1"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Kompensasi</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ts val="1200"/>
                        </a:spcBef>
                        <a:spcAft>
                          <a:spcPct val="0"/>
                        </a:spcAft>
                        <a:buClrTx/>
                        <a:buSzTx/>
                        <a:buFontTx/>
                        <a:buNone/>
                      </a:pPr>
                      <a:r>
                        <a:rPr kumimoji="0" lang="en-US" sz="1600" b="0"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Lebih besar</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7950" marR="0" lvl="0" indent="0" algn="l" defTabSz="914400" rtl="0" eaLnBrk="1" fontAlgn="base" latinLnBrk="0" hangingPunct="1">
                        <a:lnSpc>
                          <a:spcPct val="100000"/>
                        </a:lnSpc>
                        <a:spcBef>
                          <a:spcPts val="1200"/>
                        </a:spcBef>
                        <a:spcAft>
                          <a:spcPct val="0"/>
                        </a:spcAft>
                        <a:buClrTx/>
                        <a:buSzTx/>
                        <a:buFontTx/>
                        <a:buNone/>
                      </a:pPr>
                      <a:r>
                        <a:rPr kumimoji="0" lang="id-ID" sz="1600" b="0"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Uang transport Rp 500 ribu sd Rp 1 juta/bulan</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4775" marR="0" lvl="0" indent="0" algn="l" defTabSz="914400" rtl="0" eaLnBrk="1" fontAlgn="base" latinLnBrk="0" hangingPunct="1">
                        <a:lnSpc>
                          <a:spcPct val="100000"/>
                        </a:lnSpc>
                        <a:spcBef>
                          <a:spcPts val="1200"/>
                        </a:spcBef>
                        <a:spcAft>
                          <a:spcPct val="0"/>
                        </a:spcAft>
                        <a:buClrTx/>
                        <a:buSzTx/>
                        <a:buFontTx/>
                        <a:buNone/>
                      </a:pPr>
                      <a:r>
                        <a:rPr kumimoji="0" lang="it-IT" sz="1600" b="0"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Sesuai standar gaji pada industry tersebut</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3100">
                <a:tc>
                  <a:txBody>
                    <a:bodyPr/>
                    <a:lstStyle/>
                    <a:p>
                      <a:pPr marL="114300" marR="0" lvl="0" indent="0" algn="l" defTabSz="914400" rtl="0" eaLnBrk="1" fontAlgn="base" latinLnBrk="0" hangingPunct="1">
                        <a:lnSpc>
                          <a:spcPct val="100000"/>
                        </a:lnSpc>
                        <a:spcBef>
                          <a:spcPts val="1200"/>
                        </a:spcBef>
                        <a:spcAft>
                          <a:spcPct val="0"/>
                        </a:spcAft>
                        <a:buClrTx/>
                        <a:buSzTx/>
                        <a:buFontTx/>
                        <a:buNone/>
                      </a:pPr>
                      <a:r>
                        <a:rPr kumimoji="0" lang="id-ID" sz="1600" b="1"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L</a:t>
                      </a:r>
                      <a:r>
                        <a:rPr kumimoji="0" lang="en-US" sz="1600" b="1"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oyalitas</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ts val="1200"/>
                        </a:spcBef>
                        <a:spcAft>
                          <a:spcPct val="0"/>
                        </a:spcAft>
                        <a:buClrTx/>
                        <a:buSzTx/>
                        <a:buFontTx/>
                        <a:buNone/>
                      </a:pPr>
                      <a:r>
                        <a:rPr kumimoji="0" lang="id-ID" sz="1600" b="0"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R</a:t>
                      </a:r>
                      <a:r>
                        <a:rPr kumimoji="0" lang="en-US" sz="1600" b="0"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endah</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107950" marR="0" lvl="0" indent="0" algn="l" defTabSz="914400" rtl="0" eaLnBrk="1" fontAlgn="base" latinLnBrk="0" hangingPunct="1">
                        <a:lnSpc>
                          <a:spcPct val="100000"/>
                        </a:lnSpc>
                        <a:spcBef>
                          <a:spcPts val="1200"/>
                        </a:spcBef>
                        <a:spcAft>
                          <a:spcPct val="0"/>
                        </a:spcAft>
                        <a:buClrTx/>
                        <a:buSzTx/>
                        <a:buFontTx/>
                        <a:buNone/>
                      </a:pPr>
                      <a:r>
                        <a:rPr kumimoji="0" lang="en-US" sz="1600" b="0"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Sedang</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104775" marR="0" lvl="0" indent="0" algn="l" defTabSz="914400" rtl="0" eaLnBrk="1" fontAlgn="base" latinLnBrk="0" hangingPunct="1">
                        <a:lnSpc>
                          <a:spcPct val="100000"/>
                        </a:lnSpc>
                        <a:spcBef>
                          <a:spcPts val="1200"/>
                        </a:spcBef>
                        <a:spcAft>
                          <a:spcPct val="0"/>
                        </a:spcAft>
                        <a:buClrTx/>
                        <a:buSzTx/>
                        <a:buFontTx/>
                        <a:buNone/>
                      </a:pPr>
                      <a:r>
                        <a:rPr kumimoji="0" lang="en-US" sz="1600" b="0" i="0" u="none" strike="noStrike" cap="none" normalizeH="0" baseline="0" smtClean="0">
                          <a:ln>
                            <a:noFill/>
                          </a:ln>
                          <a:solidFill>
                            <a:srgbClr val="663300"/>
                          </a:solidFill>
                          <a:effectLst/>
                          <a:latin typeface="Arial" panose="020B0604020202020204" pitchFamily="34" charset="0"/>
                          <a:cs typeface="Times New Roman" panose="02020603050405020304" pitchFamily="18" charset="0"/>
                        </a:rPr>
                        <a:t>Tinggi</a:t>
                      </a:r>
                      <a:endParaRPr kumimoji="0" lang="id-ID" sz="1600" b="0" i="0" u="none" strike="noStrike" cap="none" normalizeH="0" baseline="0" smtClean="0">
                        <a:ln>
                          <a:noFill/>
                        </a:ln>
                        <a:solidFill>
                          <a:srgbClr val="663300"/>
                        </a:solidFill>
                        <a:effectLst/>
                        <a:latin typeface="Segoe UI" panose="020B0502040204020203"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pPr eaLnBrk="1" hangingPunct="1"/>
            <a:r>
              <a:rPr lang="id-ID" smtClean="0"/>
              <a:t>Merekrut Pegawai </a:t>
            </a:r>
            <a:r>
              <a:rPr lang="id-ID" i="1" smtClean="0"/>
              <a:t>Management </a:t>
            </a:r>
            <a:endParaRPr lang="id-ID" smtClean="0"/>
          </a:p>
        </p:txBody>
      </p:sp>
      <p:sp>
        <p:nvSpPr>
          <p:cNvPr id="16387" name="Content Placeholder 2"/>
          <p:cNvSpPr>
            <a:spLocks noGrp="1"/>
          </p:cNvSpPr>
          <p:nvPr>
            <p:ph idx="4294967295"/>
          </p:nvPr>
        </p:nvSpPr>
        <p:spPr>
          <a:xfrm>
            <a:off x="1981200" y="1600200"/>
            <a:ext cx="8229600" cy="4829175"/>
          </a:xfrm>
        </p:spPr>
        <p:txBody>
          <a:bodyPr/>
          <a:lstStyle/>
          <a:p>
            <a:pPr eaLnBrk="1" hangingPunct="1"/>
            <a:r>
              <a:rPr lang="id-ID" sz="2400" smtClean="0"/>
              <a:t>Pegawai bagian </a:t>
            </a:r>
            <a:r>
              <a:rPr lang="id-ID" sz="2400" i="1" smtClean="0"/>
              <a:t>Management </a:t>
            </a:r>
            <a:r>
              <a:rPr lang="id-ID" sz="2400" smtClean="0"/>
              <a:t>membantu Anda mengurus aspek </a:t>
            </a:r>
            <a:r>
              <a:rPr lang="id-ID" sz="2400" i="1" smtClean="0"/>
              <a:t>finance</a:t>
            </a:r>
            <a:r>
              <a:rPr lang="id-ID" sz="2400" smtClean="0"/>
              <a:t> dan akuntansi, pemasaran termasuk SDM</a:t>
            </a:r>
            <a:r>
              <a:rPr lang="id-ID" sz="2400" i="1" smtClean="0"/>
              <a:t> </a:t>
            </a:r>
            <a:endParaRPr lang="id-ID" sz="2400" i="1" smtClean="0"/>
          </a:p>
          <a:p>
            <a:pPr eaLnBrk="1" hangingPunct="1"/>
            <a:r>
              <a:rPr lang="id-ID" sz="2400" smtClean="0"/>
              <a:t>Pertimbangan d</a:t>
            </a:r>
            <a:r>
              <a:rPr lang="en-ID" altLang="id-ID" sz="2400" smtClean="0"/>
              <a:t>alam</a:t>
            </a:r>
            <a:r>
              <a:rPr lang="id-ID" sz="2400" smtClean="0"/>
              <a:t> merekrut tim </a:t>
            </a:r>
            <a:r>
              <a:rPr lang="id-ID" sz="2400" i="1" smtClean="0"/>
              <a:t>Management: </a:t>
            </a:r>
            <a:endParaRPr lang="id-ID" sz="2400" i="1" smtClean="0"/>
          </a:p>
          <a:p>
            <a:pPr lvl="1" eaLnBrk="1" hangingPunct="1"/>
            <a:r>
              <a:rPr lang="id-ID" sz="1800" smtClean="0"/>
              <a:t>Jika Anda merasa memerlukan orang yang senior, Anda harus menghindari pemberian </a:t>
            </a:r>
            <a:r>
              <a:rPr lang="id-ID" sz="1800" i="1" smtClean="0"/>
              <a:t>fixed income</a:t>
            </a:r>
            <a:r>
              <a:rPr lang="id-ID" sz="1800" smtClean="0"/>
              <a:t> karena gaji mereka akan menggerogoti </a:t>
            </a:r>
            <a:r>
              <a:rPr lang="id-ID" sz="1800" i="1" smtClean="0"/>
              <a:t>cash flow</a:t>
            </a:r>
            <a:r>
              <a:rPr lang="id-ID" sz="1800" smtClean="0"/>
              <a:t> Anda.</a:t>
            </a:r>
            <a:endParaRPr lang="id-ID" sz="1800" smtClean="0"/>
          </a:p>
          <a:p>
            <a:pPr lvl="1" eaLnBrk="1" hangingPunct="1"/>
            <a:r>
              <a:rPr lang="id-ID" sz="1800" smtClean="0"/>
              <a:t>Carilah </a:t>
            </a:r>
            <a:r>
              <a:rPr lang="en-ID" altLang="id-ID" sz="1800" smtClean="0"/>
              <a:t>orang</a:t>
            </a:r>
            <a:r>
              <a:rPr lang="id-ID" sz="1800" smtClean="0"/>
              <a:t> yang sebelumnya pernah bekerja di perusahaan sejenis atau jenis pekerjaan yang kurang lebih sama. </a:t>
            </a:r>
            <a:endParaRPr lang="id-ID" sz="1800" smtClean="0"/>
          </a:p>
          <a:p>
            <a:pPr lvl="1" eaLnBrk="1" hangingPunct="1"/>
            <a:r>
              <a:rPr lang="id-ID" sz="1800" smtClean="0"/>
              <a:t>Tawarkan waktu kerja yang fleksibel, keleluasaan mengatur diri sendiri dan pekerjaan, serta penghasilan tak terbatas melalui skema </a:t>
            </a:r>
            <a:r>
              <a:rPr lang="id-ID" sz="1800" i="1" smtClean="0"/>
              <a:t>full</a:t>
            </a:r>
            <a:r>
              <a:rPr lang="id-ID" sz="1800" smtClean="0"/>
              <a:t> komisi.</a:t>
            </a:r>
            <a:endParaRPr lang="id-ID" sz="1800" smtClean="0"/>
          </a:p>
          <a:p>
            <a:pPr lvl="1" eaLnBrk="1" hangingPunct="1"/>
            <a:r>
              <a:rPr lang="id-ID" sz="1800" smtClean="0"/>
              <a:t>Anda bisa menjanjikan saham setelah tenggat waktu tertentu atau pencapaian prestasi tertentu atau gabungan keduanya.</a:t>
            </a:r>
            <a:endParaRPr lang="id-ID" sz="1800" smtClean="0"/>
          </a:p>
          <a:p>
            <a:pPr lvl="1" eaLnBrk="1" hangingPunct="1"/>
            <a:r>
              <a:rPr lang="id-ID" sz="1800" smtClean="0"/>
              <a:t>Jika diperlukan, Anda bisa memberikan tawaran langsung pembagian kepemilikan (saham).</a:t>
            </a:r>
            <a:endParaRPr lang="id-ID" sz="1800" smtClean="0"/>
          </a:p>
          <a:p>
            <a:pPr eaLnBrk="1" hangingPunct="1">
              <a:buFontTx/>
              <a:buNone/>
            </a:pPr>
            <a:endParaRPr lang="id-ID" sz="160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a:lstStyle/>
          <a:p>
            <a:pPr eaLnBrk="1" hangingPunct="1"/>
            <a:r>
              <a:rPr lang="id-ID" sz="3200" smtClean="0"/>
              <a:t>Melakukan persiapan dan uji coba</a:t>
            </a:r>
            <a:endParaRPr lang="id-ID" sz="3200" smtClean="0"/>
          </a:p>
        </p:txBody>
      </p:sp>
      <p:sp>
        <p:nvSpPr>
          <p:cNvPr id="17411" name="Content Placeholder 2"/>
          <p:cNvSpPr>
            <a:spLocks noGrp="1"/>
          </p:cNvSpPr>
          <p:nvPr>
            <p:ph idx="4294967295"/>
          </p:nvPr>
        </p:nvSpPr>
        <p:spPr/>
        <p:txBody>
          <a:bodyPr/>
          <a:lstStyle/>
          <a:p>
            <a:pPr eaLnBrk="1" hangingPunct="1">
              <a:lnSpc>
                <a:spcPct val="80000"/>
              </a:lnSpc>
            </a:pPr>
            <a:r>
              <a:rPr lang="id-ID" sz="2200" smtClean="0"/>
              <a:t>Untuk menghasilkan produ</a:t>
            </a:r>
            <a:r>
              <a:rPr lang="en-ID" altLang="id-ID" sz="2200" smtClean="0"/>
              <a:t>k </a:t>
            </a:r>
            <a:r>
              <a:rPr lang="id-ID" sz="2200" smtClean="0"/>
              <a:t>yang </a:t>
            </a:r>
            <a:r>
              <a:rPr lang="en-ID" altLang="id-ID" sz="2200" smtClean="0"/>
              <a:t>sesuai</a:t>
            </a:r>
            <a:r>
              <a:rPr lang="id-ID" sz="2200" smtClean="0"/>
              <a:t>, para pegawai harus melalui tahap latihan dan uji coba</a:t>
            </a:r>
            <a:endParaRPr lang="id-ID" sz="2200" smtClean="0"/>
          </a:p>
          <a:p>
            <a:pPr eaLnBrk="1" hangingPunct="1">
              <a:lnSpc>
                <a:spcPct val="80000"/>
              </a:lnSpc>
            </a:pPr>
            <a:r>
              <a:rPr lang="id-ID" sz="2200" smtClean="0"/>
              <a:t>Tips: </a:t>
            </a:r>
            <a:endParaRPr lang="id-ID" sz="2200" smtClean="0"/>
          </a:p>
          <a:p>
            <a:pPr lvl="1" eaLnBrk="1" hangingPunct="1">
              <a:lnSpc>
                <a:spcPct val="80000"/>
              </a:lnSpc>
            </a:pPr>
            <a:r>
              <a:rPr lang="id-ID" sz="1900" smtClean="0"/>
              <a:t>Ada atau tidak ada pegawai, Anda harus melakukan ujicoba. Jika bisnis Anda adalah rumah makan, maka mengundang teman dan keluarga dekat untuk ‘mencoba’ sebuah situasi ramai amat diperlukan. </a:t>
            </a:r>
            <a:r>
              <a:rPr lang="en-US" sz="1900" smtClean="0"/>
              <a:t>Jika bisnis Anda adalah usaha dalam jasa </a:t>
            </a:r>
            <a:r>
              <a:rPr lang="en-US" sz="1900" i="1" smtClean="0"/>
              <a:t>laundry</a:t>
            </a:r>
            <a:r>
              <a:rPr lang="en-US" sz="1900" smtClean="0"/>
              <a:t>, berikan pelayanan pertama kepada mereka dan mintalah pendapat mereka.</a:t>
            </a:r>
            <a:endParaRPr lang="id-ID" sz="1900" smtClean="0"/>
          </a:p>
          <a:p>
            <a:pPr lvl="1" eaLnBrk="1" hangingPunct="1">
              <a:lnSpc>
                <a:spcPct val="80000"/>
              </a:lnSpc>
            </a:pPr>
            <a:r>
              <a:rPr lang="en-US" sz="1900" smtClean="0"/>
              <a:t>Jika Anda memiliki pegawai, latihlah mereka mengerjakan tugas mereka dalam keadaan ramai </a:t>
            </a:r>
            <a:r>
              <a:rPr lang="en-US" sz="1900" i="1" smtClean="0"/>
              <a:t>(under pressure)</a:t>
            </a:r>
            <a:r>
              <a:rPr lang="en-US" sz="1900" smtClean="0"/>
              <a:t>. Misalnya menyajikan makanan dalam waktu cepat. </a:t>
            </a:r>
            <a:r>
              <a:rPr lang="en-US" sz="1900" i="1" smtClean="0"/>
              <a:t>Order</a:t>
            </a:r>
            <a:r>
              <a:rPr lang="en-US" sz="1900" smtClean="0"/>
              <a:t> yang banyak akan menguji kemampuan mereka memproduksi dalam jangka waktu tertentu. Buatlah simulasi dalam menghadapi situasi yang ekstrem.</a:t>
            </a:r>
            <a:endParaRPr lang="id-ID" sz="1900" smtClean="0"/>
          </a:p>
          <a:p>
            <a:pPr lvl="1" eaLnBrk="1" hangingPunct="1">
              <a:lnSpc>
                <a:spcPct val="80000"/>
              </a:lnSpc>
            </a:pPr>
            <a:r>
              <a:rPr lang="en-US" sz="1900" smtClean="0"/>
              <a:t>Lakukanlah pencatatan waktu dan kendala yang dialami untuk didiskusikan dengan mereka. Mungkin mereka punya usulan yang lebih baik.</a:t>
            </a:r>
            <a:endParaRPr lang="id-ID" sz="1900" smtClean="0"/>
          </a:p>
          <a:p>
            <a:pPr eaLnBrk="1" hangingPunct="1">
              <a:lnSpc>
                <a:spcPct val="80000"/>
              </a:lnSpc>
            </a:pPr>
            <a:endParaRPr lang="id-ID" sz="170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a:lstStyle/>
          <a:p>
            <a:pPr eaLnBrk="1" hangingPunct="1"/>
            <a:endParaRPr lang="en-US" smtClean="0"/>
          </a:p>
        </p:txBody>
      </p:sp>
      <p:sp>
        <p:nvSpPr>
          <p:cNvPr id="18435" name="Content Placeholder 2"/>
          <p:cNvSpPr>
            <a:spLocks noGrp="1"/>
          </p:cNvSpPr>
          <p:nvPr>
            <p:ph idx="4294967295"/>
          </p:nvPr>
        </p:nvSpPr>
        <p:spPr/>
        <p:txBody>
          <a:bodyPr/>
          <a:lstStyle/>
          <a:p>
            <a:pPr eaLnBrk="1" hangingPunct="1"/>
            <a:r>
              <a:rPr lang="id-ID" sz="2400" smtClean="0"/>
              <a:t>Usaha yang baru memerlukan promosi yang dipersiapkan dengan matang</a:t>
            </a:r>
            <a:endParaRPr lang="id-ID" sz="2400" smtClean="0"/>
          </a:p>
          <a:p>
            <a:pPr eaLnBrk="1" hangingPunct="1"/>
            <a:r>
              <a:rPr lang="en-US" sz="2400" smtClean="0"/>
              <a:t>Jika logo sudah final, maka langkah selanjutnya adalah membuat turunannya seperti:</a:t>
            </a:r>
            <a:endParaRPr lang="id-ID" sz="2400" smtClean="0"/>
          </a:p>
          <a:p>
            <a:pPr lvl="1" eaLnBrk="1" hangingPunct="1"/>
            <a:r>
              <a:rPr lang="en-US" sz="2000" smtClean="0"/>
              <a:t> </a:t>
            </a:r>
            <a:r>
              <a:rPr lang="id-ID" sz="2000" smtClean="0"/>
              <a:t>Kop surat dan amplop (jika perlu)</a:t>
            </a:r>
            <a:endParaRPr lang="id-ID" sz="2000" smtClean="0"/>
          </a:p>
          <a:p>
            <a:pPr lvl="1" eaLnBrk="1" hangingPunct="1"/>
            <a:r>
              <a:rPr lang="id-ID" sz="2000" smtClean="0"/>
              <a:t> </a:t>
            </a:r>
            <a:r>
              <a:rPr lang="en-US" sz="2000" smtClean="0"/>
              <a:t>Stempel</a:t>
            </a:r>
            <a:endParaRPr lang="id-ID" sz="2000" smtClean="0"/>
          </a:p>
          <a:p>
            <a:pPr lvl="1" eaLnBrk="1" hangingPunct="1"/>
            <a:r>
              <a:rPr lang="en-US" sz="2000" smtClean="0"/>
              <a:t> Brosur (jika perlu)</a:t>
            </a:r>
            <a:endParaRPr lang="id-ID" sz="2000" smtClean="0"/>
          </a:p>
          <a:p>
            <a:pPr lvl="1" eaLnBrk="1" hangingPunct="1"/>
            <a:r>
              <a:rPr lang="en-US" sz="2000" smtClean="0"/>
              <a:t> Display dan neon sign jika usaha Anda adalah retail atau rumah makan</a:t>
            </a:r>
            <a:endParaRPr lang="id-ID" sz="2000" smtClean="0"/>
          </a:p>
          <a:p>
            <a:pPr lvl="1" eaLnBrk="1" hangingPunct="1"/>
            <a:r>
              <a:rPr lang="id-ID" sz="2000" smtClean="0"/>
              <a:t> Kemasan dan alat penunjang </a:t>
            </a:r>
            <a:r>
              <a:rPr lang="en-ID" altLang="id-ID" sz="2000" smtClean="0"/>
              <a:t>lainnya</a:t>
            </a:r>
            <a:endParaRPr lang="id-ID" sz="2000" smtClean="0"/>
          </a:p>
          <a:p>
            <a:pPr eaLnBrk="1" hangingPunct="1"/>
            <a:endParaRPr lang="id-ID" sz="2400"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pPr eaLnBrk="1" hangingPunct="1"/>
            <a:r>
              <a:rPr lang="id-ID" sz="2800" smtClean="0"/>
              <a:t>Pilihan Legalitas Usaha, Formal atau Nonformal</a:t>
            </a:r>
            <a:endParaRPr lang="id-ID" sz="2800" smtClean="0"/>
          </a:p>
        </p:txBody>
      </p:sp>
      <p:sp>
        <p:nvSpPr>
          <p:cNvPr id="19459" name="Content Placeholder 2"/>
          <p:cNvSpPr>
            <a:spLocks noGrp="1"/>
          </p:cNvSpPr>
          <p:nvPr>
            <p:ph idx="4294967295"/>
          </p:nvPr>
        </p:nvSpPr>
        <p:spPr/>
        <p:txBody>
          <a:bodyPr/>
          <a:lstStyle/>
          <a:p>
            <a:pPr eaLnBrk="1" hangingPunct="1">
              <a:lnSpc>
                <a:spcPct val="80000"/>
              </a:lnSpc>
            </a:pPr>
            <a:r>
              <a:rPr lang="fi-FI" sz="2500" smtClean="0"/>
              <a:t>Untuk tahap awal, lakukan secara non-formal, karena akan menghemat biaya </a:t>
            </a:r>
            <a:r>
              <a:rPr lang="fi-FI" sz="2500" i="1" smtClean="0"/>
              <a:t>set-up </a:t>
            </a:r>
            <a:r>
              <a:rPr lang="fi-FI" sz="2500" smtClean="0"/>
              <a:t> (contoh: biaya notaris untuk </a:t>
            </a:r>
            <a:r>
              <a:rPr lang="fi-FI" sz="2500" i="1" smtClean="0"/>
              <a:t>set-up</a:t>
            </a:r>
            <a:r>
              <a:rPr lang="fi-FI" sz="2500" smtClean="0"/>
              <a:t>  PT memerlukan Rp 8 juta dan untuk pembukaan rekening bank minimal Anda perlu menaruh Rp 1 juta dan sejumlah rupiah tertentu untuk modal di setor yang harus masuk ke rekening bank)</a:t>
            </a:r>
            <a:endParaRPr lang="id-ID" sz="2500" smtClean="0"/>
          </a:p>
          <a:p>
            <a:pPr eaLnBrk="1" hangingPunct="1">
              <a:lnSpc>
                <a:spcPct val="80000"/>
              </a:lnSpc>
            </a:pPr>
            <a:r>
              <a:rPr lang="fi-FI" sz="2500" smtClean="0"/>
              <a:t>Jika Anda khawatir logo dan brand Anda dijiplak orang lain, daftarkanlah ke Departemen Kehakiman, lakukan sendiri karena biayanya hanya  beberapa ratus ribu rupiah (Rp. 1.5 juta jika melalui notaris)</a:t>
            </a:r>
            <a:endParaRPr lang="id-ID" sz="2500" smtClean="0"/>
          </a:p>
          <a:p>
            <a:pPr eaLnBrk="1" hangingPunct="1">
              <a:lnSpc>
                <a:spcPct val="80000"/>
              </a:lnSpc>
            </a:pPr>
            <a:r>
              <a:rPr lang="fi-FI" sz="2500" smtClean="0"/>
              <a:t>Meskipun tidak menggunakan PT atau CV, Anda tetap bisa masuk dan ikut tender pada  perusahaan besar dengan meminjam PT milik orang lain dengan memberikan </a:t>
            </a:r>
            <a:r>
              <a:rPr lang="fi-FI" sz="2500" i="1" smtClean="0"/>
              <a:t>service fee</a:t>
            </a:r>
            <a:r>
              <a:rPr lang="fi-FI" sz="2500" smtClean="0"/>
              <a:t> tertentu.</a:t>
            </a:r>
            <a:endParaRPr lang="id-ID" sz="2500" smtClean="0"/>
          </a:p>
          <a:p>
            <a:pPr eaLnBrk="1" hangingPunct="1">
              <a:lnSpc>
                <a:spcPct val="80000"/>
              </a:lnSpc>
            </a:pPr>
            <a:endParaRPr lang="id-ID" sz="250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idx="4294967295"/>
          </p:nvPr>
        </p:nvSpPr>
        <p:spPr/>
        <p:txBody>
          <a:bodyPr/>
          <a:lstStyle/>
          <a:p>
            <a:pPr eaLnBrk="1" hangingPunct="1"/>
            <a:endParaRPr lang="en-US" smtClean="0"/>
          </a:p>
        </p:txBody>
      </p:sp>
      <p:graphicFrame>
        <p:nvGraphicFramePr>
          <p:cNvPr id="20523" name="Group 43"/>
          <p:cNvGraphicFramePr>
            <a:graphicFrameLocks noGrp="1"/>
          </p:cNvGraphicFramePr>
          <p:nvPr/>
        </p:nvGraphicFramePr>
        <p:xfrm>
          <a:off x="838200" y="2000250"/>
          <a:ext cx="10424160" cy="3638550"/>
        </p:xfrm>
        <a:graphic>
          <a:graphicData uri="http://schemas.openxmlformats.org/drawingml/2006/table">
            <a:tbl>
              <a:tblPr/>
              <a:tblGrid>
                <a:gridCol w="2605405"/>
                <a:gridCol w="2607310"/>
                <a:gridCol w="3067685"/>
                <a:gridCol w="2143760"/>
              </a:tblGrid>
              <a:tr h="579120">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1000"/>
                        </a:spcAft>
                        <a:buClrTx/>
                        <a:buSzTx/>
                        <a:buFontTx/>
                        <a:buNone/>
                      </a:pPr>
                      <a:r>
                        <a:rPr kumimoji="0" lang="id-ID"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Non Formal</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ts val="1000"/>
                        </a:spcAft>
                        <a:buClrTx/>
                        <a:buSzTx/>
                        <a:buFontTx/>
                        <a:buNone/>
                      </a:pPr>
                      <a:r>
                        <a:rPr kumimoji="0" lang="id-ID"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Semi Formal</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ts val="1000"/>
                        </a:spcAft>
                        <a:buClrTx/>
                        <a:buSzTx/>
                        <a:buFontTx/>
                        <a:buNone/>
                      </a:pPr>
                      <a:r>
                        <a:rPr kumimoji="0" lang="id-ID"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Formal</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33705">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chemeClr val="bg1"/>
                          </a:solidFill>
                          <a:effectLst/>
                          <a:latin typeface="Arial" panose="020B0604020202020204" pitchFamily="34" charset="0"/>
                          <a:cs typeface="Arial" panose="020B0604020202020204" pitchFamily="34" charset="0"/>
                        </a:rPr>
                        <a:t>Legalitas</a:t>
                      </a:r>
                      <a:endParaRPr kumimoji="0" lang="id-ID" sz="3200" b="0"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None</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UD</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CV-PT</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4340">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chemeClr val="bg1"/>
                          </a:solidFill>
                          <a:effectLst/>
                          <a:latin typeface="Arial" panose="020B0604020202020204" pitchFamily="34" charset="0"/>
                          <a:cs typeface="Arial" panose="020B0604020202020204" pitchFamily="34" charset="0"/>
                        </a:rPr>
                        <a:t>Modal Awal</a:t>
                      </a:r>
                      <a:endParaRPr kumimoji="0" lang="id-ID" sz="3200" b="0"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Relatif kecil</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Relatif Cukup </a:t>
                      </a:r>
                      <a:r>
                        <a:rPr kumimoji="0" lang="en-ID" alt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Besar</a:t>
                      </a:r>
                      <a:endParaRPr kumimoji="0" lang="en-ID" alt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Relatif Besar</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8965">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chemeClr val="bg1"/>
                          </a:solidFill>
                          <a:effectLst/>
                          <a:latin typeface="Arial" panose="020B0604020202020204" pitchFamily="34" charset="0"/>
                          <a:cs typeface="Arial" panose="020B0604020202020204" pitchFamily="34" charset="0"/>
                        </a:rPr>
                        <a:t>Operations</a:t>
                      </a:r>
                      <a:endParaRPr kumimoji="0" lang="id-ID" sz="3200" b="0"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Dari Rumah, sewa mesin</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Sewa tempat kecil, shared office</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Sewa atau beli sendiri</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8710">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chemeClr val="bg1"/>
                          </a:solidFill>
                          <a:effectLst/>
                          <a:latin typeface="Arial" panose="020B0604020202020204" pitchFamily="34" charset="0"/>
                          <a:cs typeface="Arial" panose="020B0604020202020204" pitchFamily="34" charset="0"/>
                        </a:rPr>
                        <a:t>Marketing</a:t>
                      </a:r>
                      <a:endParaRPr kumimoji="0" lang="id-ID" sz="3200" b="0"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Sendiri, atau full variable cost</a:t>
                      </a:r>
                      <a:endPar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ts val="1000"/>
                        </a:spcAft>
                        <a:buClrTx/>
                        <a:buSzTx/>
                        <a:buFontTx/>
                        <a:buNone/>
                      </a:pPr>
                      <a:endPar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Image sederhana</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Ada team dengan gaji basic/transportation</a:t>
                      </a:r>
                      <a:endPar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Image dikontrol</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Full Team, mixed fixed &amp; variable</a:t>
                      </a:r>
                      <a:endPar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Full control</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3710">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chemeClr val="bg1"/>
                          </a:solidFill>
                          <a:effectLst/>
                          <a:latin typeface="Arial" panose="020B0604020202020204" pitchFamily="34" charset="0"/>
                          <a:cs typeface="Arial" panose="020B0604020202020204" pitchFamily="34" charset="0"/>
                        </a:rPr>
                        <a:t>Customer</a:t>
                      </a:r>
                      <a:endParaRPr kumimoji="0" lang="id-ID" sz="3200" b="0"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Beberapa dalam lingkungan terbatas</a:t>
                      </a:r>
                      <a:endParaRPr kumimoji="0" lang="id-ID" sz="3200" b="0" i="0" u="none" strike="noStrike" cap="none" normalizeH="0" baseline="0" smtClean="0">
                        <a:ln>
                          <a:noFill/>
                        </a:ln>
                        <a:solidFill>
                          <a:srgbClr val="6633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Cukup b</a:t>
                      </a:r>
                      <a:r>
                        <a:rPr kumimoji="0" lang="en-ID" alt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esar</a:t>
                      </a:r>
                      <a:endParaRPr kumimoji="0" lang="en-ID" alt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pPr>
                      <a:r>
                        <a:rPr kumimoji="0" lang="en-ID" alt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Kompleks</a:t>
                      </a:r>
                      <a:endParaRPr kumimoji="0" lang="en-ID" altLang="id-ID"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3006090"/>
          </a:xfrm>
        </p:spPr>
        <p:txBody>
          <a:bodyPr>
            <a:normAutofit/>
          </a:bodyPr>
          <a:lstStyle/>
          <a:p>
            <a:r>
              <a:rPr lang="en-ID" altLang="en-US" dirty="0">
                <a:solidFill>
                  <a:schemeClr val="accent1"/>
                </a:solidFill>
                <a:effectLst>
                  <a:outerShdw blurRad="38100" dist="25400" dir="5400000" algn="ctr" rotWithShape="0">
                    <a:srgbClr val="6E747A">
                      <a:alpha val="43000"/>
                    </a:srgbClr>
                  </a:outerShdw>
                </a:effectLst>
              </a:rPr>
              <a:t>CHAPTER-7</a:t>
            </a:r>
            <a:br>
              <a:rPr lang="en-ID" altLang="en-US" dirty="0">
                <a:solidFill>
                  <a:schemeClr val="accent1"/>
                </a:solidFill>
                <a:effectLst>
                  <a:outerShdw blurRad="38100" dist="25400" dir="5400000" algn="ctr" rotWithShape="0">
                    <a:srgbClr val="6E747A">
                      <a:alpha val="43000"/>
                    </a:srgbClr>
                  </a:outerShdw>
                </a:effectLst>
              </a:rPr>
            </a:br>
            <a:br>
              <a:rPr lang="en-ID" altLang="en-US" dirty="0"/>
            </a:br>
            <a:r>
              <a:rPr lang="en-ID" altLang="en-US" b="1" dirty="0"/>
              <a:t>MEMULAI USAHA</a:t>
            </a:r>
            <a:endParaRPr lang="en-ID" altLang="en-US" b="1" dirty="0"/>
          </a:p>
        </p:txBody>
      </p:sp>
      <p:sp>
        <p:nvSpPr>
          <p:cNvPr id="3" name="Subtitle 2"/>
          <p:cNvSpPr>
            <a:spLocks noGrp="1"/>
          </p:cNvSpPr>
          <p:nvPr>
            <p:ph type="subTitle" idx="1"/>
          </p:nvPr>
        </p:nvSpPr>
        <p:spPr/>
        <p:txBody>
          <a:bodyPr/>
          <a:lstStyle/>
          <a:p>
            <a:endParaRPr lang="en-US"/>
          </a:p>
        </p:txBody>
      </p:sp>
      <p:pic>
        <p:nvPicPr>
          <p:cNvPr id="7" name="Picture 2" descr="C:\Documents and Settings\joycef\Local Settings\Temporary Internet Files\Content.IE5\U88178B9\MC900438205[1].wmf"/>
          <p:cNvPicPr>
            <a:picLocks noChangeAspect="1" noChangeArrowheads="1"/>
          </p:cNvPicPr>
          <p:nvPr/>
        </p:nvPicPr>
        <p:blipFill>
          <a:blip r:embed="rId1" cstate="print"/>
          <a:srcRect/>
          <a:stretch>
            <a:fillRect/>
          </a:stretch>
        </p:blipFill>
        <p:spPr bwMode="auto">
          <a:xfrm>
            <a:off x="5029200" y="4476750"/>
            <a:ext cx="1825625" cy="1828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p:txBody>
          <a:bodyPr/>
          <a:lstStyle/>
          <a:p>
            <a:pPr eaLnBrk="1" hangingPunct="1"/>
            <a:r>
              <a:rPr lang="id-ID" smtClean="0"/>
              <a:t>Pe</a:t>
            </a:r>
            <a:r>
              <a:rPr lang="en-ID" altLang="id-ID" smtClean="0"/>
              <a:t>mbukaan Usaha</a:t>
            </a:r>
            <a:endParaRPr lang="en-ID" altLang="id-ID" smtClean="0"/>
          </a:p>
        </p:txBody>
      </p:sp>
      <p:sp>
        <p:nvSpPr>
          <p:cNvPr id="21507" name="Content Placeholder 2"/>
          <p:cNvSpPr>
            <a:spLocks noGrp="1"/>
          </p:cNvSpPr>
          <p:nvPr>
            <p:ph idx="4294967295"/>
          </p:nvPr>
        </p:nvSpPr>
        <p:spPr/>
        <p:txBody>
          <a:bodyPr/>
          <a:lstStyle/>
          <a:p>
            <a:pPr eaLnBrk="1" hangingPunct="1">
              <a:lnSpc>
                <a:spcPct val="80000"/>
              </a:lnSpc>
            </a:pPr>
            <a:r>
              <a:rPr lang="id-ID" sz="2200" smtClean="0"/>
              <a:t>Pe</a:t>
            </a:r>
            <a:r>
              <a:rPr lang="en-ID" altLang="id-ID" sz="2200" smtClean="0"/>
              <a:t>mbukaan</a:t>
            </a:r>
            <a:r>
              <a:rPr lang="id-ID" sz="2200" smtClean="0"/>
              <a:t> tempat usaha menjadi sebuah hal penting karena Anda mengundang teman dan kerabat yang akan membantu Anda memasarkan usaha Anda</a:t>
            </a:r>
            <a:endParaRPr lang="id-ID" sz="2200" smtClean="0"/>
          </a:p>
          <a:p>
            <a:pPr eaLnBrk="1" hangingPunct="1">
              <a:lnSpc>
                <a:spcPct val="80000"/>
              </a:lnSpc>
            </a:pPr>
            <a:r>
              <a:rPr lang="id-ID" sz="2200" smtClean="0"/>
              <a:t>Peresmian dengan </a:t>
            </a:r>
            <a:r>
              <a:rPr lang="en-ID" altLang="id-ID" sz="2200" smtClean="0"/>
              <a:t>cara</a:t>
            </a:r>
            <a:r>
              <a:rPr lang="id-ID" sz="2200" smtClean="0"/>
              <a:t> sederhana dan doa bersama sudah cukup</a:t>
            </a:r>
            <a:endParaRPr lang="id-ID" sz="2200" smtClean="0"/>
          </a:p>
          <a:p>
            <a:pPr eaLnBrk="1" hangingPunct="1">
              <a:lnSpc>
                <a:spcPct val="80000"/>
              </a:lnSpc>
            </a:pPr>
            <a:r>
              <a:rPr lang="id-ID" sz="2200" smtClean="0"/>
              <a:t>Undang juga tetangga sekitar tempat Anda buka usaha, agar usaha Anda dikenal, didukung dan didoakan oleh orang-orang di sekitar anda</a:t>
            </a:r>
            <a:endParaRPr lang="id-ID" sz="2200" smtClean="0"/>
          </a:p>
          <a:p>
            <a:pPr eaLnBrk="1" hangingPunct="1">
              <a:lnSpc>
                <a:spcPct val="80000"/>
              </a:lnSpc>
            </a:pPr>
            <a:r>
              <a:rPr lang="id-ID" sz="2200" smtClean="0"/>
              <a:t>Sebarkan </a:t>
            </a:r>
            <a:r>
              <a:rPr lang="id-ID" sz="2200" i="1" smtClean="0"/>
              <a:t>voucher </a:t>
            </a:r>
            <a:r>
              <a:rPr lang="id-ID" sz="2200" smtClean="0"/>
              <a:t> dan kupon diskon agar mereka bisa menggunakannya sendiri atau memberikannya pada orang lain untuk mencoba usaha Anda</a:t>
            </a:r>
            <a:endParaRPr lang="id-ID" sz="2200" smtClean="0"/>
          </a:p>
          <a:p>
            <a:pPr eaLnBrk="1" hangingPunct="1">
              <a:lnSpc>
                <a:spcPct val="80000"/>
              </a:lnSpc>
            </a:pPr>
            <a:r>
              <a:rPr lang="id-ID" sz="2200" smtClean="0"/>
              <a:t>Jika Anda memilih memproduksi brosur, titipkan brosur dalam jumlah tertentu kepada tamu undangan dan minta bantuan mereka untuk menyebarkannya kepada para kenalan. Hal ini efektif karena mereka pasti memuji usaha Anda.</a:t>
            </a:r>
            <a:endParaRPr lang="id-ID" sz="2200" smtClean="0"/>
          </a:p>
          <a:p>
            <a:pPr eaLnBrk="1" hangingPunct="1">
              <a:lnSpc>
                <a:spcPct val="80000"/>
              </a:lnSpc>
            </a:pPr>
            <a:endParaRPr lang="id-ID" sz="2200" smtClean="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pPr eaLnBrk="1" hangingPunct="1"/>
            <a:r>
              <a:rPr lang="en-US" sz="2800" smtClean="0"/>
              <a:t>Proses Tambahan : Website dan seragam</a:t>
            </a:r>
            <a:endParaRPr lang="id-ID" sz="2800" smtClean="0"/>
          </a:p>
        </p:txBody>
      </p:sp>
      <p:sp>
        <p:nvSpPr>
          <p:cNvPr id="22531" name="Content Placeholder 2"/>
          <p:cNvSpPr>
            <a:spLocks noGrp="1"/>
          </p:cNvSpPr>
          <p:nvPr>
            <p:ph idx="4294967295"/>
          </p:nvPr>
        </p:nvSpPr>
        <p:spPr/>
        <p:txBody>
          <a:bodyPr/>
          <a:lstStyle/>
          <a:p>
            <a:pPr eaLnBrk="1" hangingPunct="1"/>
            <a:r>
              <a:rPr lang="id-ID" smtClean="0"/>
              <a:t>Website</a:t>
            </a:r>
            <a:endParaRPr lang="id-ID" smtClean="0"/>
          </a:p>
          <a:p>
            <a:pPr lvl="1" eaLnBrk="1" hangingPunct="1"/>
            <a:r>
              <a:rPr lang="id-ID" sz="2000" smtClean="0"/>
              <a:t>Membuat </a:t>
            </a:r>
            <a:r>
              <a:rPr lang="id-ID" sz="2000" i="1" smtClean="0"/>
              <a:t>website </a:t>
            </a:r>
            <a:r>
              <a:rPr lang="id-ID" sz="2000" smtClean="0"/>
              <a:t>untuk beberapa bidang industri adalah mutlak, seperti pada industri toples cantik, jaket kulit atau makanan ringan, bahkan rumah makan.</a:t>
            </a:r>
            <a:endParaRPr lang="id-ID" sz="2000" smtClean="0"/>
          </a:p>
          <a:p>
            <a:pPr lvl="1" eaLnBrk="1" hangingPunct="1"/>
            <a:r>
              <a:rPr lang="id-ID" sz="2000" smtClean="0"/>
              <a:t>Lakukanlah secara gratis, cari </a:t>
            </a:r>
            <a:r>
              <a:rPr lang="id-ID" sz="2000" i="1" smtClean="0"/>
              <a:t>websites</a:t>
            </a:r>
            <a:r>
              <a:rPr lang="id-ID" sz="2000" smtClean="0"/>
              <a:t> yang memberikan Anda kemudahan ini seperti: </a:t>
            </a:r>
            <a:r>
              <a:rPr lang="id-ID" sz="2000" i="1" smtClean="0"/>
              <a:t>blogspot</a:t>
            </a:r>
            <a:r>
              <a:rPr lang="id-ID" sz="2000" smtClean="0"/>
              <a:t>, </a:t>
            </a:r>
            <a:r>
              <a:rPr lang="id-ID" sz="2000" i="1" smtClean="0"/>
              <a:t>wordpress</a:t>
            </a:r>
            <a:r>
              <a:rPr lang="id-ID" sz="2000" smtClean="0"/>
              <a:t>, </a:t>
            </a:r>
            <a:r>
              <a:rPr lang="id-ID" sz="2000" i="1" smtClean="0"/>
              <a:t>weebly</a:t>
            </a:r>
            <a:r>
              <a:rPr lang="id-ID" sz="2000" smtClean="0"/>
              <a:t>, </a:t>
            </a:r>
            <a:r>
              <a:rPr lang="id-ID" sz="2000" i="1" smtClean="0"/>
              <a:t>multiply</a:t>
            </a:r>
            <a:r>
              <a:rPr lang="id-ID" sz="2000" smtClean="0"/>
              <a:t>, </a:t>
            </a:r>
            <a:r>
              <a:rPr lang="en-ID" altLang="id-ID" sz="2000" smtClean="0"/>
              <a:t>dan lain sebagainya.</a:t>
            </a:r>
            <a:endParaRPr lang="id-ID" sz="2000" smtClean="0"/>
          </a:p>
          <a:p>
            <a:pPr lvl="1" eaLnBrk="1" hangingPunct="1"/>
            <a:r>
              <a:rPr lang="id-ID" sz="2000" smtClean="0"/>
              <a:t>Jika Anda merasa perlu alamat </a:t>
            </a:r>
            <a:r>
              <a:rPr lang="id-ID" sz="2000" i="1" smtClean="0"/>
              <a:t>web personal</a:t>
            </a:r>
            <a:r>
              <a:rPr lang="id-ID" sz="2000" smtClean="0"/>
              <a:t>, beli </a:t>
            </a:r>
            <a:r>
              <a:rPr lang="id-ID" sz="2000" i="1" smtClean="0"/>
              <a:t>domain name</a:t>
            </a:r>
            <a:r>
              <a:rPr lang="id-ID" sz="2000" smtClean="0"/>
              <a:t> saja (sekitar 500-600 ribu rupiah untuk 5 tahun) dan forward semuanya klik ke web hosting gratis Anda. </a:t>
            </a:r>
            <a:endParaRPr lang="id-ID" sz="2000" smtClean="0"/>
          </a:p>
          <a:p>
            <a:pPr eaLnBrk="1" hangingPunct="1">
              <a:buFontTx/>
              <a:buNone/>
            </a:pPr>
            <a:endParaRPr lang="id-ID" sz="200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pPr eaLnBrk="1" hangingPunct="1"/>
            <a:endParaRPr lang="en-US" smtClean="0"/>
          </a:p>
        </p:txBody>
      </p:sp>
      <p:sp>
        <p:nvSpPr>
          <p:cNvPr id="23555" name="Content Placeholder 2"/>
          <p:cNvSpPr>
            <a:spLocks noGrp="1"/>
          </p:cNvSpPr>
          <p:nvPr>
            <p:ph idx="4294967295"/>
          </p:nvPr>
        </p:nvSpPr>
        <p:spPr/>
        <p:txBody>
          <a:bodyPr/>
          <a:lstStyle/>
          <a:p>
            <a:pPr eaLnBrk="1" hangingPunct="1"/>
            <a:r>
              <a:rPr lang="id-ID" smtClean="0"/>
              <a:t>Seragam</a:t>
            </a:r>
            <a:endParaRPr lang="id-ID" smtClean="0"/>
          </a:p>
          <a:p>
            <a:pPr lvl="1" eaLnBrk="1" hangingPunct="1"/>
            <a:r>
              <a:rPr lang="id-ID" smtClean="0"/>
              <a:t>Untuk beberapa bidang seperti rumah makan, jasa Event Organizer maka diperlukan pakaian seragam petugas untuk mengangkat citra Anda. </a:t>
            </a:r>
            <a:endParaRPr lang="id-ID" smtClean="0"/>
          </a:p>
          <a:p>
            <a:pPr lvl="1" eaLnBrk="1" hangingPunct="1"/>
            <a:r>
              <a:rPr lang="it-IT" smtClean="0"/>
              <a:t>Carilah cara untuk menghemat, misalnya dengan </a:t>
            </a:r>
            <a:r>
              <a:rPr lang="it-IT" i="1" smtClean="0"/>
              <a:t>sponsorship</a:t>
            </a:r>
            <a:r>
              <a:rPr lang="it-IT" smtClean="0"/>
              <a:t> dari para supplier Anda</a:t>
            </a:r>
            <a:endParaRPr lang="id-ID" smtClean="0"/>
          </a:p>
          <a:p>
            <a:pPr lvl="1" eaLnBrk="1" hangingPunct="1"/>
            <a:r>
              <a:rPr lang="it-IT" smtClean="0"/>
              <a:t>Gunakanlah kualitas sedang sampai murah untuk tahap awal.</a:t>
            </a:r>
            <a:endParaRPr lang="id-ID" smtClean="0"/>
          </a:p>
          <a:p>
            <a:pPr eaLnBrk="1" hangingPunct="1">
              <a:buFontTx/>
              <a:buNone/>
            </a:pPr>
            <a:endParaRPr lang="id-ID"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981200" y="202883"/>
            <a:ext cx="8229600" cy="1143000"/>
          </a:xfrm>
        </p:spPr>
        <p:txBody>
          <a:bodyPr/>
          <a:lstStyle/>
          <a:p>
            <a:pPr eaLnBrk="1" hangingPunct="1"/>
            <a:r>
              <a:rPr lang="id-ID" smtClean="0"/>
              <a:t>Belajar dari </a:t>
            </a:r>
            <a:r>
              <a:rPr lang="id-ID" i="1" smtClean="0"/>
              <a:t>Common Mistakes</a:t>
            </a:r>
            <a:endParaRPr lang="id-ID" smtClean="0"/>
          </a:p>
        </p:txBody>
      </p:sp>
      <p:sp>
        <p:nvSpPr>
          <p:cNvPr id="24579" name="Content Placeholder 2"/>
          <p:cNvSpPr>
            <a:spLocks noGrp="1"/>
          </p:cNvSpPr>
          <p:nvPr>
            <p:ph idx="4294967295"/>
          </p:nvPr>
        </p:nvSpPr>
        <p:spPr/>
        <p:txBody>
          <a:bodyPr/>
          <a:lstStyle/>
          <a:p>
            <a:pPr eaLnBrk="1" hangingPunct="1">
              <a:lnSpc>
                <a:spcPct val="80000"/>
              </a:lnSpc>
            </a:pPr>
            <a:r>
              <a:rPr lang="id-ID" sz="2200" smtClean="0"/>
              <a:t>Pengalaman adalah Guru yang paling baik</a:t>
            </a:r>
            <a:endParaRPr lang="id-ID" sz="2200" smtClean="0"/>
          </a:p>
          <a:p>
            <a:pPr eaLnBrk="1" hangingPunct="1">
              <a:lnSpc>
                <a:spcPct val="80000"/>
              </a:lnSpc>
            </a:pPr>
            <a:r>
              <a:rPr lang="id-ID" sz="2200" smtClean="0"/>
              <a:t>Hal-hal yang perlu diperhatikan : </a:t>
            </a:r>
            <a:endParaRPr lang="id-ID" sz="2200" smtClean="0"/>
          </a:p>
          <a:p>
            <a:pPr lvl="1" eaLnBrk="1" hangingPunct="1">
              <a:lnSpc>
                <a:spcPct val="80000"/>
              </a:lnSpc>
            </a:pPr>
            <a:r>
              <a:rPr lang="it-IT" sz="2000" smtClean="0"/>
              <a:t>Membuat usaha bisnis secara legal di tahap awal atau terburu-buru pada bulan-bulan pertama, mengikat hubungan hukum tanpa mengalami kerjasama sebelumnya</a:t>
            </a:r>
            <a:endParaRPr lang="id-ID" sz="2000" smtClean="0"/>
          </a:p>
          <a:p>
            <a:pPr lvl="1" eaLnBrk="1" hangingPunct="1">
              <a:lnSpc>
                <a:spcPct val="80000"/>
              </a:lnSpc>
            </a:pPr>
            <a:r>
              <a:rPr lang="id-ID" sz="2000" smtClean="0"/>
              <a:t>Tidak melakukan riset mendalam terhadap persaingan dan kekuatan internal (SWOT analysis)</a:t>
            </a:r>
            <a:endParaRPr lang="id-ID" sz="2000" smtClean="0"/>
          </a:p>
          <a:p>
            <a:pPr lvl="1" eaLnBrk="1" hangingPunct="1">
              <a:lnSpc>
                <a:spcPct val="80000"/>
              </a:lnSpc>
            </a:pPr>
            <a:r>
              <a:rPr lang="id-ID" sz="2000" smtClean="0"/>
              <a:t>Menghabiskan terlalu banyak dana untuk membeli peralatan dan renovasi, termasuk sewa tempat, salah memilih lokasi</a:t>
            </a:r>
            <a:endParaRPr lang="id-ID" sz="2000" smtClean="0"/>
          </a:p>
          <a:p>
            <a:pPr lvl="1" eaLnBrk="1" hangingPunct="1">
              <a:lnSpc>
                <a:spcPct val="80000"/>
              </a:lnSpc>
            </a:pPr>
            <a:r>
              <a:rPr lang="id-ID" sz="2000" smtClean="0"/>
              <a:t>Membayar upah tenaga kerja lebih mahal dari pesaing</a:t>
            </a:r>
            <a:endParaRPr lang="id-ID" sz="2000" smtClean="0"/>
          </a:p>
          <a:p>
            <a:pPr lvl="1" eaLnBrk="1" hangingPunct="1">
              <a:lnSpc>
                <a:spcPct val="80000"/>
              </a:lnSpc>
            </a:pPr>
            <a:r>
              <a:rPr lang="id-ID" sz="2000" smtClean="0"/>
              <a:t>Menggunakan tenaga kerja yang level-nya lebih tinggi dari pesaing  </a:t>
            </a:r>
            <a:endParaRPr lang="id-ID" sz="2000" smtClean="0"/>
          </a:p>
          <a:p>
            <a:pPr eaLnBrk="1" hangingPunct="1">
              <a:lnSpc>
                <a:spcPct val="80000"/>
              </a:lnSpc>
            </a:pPr>
            <a:r>
              <a:rPr lang="id-ID" sz="2200" smtClean="0"/>
              <a:t>Cara terbaik mempelajari </a:t>
            </a:r>
            <a:r>
              <a:rPr lang="id-ID" sz="2200" i="1" smtClean="0"/>
              <a:t>common mistakes</a:t>
            </a:r>
            <a:r>
              <a:rPr lang="id-ID" sz="2200" smtClean="0"/>
              <a:t> adalah berinteraksi langsung dengan pelaku usaha yang pernah mengalaminya. </a:t>
            </a:r>
            <a:r>
              <a:rPr lang="fi-FI" sz="2200" smtClean="0"/>
              <a:t>Pelajarilah kiat-kiat mereka untuk bangkit dari kesalahan dan untuk memperbaiki kesalahan itu.</a:t>
            </a:r>
            <a:endParaRPr lang="id-ID" sz="2200" smtClean="0"/>
          </a:p>
          <a:p>
            <a:pPr eaLnBrk="1" hangingPunct="1">
              <a:lnSpc>
                <a:spcPct val="80000"/>
              </a:lnSpc>
            </a:pPr>
            <a:endParaRPr lang="id-ID" sz="220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eaLnBrk="1" hangingPunct="1"/>
            <a:r>
              <a:rPr lang="id-ID" sz="3600" smtClean="0"/>
              <a:t>11 Hal Praktis dalam Memulai Usaha </a:t>
            </a:r>
            <a:endParaRPr lang="id-ID" sz="3600" smtClean="0"/>
          </a:p>
        </p:txBody>
      </p:sp>
      <p:sp>
        <p:nvSpPr>
          <p:cNvPr id="4099" name="Content Placeholder 2"/>
          <p:cNvSpPr>
            <a:spLocks noGrp="1"/>
          </p:cNvSpPr>
          <p:nvPr>
            <p:ph idx="4294967295"/>
          </p:nvPr>
        </p:nvSpPr>
        <p:spPr/>
        <p:txBody>
          <a:bodyPr>
            <a:normAutofit lnSpcReduction="10000"/>
          </a:bodyPr>
          <a:lstStyle/>
          <a:p>
            <a:pPr eaLnBrk="1" hangingPunct="1"/>
            <a:r>
              <a:rPr lang="en-US" sz="2000" smtClean="0"/>
              <a:t>Memilih </a:t>
            </a:r>
            <a:r>
              <a:rPr lang="en-ID" altLang="en-US" sz="2000" smtClean="0"/>
              <a:t>n</a:t>
            </a:r>
            <a:r>
              <a:rPr lang="en-US" sz="2000" smtClean="0"/>
              <a:t>ama dan membuat logo </a:t>
            </a:r>
            <a:r>
              <a:rPr lang="en-ID" altLang="en-US" sz="2000" smtClean="0"/>
              <a:t>usaha</a:t>
            </a:r>
            <a:endParaRPr lang="id-ID" sz="2000" smtClean="0"/>
          </a:p>
          <a:p>
            <a:pPr eaLnBrk="1" hangingPunct="1"/>
            <a:r>
              <a:rPr lang="en-US" sz="2000" smtClean="0"/>
              <a:t>Memilih tempat usaha</a:t>
            </a:r>
            <a:endParaRPr lang="id-ID" sz="2000" smtClean="0"/>
          </a:p>
          <a:p>
            <a:pPr eaLnBrk="1" hangingPunct="1"/>
            <a:r>
              <a:rPr lang="en-US" sz="2000" smtClean="0"/>
              <a:t>Pemenuhan terhadap </a:t>
            </a:r>
            <a:r>
              <a:rPr lang="en-ID" altLang="en-US" sz="2000" smtClean="0"/>
              <a:t>peralatan dan perlengkapan usaha</a:t>
            </a:r>
            <a:endParaRPr lang="id-ID" sz="2000" smtClean="0"/>
          </a:p>
          <a:p>
            <a:pPr eaLnBrk="1" hangingPunct="1"/>
            <a:r>
              <a:rPr lang="en-US" sz="2000" smtClean="0"/>
              <a:t>Merekrut pegawai</a:t>
            </a:r>
            <a:endParaRPr lang="id-ID" sz="2000" smtClean="0"/>
          </a:p>
          <a:p>
            <a:pPr eaLnBrk="1" hangingPunct="1"/>
            <a:r>
              <a:rPr lang="id-ID" sz="2000" smtClean="0"/>
              <a:t>Melakukan persiapan dan uji coba</a:t>
            </a:r>
            <a:endParaRPr lang="id-ID" sz="2000" smtClean="0"/>
          </a:p>
          <a:p>
            <a:pPr eaLnBrk="1" hangingPunct="1"/>
            <a:r>
              <a:rPr lang="en-US" sz="2000" smtClean="0"/>
              <a:t>Me</a:t>
            </a:r>
            <a:r>
              <a:rPr lang="en-ID" altLang="en-US" sz="2000" smtClean="0"/>
              <a:t>lakukan </a:t>
            </a:r>
            <a:r>
              <a:rPr lang="en-US" sz="2000" smtClean="0"/>
              <a:t>promosi</a:t>
            </a:r>
            <a:endParaRPr lang="id-ID" sz="2000" smtClean="0"/>
          </a:p>
          <a:p>
            <a:pPr eaLnBrk="1" hangingPunct="1"/>
            <a:r>
              <a:rPr lang="en-ID" altLang="id-ID" sz="2000" smtClean="0"/>
              <a:t>Mempertimbangkan legalitas usaha</a:t>
            </a:r>
            <a:endParaRPr lang="id-ID" sz="2000" smtClean="0"/>
          </a:p>
          <a:p>
            <a:pPr eaLnBrk="1" hangingPunct="1"/>
            <a:r>
              <a:rPr lang="en-ID" altLang="id-ID" sz="2000" smtClean="0"/>
              <a:t>Pembukaan Usaha</a:t>
            </a:r>
            <a:endParaRPr lang="id-ID" sz="2000" smtClean="0"/>
          </a:p>
          <a:p>
            <a:pPr eaLnBrk="1" hangingPunct="1"/>
            <a:r>
              <a:rPr lang="en-US" sz="2000" smtClean="0"/>
              <a:t>Belajar dari </a:t>
            </a:r>
            <a:r>
              <a:rPr lang="en-US" sz="2000" i="1" smtClean="0"/>
              <a:t>common mistakes</a:t>
            </a:r>
            <a:endParaRPr lang="id-ID" sz="2000" smtClean="0"/>
          </a:p>
          <a:p>
            <a:pPr eaLnBrk="1" hangingPunct="1"/>
            <a:endParaRPr lang="id-ID" sz="200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600200" y="638175"/>
            <a:ext cx="8722995" cy="990600"/>
          </a:xfrm>
        </p:spPr>
        <p:txBody>
          <a:bodyPr>
            <a:normAutofit/>
          </a:bodyPr>
          <a:lstStyle/>
          <a:p>
            <a:pPr eaLnBrk="1" hangingPunct="1"/>
            <a:r>
              <a:rPr lang="en-US" smtClean="0"/>
              <a:t>Memilih </a:t>
            </a:r>
            <a:r>
              <a:rPr lang="en-ID" altLang="en-US" smtClean="0"/>
              <a:t>n</a:t>
            </a:r>
            <a:r>
              <a:rPr lang="en-US" smtClean="0"/>
              <a:t>ama dan membuat logo</a:t>
            </a:r>
            <a:endParaRPr lang="id-ID" smtClean="0"/>
          </a:p>
        </p:txBody>
      </p:sp>
      <p:sp>
        <p:nvSpPr>
          <p:cNvPr id="5123" name="Content Placeholder 2"/>
          <p:cNvSpPr>
            <a:spLocks noGrp="1"/>
          </p:cNvSpPr>
          <p:nvPr>
            <p:ph idx="4294967295"/>
          </p:nvPr>
        </p:nvSpPr>
        <p:spPr/>
        <p:txBody>
          <a:bodyPr/>
          <a:lstStyle/>
          <a:p>
            <a:pPr eaLnBrk="1" hangingPunct="1"/>
            <a:r>
              <a:rPr lang="id-ID" smtClean="0"/>
              <a:t>Terdapat hal-hal yang sangat prinsipil dalam membuat nama dan logo karena peran strategisnya di kemudian hari. </a:t>
            </a:r>
            <a:endParaRPr lang="id-ID" smtClean="0"/>
          </a:p>
          <a:p>
            <a:pPr eaLnBrk="1" hangingPunct="1"/>
            <a:r>
              <a:rPr lang="id-ID" smtClean="0"/>
              <a:t>Nama dan logo Anda akan diingat selamanya serta memiliki karakter yang akan menunjang keberhasilan bisnis Anda</a:t>
            </a:r>
            <a:endParaRPr lang="id-ID"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pPr eaLnBrk="1" hangingPunct="1"/>
            <a:r>
              <a:rPr lang="id-ID" smtClean="0"/>
              <a:t>Tips Praktis</a:t>
            </a:r>
            <a:endParaRPr lang="id-ID" smtClean="0"/>
          </a:p>
        </p:txBody>
      </p:sp>
      <p:sp>
        <p:nvSpPr>
          <p:cNvPr id="3" name="Content Placeholder 2"/>
          <p:cNvSpPr>
            <a:spLocks noGrp="1"/>
          </p:cNvSpPr>
          <p:nvPr>
            <p:ph idx="4294967295"/>
          </p:nvPr>
        </p:nvSpPr>
        <p:spPr/>
        <p:txBody>
          <a:bodyPr>
            <a:normAutofit lnSpcReduction="10000"/>
          </a:bodyPr>
          <a:lstStyle/>
          <a:p>
            <a:pPr eaLnBrk="1" hangingPunct="1">
              <a:lnSpc>
                <a:spcPct val="80000"/>
              </a:lnSpc>
              <a:defRPr/>
            </a:pPr>
            <a:r>
              <a:rPr lang="id-ID" sz="3000" smtClean="0"/>
              <a:t>Pilihlah nama yang mudah diingat, sesuai dengan </a:t>
            </a:r>
            <a:r>
              <a:rPr lang="en-ID" altLang="id-ID" sz="3000" smtClean="0"/>
              <a:t>jenis usaha</a:t>
            </a:r>
            <a:r>
              <a:rPr lang="id-ID" sz="3000" smtClean="0"/>
              <a:t> Anda</a:t>
            </a:r>
            <a:endParaRPr lang="id-ID" sz="3000" smtClean="0"/>
          </a:p>
          <a:p>
            <a:pPr eaLnBrk="1" hangingPunct="1">
              <a:lnSpc>
                <a:spcPct val="80000"/>
              </a:lnSpc>
              <a:defRPr/>
            </a:pPr>
            <a:r>
              <a:rPr lang="id-ID" sz="3000" smtClean="0"/>
              <a:t>Perhatikan apakah nama yang Anda ciptakan sudah ada yang memiliki (terutama di lingkungan sekitar) atau sangat umum  karena akan berdampak pada </a:t>
            </a:r>
            <a:r>
              <a:rPr lang="id-ID" sz="3000" i="1" smtClean="0"/>
              <a:t>branding</a:t>
            </a:r>
            <a:r>
              <a:rPr lang="id-ID" sz="3000" smtClean="0"/>
              <a:t> Anda</a:t>
            </a:r>
            <a:endParaRPr lang="id-ID" sz="3000" smtClean="0"/>
          </a:p>
          <a:p>
            <a:pPr eaLnBrk="1" hangingPunct="1">
              <a:lnSpc>
                <a:spcPct val="80000"/>
              </a:lnSpc>
              <a:defRPr/>
            </a:pPr>
            <a:r>
              <a:rPr lang="id-ID" sz="3000" smtClean="0"/>
              <a:t>Buatlah logo yang sesuai dengan cita-rasa Anda sebagai owner, buatlah agar ia mengandung sebuah cita-cita yang bisa bercerita</a:t>
            </a:r>
            <a:endParaRPr lang="id-ID" sz="3000" smtClean="0"/>
          </a:p>
          <a:p>
            <a:pPr eaLnBrk="1" hangingPunct="1">
              <a:lnSpc>
                <a:spcPct val="80000"/>
              </a:lnSpc>
              <a:defRPr/>
            </a:pPr>
            <a:r>
              <a:rPr lang="id-ID" sz="3000" smtClean="0"/>
              <a:t>Citrakanlah ke dalam masyarakat melalui </a:t>
            </a:r>
            <a:r>
              <a:rPr lang="id-ID" sz="3000" i="1" smtClean="0"/>
              <a:t>story telling</a:t>
            </a:r>
            <a:r>
              <a:rPr lang="id-ID" sz="3000" smtClean="0"/>
              <a:t>, </a:t>
            </a:r>
            <a:r>
              <a:rPr lang="en-ID" altLang="id-ID" sz="3000" smtClean="0"/>
              <a:t>promosi</a:t>
            </a:r>
            <a:r>
              <a:rPr lang="id-ID" sz="3000" smtClean="0"/>
              <a:t> dan sebagainya.</a:t>
            </a:r>
            <a:endParaRPr lang="id-ID" sz="3000" smtClean="0"/>
          </a:p>
          <a:p>
            <a:pPr eaLnBrk="1" hangingPunct="1">
              <a:lnSpc>
                <a:spcPct val="80000"/>
              </a:lnSpc>
              <a:defRPr/>
            </a:pPr>
            <a:endParaRPr lang="id-ID" sz="300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eaLnBrk="1" hangingPunct="1"/>
            <a:r>
              <a:rPr lang="id-ID" sz="3600" smtClean="0"/>
              <a:t>Menerjemahkan nama menjadi logo</a:t>
            </a:r>
            <a:endParaRPr lang="id-ID" sz="3600" smtClean="0"/>
          </a:p>
        </p:txBody>
      </p:sp>
      <p:sp>
        <p:nvSpPr>
          <p:cNvPr id="7171" name="Content Placeholder 2"/>
          <p:cNvSpPr>
            <a:spLocks noGrp="1"/>
          </p:cNvSpPr>
          <p:nvPr>
            <p:ph idx="4294967295"/>
          </p:nvPr>
        </p:nvSpPr>
        <p:spPr/>
        <p:txBody>
          <a:bodyPr/>
          <a:lstStyle/>
          <a:p>
            <a:pPr eaLnBrk="1" hangingPunct="1"/>
            <a:r>
              <a:rPr lang="id-ID" sz="2400" smtClean="0"/>
              <a:t>Nah, bagaimana caranya? </a:t>
            </a:r>
            <a:endParaRPr lang="id-ID" sz="2400" smtClean="0"/>
          </a:p>
          <a:p>
            <a:pPr lvl="1" eaLnBrk="1" hangingPunct="1"/>
            <a:r>
              <a:rPr lang="id-ID" sz="2000" smtClean="0"/>
              <a:t>Akan sangat ideal jika Anda memiliki ke</a:t>
            </a:r>
            <a:r>
              <a:rPr lang="en-ID" altLang="id-ID" sz="2000" smtClean="0"/>
              <a:t>terampilan dalam</a:t>
            </a:r>
            <a:r>
              <a:rPr lang="id-ID" sz="2000" smtClean="0"/>
              <a:t> </a:t>
            </a:r>
            <a:r>
              <a:rPr lang="id-ID" sz="2000" i="1" smtClean="0"/>
              <a:t>design</a:t>
            </a:r>
            <a:r>
              <a:rPr lang="id-ID" sz="2000" smtClean="0"/>
              <a:t> seperti </a:t>
            </a:r>
            <a:r>
              <a:rPr lang="id-ID" sz="2000" i="1" smtClean="0"/>
              <a:t>photoshop</a:t>
            </a:r>
            <a:r>
              <a:rPr lang="id-ID" sz="2000" smtClean="0"/>
              <a:t> atau </a:t>
            </a:r>
            <a:r>
              <a:rPr lang="id-ID" sz="2000" i="1" smtClean="0"/>
              <a:t>corel</a:t>
            </a:r>
            <a:r>
              <a:rPr lang="id-ID" sz="2000" smtClean="0"/>
              <a:t>. Jika tidak, Anda bisa mencari teman </a:t>
            </a:r>
            <a:r>
              <a:rPr lang="en-ID" altLang="id-ID" sz="2000" smtClean="0"/>
              <a:t>atau </a:t>
            </a:r>
            <a:r>
              <a:rPr lang="id-ID" sz="2000" smtClean="0"/>
              <a:t>mahasiswa lain yang menguasainya untuk menciptakan logo dan turunannya untuk Anda. </a:t>
            </a:r>
            <a:endParaRPr lang="id-ID" sz="2000" smtClean="0"/>
          </a:p>
          <a:p>
            <a:pPr lvl="1" eaLnBrk="1" hangingPunct="1"/>
            <a:r>
              <a:rPr lang="id-ID" sz="2000" smtClean="0"/>
              <a:t>Sebaiknya jangan memaksakan diri jika Anda tidak memiliki kemampuan dan cita rasa seni. Mengeluarkan beberapa ratus ribu rupiah rasanya amat pantas.  </a:t>
            </a:r>
            <a:endParaRPr lang="id-ID" sz="2000" smtClean="0"/>
          </a:p>
          <a:p>
            <a:pPr lvl="1" eaLnBrk="1" hangingPunct="1"/>
            <a:r>
              <a:rPr lang="id-ID" sz="2000" smtClean="0"/>
              <a:t>Anda juga bisa melakukan </a:t>
            </a:r>
            <a:r>
              <a:rPr lang="id-ID" sz="2000" i="1" smtClean="0"/>
              <a:t>browsing  </a:t>
            </a:r>
            <a:r>
              <a:rPr lang="id-ID" sz="2000" smtClean="0"/>
              <a:t>di Google untuk mencari inspirasi logo perusahaan sejenis di dunia dan membuat penyesuaian-penyesuaian yang perlu.</a:t>
            </a:r>
            <a:endParaRPr lang="id-ID" sz="2000" smtClean="0"/>
          </a:p>
          <a:p>
            <a:pPr marL="0" indent="0" eaLnBrk="1" hangingPunct="1">
              <a:buNone/>
            </a:pPr>
            <a:endParaRPr lang="id-ID" sz="240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p:txBody>
          <a:bodyPr/>
          <a:lstStyle/>
          <a:p>
            <a:pPr eaLnBrk="1" hangingPunct="1"/>
            <a:r>
              <a:rPr lang="en-US" smtClean="0"/>
              <a:t>Memilih tempat usaha</a:t>
            </a:r>
            <a:endParaRPr lang="id-ID" smtClean="0"/>
          </a:p>
        </p:txBody>
      </p:sp>
      <p:sp>
        <p:nvSpPr>
          <p:cNvPr id="3" name="Content Placeholder 2"/>
          <p:cNvSpPr>
            <a:spLocks noGrp="1"/>
          </p:cNvSpPr>
          <p:nvPr>
            <p:ph idx="4294967295"/>
          </p:nvPr>
        </p:nvSpPr>
        <p:spPr/>
        <p:txBody>
          <a:bodyPr>
            <a:normAutofit lnSpcReduction="10000"/>
          </a:bodyPr>
          <a:lstStyle/>
          <a:p>
            <a:pPr eaLnBrk="1" hangingPunct="1">
              <a:lnSpc>
                <a:spcPct val="80000"/>
              </a:lnSpc>
              <a:buFontTx/>
              <a:buNone/>
              <a:defRPr/>
            </a:pPr>
            <a:r>
              <a:rPr lang="en-ID" altLang="id-ID" sz="2500" smtClean="0"/>
              <a:t>Ada beberapa hal yang sebaiknya</a:t>
            </a:r>
            <a:r>
              <a:rPr lang="id-ID" sz="2500" smtClean="0"/>
              <a:t> diperhatikan </a:t>
            </a:r>
            <a:endParaRPr lang="id-ID" sz="2500" smtClean="0"/>
          </a:p>
          <a:p>
            <a:pPr eaLnBrk="1" hangingPunct="1">
              <a:lnSpc>
                <a:spcPct val="80000"/>
              </a:lnSpc>
              <a:defRPr/>
            </a:pPr>
            <a:r>
              <a:rPr lang="id-ID" sz="2500" smtClean="0"/>
              <a:t>Jika usaha Anda tidak </a:t>
            </a:r>
            <a:r>
              <a:rPr lang="en-ID" altLang="id-ID" sz="2500" smtClean="0"/>
              <a:t>akan didatangi</a:t>
            </a:r>
            <a:r>
              <a:rPr lang="id-ID" sz="2500" smtClean="0"/>
              <a:t> pelanggan, maka lakukan operasional </a:t>
            </a:r>
            <a:r>
              <a:rPr lang="en-ID" altLang="id-ID" sz="2500" smtClean="0"/>
              <a:t>usaha</a:t>
            </a:r>
            <a:r>
              <a:rPr lang="id-ID" sz="2500" smtClean="0"/>
              <a:t> dari rumah (misalnya tempat kos) saja. Untuk alamat, Anda bisa menyewa alamat usaha, baik yang resmi misalnya </a:t>
            </a:r>
            <a:r>
              <a:rPr lang="id-ID" sz="2500" i="1" smtClean="0"/>
              <a:t>digital office</a:t>
            </a:r>
            <a:r>
              <a:rPr lang="id-ID" sz="2500" smtClean="0"/>
              <a:t> maupun di tempat teman Anda.</a:t>
            </a:r>
            <a:endParaRPr lang="id-ID" sz="2500" smtClean="0"/>
          </a:p>
          <a:p>
            <a:pPr eaLnBrk="1" hangingPunct="1">
              <a:lnSpc>
                <a:spcPct val="80000"/>
              </a:lnSpc>
              <a:defRPr/>
            </a:pPr>
            <a:r>
              <a:rPr lang="id-ID" sz="2500" smtClean="0"/>
              <a:t>Jika Anda harus berada di lokasi tertentu, cari kemungkinan Anda bisa menyewa dengan harga miring seperti lantai 2 pada sebuah ruko.</a:t>
            </a:r>
            <a:endParaRPr lang="id-ID" sz="2500" smtClean="0"/>
          </a:p>
          <a:p>
            <a:pPr eaLnBrk="1" hangingPunct="1">
              <a:lnSpc>
                <a:spcPct val="80000"/>
              </a:lnSpc>
              <a:defRPr/>
            </a:pPr>
            <a:r>
              <a:rPr lang="id-ID" sz="2500" smtClean="0"/>
              <a:t>Jika usaha Anda harus di lantai 1, cari kemungkinan Anda bisa melakukan </a:t>
            </a:r>
            <a:r>
              <a:rPr lang="id-ID" sz="2500" i="1" smtClean="0"/>
              <a:t>profit sharing</a:t>
            </a:r>
            <a:r>
              <a:rPr lang="id-ID" sz="2500" smtClean="0"/>
              <a:t> dengan pemilik tempat. (Ingat, tekan semua </a:t>
            </a:r>
            <a:r>
              <a:rPr lang="id-ID" sz="2500" i="1" smtClean="0"/>
              <a:t>fixed cost</a:t>
            </a:r>
            <a:r>
              <a:rPr lang="id-ID" sz="2500" smtClean="0"/>
              <a:t>, sebarkan resiko dan bandingkanlah setiap pengeluaran dengan profit Anda) </a:t>
            </a:r>
            <a:endParaRPr lang="id-ID" sz="2500" smtClean="0"/>
          </a:p>
          <a:p>
            <a:pPr eaLnBrk="1" hangingPunct="1">
              <a:lnSpc>
                <a:spcPct val="80000"/>
              </a:lnSpc>
              <a:defRPr/>
            </a:pPr>
            <a:endParaRPr lang="id-ID" sz="250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pPr eaLnBrk="1" hangingPunct="1"/>
            <a:r>
              <a:rPr lang="en-US" smtClean="0"/>
              <a:t>Membeli perlengkapan</a:t>
            </a:r>
            <a:endParaRPr lang="id-ID" smtClean="0"/>
          </a:p>
        </p:txBody>
      </p:sp>
      <p:sp>
        <p:nvSpPr>
          <p:cNvPr id="3" name="Content Placeholder 2"/>
          <p:cNvSpPr>
            <a:spLocks noGrp="1"/>
          </p:cNvSpPr>
          <p:nvPr>
            <p:ph idx="4294967295"/>
          </p:nvPr>
        </p:nvSpPr>
        <p:spPr/>
        <p:txBody>
          <a:bodyPr>
            <a:normAutofit lnSpcReduction="10000"/>
          </a:bodyPr>
          <a:lstStyle/>
          <a:p>
            <a:pPr eaLnBrk="1" hangingPunct="1">
              <a:lnSpc>
                <a:spcPct val="90000"/>
              </a:lnSpc>
              <a:buFontTx/>
              <a:buNone/>
              <a:defRPr/>
            </a:pPr>
            <a:r>
              <a:rPr lang="id-ID" sz="2400" smtClean="0"/>
              <a:t>Tips dalam membeli perlengkapan:</a:t>
            </a:r>
            <a:endParaRPr lang="id-ID" sz="1700" smtClean="0"/>
          </a:p>
          <a:p>
            <a:pPr eaLnBrk="1" hangingPunct="1">
              <a:lnSpc>
                <a:spcPct val="90000"/>
              </a:lnSpc>
              <a:defRPr/>
            </a:pPr>
            <a:endParaRPr lang="id-ID" sz="1700" smtClean="0"/>
          </a:p>
          <a:p>
            <a:pPr eaLnBrk="1" hangingPunct="1">
              <a:lnSpc>
                <a:spcPct val="90000"/>
              </a:lnSpc>
              <a:defRPr/>
            </a:pPr>
            <a:r>
              <a:rPr lang="id-ID" sz="1700" smtClean="0"/>
              <a:t>Jika memungkinkan, beli semua perlengkapan yang </a:t>
            </a:r>
            <a:r>
              <a:rPr lang="id-ID" sz="1700" i="1" smtClean="0"/>
              <a:t>second hand</a:t>
            </a:r>
            <a:r>
              <a:rPr lang="id-ID" sz="1700" smtClean="0"/>
              <a:t>. Ada banyak tempat yang menjual meja-kursi dan peralatan kantor yang bekas pakai, atau rak display bekas. Anda cukup klik di internet atau beli koran Pos Kota, atau segera cari tempat sentra barang bekas</a:t>
            </a:r>
            <a:endParaRPr lang="id-ID" sz="1700" smtClean="0"/>
          </a:p>
          <a:p>
            <a:pPr eaLnBrk="1" hangingPunct="1">
              <a:lnSpc>
                <a:spcPct val="90000"/>
              </a:lnSpc>
              <a:defRPr/>
            </a:pPr>
            <a:r>
              <a:rPr lang="id-ID" sz="1700" smtClean="0"/>
              <a:t>Lakukan renovasi kecil seperti memperbaiki bagian-bagian yang rusak, dan lakukan pengecatan agar kembali tampak baru</a:t>
            </a:r>
            <a:endParaRPr lang="id-ID" sz="1700" smtClean="0"/>
          </a:p>
          <a:p>
            <a:pPr eaLnBrk="1" hangingPunct="1">
              <a:lnSpc>
                <a:spcPct val="90000"/>
              </a:lnSpc>
              <a:defRPr/>
            </a:pPr>
            <a:r>
              <a:rPr lang="id-ID" sz="1700" smtClean="0"/>
              <a:t>Jika Anda tidak ahli pertukangan, cari tukang yang mau dibayar harian</a:t>
            </a:r>
            <a:r>
              <a:rPr lang="en-ID" altLang="id-ID" sz="1700" smtClean="0"/>
              <a:t>/borongan atau</a:t>
            </a:r>
            <a:r>
              <a:rPr lang="id-ID" sz="1700" smtClean="0"/>
              <a:t> Anda </a:t>
            </a:r>
            <a:r>
              <a:rPr lang="en-ID" altLang="id-ID" sz="1700" smtClean="0"/>
              <a:t>bisa</a:t>
            </a:r>
            <a:r>
              <a:rPr lang="id-ID" sz="1700" smtClean="0"/>
              <a:t> beli sendiri bahan-bahannya</a:t>
            </a:r>
            <a:r>
              <a:rPr lang="en-ID" altLang="id-ID" sz="1700" smtClean="0"/>
              <a:t>.</a:t>
            </a:r>
            <a:endParaRPr lang="id-ID" sz="1700" smtClean="0"/>
          </a:p>
          <a:p>
            <a:pPr eaLnBrk="1" hangingPunct="1">
              <a:lnSpc>
                <a:spcPct val="90000"/>
              </a:lnSpc>
              <a:defRPr/>
            </a:pPr>
            <a:r>
              <a:rPr lang="id-ID" sz="1700" smtClean="0"/>
              <a:t>Untuk barang-barang elektronik yang harus baru, janganlah membeli </a:t>
            </a:r>
            <a:r>
              <a:rPr lang="id-ID" sz="1700" i="1" smtClean="0"/>
              <a:t>premium brand</a:t>
            </a:r>
            <a:r>
              <a:rPr lang="id-ID" sz="1700" smtClean="0"/>
              <a:t>. Anda cukup membeli kualitas produk </a:t>
            </a:r>
            <a:r>
              <a:rPr lang="en-ID" altLang="id-ID" sz="1700" smtClean="0"/>
              <a:t>yang serupa atau produk</a:t>
            </a:r>
            <a:r>
              <a:rPr lang="id-ID" sz="1700" smtClean="0"/>
              <a:t> dalam negeri. Pastikan barang itu bergaransi minimal setahun sehingga Anda aman menggunakannya selama setahun. </a:t>
            </a:r>
            <a:endParaRPr lang="id-ID" sz="1700" smtClean="0"/>
          </a:p>
          <a:p>
            <a:pPr eaLnBrk="1" hangingPunct="1">
              <a:lnSpc>
                <a:spcPct val="90000"/>
              </a:lnSpc>
              <a:defRPr/>
            </a:pPr>
            <a:r>
              <a:rPr lang="id-ID" sz="1700" smtClean="0"/>
              <a:t>Untuk barang-barang pecah belah, jika kebutuhan Anda adalah desain dan warna tertentu, lakukanlah </a:t>
            </a:r>
            <a:r>
              <a:rPr lang="id-ID" sz="1700" i="1" smtClean="0"/>
              <a:t>hunting</a:t>
            </a:r>
            <a:r>
              <a:rPr lang="id-ID" sz="1700" smtClean="0"/>
              <a:t> pada pasar-pasar yang menjual produk-produk itu dengan harga miring. Jika hanya perlu asal piring atau gelas, Anda bisa mendekati pedagang grosir untuk membeli piring-piring eks display promosi mereka.</a:t>
            </a:r>
            <a:endParaRPr lang="id-ID" sz="1700" smtClean="0"/>
          </a:p>
          <a:p>
            <a:pPr eaLnBrk="1" hangingPunct="1">
              <a:lnSpc>
                <a:spcPct val="90000"/>
              </a:lnSpc>
              <a:defRPr/>
            </a:pPr>
            <a:endParaRPr lang="id-ID" sz="1700"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p:txBody>
          <a:bodyPr/>
          <a:lstStyle/>
          <a:p>
            <a:pPr eaLnBrk="1" hangingPunct="1"/>
            <a:r>
              <a:rPr lang="en-US" sz="3200" smtClean="0"/>
              <a:t>Pemenuhan terhadap mesin dan alat-alat produksi</a:t>
            </a:r>
            <a:endParaRPr lang="id-ID" sz="3200" smtClean="0"/>
          </a:p>
        </p:txBody>
      </p:sp>
      <p:sp>
        <p:nvSpPr>
          <p:cNvPr id="10243" name="Content Placeholder 2"/>
          <p:cNvSpPr>
            <a:spLocks noGrp="1"/>
          </p:cNvSpPr>
          <p:nvPr>
            <p:ph idx="4294967295"/>
          </p:nvPr>
        </p:nvSpPr>
        <p:spPr/>
        <p:txBody>
          <a:bodyPr/>
          <a:lstStyle/>
          <a:p>
            <a:pPr eaLnBrk="1" hangingPunct="1"/>
            <a:r>
              <a:rPr lang="id-ID" smtClean="0"/>
              <a:t>Sebelum membeli perlengkapan, periksalah sebaik-baiknya usaha dan keahlian Anda berkisar pada produksinya atau proses kreatifnya?</a:t>
            </a:r>
            <a:endParaRPr lang="id-ID" smtClean="0"/>
          </a:p>
          <a:p>
            <a:pPr eaLnBrk="1" hangingPunct="1"/>
            <a:r>
              <a:rPr lang="id-ID" smtClean="0"/>
              <a:t>Jika pada proses kreatifnya maka dapat menggunakan </a:t>
            </a:r>
            <a:r>
              <a:rPr lang="id-ID" i="1" smtClean="0"/>
              <a:t>outsourcing</a:t>
            </a:r>
            <a:r>
              <a:rPr lang="id-ID" smtClean="0"/>
              <a:t>, jika pada proses produksinya maka gunakan tips membeli perlengkapan pada bagian sebelumnya </a:t>
            </a:r>
            <a:endParaRPr lang="id-ID" smtClean="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11413</Words>
  <Application>WPS Presentation</Application>
  <PresentationFormat>Widescreen</PresentationFormat>
  <Paragraphs>241</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23</vt:i4>
      </vt:variant>
    </vt:vector>
  </HeadingPairs>
  <TitlesOfParts>
    <vt:vector size="34" baseType="lpstr">
      <vt:lpstr>Arial</vt:lpstr>
      <vt:lpstr>SimSun</vt:lpstr>
      <vt:lpstr>Wingdings</vt:lpstr>
      <vt:lpstr>Calibri Light</vt:lpstr>
      <vt:lpstr>Calibri</vt:lpstr>
      <vt:lpstr>Microsoft YaHei</vt:lpstr>
      <vt:lpstr>Arial Unicode MS</vt:lpstr>
      <vt:lpstr>Times New Roman</vt:lpstr>
      <vt:lpstr>Segoe UI</vt:lpstr>
      <vt:lpstr>Office Theme</vt:lpstr>
      <vt:lpstr>1_Office Theme</vt:lpstr>
      <vt:lpstr>PowerPoint 演示文稿</vt:lpstr>
      <vt:lpstr>CHAPTER-6  PELUANG USAHA</vt:lpstr>
      <vt:lpstr>11 Hal Praktis dalam Memulai Usaha </vt:lpstr>
      <vt:lpstr>Memilih Nama dan membuat logo</vt:lpstr>
      <vt:lpstr>Tips Praktis</vt:lpstr>
      <vt:lpstr>Menerjemahkan nama menjadi logo</vt:lpstr>
      <vt:lpstr>Memilih tempat usaha</vt:lpstr>
      <vt:lpstr>Membeli perlengkapan</vt:lpstr>
      <vt:lpstr>Pemenuhan terhadap mesin dan alat-alat produksi</vt:lpstr>
      <vt:lpstr>PowerPoint 演示文稿</vt:lpstr>
      <vt:lpstr>Merekrut Pegawai </vt:lpstr>
      <vt:lpstr>Merekrut Pegawai Frontliner</vt:lpstr>
      <vt:lpstr>Merekrut Pegawai Frontliner</vt:lpstr>
      <vt:lpstr>Merekrut Pegawai Sales</vt:lpstr>
      <vt:lpstr>Merekrut Pegawai Management </vt:lpstr>
      <vt:lpstr>Melakukan training persiapan dan uji coba</vt:lpstr>
      <vt:lpstr>PowerPoint 演示文稿</vt:lpstr>
      <vt:lpstr>Pilihan Legalitas Usaha, Formal atau Nonformal</vt:lpstr>
      <vt:lpstr>PowerPoint 演示文稿</vt:lpstr>
      <vt:lpstr>Peresmian</vt:lpstr>
      <vt:lpstr>Proses Tambahan : Websites dan seragam</vt:lpstr>
      <vt:lpstr>PowerPoint 演示文稿</vt:lpstr>
      <vt:lpstr>Belajar dari Common Mistakes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irsyad</cp:lastModifiedBy>
  <cp:revision>7</cp:revision>
  <dcterms:created xsi:type="dcterms:W3CDTF">2020-10-14T12:56:50Z</dcterms:created>
  <dcterms:modified xsi:type="dcterms:W3CDTF">2020-10-14T13:19:50Z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