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8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2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1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3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7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1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5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7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3ADD2-A6BF-4072-8E93-A347CC503798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F520B-F5C6-4FDC-9D6D-14CCFFCC1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AKP – </a:t>
            </a:r>
            <a:r>
              <a:rPr lang="en-US" dirty="0" err="1"/>
              <a:t>Materi</a:t>
            </a:r>
            <a:r>
              <a:rPr lang="en-US" dirty="0"/>
              <a:t>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58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</a:t>
            </a:r>
            <a:r>
              <a:rPr lang="en-US" altLang="en-US" b="1"/>
              <a:t>Pendekatan Valuatif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Menekankan pada </a:t>
            </a:r>
            <a:r>
              <a:rPr lang="en-US" altLang="en-US" b="1"/>
              <a:t>bobot/ nilai/ manfaat kebijakan publik</a:t>
            </a:r>
          </a:p>
          <a:p>
            <a:pPr eaLnBrk="1" hangingPunct="1"/>
            <a:r>
              <a:rPr lang="en-US" altLang="en-US"/>
              <a:t>Pertanyaannya berhubungan dengan </a:t>
            </a:r>
            <a:r>
              <a:rPr lang="en-US" altLang="en-US" b="1"/>
              <a:t>nilai</a:t>
            </a:r>
          </a:p>
          <a:p>
            <a:pPr eaLnBrk="1" hangingPunct="1"/>
            <a:r>
              <a:rPr lang="en-US" altLang="en-US"/>
              <a:t>Informasi yang dihasilkan bersifat </a:t>
            </a:r>
            <a:r>
              <a:rPr lang="en-US" altLang="en-US" b="1"/>
              <a:t>valuatif/ penilaian</a:t>
            </a:r>
          </a:p>
        </p:txBody>
      </p:sp>
    </p:spTree>
    <p:extLst>
      <p:ext uri="{BB962C8B-B14F-4D97-AF65-F5344CB8AC3E}">
        <p14:creationId xmlns:p14="http://schemas.microsoft.com/office/powerpoint/2010/main" val="1447972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</a:t>
            </a:r>
            <a:r>
              <a:rPr lang="en-US" altLang="en-US" b="1"/>
              <a:t>Pendekatan  normatif</a:t>
            </a:r>
            <a:r>
              <a:rPr lang="en-US" altLang="en-US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Menekankan pada </a:t>
            </a:r>
            <a:r>
              <a:rPr lang="en-US" altLang="en-US" b="1"/>
              <a:t>rekomendasi tindakan </a:t>
            </a:r>
            <a:r>
              <a:rPr lang="en-US" altLang="en-US"/>
              <a:t>guna memecahkan masalah publik</a:t>
            </a:r>
          </a:p>
          <a:p>
            <a:pPr eaLnBrk="1" hangingPunct="1"/>
            <a:r>
              <a:rPr lang="en-US" altLang="en-US"/>
              <a:t>Pertanyaannya berhubungan dengan </a:t>
            </a:r>
            <a:r>
              <a:rPr lang="en-US" altLang="en-US" b="1"/>
              <a:t>tindakan</a:t>
            </a:r>
            <a:r>
              <a:rPr lang="en-US" altLang="en-US"/>
              <a:t> yang telah, akan dan sedang dilakukan dalam mengatasi masalah</a:t>
            </a:r>
          </a:p>
          <a:p>
            <a:pPr eaLnBrk="1" hangingPunct="1"/>
            <a:r>
              <a:rPr lang="en-US" altLang="en-US"/>
              <a:t>Informasi yg dihasilkan bersifat </a:t>
            </a:r>
            <a:r>
              <a:rPr lang="en-US" altLang="en-US" b="1"/>
              <a:t>preskriptif/ rekomendasi atau designatif (anjuran) </a:t>
            </a:r>
          </a:p>
        </p:txBody>
      </p:sp>
    </p:spTree>
    <p:extLst>
      <p:ext uri="{BB962C8B-B14F-4D97-AF65-F5344CB8AC3E}">
        <p14:creationId xmlns:p14="http://schemas.microsoft.com/office/powerpoint/2010/main" val="62909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Metodologi dalam AKP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1</a:t>
            </a:r>
            <a:r>
              <a:rPr lang="en-US" altLang="en-US" sz="2400" b="1"/>
              <a:t>. Perumusan Masalah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Metode ini menyediakan pengetahuan yang mempersoalkan tentang asumsi-asumsi yang mendasari timbulnya masalah, melakukan pendefinisian masalah dsb.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Metode ini merupakan </a:t>
            </a:r>
            <a:r>
              <a:rPr lang="en-US" altLang="en-US" sz="2400" b="1"/>
              <a:t>meta metode </a:t>
            </a:r>
            <a:r>
              <a:rPr lang="en-US" altLang="en-US" sz="2400"/>
              <a:t>yaitu metode yang mengawali metode-metode sesudahnya.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Dalam policy proses sering diidentikkan dengan agenda setting</a:t>
            </a:r>
          </a:p>
        </p:txBody>
      </p:sp>
    </p:spTree>
    <p:extLst>
      <p:ext uri="{BB962C8B-B14F-4D97-AF65-F5344CB8AC3E}">
        <p14:creationId xmlns:p14="http://schemas.microsoft.com/office/powerpoint/2010/main" val="57995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</a:t>
            </a:r>
            <a:r>
              <a:rPr lang="en-US" altLang="en-US" b="1"/>
              <a:t>Forecasting (peramalan)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Metode yg menyediakan pengetahuan atau menghasilkan inf tentang hal-hal yang akan terjadi di masa depan sebagai akibat dipilihnya alternatif kebijakan ttt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Inf yg dihasilkan : tentang masa depan kebijakan.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Dalam policy process diidentikkan dg formulasi kebijakan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Dalam analisa umum : Prediksi (ex ante)</a:t>
            </a:r>
          </a:p>
        </p:txBody>
      </p:sp>
    </p:spTree>
    <p:extLst>
      <p:ext uri="{BB962C8B-B14F-4D97-AF65-F5344CB8AC3E}">
        <p14:creationId xmlns:p14="http://schemas.microsoft.com/office/powerpoint/2010/main" val="2334667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</a:t>
            </a:r>
            <a:r>
              <a:rPr lang="en-US" altLang="en-US" b="1"/>
              <a:t>Rekomendasi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Metode yang menghasilkan pengetahuan/ inf tentang kemungkinan serangkaian tindakan </a:t>
            </a:r>
            <a:r>
              <a:rPr lang="id-ID" altLang="en-US" sz="2400"/>
              <a:t>yg </a:t>
            </a:r>
            <a:r>
              <a:rPr lang="en-US" altLang="en-US" sz="2400"/>
              <a:t>akan dapat menghasilkan akibat yg bermanfaat/ bernilai.</a:t>
            </a:r>
          </a:p>
          <a:p>
            <a:pPr eaLnBrk="1" hangingPunct="1"/>
            <a:r>
              <a:rPr lang="en-US" altLang="en-US" sz="2400"/>
              <a:t>Membantu pembuat kebijakan dalam mengestimasi tingkat resiko dan ketidakpastian</a:t>
            </a:r>
          </a:p>
          <a:p>
            <a:pPr eaLnBrk="1" hangingPunct="1"/>
            <a:r>
              <a:rPr lang="en-US" altLang="en-US" sz="2400"/>
              <a:t>Dalam proses kebijakan identik dengan adopsi kebijakan</a:t>
            </a:r>
          </a:p>
          <a:p>
            <a:pPr eaLnBrk="1" hangingPunct="1"/>
            <a:r>
              <a:rPr lang="en-US" altLang="en-US" sz="2400"/>
              <a:t>Dalam analisa umum : preskripsi</a:t>
            </a:r>
          </a:p>
        </p:txBody>
      </p:sp>
    </p:spTree>
    <p:extLst>
      <p:ext uri="{BB962C8B-B14F-4D97-AF65-F5344CB8AC3E}">
        <p14:creationId xmlns:p14="http://schemas.microsoft.com/office/powerpoint/2010/main" val="189037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4. </a:t>
            </a:r>
            <a:r>
              <a:rPr lang="en-US" altLang="en-US" b="1"/>
              <a:t>Monitoring/ pemantauan: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Metode ini menghasilkan inf tentang akibat dari kebijakan yang diambil</a:t>
            </a:r>
          </a:p>
          <a:p>
            <a:pPr eaLnBrk="1" hangingPunct="1"/>
            <a:r>
              <a:rPr lang="en-US" altLang="en-US"/>
              <a:t>Identik dengan implementasi kebijakan</a:t>
            </a:r>
          </a:p>
          <a:p>
            <a:pPr eaLnBrk="1" hangingPunct="1"/>
            <a:r>
              <a:rPr lang="en-US" altLang="en-US"/>
              <a:t>Dalam analisa umum : deskripsi</a:t>
            </a:r>
          </a:p>
        </p:txBody>
      </p:sp>
    </p:spTree>
    <p:extLst>
      <p:ext uri="{BB962C8B-B14F-4D97-AF65-F5344CB8AC3E}">
        <p14:creationId xmlns:p14="http://schemas.microsoft.com/office/powerpoint/2010/main" val="1999553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5. </a:t>
            </a:r>
            <a:r>
              <a:rPr lang="en-US" altLang="en-US" b="1"/>
              <a:t>Evaluasi: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menghasilkan</a:t>
            </a:r>
            <a:r>
              <a:rPr lang="en-US" altLang="en-US" dirty="0"/>
              <a:t> inf </a:t>
            </a:r>
            <a:r>
              <a:rPr lang="en-US" altLang="en-US" dirty="0" err="1"/>
              <a:t>tentang</a:t>
            </a:r>
            <a:r>
              <a:rPr lang="en-US" altLang="en-US" dirty="0"/>
              <a:t> </a:t>
            </a:r>
            <a:r>
              <a:rPr lang="en-US" altLang="en-US" dirty="0" err="1"/>
              <a:t>kesesuaian</a:t>
            </a:r>
            <a:r>
              <a:rPr lang="en-US" altLang="en-US" dirty="0"/>
              <a:t> </a:t>
            </a:r>
            <a:r>
              <a:rPr lang="en-US" altLang="en-US" dirty="0" err="1"/>
              <a:t>antara</a:t>
            </a:r>
            <a:r>
              <a:rPr lang="en-US" altLang="en-US" dirty="0"/>
              <a:t> </a:t>
            </a:r>
            <a:r>
              <a:rPr lang="en-US" altLang="en-US" dirty="0" err="1"/>
              <a:t>kinerja</a:t>
            </a:r>
            <a:r>
              <a:rPr lang="en-US" altLang="en-US"/>
              <a:t> kebijakan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hasil</a:t>
            </a:r>
            <a:r>
              <a:rPr lang="en-US" altLang="en-US" dirty="0"/>
              <a:t> </a:t>
            </a:r>
            <a:r>
              <a:rPr lang="en-US" altLang="en-US" dirty="0" err="1"/>
              <a:t>yg</a:t>
            </a:r>
            <a:r>
              <a:rPr lang="en-US" altLang="en-US" dirty="0"/>
              <a:t> </a:t>
            </a:r>
            <a:r>
              <a:rPr lang="en-US" altLang="en-US" dirty="0" err="1"/>
              <a:t>sebenarnya</a:t>
            </a:r>
            <a:r>
              <a:rPr lang="en-US" altLang="en-US" dirty="0"/>
              <a:t>/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r>
              <a:rPr lang="en-US" altLang="en-US" dirty="0"/>
              <a:t> yang </a:t>
            </a:r>
            <a:r>
              <a:rPr lang="en-US" altLang="en-US" dirty="0" err="1"/>
              <a:t>lalu</a:t>
            </a:r>
            <a:r>
              <a:rPr lang="en-US" altLang="en-US" dirty="0"/>
              <a:t> dan </a:t>
            </a:r>
            <a:r>
              <a:rPr lang="en-US" altLang="en-US" dirty="0" err="1"/>
              <a:t>Y.a.d</a:t>
            </a:r>
            <a:r>
              <a:rPr lang="en-US" altLang="en-US" dirty="0"/>
              <a:t>.</a:t>
            </a:r>
            <a:endParaRPr lang="id-ID" altLang="en-US" dirty="0"/>
          </a:p>
          <a:p>
            <a:pPr eaLnBrk="1" hangingPunct="1"/>
            <a:r>
              <a:rPr lang="id-ID" altLang="en-US" dirty="0"/>
              <a:t>Juga melihat dampak dari suatu kebijakan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Dalam</a:t>
            </a:r>
            <a:r>
              <a:rPr lang="en-US" altLang="en-US" dirty="0"/>
              <a:t> proses </a:t>
            </a:r>
            <a:r>
              <a:rPr lang="en-US" altLang="en-US" dirty="0" err="1"/>
              <a:t>kebijakan</a:t>
            </a:r>
            <a:r>
              <a:rPr lang="en-US" altLang="en-US" dirty="0"/>
              <a:t> </a:t>
            </a:r>
            <a:r>
              <a:rPr lang="en-US" altLang="en-US" dirty="0" err="1"/>
              <a:t>publik</a:t>
            </a:r>
            <a:r>
              <a:rPr lang="en-US" altLang="en-US" dirty="0"/>
              <a:t> : </a:t>
            </a:r>
            <a:r>
              <a:rPr lang="en-US" altLang="en-US" dirty="0" err="1"/>
              <a:t>evaluasi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analisa</a:t>
            </a:r>
            <a:r>
              <a:rPr lang="en-US" altLang="en-US" dirty="0"/>
              <a:t> </a:t>
            </a:r>
            <a:r>
              <a:rPr lang="en-US" altLang="en-US" dirty="0" err="1"/>
              <a:t>umum</a:t>
            </a:r>
            <a:r>
              <a:rPr lang="en-US" altLang="en-US" dirty="0"/>
              <a:t> = </a:t>
            </a:r>
            <a:r>
              <a:rPr lang="en-US" altLang="en-US" dirty="0" err="1"/>
              <a:t>evaluasi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1576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Metode AKP secara hierarkhis </a:t>
            </a:r>
            <a:r>
              <a:rPr lang="en-US" altLang="en-US" b="1"/>
              <a:t>berhubungan dan saling bergantung</a:t>
            </a:r>
            <a:r>
              <a:rPr lang="en-US" altLang="en-US"/>
              <a:t>. Namun demikian ada yg bisa digunakan </a:t>
            </a:r>
            <a:r>
              <a:rPr lang="en-US" altLang="en-US" b="1"/>
              <a:t>secara sendirian</a:t>
            </a:r>
            <a:r>
              <a:rPr lang="en-US" altLang="en-US"/>
              <a:t>, misalnya pemantauan, sementara yang lain harus didahului dengan penggunaan metode yang lain.</a:t>
            </a:r>
          </a:p>
        </p:txBody>
      </p:sp>
    </p:spTree>
    <p:extLst>
      <p:ext uri="{BB962C8B-B14F-4D97-AF65-F5344CB8AC3E}">
        <p14:creationId xmlns:p14="http://schemas.microsoft.com/office/powerpoint/2010/main" val="268778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Metodologi dalam AKP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dirty="0"/>
              <a:t>AKP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proses </a:t>
            </a:r>
            <a:r>
              <a:rPr lang="en-US" altLang="en-US" sz="2400" dirty="0" err="1">
                <a:solidFill>
                  <a:srgbClr val="FF0000"/>
                </a:solidFill>
              </a:rPr>
              <a:t>menciptakan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informasi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/>
              <a:t>yang </a:t>
            </a:r>
            <a:r>
              <a:rPr lang="en-US" altLang="en-US" sz="2400" dirty="0" err="1"/>
              <a:t>berkaitan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 public</a:t>
            </a:r>
          </a:p>
          <a:p>
            <a:pPr eaLnBrk="1" hangingPunct="1"/>
            <a:r>
              <a:rPr lang="en-US" altLang="en-US" sz="2400" dirty="0"/>
              <a:t>AKP juga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disisplin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ilmu</a:t>
            </a:r>
            <a:r>
              <a:rPr lang="en-US" altLang="en-US" sz="2400" dirty="0">
                <a:solidFill>
                  <a:srgbClr val="FF0000"/>
                </a:solidFill>
              </a:rPr>
              <a:t> social </a:t>
            </a:r>
            <a:r>
              <a:rPr lang="en-US" altLang="en-US" sz="2400" dirty="0" err="1">
                <a:solidFill>
                  <a:srgbClr val="FF0000"/>
                </a:solidFill>
              </a:rPr>
              <a:t>terapan</a:t>
            </a:r>
            <a:r>
              <a:rPr lang="en-US" altLang="en-US" sz="2400" dirty="0"/>
              <a:t>, yang </a:t>
            </a:r>
            <a:r>
              <a:rPr lang="en-US" altLang="en-US" sz="2400" dirty="0" err="1"/>
              <a:t>bisa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dipejari</a:t>
            </a:r>
            <a:r>
              <a:rPr lang="en-US" altLang="en-US" sz="2400" dirty="0"/>
              <a:t>. </a:t>
            </a:r>
          </a:p>
          <a:p>
            <a:pPr eaLnBrk="1" hangingPunct="1"/>
            <a:r>
              <a:rPr lang="en-US" altLang="en-US" sz="2400" dirty="0"/>
              <a:t>AKP </a:t>
            </a:r>
            <a:r>
              <a:rPr lang="en-US" altLang="en-US" sz="2400" dirty="0" err="1"/>
              <a:t>didasari</a:t>
            </a:r>
            <a:r>
              <a:rPr lang="en-US" altLang="en-US" sz="2400" dirty="0"/>
              <a:t> pada </a:t>
            </a:r>
            <a:r>
              <a:rPr lang="en-US" altLang="en-US" sz="2400" dirty="0" err="1">
                <a:solidFill>
                  <a:srgbClr val="FF0000"/>
                </a:solidFill>
              </a:rPr>
              <a:t>metode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tertentu</a:t>
            </a:r>
            <a:r>
              <a:rPr lang="en-US" altLang="en-US" sz="2400" dirty="0">
                <a:solidFill>
                  <a:srgbClr val="FF0000"/>
                </a:solidFill>
              </a:rPr>
              <a:t>  </a:t>
            </a:r>
            <a:r>
              <a:rPr lang="en-US" altLang="en-US" sz="2400" dirty="0"/>
              <a:t>dan juga </a:t>
            </a:r>
            <a:r>
              <a:rPr lang="en-US" altLang="en-US" sz="2400" dirty="0">
                <a:solidFill>
                  <a:srgbClr val="FF0000"/>
                </a:solidFill>
              </a:rPr>
              <a:t>argument y</a:t>
            </a:r>
            <a:r>
              <a:rPr lang="en-US" altLang="en-US" sz="2400" dirty="0"/>
              <a:t>ang </a:t>
            </a:r>
            <a:r>
              <a:rPr lang="en-US" altLang="en-US" sz="2400" dirty="0" err="1"/>
              <a:t>bisa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dipertangungjawabkan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empiric </a:t>
            </a:r>
            <a:r>
              <a:rPr lang="en-US" altLang="en-US" sz="2400" dirty="0" err="1"/>
              <a:t>maupun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ilmiah</a:t>
            </a:r>
            <a:r>
              <a:rPr lang="en-US" altLang="en-US" sz="2400" dirty="0"/>
              <a:t> </a:t>
            </a:r>
          </a:p>
          <a:p>
            <a:pPr eaLnBrk="1" hangingPunct="1"/>
            <a:r>
              <a:rPr lang="en-US" altLang="en-US" sz="2400" dirty="0" err="1"/>
              <a:t>Mengingat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studi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 public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studi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lintas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disiplin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metode</a:t>
            </a:r>
            <a:r>
              <a:rPr lang="en-US" altLang="en-US" sz="2400" dirty="0"/>
              <a:t> AKP juga 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perpaduan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disiplin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ilmu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shg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i="1" dirty="0" err="1">
                <a:solidFill>
                  <a:srgbClr val="FF0000"/>
                </a:solidFill>
              </a:rPr>
              <a:t>sintesis</a:t>
            </a:r>
            <a:r>
              <a:rPr lang="en-US" altLang="en-US" sz="2400" i="1" dirty="0">
                <a:solidFill>
                  <a:srgbClr val="FF0000"/>
                </a:solidFill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</a:rPr>
              <a:t>lintas</a:t>
            </a:r>
            <a:r>
              <a:rPr lang="en-US" altLang="en-US" sz="2400" i="1" dirty="0">
                <a:solidFill>
                  <a:srgbClr val="FF0000"/>
                </a:solidFill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</a:rPr>
              <a:t>disiplin</a:t>
            </a:r>
            <a:r>
              <a:rPr lang="en-US" altLang="en-US" sz="2400" dirty="0"/>
              <a:t>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Bentuknya</a:t>
            </a:r>
            <a:r>
              <a:rPr lang="en-US" altLang="en-US" sz="2400" dirty="0"/>
              <a:t> : </a:t>
            </a:r>
            <a:r>
              <a:rPr lang="en-US" altLang="en-US" sz="2400" i="1" dirty="0" err="1">
                <a:solidFill>
                  <a:srgbClr val="FF0000"/>
                </a:solidFill>
              </a:rPr>
              <a:t>Multiplisme</a:t>
            </a:r>
            <a:r>
              <a:rPr lang="en-US" altLang="en-US" sz="2400" i="1" dirty="0">
                <a:solidFill>
                  <a:srgbClr val="FF0000"/>
                </a:solidFill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</a:rPr>
              <a:t>kritis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metodologi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dicirikan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triangulasi</a:t>
            </a:r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Sebag</a:t>
            </a:r>
            <a:r>
              <a:rPr lang="id-ID" altLang="en-US" sz="2400" dirty="0"/>
              <a:t>i</a:t>
            </a:r>
            <a:r>
              <a:rPr lang="en-US" altLang="en-US" sz="2400" dirty="0"/>
              <a:t>an </a:t>
            </a:r>
            <a:r>
              <a:rPr lang="en-US" altLang="en-US" sz="2400" dirty="0" err="1"/>
              <a:t>bersifat</a:t>
            </a:r>
            <a:r>
              <a:rPr lang="en-US" altLang="en-US" sz="2400" dirty="0"/>
              <a:t> </a:t>
            </a:r>
            <a:r>
              <a:rPr lang="en-US" altLang="en-US" sz="2400" b="1" i="1" dirty="0" err="1"/>
              <a:t>deskriptif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mencari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pengetahuan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tentang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sebab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akibat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KP, </a:t>
            </a:r>
            <a:r>
              <a:rPr lang="en-US" altLang="en-US" sz="2400" dirty="0" err="1"/>
              <a:t>sebagian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bersifat</a:t>
            </a:r>
            <a:r>
              <a:rPr lang="en-US" altLang="en-US" sz="2400" dirty="0"/>
              <a:t> </a:t>
            </a:r>
            <a:r>
              <a:rPr lang="en-US" altLang="en-US" sz="2400" b="1" i="1" dirty="0" err="1"/>
              <a:t>normatif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kritik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terhadap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sekarang</a:t>
            </a:r>
            <a:r>
              <a:rPr lang="en-US" altLang="en-US" sz="2400" dirty="0"/>
              <a:t>, masa </a:t>
            </a:r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maupun</a:t>
            </a:r>
            <a:r>
              <a:rPr lang="en-US" altLang="en-US" sz="2400" dirty="0"/>
              <a:t> y. </a:t>
            </a:r>
            <a:r>
              <a:rPr lang="en-US" altLang="en-US" sz="2400" dirty="0" err="1"/>
              <a:t>a.d</a:t>
            </a:r>
            <a:r>
              <a:rPr lang="en-US" altLang="en-US" sz="18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3246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Metodologi AKP (lanjutan)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Bersifat </a:t>
            </a:r>
            <a:r>
              <a:rPr lang="en-US" altLang="en-US" b="1" i="1"/>
              <a:t>moral</a:t>
            </a:r>
            <a:r>
              <a:rPr lang="en-US" altLang="en-US"/>
              <a:t>, karena merupakan bentuk etika terapan thd suatu KP</a:t>
            </a:r>
          </a:p>
          <a:p>
            <a:pPr eaLnBrk="1" hangingPunct="1"/>
            <a:r>
              <a:rPr lang="en-US" altLang="en-US"/>
              <a:t>Bisa menggunakan </a:t>
            </a:r>
            <a:r>
              <a:rPr lang="en-US" altLang="en-US">
                <a:solidFill>
                  <a:srgbClr val="FF0000"/>
                </a:solidFill>
              </a:rPr>
              <a:t>intuisi maupun kebenaran empirik</a:t>
            </a:r>
          </a:p>
          <a:p>
            <a:pPr eaLnBrk="1" hangingPunct="1"/>
            <a:r>
              <a:rPr lang="en-US" altLang="en-US"/>
              <a:t>Tujuan Metodologi AKP : </a:t>
            </a:r>
            <a:r>
              <a:rPr lang="en-US" altLang="en-US" b="1"/>
              <a:t>menciptakan, menilai secara kritis dan mengkomunikasikan</a:t>
            </a:r>
            <a:r>
              <a:rPr lang="en-US" altLang="en-US"/>
              <a:t> pengetahuan yang relevan dengan kebijakan</a:t>
            </a:r>
          </a:p>
          <a:p>
            <a:pPr eaLnBrk="1" hangingPunct="1"/>
            <a:r>
              <a:rPr lang="en-US" altLang="en-US"/>
              <a:t>Metodologi AKP </a:t>
            </a:r>
            <a:r>
              <a:rPr lang="en-US" altLang="en-US">
                <a:solidFill>
                  <a:srgbClr val="FF0000"/>
                </a:solidFill>
              </a:rPr>
              <a:t>hampir sama </a:t>
            </a:r>
            <a:r>
              <a:rPr lang="en-US" altLang="en-US"/>
              <a:t>dg metodologi dlm p</a:t>
            </a:r>
            <a:r>
              <a:rPr lang="id-ID" altLang="en-US"/>
              <a:t>e</a:t>
            </a:r>
            <a:r>
              <a:rPr lang="en-US" altLang="en-US"/>
              <a:t>mecahan masalah</a:t>
            </a:r>
          </a:p>
        </p:txBody>
      </p:sp>
    </p:spTree>
    <p:extLst>
      <p:ext uri="{BB962C8B-B14F-4D97-AF65-F5344CB8AC3E}">
        <p14:creationId xmlns:p14="http://schemas.microsoft.com/office/powerpoint/2010/main" val="322448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Metodologi AKP(lanjutan)</a:t>
            </a:r>
          </a:p>
        </p:txBody>
      </p:sp>
      <p:sp>
        <p:nvSpPr>
          <p:cNvPr id="2765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828800" y="1600200"/>
            <a:ext cx="8458200" cy="5257800"/>
          </a:xfrm>
        </p:spPr>
        <p:txBody>
          <a:bodyPr/>
          <a:lstStyle/>
          <a:p>
            <a:pPr eaLnBrk="1" hangingPunct="1"/>
            <a:r>
              <a:rPr lang="en-US" altLang="en-US" sz="2400"/>
              <a:t>Perumusan masalah = </a:t>
            </a:r>
            <a:r>
              <a:rPr lang="id-ID" altLang="en-US" sz="2400"/>
              <a:t>pen</a:t>
            </a:r>
            <a:r>
              <a:rPr lang="en-US" altLang="en-US" sz="2400"/>
              <a:t>definisi</a:t>
            </a:r>
            <a:r>
              <a:rPr lang="id-ID" altLang="en-US" sz="2400"/>
              <a:t>an masalah</a:t>
            </a:r>
            <a:r>
              <a:rPr lang="en-US" altLang="en-US" sz="2400"/>
              <a:t> (menghasilkan inf kondisi yg menghasilkan masalah</a:t>
            </a:r>
            <a:r>
              <a:rPr lang="id-ID" altLang="en-US" sz="2400"/>
              <a:t>)</a:t>
            </a:r>
            <a:endParaRPr lang="en-US" altLang="en-US" sz="2400"/>
          </a:p>
          <a:p>
            <a:pPr eaLnBrk="1" hangingPunct="1"/>
            <a:r>
              <a:rPr lang="en-US" altLang="en-US" sz="2400"/>
              <a:t>Peramalan =prediksi (menghasilkan inf konsekwensi di masa datang)</a:t>
            </a:r>
          </a:p>
          <a:p>
            <a:pPr eaLnBrk="1" hangingPunct="1"/>
            <a:r>
              <a:rPr lang="en-US" altLang="en-US" sz="2400"/>
              <a:t>Rekomendasi= preskripsi (menyediakan inf tentang sifat dan kegunaan di masa depan</a:t>
            </a:r>
            <a:r>
              <a:rPr lang="id-ID" altLang="en-US" sz="2400"/>
              <a:t>)</a:t>
            </a:r>
            <a:endParaRPr lang="en-US" altLang="en-US" sz="2400"/>
          </a:p>
          <a:p>
            <a:pPr eaLnBrk="1" hangingPunct="1"/>
            <a:r>
              <a:rPr lang="en-US" altLang="en-US" sz="2400"/>
              <a:t>Pemantauan = deskripsi (menghasilkan inf konsekwe</a:t>
            </a:r>
            <a:r>
              <a:rPr lang="id-ID" altLang="en-US" sz="2400"/>
              <a:t>n</a:t>
            </a:r>
            <a:r>
              <a:rPr lang="en-US" altLang="en-US" sz="2400"/>
              <a:t>si sekarang dan masa lalu dari penerapan kebijakan</a:t>
            </a:r>
            <a:r>
              <a:rPr lang="id-ID" altLang="en-US" sz="2400"/>
              <a:t>)</a:t>
            </a:r>
            <a:endParaRPr lang="en-US" altLang="en-US" sz="2400"/>
          </a:p>
          <a:p>
            <a:pPr eaLnBrk="1" hangingPunct="1"/>
            <a:r>
              <a:rPr lang="en-US" altLang="en-US" sz="2400"/>
              <a:t>Evaluasi (menghasilkan inf konsekwensi pemecahan masalah</a:t>
            </a:r>
            <a:r>
              <a:rPr lang="id-ID" altLang="en-US" sz="2400"/>
              <a:t>)</a:t>
            </a:r>
            <a:endParaRPr lang="en-US" altLang="en-US" sz="2400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36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Informasi apa yang berkaitan dengan kebijakan?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1. </a:t>
            </a:r>
            <a:r>
              <a:rPr lang="en-US" altLang="en-US" b="1"/>
              <a:t>Masalah kebijakan</a:t>
            </a:r>
            <a:r>
              <a:rPr lang="en-US" altLang="en-US"/>
              <a:t>  (policy problem): nilai, kebutuhan atau kesempatan yang belum terpenuhi yg dapat dicapai dengan tindakan publik. </a:t>
            </a:r>
            <a:r>
              <a:rPr lang="en-US" altLang="en-US" i="1"/>
              <a:t>Pertanyaan</a:t>
            </a:r>
            <a:r>
              <a:rPr lang="en-US" altLang="en-US"/>
              <a:t>: apa hakekat masalahnya?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2. </a:t>
            </a:r>
            <a:r>
              <a:rPr lang="en-US" altLang="en-US" b="1"/>
              <a:t>Masa depan kebijakan</a:t>
            </a:r>
            <a:r>
              <a:rPr lang="en-US" altLang="en-US"/>
              <a:t> (policy future) : konsekwensi dari tindakan pencapaian nilai. </a:t>
            </a:r>
            <a:r>
              <a:rPr lang="en-US" altLang="en-US" i="1"/>
              <a:t>Pertanyaan</a:t>
            </a:r>
            <a:r>
              <a:rPr lang="en-US" altLang="en-US"/>
              <a:t> : Alternatif kebijakan apa yg digunakan untuk menjawab masalah</a:t>
            </a:r>
          </a:p>
        </p:txBody>
      </p:sp>
    </p:spTree>
    <p:extLst>
      <p:ext uri="{BB962C8B-B14F-4D97-AF65-F5344CB8AC3E}">
        <p14:creationId xmlns:p14="http://schemas.microsoft.com/office/powerpoint/2010/main" val="108344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Informasi (lanjutan)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3. </a:t>
            </a:r>
            <a:r>
              <a:rPr lang="en-US" altLang="en-US" sz="2000" b="1"/>
              <a:t>Tindakan kebijakan (policy action)</a:t>
            </a:r>
            <a:r>
              <a:rPr lang="en-US" altLang="en-US" sz="2000"/>
              <a:t> yaitu se</a:t>
            </a:r>
            <a:r>
              <a:rPr lang="id-ID" altLang="en-US" sz="2000"/>
              <a:t>ra</a:t>
            </a:r>
            <a:r>
              <a:rPr lang="en-US" altLang="en-US" sz="2000"/>
              <a:t>ngkaian tindakan yang dituntun oleh alternatif kebijakan untuk mencapai tujuan. </a:t>
            </a:r>
            <a:r>
              <a:rPr lang="en-US" altLang="en-US" sz="2000" i="1"/>
              <a:t>Pertanyaan</a:t>
            </a:r>
            <a:r>
              <a:rPr lang="en-US" altLang="en-US" sz="2000"/>
              <a:t> : Kebijakan apa yang sedang dan pernah dibuat untuk mengatasi masalah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4. </a:t>
            </a:r>
            <a:r>
              <a:rPr lang="en-US" altLang="en-US" sz="2000" b="1"/>
              <a:t>Hasil Kebijakan (policy outcomes),</a:t>
            </a:r>
            <a:r>
              <a:rPr lang="en-US" altLang="en-US" sz="2000"/>
              <a:t> yaitu konsekwensi yang dapat diamati dari aksi kebijakan yang dilakukan. </a:t>
            </a:r>
            <a:r>
              <a:rPr lang="en-US" altLang="en-US" sz="2000" i="1"/>
              <a:t>Pertanyaan:</a:t>
            </a:r>
            <a:r>
              <a:rPr lang="en-US" altLang="en-US" sz="2000"/>
              <a:t> Seberapa bermakna hasil tsb dalam memecahkan masalah?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Kinerja kebijakan (policy performance),</a:t>
            </a:r>
            <a:r>
              <a:rPr lang="en-US" altLang="en-US" sz="2000"/>
              <a:t> yaitu derajad dimana hasil yang ada memberi konstribusi pada pencapaian nilai. </a:t>
            </a:r>
            <a:r>
              <a:rPr lang="en-US" altLang="en-US" sz="2000" i="1"/>
              <a:t>Pertanyaan </a:t>
            </a:r>
            <a:r>
              <a:rPr lang="en-US" altLang="en-US" sz="2000"/>
              <a:t>: Hasil apa yang telah dan diharapkan? </a:t>
            </a:r>
          </a:p>
        </p:txBody>
      </p:sp>
    </p:spTree>
    <p:extLst>
      <p:ext uri="{BB962C8B-B14F-4D97-AF65-F5344CB8AC3E}">
        <p14:creationId xmlns:p14="http://schemas.microsoft.com/office/powerpoint/2010/main" val="65905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AKP tak hanya berhenti pd penggunaan metode untuk menghasilkan inf, tetapi juga penciptaan secara kritis pengetahuan atas dasar inf tsb sebagai bagian dari </a:t>
            </a:r>
            <a:r>
              <a:rPr lang="en-US" altLang="en-US" b="1"/>
              <a:t>Argumen kebijakan</a:t>
            </a:r>
            <a:r>
              <a:rPr lang="en-US" altLang="en-US"/>
              <a:t> yang diciptakan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Argumen kebijakan </a:t>
            </a:r>
            <a:r>
              <a:rPr lang="en-US" altLang="en-US"/>
              <a:t>menggambarkan </a:t>
            </a:r>
            <a:r>
              <a:rPr lang="en-US" altLang="en-US" i="1"/>
              <a:t>alasan </a:t>
            </a:r>
            <a:r>
              <a:rPr lang="en-US" altLang="en-US"/>
              <a:t>mengapa berbagai pelaku kebijakan </a:t>
            </a:r>
            <a:r>
              <a:rPr lang="en-US" altLang="en-US" i="1"/>
              <a:t>sepakat atau tidak sepakat</a:t>
            </a:r>
            <a:r>
              <a:rPr lang="en-US" altLang="en-US"/>
              <a:t> thd suatu alternatif kebijakan tertentu.</a:t>
            </a:r>
          </a:p>
        </p:txBody>
      </p:sp>
    </p:spTree>
    <p:extLst>
      <p:ext uri="{BB962C8B-B14F-4D97-AF65-F5344CB8AC3E}">
        <p14:creationId xmlns:p14="http://schemas.microsoft.com/office/powerpoint/2010/main" val="146728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Informasi dan argumen dalam AKP harus mencakup tiga hal, yaitu 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1. </a:t>
            </a:r>
            <a:r>
              <a:rPr lang="en-US" altLang="en-US" sz="2400" b="1"/>
              <a:t>Nilai</a:t>
            </a:r>
            <a:r>
              <a:rPr lang="en-US" altLang="en-US" sz="2400"/>
              <a:t> : berkaitan dg persoalan apakah masalah telah teratasi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2.</a:t>
            </a:r>
            <a:r>
              <a:rPr lang="en-US" altLang="en-US" sz="2400" b="1"/>
              <a:t> Fakta </a:t>
            </a:r>
            <a:r>
              <a:rPr lang="en-US" altLang="en-US" sz="2400"/>
              <a:t>: berkaitan dengan apakah keberadaannya dapat meningkatkan pencapaian nilai/ tujuan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3. </a:t>
            </a:r>
            <a:r>
              <a:rPr lang="en-US" altLang="en-US" sz="2400" b="1"/>
              <a:t>Tindakan</a:t>
            </a:r>
            <a:r>
              <a:rPr lang="en-US" altLang="en-US" sz="2400"/>
              <a:t> : berkaitan dg apa yang telah dilakukan dalam kaitannya dengan pencapaian nilai/tujuan </a:t>
            </a:r>
          </a:p>
        </p:txBody>
      </p:sp>
    </p:spTree>
    <p:extLst>
      <p:ext uri="{BB962C8B-B14F-4D97-AF65-F5344CB8AC3E}">
        <p14:creationId xmlns:p14="http://schemas.microsoft.com/office/powerpoint/2010/main" val="311269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Untuk menghasilkan informasi yg demikian diperlukan pendekatan 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</a:t>
            </a:r>
            <a:r>
              <a:rPr lang="en-US" altLang="en-US" b="1"/>
              <a:t>Pendekatan Empirik</a:t>
            </a:r>
            <a:r>
              <a:rPr lang="en-US" altLang="en-US"/>
              <a:t> : </a:t>
            </a:r>
          </a:p>
          <a:p>
            <a:pPr eaLnBrk="1" hangingPunct="1"/>
            <a:r>
              <a:rPr lang="en-US" altLang="en-US"/>
              <a:t>yang menjelaskan sebab akibat dari suatu kebijakan publik tertentu.</a:t>
            </a:r>
          </a:p>
          <a:p>
            <a:pPr eaLnBrk="1" hangingPunct="1"/>
            <a:r>
              <a:rPr lang="en-US" altLang="en-US"/>
              <a:t> Pertanyaannya tentu berkaitan dengan Fakta. </a:t>
            </a:r>
          </a:p>
          <a:p>
            <a:pPr eaLnBrk="1" hangingPunct="1"/>
            <a:r>
              <a:rPr lang="en-US" altLang="en-US"/>
              <a:t>Informasi yang dihasilkan bersifat deskriptif dan prediktif</a:t>
            </a:r>
          </a:p>
        </p:txBody>
      </p:sp>
    </p:spTree>
    <p:extLst>
      <p:ext uri="{BB962C8B-B14F-4D97-AF65-F5344CB8AC3E}">
        <p14:creationId xmlns:p14="http://schemas.microsoft.com/office/powerpoint/2010/main" val="2902424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840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AKP – Materi 3</vt:lpstr>
      <vt:lpstr>Metodologi dalam AKP</vt:lpstr>
      <vt:lpstr>Metodologi AKP (lanjutan)</vt:lpstr>
      <vt:lpstr>Metodologi AKP(lanjutan)</vt:lpstr>
      <vt:lpstr>Informasi apa yang berkaitan dengan kebijakan?</vt:lpstr>
      <vt:lpstr>Informasi (lanjutan)</vt:lpstr>
      <vt:lpstr>PowerPoint Presentation</vt:lpstr>
      <vt:lpstr>PowerPoint Presentation</vt:lpstr>
      <vt:lpstr>Untuk menghasilkan informasi yg demikian diperlukan pendekatan :</vt:lpstr>
      <vt:lpstr>2. Pendekatan Valuatif</vt:lpstr>
      <vt:lpstr>3. Pendekatan  normatif </vt:lpstr>
      <vt:lpstr>Metodologi dalam AKP</vt:lpstr>
      <vt:lpstr>2. Forecasting (peramalan)</vt:lpstr>
      <vt:lpstr>3. Rekomendasi</vt:lpstr>
      <vt:lpstr>4. Monitoring/ pemantauan:</vt:lpstr>
      <vt:lpstr>5. Evaluasi: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AKP – Materi 3</dc:title>
  <dc:creator>USER</dc:creator>
  <cp:lastModifiedBy>asus</cp:lastModifiedBy>
  <cp:revision>5</cp:revision>
  <dcterms:created xsi:type="dcterms:W3CDTF">2021-02-13T02:52:25Z</dcterms:created>
  <dcterms:modified xsi:type="dcterms:W3CDTF">2022-03-24T03:41:53Z</dcterms:modified>
</cp:coreProperties>
</file>