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7"/>
  </p:notesMasterIdLst>
  <p:sldIdLst>
    <p:sldId id="256" r:id="rId3"/>
    <p:sldId id="257" r:id="rId4"/>
    <p:sldId id="258" r:id="rId5"/>
    <p:sldId id="298" r:id="rId6"/>
    <p:sldId id="262" r:id="rId7"/>
    <p:sldId id="263" r:id="rId8"/>
    <p:sldId id="264" r:id="rId9"/>
    <p:sldId id="267" r:id="rId10"/>
    <p:sldId id="268" r:id="rId11"/>
    <p:sldId id="272" r:id="rId12"/>
    <p:sldId id="280" r:id="rId13"/>
    <p:sldId id="281" r:id="rId14"/>
    <p:sldId id="286" r:id="rId15"/>
    <p:sldId id="287" r:id="rId16"/>
    <p:sldId id="270" r:id="rId17"/>
    <p:sldId id="273" r:id="rId18"/>
    <p:sldId id="274" r:id="rId19"/>
    <p:sldId id="275" r:id="rId20"/>
    <p:sldId id="294" r:id="rId21"/>
    <p:sldId id="293" r:id="rId22"/>
    <p:sldId id="300" r:id="rId23"/>
    <p:sldId id="277" r:id="rId24"/>
    <p:sldId id="290" r:id="rId25"/>
    <p:sldId id="28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6" d="100"/>
          <a:sy n="86" d="100"/>
        </p:scale>
        <p:origin x="581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FAF665-D337-488D-A2EE-9321A7F4B6C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F4ABAC-68FB-4709-8DE2-36399403DBD3}">
      <dgm:prSet phldrT="[Text]"/>
      <dgm:spPr/>
      <dgm:t>
        <a:bodyPr/>
        <a:lstStyle/>
        <a:p>
          <a:r>
            <a:rPr lang="en-US" dirty="0" smtClean="0"/>
            <a:t>SHELTER</a:t>
          </a:r>
          <a:endParaRPr lang="en-US" dirty="0"/>
        </a:p>
      </dgm:t>
    </dgm:pt>
    <dgm:pt modelId="{D4E91805-3365-402D-A9CA-9D4AD9B6ADBC}" type="parTrans" cxnId="{6F6E05BF-0B97-4ED1-98F3-3EC823636855}">
      <dgm:prSet/>
      <dgm:spPr/>
      <dgm:t>
        <a:bodyPr/>
        <a:lstStyle/>
        <a:p>
          <a:endParaRPr lang="en-US"/>
        </a:p>
      </dgm:t>
    </dgm:pt>
    <dgm:pt modelId="{FB4FF7DF-22F2-4302-8E10-40F76DD22C42}" type="sibTrans" cxnId="{6F6E05BF-0B97-4ED1-98F3-3EC823636855}">
      <dgm:prSet/>
      <dgm:spPr/>
      <dgm:t>
        <a:bodyPr/>
        <a:lstStyle/>
        <a:p>
          <a:endParaRPr lang="en-US"/>
        </a:p>
      </dgm:t>
    </dgm:pt>
    <dgm:pt modelId="{2A0B9787-5D81-4B86-8C0E-370D07E63E5D}">
      <dgm:prSet phldrT="[Text]"/>
      <dgm:spPr/>
      <dgm:t>
        <a:bodyPr/>
        <a:lstStyle/>
        <a:p>
          <a:r>
            <a:rPr lang="en-US" dirty="0" smtClean="0"/>
            <a:t>HOUSE</a:t>
          </a:r>
          <a:endParaRPr lang="en-US" dirty="0"/>
        </a:p>
      </dgm:t>
    </dgm:pt>
    <dgm:pt modelId="{BC51DC3A-A2BE-4C3D-BC3E-4DCB8A6E7EBA}" type="parTrans" cxnId="{E20CB53E-C830-4A7D-8C4F-8F91AF0208F3}">
      <dgm:prSet/>
      <dgm:spPr/>
      <dgm:t>
        <a:bodyPr/>
        <a:lstStyle/>
        <a:p>
          <a:endParaRPr lang="en-US"/>
        </a:p>
      </dgm:t>
    </dgm:pt>
    <dgm:pt modelId="{8742966F-89B8-4102-833A-90E23501567F}" type="sibTrans" cxnId="{E20CB53E-C830-4A7D-8C4F-8F91AF0208F3}">
      <dgm:prSet/>
      <dgm:spPr/>
      <dgm:t>
        <a:bodyPr/>
        <a:lstStyle/>
        <a:p>
          <a:endParaRPr lang="en-US"/>
        </a:p>
      </dgm:t>
    </dgm:pt>
    <dgm:pt modelId="{D9728BC4-FFE1-406C-B64F-544AB8E5CBE7}">
      <dgm:prSet phldrT="[Text]"/>
      <dgm:spPr/>
      <dgm:t>
        <a:bodyPr/>
        <a:lstStyle/>
        <a:p>
          <a:r>
            <a:rPr lang="fr-FR" dirty="0" err="1" smtClean="0"/>
            <a:t>bangunan</a:t>
          </a:r>
          <a:r>
            <a:rPr lang="fr-FR" dirty="0" smtClean="0"/>
            <a:t> </a:t>
          </a:r>
          <a:r>
            <a:rPr lang="fr-FR" dirty="0" err="1" smtClean="0"/>
            <a:t>rumah</a:t>
          </a:r>
          <a:r>
            <a:rPr lang="fr-FR" dirty="0" smtClean="0"/>
            <a:t> </a:t>
          </a:r>
          <a:r>
            <a:rPr lang="fr-FR" dirty="0" err="1" smtClean="0"/>
            <a:t>secara</a:t>
          </a:r>
          <a:r>
            <a:rPr lang="fr-FR" dirty="0" smtClean="0"/>
            <a:t> </a:t>
          </a:r>
          <a:r>
            <a:rPr lang="fr-FR" dirty="0" err="1" smtClean="0"/>
            <a:t>fisik</a:t>
          </a:r>
          <a:endParaRPr lang="en-US" dirty="0"/>
        </a:p>
      </dgm:t>
    </dgm:pt>
    <dgm:pt modelId="{2C3BC083-726C-4729-88F5-70517C317DC0}" type="parTrans" cxnId="{C93971ED-CAD1-4C02-848E-0E8D0DD13382}">
      <dgm:prSet/>
      <dgm:spPr/>
      <dgm:t>
        <a:bodyPr/>
        <a:lstStyle/>
        <a:p>
          <a:endParaRPr lang="en-US"/>
        </a:p>
      </dgm:t>
    </dgm:pt>
    <dgm:pt modelId="{4C5D8F54-555B-4AE9-A7FB-E78538FBB806}" type="sibTrans" cxnId="{C93971ED-CAD1-4C02-848E-0E8D0DD13382}">
      <dgm:prSet/>
      <dgm:spPr/>
      <dgm:t>
        <a:bodyPr/>
        <a:lstStyle/>
        <a:p>
          <a:endParaRPr lang="en-US"/>
        </a:p>
      </dgm:t>
    </dgm:pt>
    <dgm:pt modelId="{CF1269AC-8F16-4B8D-87FE-7B9BD40D8A65}">
      <dgm:prSet phldrT="[Text]"/>
      <dgm:spPr/>
      <dgm:t>
        <a:bodyPr/>
        <a:lstStyle/>
        <a:p>
          <a:r>
            <a:rPr lang="fr-FR" dirty="0" err="1" smtClean="0"/>
            <a:t>Struktur</a:t>
          </a:r>
          <a:r>
            <a:rPr lang="fr-FR" dirty="0" smtClean="0"/>
            <a:t> </a:t>
          </a:r>
          <a:r>
            <a:rPr lang="fr-FR" dirty="0" err="1" smtClean="0"/>
            <a:t>fisik</a:t>
          </a:r>
          <a:r>
            <a:rPr lang="fr-FR" dirty="0" smtClean="0"/>
            <a:t> </a:t>
          </a:r>
          <a:r>
            <a:rPr lang="fr-FR" dirty="0" err="1" smtClean="0"/>
            <a:t>seperti</a:t>
          </a:r>
          <a:r>
            <a:rPr lang="fr-FR" dirty="0" smtClean="0"/>
            <a:t> </a:t>
          </a:r>
          <a:r>
            <a:rPr lang="fr-FR" i="1" dirty="0" err="1" smtClean="0"/>
            <a:t>shelter</a:t>
          </a:r>
          <a:r>
            <a:rPr lang="fr-FR" dirty="0" smtClean="0"/>
            <a:t> yang </a:t>
          </a:r>
          <a:r>
            <a:rPr lang="fr-FR" dirty="0" err="1" smtClean="0"/>
            <a:t>melindungi</a:t>
          </a:r>
          <a:r>
            <a:rPr lang="fr-FR" dirty="0" smtClean="0"/>
            <a:t> </a:t>
          </a:r>
          <a:r>
            <a:rPr lang="fr-FR" dirty="0" err="1" smtClean="0"/>
            <a:t>diri</a:t>
          </a:r>
          <a:r>
            <a:rPr lang="fr-FR" dirty="0" smtClean="0"/>
            <a:t> </a:t>
          </a:r>
          <a:r>
            <a:rPr lang="fr-FR" dirty="0" err="1" smtClean="0"/>
            <a:t>manusia</a:t>
          </a:r>
          <a:r>
            <a:rPr lang="fr-FR" dirty="0" smtClean="0"/>
            <a:t>, </a:t>
          </a:r>
          <a:r>
            <a:rPr lang="fr-FR" dirty="0" err="1" smtClean="0"/>
            <a:t>biasanya</a:t>
          </a:r>
          <a:r>
            <a:rPr lang="fr-FR" dirty="0" smtClean="0"/>
            <a:t> </a:t>
          </a:r>
          <a:r>
            <a:rPr lang="fr-FR" dirty="0" err="1" smtClean="0"/>
            <a:t>berupa</a:t>
          </a:r>
          <a:r>
            <a:rPr lang="fr-FR" dirty="0" smtClean="0"/>
            <a:t> </a:t>
          </a:r>
          <a:r>
            <a:rPr lang="fr-FR" dirty="0" err="1" smtClean="0"/>
            <a:t>akomodasi</a:t>
          </a:r>
          <a:r>
            <a:rPr lang="fr-FR" dirty="0" smtClean="0"/>
            <a:t> </a:t>
          </a:r>
          <a:r>
            <a:rPr lang="fr-FR" dirty="0" err="1" smtClean="0"/>
            <a:t>permanen</a:t>
          </a:r>
          <a:r>
            <a:rPr lang="fr-FR" dirty="0" smtClean="0"/>
            <a:t> </a:t>
          </a:r>
          <a:r>
            <a:rPr lang="fr-FR" dirty="0" err="1" smtClean="0"/>
            <a:t>atau</a:t>
          </a:r>
          <a:r>
            <a:rPr lang="fr-FR" dirty="0" smtClean="0"/>
            <a:t> semi </a:t>
          </a:r>
          <a:r>
            <a:rPr lang="fr-FR" dirty="0" err="1" smtClean="0"/>
            <a:t>permanen</a:t>
          </a:r>
          <a:endParaRPr lang="en-US" dirty="0"/>
        </a:p>
      </dgm:t>
    </dgm:pt>
    <dgm:pt modelId="{6411817E-4A85-498E-893B-C1B45BAB4EF7}" type="parTrans" cxnId="{FE0B98ED-7E13-4021-92B0-A2F421873B29}">
      <dgm:prSet/>
      <dgm:spPr/>
      <dgm:t>
        <a:bodyPr/>
        <a:lstStyle/>
        <a:p>
          <a:endParaRPr lang="en-US"/>
        </a:p>
      </dgm:t>
    </dgm:pt>
    <dgm:pt modelId="{94ED9C8F-85C9-425C-9341-AF21648D9C85}" type="sibTrans" cxnId="{FE0B98ED-7E13-4021-92B0-A2F421873B29}">
      <dgm:prSet/>
      <dgm:spPr/>
      <dgm:t>
        <a:bodyPr/>
        <a:lstStyle/>
        <a:p>
          <a:endParaRPr lang="en-US"/>
        </a:p>
      </dgm:t>
    </dgm:pt>
    <dgm:pt modelId="{5B1D8017-8975-4A9D-B1F2-7F75E3BED12A}">
      <dgm:prSet phldrT="[Text]"/>
      <dgm:spPr/>
      <dgm:t>
        <a:bodyPr/>
        <a:lstStyle/>
        <a:p>
          <a:r>
            <a:rPr lang="en-US" dirty="0" smtClean="0"/>
            <a:t>HOME</a:t>
          </a:r>
          <a:endParaRPr lang="en-US" dirty="0"/>
        </a:p>
      </dgm:t>
    </dgm:pt>
    <dgm:pt modelId="{C6F9665B-19E7-40EC-AC51-CC91DB1C5183}" type="parTrans" cxnId="{40D436EB-08AF-47F7-952D-4D700CDC252E}">
      <dgm:prSet/>
      <dgm:spPr/>
      <dgm:t>
        <a:bodyPr/>
        <a:lstStyle/>
        <a:p>
          <a:endParaRPr lang="en-US"/>
        </a:p>
      </dgm:t>
    </dgm:pt>
    <dgm:pt modelId="{2FE45344-D39A-4A2B-ABA1-AA744A19826C}" type="sibTrans" cxnId="{40D436EB-08AF-47F7-952D-4D700CDC252E}">
      <dgm:prSet/>
      <dgm:spPr/>
      <dgm:t>
        <a:bodyPr/>
        <a:lstStyle/>
        <a:p>
          <a:endParaRPr lang="en-US"/>
        </a:p>
      </dgm:t>
    </dgm:pt>
    <dgm:pt modelId="{5DD8ABF6-124D-4BD0-BCC8-B2E32CE0C0A2}">
      <dgm:prSet phldrT="[Text]"/>
      <dgm:spPr/>
      <dgm:t>
        <a:bodyPr/>
        <a:lstStyle/>
        <a:p>
          <a:r>
            <a:rPr lang="fr-FR" dirty="0" err="1" smtClean="0"/>
            <a:t>bangunan</a:t>
          </a:r>
          <a:r>
            <a:rPr lang="fr-FR" dirty="0" smtClean="0"/>
            <a:t> dan </a:t>
          </a:r>
          <a:r>
            <a:rPr lang="fr-FR" dirty="0" err="1" smtClean="0"/>
            <a:t>suasananya</a:t>
          </a:r>
          <a:r>
            <a:rPr lang="fr-FR" dirty="0" smtClean="0"/>
            <a:t>, </a:t>
          </a:r>
          <a:r>
            <a:rPr lang="fr-FR" dirty="0" err="1" smtClean="0"/>
            <a:t>serta</a:t>
          </a:r>
          <a:r>
            <a:rPr lang="fr-FR" dirty="0" smtClean="0"/>
            <a:t> </a:t>
          </a:r>
          <a:r>
            <a:rPr lang="fr-FR" dirty="0" err="1" smtClean="0"/>
            <a:t>semua</a:t>
          </a:r>
          <a:r>
            <a:rPr lang="fr-FR" dirty="0" smtClean="0"/>
            <a:t> </a:t>
          </a:r>
          <a:r>
            <a:rPr lang="fr-FR" dirty="0" err="1" smtClean="0"/>
            <a:t>interaksi</a:t>
          </a:r>
          <a:r>
            <a:rPr lang="fr-FR" dirty="0" smtClean="0"/>
            <a:t> yang </a:t>
          </a:r>
          <a:r>
            <a:rPr lang="fr-FR" dirty="0" err="1" smtClean="0"/>
            <a:t>terjadi</a:t>
          </a:r>
          <a:r>
            <a:rPr lang="fr-FR" dirty="0" smtClean="0"/>
            <a:t> di </a:t>
          </a:r>
          <a:r>
            <a:rPr lang="fr-FR" dirty="0" err="1" smtClean="0"/>
            <a:t>dalamnya</a:t>
          </a:r>
          <a:r>
            <a:rPr lang="fr-FR" dirty="0" smtClean="0"/>
            <a:t> </a:t>
          </a:r>
          <a:r>
            <a:rPr lang="fr-FR" dirty="0" err="1" smtClean="0"/>
            <a:t>secara</a:t>
          </a:r>
          <a:r>
            <a:rPr lang="fr-FR" dirty="0" smtClean="0"/>
            <a:t> </a:t>
          </a:r>
          <a:r>
            <a:rPr lang="id-ID" dirty="0" smtClean="0"/>
            <a:t>m</a:t>
          </a:r>
          <a:r>
            <a:rPr lang="fr-FR" dirty="0" err="1" smtClean="0"/>
            <a:t>enyeluruh</a:t>
          </a:r>
          <a:r>
            <a:rPr lang="fr-FR" dirty="0" smtClean="0"/>
            <a:t> </a:t>
          </a:r>
          <a:r>
            <a:rPr lang="fr-FR" dirty="0" err="1" smtClean="0"/>
            <a:t>menciptakan</a:t>
          </a:r>
          <a:r>
            <a:rPr lang="fr-FR" dirty="0" smtClean="0"/>
            <a:t> </a:t>
          </a:r>
          <a:r>
            <a:rPr lang="fr-FR" dirty="0" err="1" smtClean="0"/>
            <a:t>nuansa</a:t>
          </a:r>
          <a:r>
            <a:rPr lang="fr-FR" dirty="0" smtClean="0"/>
            <a:t> </a:t>
          </a:r>
          <a:r>
            <a:rPr lang="fr-FR" dirty="0" err="1" smtClean="0"/>
            <a:t>menghuni</a:t>
          </a:r>
          <a:r>
            <a:rPr lang="fr-FR" dirty="0" smtClean="0"/>
            <a:t> </a:t>
          </a:r>
          <a:r>
            <a:rPr lang="fr-FR" dirty="0" err="1" smtClean="0"/>
            <a:t>tertentu</a:t>
          </a:r>
          <a:endParaRPr lang="en-US" dirty="0"/>
        </a:p>
      </dgm:t>
    </dgm:pt>
    <dgm:pt modelId="{7DD96399-1748-4242-BB4D-EC79A664371C}" type="parTrans" cxnId="{DDB00FFE-BB62-46BA-8FC4-F4C017F17D60}">
      <dgm:prSet/>
      <dgm:spPr/>
      <dgm:t>
        <a:bodyPr/>
        <a:lstStyle/>
        <a:p>
          <a:endParaRPr lang="en-US"/>
        </a:p>
      </dgm:t>
    </dgm:pt>
    <dgm:pt modelId="{6407B4C0-50DC-4D92-BE1E-7682BAD570A3}" type="sibTrans" cxnId="{DDB00FFE-BB62-46BA-8FC4-F4C017F17D60}">
      <dgm:prSet/>
      <dgm:spPr/>
      <dgm:t>
        <a:bodyPr/>
        <a:lstStyle/>
        <a:p>
          <a:endParaRPr lang="en-US"/>
        </a:p>
      </dgm:t>
    </dgm:pt>
    <dgm:pt modelId="{726BCF5C-A20B-4F4A-A420-2E130D3467D9}">
      <dgm:prSet phldrT="[Text]"/>
      <dgm:spPr/>
      <dgm:t>
        <a:bodyPr/>
        <a:lstStyle/>
        <a:p>
          <a:r>
            <a:rPr lang="fr-FR" dirty="0" err="1" smtClean="0"/>
            <a:t>Umumnya</a:t>
          </a:r>
          <a:r>
            <a:rPr lang="fr-FR" dirty="0" smtClean="0"/>
            <a:t> </a:t>
          </a:r>
          <a:r>
            <a:rPr lang="fr-FR" dirty="0" err="1" smtClean="0"/>
            <a:t>terdapat</a:t>
          </a:r>
          <a:r>
            <a:rPr lang="fr-FR" dirty="0" smtClean="0"/>
            <a:t> </a:t>
          </a:r>
          <a:r>
            <a:rPr lang="fr-FR" dirty="0" err="1" smtClean="0"/>
            <a:t>penutup</a:t>
          </a:r>
          <a:r>
            <a:rPr lang="fr-FR" dirty="0" smtClean="0"/>
            <a:t> </a:t>
          </a:r>
          <a:r>
            <a:rPr lang="fr-FR" dirty="0" err="1" smtClean="0"/>
            <a:t>atap</a:t>
          </a:r>
          <a:endParaRPr lang="en-US" dirty="0"/>
        </a:p>
      </dgm:t>
    </dgm:pt>
    <dgm:pt modelId="{96BE7EE5-E49F-4D98-A4E0-CE09CC4C06AC}" type="parTrans" cxnId="{628D45CA-FFB9-40B8-A21C-8827A2981CB2}">
      <dgm:prSet/>
      <dgm:spPr/>
      <dgm:t>
        <a:bodyPr/>
        <a:lstStyle/>
        <a:p>
          <a:endParaRPr lang="en-US"/>
        </a:p>
      </dgm:t>
    </dgm:pt>
    <dgm:pt modelId="{B3627860-736D-47EF-BE57-FC494DD998DE}" type="sibTrans" cxnId="{628D45CA-FFB9-40B8-A21C-8827A2981CB2}">
      <dgm:prSet/>
      <dgm:spPr/>
      <dgm:t>
        <a:bodyPr/>
        <a:lstStyle/>
        <a:p>
          <a:endParaRPr lang="en-US"/>
        </a:p>
      </dgm:t>
    </dgm:pt>
    <dgm:pt modelId="{F931720B-06EC-4566-9101-DDEF45E95816}">
      <dgm:prSet phldrT="[Text]"/>
      <dgm:spPr/>
      <dgm:t>
        <a:bodyPr/>
        <a:lstStyle/>
        <a:p>
          <a:r>
            <a:rPr lang="fr-FR" dirty="0" err="1" smtClean="0"/>
            <a:t>Tempat</a:t>
          </a:r>
          <a:r>
            <a:rPr lang="fr-FR" dirty="0" smtClean="0"/>
            <a:t> </a:t>
          </a:r>
          <a:r>
            <a:rPr lang="fr-FR" dirty="0" err="1" smtClean="0"/>
            <a:t>perlindungan</a:t>
          </a:r>
          <a:r>
            <a:rPr lang="fr-FR" dirty="0" smtClean="0"/>
            <a:t> </a:t>
          </a:r>
          <a:r>
            <a:rPr lang="fr-FR" dirty="0" err="1" smtClean="0"/>
            <a:t>terhadap</a:t>
          </a:r>
          <a:r>
            <a:rPr lang="fr-FR" dirty="0" smtClean="0"/>
            <a:t> </a:t>
          </a:r>
          <a:r>
            <a:rPr lang="fr-FR" dirty="0" err="1" smtClean="0"/>
            <a:t>faktor</a:t>
          </a:r>
          <a:r>
            <a:rPr lang="fr-FR" dirty="0" smtClean="0"/>
            <a:t> </a:t>
          </a:r>
          <a:r>
            <a:rPr lang="fr-FR" dirty="0" err="1" smtClean="0"/>
            <a:t>eksternal</a:t>
          </a:r>
          <a:r>
            <a:rPr lang="fr-FR" dirty="0" smtClean="0"/>
            <a:t> (</a:t>
          </a:r>
          <a:r>
            <a:rPr lang="fr-FR" dirty="0" err="1" smtClean="0"/>
            <a:t>khususnya</a:t>
          </a:r>
          <a:r>
            <a:rPr lang="fr-FR" dirty="0" smtClean="0"/>
            <a:t> </a:t>
          </a:r>
          <a:r>
            <a:rPr lang="fr-FR" dirty="0" err="1" smtClean="0"/>
            <a:t>faktor</a:t>
          </a:r>
          <a:r>
            <a:rPr lang="fr-FR" dirty="0" smtClean="0"/>
            <a:t> </a:t>
          </a:r>
          <a:r>
            <a:rPr lang="fr-FR" dirty="0" err="1" smtClean="0"/>
            <a:t>alam</a:t>
          </a:r>
          <a:r>
            <a:rPr lang="fr-FR" dirty="0" smtClean="0"/>
            <a:t>: </a:t>
          </a:r>
          <a:r>
            <a:rPr lang="fr-FR" dirty="0" err="1" smtClean="0"/>
            <a:t>angin</a:t>
          </a:r>
          <a:r>
            <a:rPr lang="fr-FR" dirty="0" smtClean="0"/>
            <a:t>, </a:t>
          </a:r>
          <a:r>
            <a:rPr lang="fr-FR" dirty="0" err="1" smtClean="0"/>
            <a:t>hujan</a:t>
          </a:r>
          <a:r>
            <a:rPr lang="fr-FR" dirty="0" smtClean="0"/>
            <a:t>, </a:t>
          </a:r>
          <a:r>
            <a:rPr lang="fr-FR" dirty="0" err="1" smtClean="0"/>
            <a:t>sinar</a:t>
          </a:r>
          <a:r>
            <a:rPr lang="fr-FR" dirty="0" smtClean="0"/>
            <a:t> </a:t>
          </a:r>
          <a:r>
            <a:rPr lang="fr-FR" dirty="0" err="1" smtClean="0"/>
            <a:t>matahari</a:t>
          </a:r>
          <a:r>
            <a:rPr lang="fr-FR" dirty="0" smtClean="0"/>
            <a:t>, </a:t>
          </a:r>
          <a:r>
            <a:rPr lang="fr-FR" dirty="0" err="1" smtClean="0"/>
            <a:t>temperatur</a:t>
          </a:r>
          <a:r>
            <a:rPr lang="fr-FR" dirty="0" smtClean="0"/>
            <a:t>). </a:t>
          </a:r>
          <a:endParaRPr lang="en-US" dirty="0"/>
        </a:p>
      </dgm:t>
    </dgm:pt>
    <dgm:pt modelId="{2D397185-4190-42E8-B5A9-3B535EBA1E08}" type="parTrans" cxnId="{ED8D0E72-DACC-436A-9BF1-A15BC0A4848F}">
      <dgm:prSet/>
      <dgm:spPr/>
      <dgm:t>
        <a:bodyPr/>
        <a:lstStyle/>
        <a:p>
          <a:endParaRPr lang="en-US"/>
        </a:p>
      </dgm:t>
    </dgm:pt>
    <dgm:pt modelId="{0BA1767A-A23B-461C-B563-A49D9D2DA0D0}" type="sibTrans" cxnId="{ED8D0E72-DACC-436A-9BF1-A15BC0A4848F}">
      <dgm:prSet/>
      <dgm:spPr/>
      <dgm:t>
        <a:bodyPr/>
        <a:lstStyle/>
        <a:p>
          <a:endParaRPr lang="en-US"/>
        </a:p>
      </dgm:t>
    </dgm:pt>
    <dgm:pt modelId="{4B0F9F3D-01D8-49B4-A952-8E053F8659AA}">
      <dgm:prSet phldrT="[Text]"/>
      <dgm:spPr/>
      <dgm:t>
        <a:bodyPr/>
        <a:lstStyle/>
        <a:p>
          <a:r>
            <a:rPr lang="fi-FI" b="0" dirty="0" smtClean="0">
              <a:solidFill>
                <a:srgbClr val="FF0000"/>
              </a:solidFill>
            </a:rPr>
            <a:t>tidak mensyaratkan adanya bangunan, yang penting perasaan di dalam </a:t>
          </a:r>
          <a:r>
            <a:rPr lang="fi-FI" b="0" i="1" dirty="0" smtClean="0">
              <a:solidFill>
                <a:srgbClr val="FF0000"/>
              </a:solidFill>
            </a:rPr>
            <a:t>shelter</a:t>
          </a:r>
          <a:r>
            <a:rPr lang="fi-FI" b="0" dirty="0" smtClean="0">
              <a:solidFill>
                <a:srgbClr val="FF0000"/>
              </a:solidFill>
            </a:rPr>
            <a:t> tersebut</a:t>
          </a:r>
          <a:endParaRPr lang="en-US" b="0" dirty="0">
            <a:solidFill>
              <a:srgbClr val="FF0000"/>
            </a:solidFill>
          </a:endParaRPr>
        </a:p>
      </dgm:t>
    </dgm:pt>
    <dgm:pt modelId="{0C570BF3-CC93-412A-8869-116D160A283D}" type="parTrans" cxnId="{41B28B6F-E649-4BA0-A98D-AEF7883634AE}">
      <dgm:prSet/>
      <dgm:spPr/>
      <dgm:t>
        <a:bodyPr/>
        <a:lstStyle/>
        <a:p>
          <a:endParaRPr lang="en-US"/>
        </a:p>
      </dgm:t>
    </dgm:pt>
    <dgm:pt modelId="{D2EB4785-4F6F-485D-8C4D-37FDBA27E311}" type="sibTrans" cxnId="{41B28B6F-E649-4BA0-A98D-AEF7883634AE}">
      <dgm:prSet/>
      <dgm:spPr/>
      <dgm:t>
        <a:bodyPr/>
        <a:lstStyle/>
        <a:p>
          <a:endParaRPr lang="en-US"/>
        </a:p>
      </dgm:t>
    </dgm:pt>
    <dgm:pt modelId="{7084E474-8F86-43FA-B806-4A63A2DCF724}" type="pres">
      <dgm:prSet presAssocID="{11FAF665-D337-488D-A2EE-9321A7F4B6C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2016388-F738-41E2-9DB4-ED140B22206E}" type="pres">
      <dgm:prSet presAssocID="{8EF4ABAC-68FB-4709-8DE2-36399403DBD3}" presName="composite" presStyleCnt="0"/>
      <dgm:spPr/>
    </dgm:pt>
    <dgm:pt modelId="{5EA7E3D3-7B1B-48FC-98EF-BBA5B239344B}" type="pres">
      <dgm:prSet presAssocID="{8EF4ABAC-68FB-4709-8DE2-36399403DBD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6A80D2-F9C7-4E28-96A2-B2A3E1887937}" type="pres">
      <dgm:prSet presAssocID="{8EF4ABAC-68FB-4709-8DE2-36399403DBD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E84F6C-3527-4D39-9C47-C08DC2D69E0D}" type="pres">
      <dgm:prSet presAssocID="{FB4FF7DF-22F2-4302-8E10-40F76DD22C42}" presName="space" presStyleCnt="0"/>
      <dgm:spPr/>
    </dgm:pt>
    <dgm:pt modelId="{63E7CEC6-BCB2-44BA-B588-18DB4505DC7D}" type="pres">
      <dgm:prSet presAssocID="{2A0B9787-5D81-4B86-8C0E-370D07E63E5D}" presName="composite" presStyleCnt="0"/>
      <dgm:spPr/>
    </dgm:pt>
    <dgm:pt modelId="{A18F4C44-8703-4C0F-B95C-9A76137A95B4}" type="pres">
      <dgm:prSet presAssocID="{2A0B9787-5D81-4B86-8C0E-370D07E63E5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23B64D-70AE-4EF4-BFFF-2D5DC4F2BF15}" type="pres">
      <dgm:prSet presAssocID="{2A0B9787-5D81-4B86-8C0E-370D07E63E5D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3D70CC-B772-4B00-B10B-3C1479306CA2}" type="pres">
      <dgm:prSet presAssocID="{8742966F-89B8-4102-833A-90E23501567F}" presName="space" presStyleCnt="0"/>
      <dgm:spPr/>
    </dgm:pt>
    <dgm:pt modelId="{E5057F11-D443-41B3-8C94-89EC57F48C67}" type="pres">
      <dgm:prSet presAssocID="{5B1D8017-8975-4A9D-B1F2-7F75E3BED12A}" presName="composite" presStyleCnt="0"/>
      <dgm:spPr/>
    </dgm:pt>
    <dgm:pt modelId="{A7057992-8F32-495E-812A-6B292EE161EB}" type="pres">
      <dgm:prSet presAssocID="{5B1D8017-8975-4A9D-B1F2-7F75E3BED12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009BE4-0B46-4622-AB63-CFBEC6B6C759}" type="pres">
      <dgm:prSet presAssocID="{5B1D8017-8975-4A9D-B1F2-7F75E3BED12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8D0E72-DACC-436A-9BF1-A15BC0A4848F}" srcId="{8EF4ABAC-68FB-4709-8DE2-36399403DBD3}" destId="{F931720B-06EC-4566-9101-DDEF45E95816}" srcOrd="0" destOrd="0" parTransId="{2D397185-4190-42E8-B5A9-3B535EBA1E08}" sibTransId="{0BA1767A-A23B-461C-B563-A49D9D2DA0D0}"/>
    <dgm:cxn modelId="{17D963A1-B872-4950-913D-0C16DC6D2B2B}" type="presOf" srcId="{CF1269AC-8F16-4B8D-87FE-7B9BD40D8A65}" destId="{3F23B64D-70AE-4EF4-BFFF-2D5DC4F2BF15}" srcOrd="0" destOrd="1" presId="urn:microsoft.com/office/officeart/2005/8/layout/hList1"/>
    <dgm:cxn modelId="{07BE7D97-EDF9-4D98-AA4D-DC3BBB11850F}" type="presOf" srcId="{D9728BC4-FFE1-406C-B64F-544AB8E5CBE7}" destId="{3F23B64D-70AE-4EF4-BFFF-2D5DC4F2BF15}" srcOrd="0" destOrd="0" presId="urn:microsoft.com/office/officeart/2005/8/layout/hList1"/>
    <dgm:cxn modelId="{E20CB53E-C830-4A7D-8C4F-8F91AF0208F3}" srcId="{11FAF665-D337-488D-A2EE-9321A7F4B6CB}" destId="{2A0B9787-5D81-4B86-8C0E-370D07E63E5D}" srcOrd="1" destOrd="0" parTransId="{BC51DC3A-A2BE-4C3D-BC3E-4DCB8A6E7EBA}" sibTransId="{8742966F-89B8-4102-833A-90E23501567F}"/>
    <dgm:cxn modelId="{2A80EF5C-3D9E-4DDF-9B49-9CC42FE7A61D}" type="presOf" srcId="{F931720B-06EC-4566-9101-DDEF45E95816}" destId="{926A80D2-F9C7-4E28-96A2-B2A3E1887937}" srcOrd="0" destOrd="0" presId="urn:microsoft.com/office/officeart/2005/8/layout/hList1"/>
    <dgm:cxn modelId="{A1A78AD6-B35C-4789-88A9-04BC0A42A378}" type="presOf" srcId="{2A0B9787-5D81-4B86-8C0E-370D07E63E5D}" destId="{A18F4C44-8703-4C0F-B95C-9A76137A95B4}" srcOrd="0" destOrd="0" presId="urn:microsoft.com/office/officeart/2005/8/layout/hList1"/>
    <dgm:cxn modelId="{C93971ED-CAD1-4C02-848E-0E8D0DD13382}" srcId="{2A0B9787-5D81-4B86-8C0E-370D07E63E5D}" destId="{D9728BC4-FFE1-406C-B64F-544AB8E5CBE7}" srcOrd="0" destOrd="0" parTransId="{2C3BC083-726C-4729-88F5-70517C317DC0}" sibTransId="{4C5D8F54-555B-4AE9-A7FB-E78538FBB806}"/>
    <dgm:cxn modelId="{FE0B98ED-7E13-4021-92B0-A2F421873B29}" srcId="{2A0B9787-5D81-4B86-8C0E-370D07E63E5D}" destId="{CF1269AC-8F16-4B8D-87FE-7B9BD40D8A65}" srcOrd="1" destOrd="0" parTransId="{6411817E-4A85-498E-893B-C1B45BAB4EF7}" sibTransId="{94ED9C8F-85C9-425C-9341-AF21648D9C85}"/>
    <dgm:cxn modelId="{4A261972-A10E-403D-947D-065E064401D0}" type="presOf" srcId="{5B1D8017-8975-4A9D-B1F2-7F75E3BED12A}" destId="{A7057992-8F32-495E-812A-6B292EE161EB}" srcOrd="0" destOrd="0" presId="urn:microsoft.com/office/officeart/2005/8/layout/hList1"/>
    <dgm:cxn modelId="{ADA859AC-2A8F-4E45-81D3-141290D62A91}" type="presOf" srcId="{726BCF5C-A20B-4F4A-A420-2E130D3467D9}" destId="{926A80D2-F9C7-4E28-96A2-B2A3E1887937}" srcOrd="0" destOrd="1" presId="urn:microsoft.com/office/officeart/2005/8/layout/hList1"/>
    <dgm:cxn modelId="{628D45CA-FFB9-40B8-A21C-8827A2981CB2}" srcId="{8EF4ABAC-68FB-4709-8DE2-36399403DBD3}" destId="{726BCF5C-A20B-4F4A-A420-2E130D3467D9}" srcOrd="1" destOrd="0" parTransId="{96BE7EE5-E49F-4D98-A4E0-CE09CC4C06AC}" sibTransId="{B3627860-736D-47EF-BE57-FC494DD998DE}"/>
    <dgm:cxn modelId="{9B284E88-E799-4074-9979-BE9BF3912CCC}" type="presOf" srcId="{5DD8ABF6-124D-4BD0-BCC8-B2E32CE0C0A2}" destId="{ED009BE4-0B46-4622-AB63-CFBEC6B6C759}" srcOrd="0" destOrd="0" presId="urn:microsoft.com/office/officeart/2005/8/layout/hList1"/>
    <dgm:cxn modelId="{DDB00FFE-BB62-46BA-8FC4-F4C017F17D60}" srcId="{5B1D8017-8975-4A9D-B1F2-7F75E3BED12A}" destId="{5DD8ABF6-124D-4BD0-BCC8-B2E32CE0C0A2}" srcOrd="0" destOrd="0" parTransId="{7DD96399-1748-4242-BB4D-EC79A664371C}" sibTransId="{6407B4C0-50DC-4D92-BE1E-7682BAD570A3}"/>
    <dgm:cxn modelId="{9031DA25-5AA1-4345-A222-53A59F752B54}" type="presOf" srcId="{11FAF665-D337-488D-A2EE-9321A7F4B6CB}" destId="{7084E474-8F86-43FA-B806-4A63A2DCF724}" srcOrd="0" destOrd="0" presId="urn:microsoft.com/office/officeart/2005/8/layout/hList1"/>
    <dgm:cxn modelId="{41B28B6F-E649-4BA0-A98D-AEF7883634AE}" srcId="{5B1D8017-8975-4A9D-B1F2-7F75E3BED12A}" destId="{4B0F9F3D-01D8-49B4-A952-8E053F8659AA}" srcOrd="1" destOrd="0" parTransId="{0C570BF3-CC93-412A-8869-116D160A283D}" sibTransId="{D2EB4785-4F6F-485D-8C4D-37FDBA27E311}"/>
    <dgm:cxn modelId="{AE513D8E-5C41-490E-A78A-729564A569B6}" type="presOf" srcId="{8EF4ABAC-68FB-4709-8DE2-36399403DBD3}" destId="{5EA7E3D3-7B1B-48FC-98EF-BBA5B239344B}" srcOrd="0" destOrd="0" presId="urn:microsoft.com/office/officeart/2005/8/layout/hList1"/>
    <dgm:cxn modelId="{40D436EB-08AF-47F7-952D-4D700CDC252E}" srcId="{11FAF665-D337-488D-A2EE-9321A7F4B6CB}" destId="{5B1D8017-8975-4A9D-B1F2-7F75E3BED12A}" srcOrd="2" destOrd="0" parTransId="{C6F9665B-19E7-40EC-AC51-CC91DB1C5183}" sibTransId="{2FE45344-D39A-4A2B-ABA1-AA744A19826C}"/>
    <dgm:cxn modelId="{6F6E05BF-0B97-4ED1-98F3-3EC823636855}" srcId="{11FAF665-D337-488D-A2EE-9321A7F4B6CB}" destId="{8EF4ABAC-68FB-4709-8DE2-36399403DBD3}" srcOrd="0" destOrd="0" parTransId="{D4E91805-3365-402D-A9CA-9D4AD9B6ADBC}" sibTransId="{FB4FF7DF-22F2-4302-8E10-40F76DD22C42}"/>
    <dgm:cxn modelId="{574E8AE1-1974-45A1-BB42-076BF50169E1}" type="presOf" srcId="{4B0F9F3D-01D8-49B4-A952-8E053F8659AA}" destId="{ED009BE4-0B46-4622-AB63-CFBEC6B6C759}" srcOrd="0" destOrd="1" presId="urn:microsoft.com/office/officeart/2005/8/layout/hList1"/>
    <dgm:cxn modelId="{3D39DF8B-618F-49B1-93E5-0E5B24167546}" type="presParOf" srcId="{7084E474-8F86-43FA-B806-4A63A2DCF724}" destId="{42016388-F738-41E2-9DB4-ED140B22206E}" srcOrd="0" destOrd="0" presId="urn:microsoft.com/office/officeart/2005/8/layout/hList1"/>
    <dgm:cxn modelId="{3D27A82C-6C62-4F58-A39C-48926911C93C}" type="presParOf" srcId="{42016388-F738-41E2-9DB4-ED140B22206E}" destId="{5EA7E3D3-7B1B-48FC-98EF-BBA5B239344B}" srcOrd="0" destOrd="0" presId="urn:microsoft.com/office/officeart/2005/8/layout/hList1"/>
    <dgm:cxn modelId="{2A5BC1FE-600C-4D40-B867-44766397F4CC}" type="presParOf" srcId="{42016388-F738-41E2-9DB4-ED140B22206E}" destId="{926A80D2-F9C7-4E28-96A2-B2A3E1887937}" srcOrd="1" destOrd="0" presId="urn:microsoft.com/office/officeart/2005/8/layout/hList1"/>
    <dgm:cxn modelId="{551E7566-1AA5-4825-B102-5BFCDEEBD235}" type="presParOf" srcId="{7084E474-8F86-43FA-B806-4A63A2DCF724}" destId="{0CE84F6C-3527-4D39-9C47-C08DC2D69E0D}" srcOrd="1" destOrd="0" presId="urn:microsoft.com/office/officeart/2005/8/layout/hList1"/>
    <dgm:cxn modelId="{30E5BB1C-66FF-48D3-A17A-67A400AD3868}" type="presParOf" srcId="{7084E474-8F86-43FA-B806-4A63A2DCF724}" destId="{63E7CEC6-BCB2-44BA-B588-18DB4505DC7D}" srcOrd="2" destOrd="0" presId="urn:microsoft.com/office/officeart/2005/8/layout/hList1"/>
    <dgm:cxn modelId="{F182DE27-FC56-496B-B7DE-7E7C9416E1C4}" type="presParOf" srcId="{63E7CEC6-BCB2-44BA-B588-18DB4505DC7D}" destId="{A18F4C44-8703-4C0F-B95C-9A76137A95B4}" srcOrd="0" destOrd="0" presId="urn:microsoft.com/office/officeart/2005/8/layout/hList1"/>
    <dgm:cxn modelId="{4B453B14-8663-4862-A2FE-A6A76EFB62B8}" type="presParOf" srcId="{63E7CEC6-BCB2-44BA-B588-18DB4505DC7D}" destId="{3F23B64D-70AE-4EF4-BFFF-2D5DC4F2BF15}" srcOrd="1" destOrd="0" presId="urn:microsoft.com/office/officeart/2005/8/layout/hList1"/>
    <dgm:cxn modelId="{4CDE5DFC-F8AE-41EC-9285-C5BF289346F7}" type="presParOf" srcId="{7084E474-8F86-43FA-B806-4A63A2DCF724}" destId="{313D70CC-B772-4B00-B10B-3C1479306CA2}" srcOrd="3" destOrd="0" presId="urn:microsoft.com/office/officeart/2005/8/layout/hList1"/>
    <dgm:cxn modelId="{F09D7CE1-E86C-4495-9EE9-F681F39F7F47}" type="presParOf" srcId="{7084E474-8F86-43FA-B806-4A63A2DCF724}" destId="{E5057F11-D443-41B3-8C94-89EC57F48C67}" srcOrd="4" destOrd="0" presId="urn:microsoft.com/office/officeart/2005/8/layout/hList1"/>
    <dgm:cxn modelId="{BA8E17E9-AC77-491B-9B5F-8A0BBD7342BD}" type="presParOf" srcId="{E5057F11-D443-41B3-8C94-89EC57F48C67}" destId="{A7057992-8F32-495E-812A-6B292EE161EB}" srcOrd="0" destOrd="0" presId="urn:microsoft.com/office/officeart/2005/8/layout/hList1"/>
    <dgm:cxn modelId="{8DDA0D04-2590-498E-B180-7A7FB5240B07}" type="presParOf" srcId="{E5057F11-D443-41B3-8C94-89EC57F48C67}" destId="{ED009BE4-0B46-4622-AB63-CFBEC6B6C75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B7C239-557C-4695-8E7C-B3528F424A81}" type="doc">
      <dgm:prSet loTypeId="urn:microsoft.com/office/officeart/2005/8/layout/cycle6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BA14B1-8CE3-44FE-923E-4D93B152E64C}">
      <dgm:prSet phldrT="[Text]"/>
      <dgm:spPr/>
      <dgm:t>
        <a:bodyPr/>
        <a:lstStyle/>
        <a:p>
          <a:r>
            <a:rPr lang="en-US" dirty="0" smtClean="0"/>
            <a:t>NATURE</a:t>
          </a:r>
        </a:p>
      </dgm:t>
    </dgm:pt>
    <dgm:pt modelId="{2179033A-B80C-4FC4-BCDF-5CC7F129DF12}" type="parTrans" cxnId="{4F555CB0-CCA4-49BD-B24A-7C32F4BBBAF3}">
      <dgm:prSet/>
      <dgm:spPr/>
      <dgm:t>
        <a:bodyPr/>
        <a:lstStyle/>
        <a:p>
          <a:endParaRPr lang="en-US"/>
        </a:p>
      </dgm:t>
    </dgm:pt>
    <dgm:pt modelId="{1FF05B4F-BDF1-4115-8A9A-5D14B625080C}" type="sibTrans" cxnId="{4F555CB0-CCA4-49BD-B24A-7C32F4BBBAF3}">
      <dgm:prSet/>
      <dgm:spPr/>
      <dgm:t>
        <a:bodyPr/>
        <a:lstStyle/>
        <a:p>
          <a:endParaRPr lang="en-US"/>
        </a:p>
      </dgm:t>
    </dgm:pt>
    <dgm:pt modelId="{3BCE4D49-8FC6-4984-AAC2-9B8BB473989D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MAN</a:t>
          </a:r>
          <a:endParaRPr lang="en-US" dirty="0"/>
        </a:p>
      </dgm:t>
    </dgm:pt>
    <dgm:pt modelId="{28AEAEBB-8287-4AE5-8D52-E68A0E657F3C}" type="parTrans" cxnId="{7C1AB392-AC06-4B07-9820-4E107CBC5DB2}">
      <dgm:prSet/>
      <dgm:spPr/>
      <dgm:t>
        <a:bodyPr/>
        <a:lstStyle/>
        <a:p>
          <a:endParaRPr lang="en-US"/>
        </a:p>
      </dgm:t>
    </dgm:pt>
    <dgm:pt modelId="{505B35E2-E7CA-4661-BFBA-AFEEE527D488}" type="sibTrans" cxnId="{7C1AB392-AC06-4B07-9820-4E107CBC5DB2}">
      <dgm:prSet/>
      <dgm:spPr/>
      <dgm:t>
        <a:bodyPr/>
        <a:lstStyle/>
        <a:p>
          <a:endParaRPr lang="en-US"/>
        </a:p>
      </dgm:t>
    </dgm:pt>
    <dgm:pt modelId="{437BB80A-DCC9-46DD-9FE2-C7A9FC2A6B7C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SOCIETY</a:t>
          </a:r>
          <a:endParaRPr lang="en-US" dirty="0"/>
        </a:p>
      </dgm:t>
    </dgm:pt>
    <dgm:pt modelId="{3AA5D86A-B074-4869-AD27-01C1BAC268FB}" type="parTrans" cxnId="{40ECB76B-303F-4C5E-B37B-6C756F68D3F9}">
      <dgm:prSet/>
      <dgm:spPr/>
      <dgm:t>
        <a:bodyPr/>
        <a:lstStyle/>
        <a:p>
          <a:endParaRPr lang="en-US"/>
        </a:p>
      </dgm:t>
    </dgm:pt>
    <dgm:pt modelId="{7CF80A7D-31F5-46DE-8C1C-D31C80FD4485}" type="sibTrans" cxnId="{40ECB76B-303F-4C5E-B37B-6C756F68D3F9}">
      <dgm:prSet/>
      <dgm:spPr/>
      <dgm:t>
        <a:bodyPr/>
        <a:lstStyle/>
        <a:p>
          <a:endParaRPr lang="en-US"/>
        </a:p>
      </dgm:t>
    </dgm:pt>
    <dgm:pt modelId="{724CFFB7-3411-4592-8F59-7D1E4E442666}">
      <dgm:prSet phldrT="[Text]"/>
      <dgm:spPr/>
      <dgm:t>
        <a:bodyPr/>
        <a:lstStyle/>
        <a:p>
          <a:r>
            <a:rPr lang="en-US" dirty="0" smtClean="0"/>
            <a:t>SHELL</a:t>
          </a:r>
          <a:endParaRPr lang="en-US" dirty="0"/>
        </a:p>
      </dgm:t>
    </dgm:pt>
    <dgm:pt modelId="{B0B1CB06-19D9-4E14-A44B-B5BB8209E3FE}" type="parTrans" cxnId="{E7384FDA-A1BB-4347-B4F4-12501E703CB7}">
      <dgm:prSet/>
      <dgm:spPr/>
      <dgm:t>
        <a:bodyPr/>
        <a:lstStyle/>
        <a:p>
          <a:endParaRPr lang="en-US"/>
        </a:p>
      </dgm:t>
    </dgm:pt>
    <dgm:pt modelId="{D7BA6892-6DE2-40B4-BFED-D04C63338734}" type="sibTrans" cxnId="{E7384FDA-A1BB-4347-B4F4-12501E703CB7}">
      <dgm:prSet/>
      <dgm:spPr/>
      <dgm:t>
        <a:bodyPr/>
        <a:lstStyle/>
        <a:p>
          <a:endParaRPr lang="en-US"/>
        </a:p>
      </dgm:t>
    </dgm:pt>
    <dgm:pt modelId="{E21D5A8E-EBD1-4BCE-B0A5-8FD5848BE2E4}">
      <dgm:prSet phldrT="[Text]"/>
      <dgm:spPr/>
      <dgm:t>
        <a:bodyPr/>
        <a:lstStyle/>
        <a:p>
          <a:r>
            <a:rPr lang="en-US" dirty="0" smtClean="0"/>
            <a:t>NETWORK</a:t>
          </a:r>
          <a:endParaRPr lang="en-US" dirty="0"/>
        </a:p>
      </dgm:t>
    </dgm:pt>
    <dgm:pt modelId="{5A6BCD70-1554-4E9D-9CBB-6475AB41AD25}" type="parTrans" cxnId="{431FE349-7484-496C-B87D-93F4F3C177CC}">
      <dgm:prSet/>
      <dgm:spPr/>
      <dgm:t>
        <a:bodyPr/>
        <a:lstStyle/>
        <a:p>
          <a:endParaRPr lang="en-US"/>
        </a:p>
      </dgm:t>
    </dgm:pt>
    <dgm:pt modelId="{52A8CDFC-6825-45E9-ACE9-9C01DA7C1F3C}" type="sibTrans" cxnId="{431FE349-7484-496C-B87D-93F4F3C177CC}">
      <dgm:prSet/>
      <dgm:spPr/>
      <dgm:t>
        <a:bodyPr/>
        <a:lstStyle/>
        <a:p>
          <a:endParaRPr lang="en-US"/>
        </a:p>
      </dgm:t>
    </dgm:pt>
    <dgm:pt modelId="{DA261540-41CC-4BBB-9F26-A807EEC23BDC}" type="pres">
      <dgm:prSet presAssocID="{63B7C239-557C-4695-8E7C-B3528F424A8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0271079-5ED4-4232-8919-778A6DD3A7ED}" type="pres">
      <dgm:prSet presAssocID="{71BA14B1-8CE3-44FE-923E-4D93B152E64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9167B1-A0D2-4DD9-BA12-48B3DE77BF9C}" type="pres">
      <dgm:prSet presAssocID="{71BA14B1-8CE3-44FE-923E-4D93B152E64C}" presName="spNode" presStyleCnt="0"/>
      <dgm:spPr/>
    </dgm:pt>
    <dgm:pt modelId="{196BEC97-45E8-472C-99A9-F9AD2CEFD256}" type="pres">
      <dgm:prSet presAssocID="{1FF05B4F-BDF1-4115-8A9A-5D14B625080C}" presName="sibTrans" presStyleLbl="sibTrans1D1" presStyleIdx="0" presStyleCnt="5"/>
      <dgm:spPr/>
      <dgm:t>
        <a:bodyPr/>
        <a:lstStyle/>
        <a:p>
          <a:endParaRPr lang="en-US"/>
        </a:p>
      </dgm:t>
    </dgm:pt>
    <dgm:pt modelId="{7A0B18AA-BDB0-492E-BBCA-CAAEAB8E3ED5}" type="pres">
      <dgm:prSet presAssocID="{3BCE4D49-8FC6-4984-AAC2-9B8BB473989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CB32BA-CCC5-48AF-AEE8-5B7FCD9DB7F6}" type="pres">
      <dgm:prSet presAssocID="{3BCE4D49-8FC6-4984-AAC2-9B8BB473989D}" presName="spNode" presStyleCnt="0"/>
      <dgm:spPr/>
    </dgm:pt>
    <dgm:pt modelId="{39E6B33F-63B2-4960-9400-A75422382AE6}" type="pres">
      <dgm:prSet presAssocID="{505B35E2-E7CA-4661-BFBA-AFEEE527D488}" presName="sibTrans" presStyleLbl="sibTrans1D1" presStyleIdx="1" presStyleCnt="5"/>
      <dgm:spPr/>
      <dgm:t>
        <a:bodyPr/>
        <a:lstStyle/>
        <a:p>
          <a:endParaRPr lang="en-US"/>
        </a:p>
      </dgm:t>
    </dgm:pt>
    <dgm:pt modelId="{B180AADF-8A50-4779-A340-6679D8B736FC}" type="pres">
      <dgm:prSet presAssocID="{437BB80A-DCC9-46DD-9FE2-C7A9FC2A6B7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103950-D069-46AE-871A-C9943CD79377}" type="pres">
      <dgm:prSet presAssocID="{437BB80A-DCC9-46DD-9FE2-C7A9FC2A6B7C}" presName="spNode" presStyleCnt="0"/>
      <dgm:spPr/>
    </dgm:pt>
    <dgm:pt modelId="{1AC953E8-2058-411F-941D-6F649B082676}" type="pres">
      <dgm:prSet presAssocID="{7CF80A7D-31F5-46DE-8C1C-D31C80FD4485}" presName="sibTrans" presStyleLbl="sibTrans1D1" presStyleIdx="2" presStyleCnt="5"/>
      <dgm:spPr/>
      <dgm:t>
        <a:bodyPr/>
        <a:lstStyle/>
        <a:p>
          <a:endParaRPr lang="en-US"/>
        </a:p>
      </dgm:t>
    </dgm:pt>
    <dgm:pt modelId="{4DD63FDD-9077-458B-BF59-8396CDA775BF}" type="pres">
      <dgm:prSet presAssocID="{724CFFB7-3411-4592-8F59-7D1E4E44266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420DAF-BA61-4EB8-A993-56ED2413F87A}" type="pres">
      <dgm:prSet presAssocID="{724CFFB7-3411-4592-8F59-7D1E4E442666}" presName="spNode" presStyleCnt="0"/>
      <dgm:spPr/>
    </dgm:pt>
    <dgm:pt modelId="{2C4495C5-D730-4350-912D-FD1CF9039EE0}" type="pres">
      <dgm:prSet presAssocID="{D7BA6892-6DE2-40B4-BFED-D04C63338734}" presName="sibTrans" presStyleLbl="sibTrans1D1" presStyleIdx="3" presStyleCnt="5"/>
      <dgm:spPr/>
      <dgm:t>
        <a:bodyPr/>
        <a:lstStyle/>
        <a:p>
          <a:endParaRPr lang="en-US"/>
        </a:p>
      </dgm:t>
    </dgm:pt>
    <dgm:pt modelId="{FC2C9211-ADDC-4A63-ABED-A01F607D862E}" type="pres">
      <dgm:prSet presAssocID="{E21D5A8E-EBD1-4BCE-B0A5-8FD5848BE2E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8D6268-6AEF-4493-9A94-248AC1453ACD}" type="pres">
      <dgm:prSet presAssocID="{E21D5A8E-EBD1-4BCE-B0A5-8FD5848BE2E4}" presName="spNode" presStyleCnt="0"/>
      <dgm:spPr/>
    </dgm:pt>
    <dgm:pt modelId="{948986B8-6C45-4140-A243-8EBDE0BA0D3B}" type="pres">
      <dgm:prSet presAssocID="{52A8CDFC-6825-45E9-ACE9-9C01DA7C1F3C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60128613-0BFD-46F5-A2FC-FA8248922144}" type="presOf" srcId="{7CF80A7D-31F5-46DE-8C1C-D31C80FD4485}" destId="{1AC953E8-2058-411F-941D-6F649B082676}" srcOrd="0" destOrd="0" presId="urn:microsoft.com/office/officeart/2005/8/layout/cycle6"/>
    <dgm:cxn modelId="{4F555CB0-CCA4-49BD-B24A-7C32F4BBBAF3}" srcId="{63B7C239-557C-4695-8E7C-B3528F424A81}" destId="{71BA14B1-8CE3-44FE-923E-4D93B152E64C}" srcOrd="0" destOrd="0" parTransId="{2179033A-B80C-4FC4-BCDF-5CC7F129DF12}" sibTransId="{1FF05B4F-BDF1-4115-8A9A-5D14B625080C}"/>
    <dgm:cxn modelId="{40ECB76B-303F-4C5E-B37B-6C756F68D3F9}" srcId="{63B7C239-557C-4695-8E7C-B3528F424A81}" destId="{437BB80A-DCC9-46DD-9FE2-C7A9FC2A6B7C}" srcOrd="2" destOrd="0" parTransId="{3AA5D86A-B074-4869-AD27-01C1BAC268FB}" sibTransId="{7CF80A7D-31F5-46DE-8C1C-D31C80FD4485}"/>
    <dgm:cxn modelId="{B6AF4600-1498-480F-AF68-C13037F2DC89}" type="presOf" srcId="{E21D5A8E-EBD1-4BCE-B0A5-8FD5848BE2E4}" destId="{FC2C9211-ADDC-4A63-ABED-A01F607D862E}" srcOrd="0" destOrd="0" presId="urn:microsoft.com/office/officeart/2005/8/layout/cycle6"/>
    <dgm:cxn modelId="{59A89125-5C56-4066-8473-8DD083E441BC}" type="presOf" srcId="{52A8CDFC-6825-45E9-ACE9-9C01DA7C1F3C}" destId="{948986B8-6C45-4140-A243-8EBDE0BA0D3B}" srcOrd="0" destOrd="0" presId="urn:microsoft.com/office/officeart/2005/8/layout/cycle6"/>
    <dgm:cxn modelId="{21BEE3E8-04BD-4A3A-BADC-A2FF7DD2EF8C}" type="presOf" srcId="{71BA14B1-8CE3-44FE-923E-4D93B152E64C}" destId="{50271079-5ED4-4232-8919-778A6DD3A7ED}" srcOrd="0" destOrd="0" presId="urn:microsoft.com/office/officeart/2005/8/layout/cycle6"/>
    <dgm:cxn modelId="{7C1AB392-AC06-4B07-9820-4E107CBC5DB2}" srcId="{63B7C239-557C-4695-8E7C-B3528F424A81}" destId="{3BCE4D49-8FC6-4984-AAC2-9B8BB473989D}" srcOrd="1" destOrd="0" parTransId="{28AEAEBB-8287-4AE5-8D52-E68A0E657F3C}" sibTransId="{505B35E2-E7CA-4661-BFBA-AFEEE527D488}"/>
    <dgm:cxn modelId="{DBBF5ECD-DF94-49F3-B8FE-F3567F18A2F4}" type="presOf" srcId="{D7BA6892-6DE2-40B4-BFED-D04C63338734}" destId="{2C4495C5-D730-4350-912D-FD1CF9039EE0}" srcOrd="0" destOrd="0" presId="urn:microsoft.com/office/officeart/2005/8/layout/cycle6"/>
    <dgm:cxn modelId="{F49FAC58-12CE-4DBF-989D-CF6FD4DD1D5D}" type="presOf" srcId="{3BCE4D49-8FC6-4984-AAC2-9B8BB473989D}" destId="{7A0B18AA-BDB0-492E-BBCA-CAAEAB8E3ED5}" srcOrd="0" destOrd="0" presId="urn:microsoft.com/office/officeart/2005/8/layout/cycle6"/>
    <dgm:cxn modelId="{360E9F1B-9E25-49B8-B64C-BD6D3C589D3F}" type="presOf" srcId="{63B7C239-557C-4695-8E7C-B3528F424A81}" destId="{DA261540-41CC-4BBB-9F26-A807EEC23BDC}" srcOrd="0" destOrd="0" presId="urn:microsoft.com/office/officeart/2005/8/layout/cycle6"/>
    <dgm:cxn modelId="{5EB2FD34-8DED-486F-9751-E429678FD90B}" type="presOf" srcId="{724CFFB7-3411-4592-8F59-7D1E4E442666}" destId="{4DD63FDD-9077-458B-BF59-8396CDA775BF}" srcOrd="0" destOrd="0" presId="urn:microsoft.com/office/officeart/2005/8/layout/cycle6"/>
    <dgm:cxn modelId="{431FE349-7484-496C-B87D-93F4F3C177CC}" srcId="{63B7C239-557C-4695-8E7C-B3528F424A81}" destId="{E21D5A8E-EBD1-4BCE-B0A5-8FD5848BE2E4}" srcOrd="4" destOrd="0" parTransId="{5A6BCD70-1554-4E9D-9CBB-6475AB41AD25}" sibTransId="{52A8CDFC-6825-45E9-ACE9-9C01DA7C1F3C}"/>
    <dgm:cxn modelId="{E7384FDA-A1BB-4347-B4F4-12501E703CB7}" srcId="{63B7C239-557C-4695-8E7C-B3528F424A81}" destId="{724CFFB7-3411-4592-8F59-7D1E4E442666}" srcOrd="3" destOrd="0" parTransId="{B0B1CB06-19D9-4E14-A44B-B5BB8209E3FE}" sibTransId="{D7BA6892-6DE2-40B4-BFED-D04C63338734}"/>
    <dgm:cxn modelId="{005CB2E9-5333-411E-B45B-3BD5F8E5648B}" type="presOf" srcId="{1FF05B4F-BDF1-4115-8A9A-5D14B625080C}" destId="{196BEC97-45E8-472C-99A9-F9AD2CEFD256}" srcOrd="0" destOrd="0" presId="urn:microsoft.com/office/officeart/2005/8/layout/cycle6"/>
    <dgm:cxn modelId="{FA2B5C6E-9DC2-453A-8DBE-156EACBDA9A6}" type="presOf" srcId="{505B35E2-E7CA-4661-BFBA-AFEEE527D488}" destId="{39E6B33F-63B2-4960-9400-A75422382AE6}" srcOrd="0" destOrd="0" presId="urn:microsoft.com/office/officeart/2005/8/layout/cycle6"/>
    <dgm:cxn modelId="{F3FC3F73-AA70-4A9B-B1D0-95DB6299D115}" type="presOf" srcId="{437BB80A-DCC9-46DD-9FE2-C7A9FC2A6B7C}" destId="{B180AADF-8A50-4779-A340-6679D8B736FC}" srcOrd="0" destOrd="0" presId="urn:microsoft.com/office/officeart/2005/8/layout/cycle6"/>
    <dgm:cxn modelId="{53A3C9EB-FE9D-4665-9F7F-48F324AF698C}" type="presParOf" srcId="{DA261540-41CC-4BBB-9F26-A807EEC23BDC}" destId="{50271079-5ED4-4232-8919-778A6DD3A7ED}" srcOrd="0" destOrd="0" presId="urn:microsoft.com/office/officeart/2005/8/layout/cycle6"/>
    <dgm:cxn modelId="{8F48368B-C410-437F-9D26-544E9397F7DF}" type="presParOf" srcId="{DA261540-41CC-4BBB-9F26-A807EEC23BDC}" destId="{C59167B1-A0D2-4DD9-BA12-48B3DE77BF9C}" srcOrd="1" destOrd="0" presId="urn:microsoft.com/office/officeart/2005/8/layout/cycle6"/>
    <dgm:cxn modelId="{1A83C1EE-0625-49F7-A32D-00E5C4F6B751}" type="presParOf" srcId="{DA261540-41CC-4BBB-9F26-A807EEC23BDC}" destId="{196BEC97-45E8-472C-99A9-F9AD2CEFD256}" srcOrd="2" destOrd="0" presId="urn:microsoft.com/office/officeart/2005/8/layout/cycle6"/>
    <dgm:cxn modelId="{007552B8-ADB9-461F-8916-8C3BEAE9679D}" type="presParOf" srcId="{DA261540-41CC-4BBB-9F26-A807EEC23BDC}" destId="{7A0B18AA-BDB0-492E-BBCA-CAAEAB8E3ED5}" srcOrd="3" destOrd="0" presId="urn:microsoft.com/office/officeart/2005/8/layout/cycle6"/>
    <dgm:cxn modelId="{D57B7911-DFD4-4F3C-9FAD-BD6A1DA7DF6F}" type="presParOf" srcId="{DA261540-41CC-4BBB-9F26-A807EEC23BDC}" destId="{D3CB32BA-CCC5-48AF-AEE8-5B7FCD9DB7F6}" srcOrd="4" destOrd="0" presId="urn:microsoft.com/office/officeart/2005/8/layout/cycle6"/>
    <dgm:cxn modelId="{83BF20CB-2298-4090-BD1C-EA27B731A318}" type="presParOf" srcId="{DA261540-41CC-4BBB-9F26-A807EEC23BDC}" destId="{39E6B33F-63B2-4960-9400-A75422382AE6}" srcOrd="5" destOrd="0" presId="urn:microsoft.com/office/officeart/2005/8/layout/cycle6"/>
    <dgm:cxn modelId="{09A1355C-5DD3-45EC-95B8-0AB7CC39EE1D}" type="presParOf" srcId="{DA261540-41CC-4BBB-9F26-A807EEC23BDC}" destId="{B180AADF-8A50-4779-A340-6679D8B736FC}" srcOrd="6" destOrd="0" presId="urn:microsoft.com/office/officeart/2005/8/layout/cycle6"/>
    <dgm:cxn modelId="{87A1A877-1C15-4651-85CB-6C412F8BB3E3}" type="presParOf" srcId="{DA261540-41CC-4BBB-9F26-A807EEC23BDC}" destId="{FB103950-D069-46AE-871A-C9943CD79377}" srcOrd="7" destOrd="0" presId="urn:microsoft.com/office/officeart/2005/8/layout/cycle6"/>
    <dgm:cxn modelId="{04D21FFF-B1DF-4126-B634-60C0C15CB1B2}" type="presParOf" srcId="{DA261540-41CC-4BBB-9F26-A807EEC23BDC}" destId="{1AC953E8-2058-411F-941D-6F649B082676}" srcOrd="8" destOrd="0" presId="urn:microsoft.com/office/officeart/2005/8/layout/cycle6"/>
    <dgm:cxn modelId="{4BAF3490-97DB-47CD-B13C-A66A646A5848}" type="presParOf" srcId="{DA261540-41CC-4BBB-9F26-A807EEC23BDC}" destId="{4DD63FDD-9077-458B-BF59-8396CDA775BF}" srcOrd="9" destOrd="0" presId="urn:microsoft.com/office/officeart/2005/8/layout/cycle6"/>
    <dgm:cxn modelId="{9E75FAE7-94D3-483D-BCCE-05CF14B110DE}" type="presParOf" srcId="{DA261540-41CC-4BBB-9F26-A807EEC23BDC}" destId="{27420DAF-BA61-4EB8-A993-56ED2413F87A}" srcOrd="10" destOrd="0" presId="urn:microsoft.com/office/officeart/2005/8/layout/cycle6"/>
    <dgm:cxn modelId="{14CCDA23-AA7E-44A7-8FC8-9E75045FF99C}" type="presParOf" srcId="{DA261540-41CC-4BBB-9F26-A807EEC23BDC}" destId="{2C4495C5-D730-4350-912D-FD1CF9039EE0}" srcOrd="11" destOrd="0" presId="urn:microsoft.com/office/officeart/2005/8/layout/cycle6"/>
    <dgm:cxn modelId="{56618247-4781-4425-853B-884DEA8FCB74}" type="presParOf" srcId="{DA261540-41CC-4BBB-9F26-A807EEC23BDC}" destId="{FC2C9211-ADDC-4A63-ABED-A01F607D862E}" srcOrd="12" destOrd="0" presId="urn:microsoft.com/office/officeart/2005/8/layout/cycle6"/>
    <dgm:cxn modelId="{8C837C14-C266-4767-B852-62C823540BEC}" type="presParOf" srcId="{DA261540-41CC-4BBB-9F26-A807EEC23BDC}" destId="{038D6268-6AEF-4493-9A94-248AC1453ACD}" srcOrd="13" destOrd="0" presId="urn:microsoft.com/office/officeart/2005/8/layout/cycle6"/>
    <dgm:cxn modelId="{793F3BAD-53D5-4FBF-9111-5AB8B9236FE9}" type="presParOf" srcId="{DA261540-41CC-4BBB-9F26-A807EEC23BDC}" destId="{948986B8-6C45-4140-A243-8EBDE0BA0D3B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A7E3D3-7B1B-48FC-98EF-BBA5B239344B}">
      <dsp:nvSpPr>
        <dsp:cNvPr id="0" name=""/>
        <dsp:cNvSpPr/>
      </dsp:nvSpPr>
      <dsp:spPr>
        <a:xfrm>
          <a:off x="2627" y="29452"/>
          <a:ext cx="2561629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SHELTER</a:t>
          </a:r>
          <a:endParaRPr lang="en-US" sz="1900" kern="1200" dirty="0"/>
        </a:p>
      </dsp:txBody>
      <dsp:txXfrm>
        <a:off x="2627" y="29452"/>
        <a:ext cx="2561629" cy="547200"/>
      </dsp:txXfrm>
    </dsp:sp>
    <dsp:sp modelId="{926A80D2-F9C7-4E28-96A2-B2A3E1887937}">
      <dsp:nvSpPr>
        <dsp:cNvPr id="0" name=""/>
        <dsp:cNvSpPr/>
      </dsp:nvSpPr>
      <dsp:spPr>
        <a:xfrm>
          <a:off x="2627" y="576652"/>
          <a:ext cx="2561629" cy="380079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err="1" smtClean="0"/>
            <a:t>Tempat</a:t>
          </a:r>
          <a:r>
            <a:rPr lang="fr-FR" sz="1900" kern="1200" dirty="0" smtClean="0"/>
            <a:t> </a:t>
          </a:r>
          <a:r>
            <a:rPr lang="fr-FR" sz="1900" kern="1200" dirty="0" err="1" smtClean="0"/>
            <a:t>perlindungan</a:t>
          </a:r>
          <a:r>
            <a:rPr lang="fr-FR" sz="1900" kern="1200" dirty="0" smtClean="0"/>
            <a:t> </a:t>
          </a:r>
          <a:r>
            <a:rPr lang="fr-FR" sz="1900" kern="1200" dirty="0" err="1" smtClean="0"/>
            <a:t>terhadap</a:t>
          </a:r>
          <a:r>
            <a:rPr lang="fr-FR" sz="1900" kern="1200" dirty="0" smtClean="0"/>
            <a:t> </a:t>
          </a:r>
          <a:r>
            <a:rPr lang="fr-FR" sz="1900" kern="1200" dirty="0" err="1" smtClean="0"/>
            <a:t>faktor</a:t>
          </a:r>
          <a:r>
            <a:rPr lang="fr-FR" sz="1900" kern="1200" dirty="0" smtClean="0"/>
            <a:t> </a:t>
          </a:r>
          <a:r>
            <a:rPr lang="fr-FR" sz="1900" kern="1200" dirty="0" err="1" smtClean="0"/>
            <a:t>eksternal</a:t>
          </a:r>
          <a:r>
            <a:rPr lang="fr-FR" sz="1900" kern="1200" dirty="0" smtClean="0"/>
            <a:t> (</a:t>
          </a:r>
          <a:r>
            <a:rPr lang="fr-FR" sz="1900" kern="1200" dirty="0" err="1" smtClean="0"/>
            <a:t>khususnya</a:t>
          </a:r>
          <a:r>
            <a:rPr lang="fr-FR" sz="1900" kern="1200" dirty="0" smtClean="0"/>
            <a:t> </a:t>
          </a:r>
          <a:r>
            <a:rPr lang="fr-FR" sz="1900" kern="1200" dirty="0" err="1" smtClean="0"/>
            <a:t>faktor</a:t>
          </a:r>
          <a:r>
            <a:rPr lang="fr-FR" sz="1900" kern="1200" dirty="0" smtClean="0"/>
            <a:t> </a:t>
          </a:r>
          <a:r>
            <a:rPr lang="fr-FR" sz="1900" kern="1200" dirty="0" err="1" smtClean="0"/>
            <a:t>alam</a:t>
          </a:r>
          <a:r>
            <a:rPr lang="fr-FR" sz="1900" kern="1200" dirty="0" smtClean="0"/>
            <a:t>: </a:t>
          </a:r>
          <a:r>
            <a:rPr lang="fr-FR" sz="1900" kern="1200" dirty="0" err="1" smtClean="0"/>
            <a:t>angin</a:t>
          </a:r>
          <a:r>
            <a:rPr lang="fr-FR" sz="1900" kern="1200" dirty="0" smtClean="0"/>
            <a:t>, </a:t>
          </a:r>
          <a:r>
            <a:rPr lang="fr-FR" sz="1900" kern="1200" dirty="0" err="1" smtClean="0"/>
            <a:t>hujan</a:t>
          </a:r>
          <a:r>
            <a:rPr lang="fr-FR" sz="1900" kern="1200" dirty="0" smtClean="0"/>
            <a:t>, </a:t>
          </a:r>
          <a:r>
            <a:rPr lang="fr-FR" sz="1900" kern="1200" dirty="0" err="1" smtClean="0"/>
            <a:t>sinar</a:t>
          </a:r>
          <a:r>
            <a:rPr lang="fr-FR" sz="1900" kern="1200" dirty="0" smtClean="0"/>
            <a:t> </a:t>
          </a:r>
          <a:r>
            <a:rPr lang="fr-FR" sz="1900" kern="1200" dirty="0" err="1" smtClean="0"/>
            <a:t>matahari</a:t>
          </a:r>
          <a:r>
            <a:rPr lang="fr-FR" sz="1900" kern="1200" dirty="0" smtClean="0"/>
            <a:t>, </a:t>
          </a:r>
          <a:r>
            <a:rPr lang="fr-FR" sz="1900" kern="1200" dirty="0" err="1" smtClean="0"/>
            <a:t>temperatur</a:t>
          </a:r>
          <a:r>
            <a:rPr lang="fr-FR" sz="1900" kern="1200" dirty="0" smtClean="0"/>
            <a:t>). 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err="1" smtClean="0"/>
            <a:t>Umumnya</a:t>
          </a:r>
          <a:r>
            <a:rPr lang="fr-FR" sz="1900" kern="1200" dirty="0" smtClean="0"/>
            <a:t> </a:t>
          </a:r>
          <a:r>
            <a:rPr lang="fr-FR" sz="1900" kern="1200" dirty="0" err="1" smtClean="0"/>
            <a:t>terdapat</a:t>
          </a:r>
          <a:r>
            <a:rPr lang="fr-FR" sz="1900" kern="1200" dirty="0" smtClean="0"/>
            <a:t> </a:t>
          </a:r>
          <a:r>
            <a:rPr lang="fr-FR" sz="1900" kern="1200" dirty="0" err="1" smtClean="0"/>
            <a:t>penutup</a:t>
          </a:r>
          <a:r>
            <a:rPr lang="fr-FR" sz="1900" kern="1200" dirty="0" smtClean="0"/>
            <a:t> </a:t>
          </a:r>
          <a:r>
            <a:rPr lang="fr-FR" sz="1900" kern="1200" dirty="0" err="1" smtClean="0"/>
            <a:t>atap</a:t>
          </a:r>
          <a:endParaRPr lang="en-US" sz="1900" kern="1200" dirty="0"/>
        </a:p>
      </dsp:txBody>
      <dsp:txXfrm>
        <a:off x="2627" y="576652"/>
        <a:ext cx="2561629" cy="3800795"/>
      </dsp:txXfrm>
    </dsp:sp>
    <dsp:sp modelId="{A18F4C44-8703-4C0F-B95C-9A76137A95B4}">
      <dsp:nvSpPr>
        <dsp:cNvPr id="0" name=""/>
        <dsp:cNvSpPr/>
      </dsp:nvSpPr>
      <dsp:spPr>
        <a:xfrm>
          <a:off x="2922885" y="29452"/>
          <a:ext cx="2561629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HOUSE</a:t>
          </a:r>
          <a:endParaRPr lang="en-US" sz="1900" kern="1200" dirty="0"/>
        </a:p>
      </dsp:txBody>
      <dsp:txXfrm>
        <a:off x="2922885" y="29452"/>
        <a:ext cx="2561629" cy="547200"/>
      </dsp:txXfrm>
    </dsp:sp>
    <dsp:sp modelId="{3F23B64D-70AE-4EF4-BFFF-2D5DC4F2BF15}">
      <dsp:nvSpPr>
        <dsp:cNvPr id="0" name=""/>
        <dsp:cNvSpPr/>
      </dsp:nvSpPr>
      <dsp:spPr>
        <a:xfrm>
          <a:off x="2922885" y="576652"/>
          <a:ext cx="2561629" cy="380079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err="1" smtClean="0"/>
            <a:t>bangunan</a:t>
          </a:r>
          <a:r>
            <a:rPr lang="fr-FR" sz="1900" kern="1200" dirty="0" smtClean="0"/>
            <a:t> </a:t>
          </a:r>
          <a:r>
            <a:rPr lang="fr-FR" sz="1900" kern="1200" dirty="0" err="1" smtClean="0"/>
            <a:t>rumah</a:t>
          </a:r>
          <a:r>
            <a:rPr lang="fr-FR" sz="1900" kern="1200" dirty="0" smtClean="0"/>
            <a:t> </a:t>
          </a:r>
          <a:r>
            <a:rPr lang="fr-FR" sz="1900" kern="1200" dirty="0" err="1" smtClean="0"/>
            <a:t>secara</a:t>
          </a:r>
          <a:r>
            <a:rPr lang="fr-FR" sz="1900" kern="1200" dirty="0" smtClean="0"/>
            <a:t> </a:t>
          </a:r>
          <a:r>
            <a:rPr lang="fr-FR" sz="1900" kern="1200" dirty="0" err="1" smtClean="0"/>
            <a:t>fisik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err="1" smtClean="0"/>
            <a:t>Struktur</a:t>
          </a:r>
          <a:r>
            <a:rPr lang="fr-FR" sz="1900" kern="1200" dirty="0" smtClean="0"/>
            <a:t> </a:t>
          </a:r>
          <a:r>
            <a:rPr lang="fr-FR" sz="1900" kern="1200" dirty="0" err="1" smtClean="0"/>
            <a:t>fisik</a:t>
          </a:r>
          <a:r>
            <a:rPr lang="fr-FR" sz="1900" kern="1200" dirty="0" smtClean="0"/>
            <a:t> </a:t>
          </a:r>
          <a:r>
            <a:rPr lang="fr-FR" sz="1900" kern="1200" dirty="0" err="1" smtClean="0"/>
            <a:t>seperti</a:t>
          </a:r>
          <a:r>
            <a:rPr lang="fr-FR" sz="1900" kern="1200" dirty="0" smtClean="0"/>
            <a:t> </a:t>
          </a:r>
          <a:r>
            <a:rPr lang="fr-FR" sz="1900" i="1" kern="1200" dirty="0" err="1" smtClean="0"/>
            <a:t>shelter</a:t>
          </a:r>
          <a:r>
            <a:rPr lang="fr-FR" sz="1900" kern="1200" dirty="0" smtClean="0"/>
            <a:t> yang </a:t>
          </a:r>
          <a:r>
            <a:rPr lang="fr-FR" sz="1900" kern="1200" dirty="0" err="1" smtClean="0"/>
            <a:t>melindungi</a:t>
          </a:r>
          <a:r>
            <a:rPr lang="fr-FR" sz="1900" kern="1200" dirty="0" smtClean="0"/>
            <a:t> </a:t>
          </a:r>
          <a:r>
            <a:rPr lang="fr-FR" sz="1900" kern="1200" dirty="0" err="1" smtClean="0"/>
            <a:t>diri</a:t>
          </a:r>
          <a:r>
            <a:rPr lang="fr-FR" sz="1900" kern="1200" dirty="0" smtClean="0"/>
            <a:t> </a:t>
          </a:r>
          <a:r>
            <a:rPr lang="fr-FR" sz="1900" kern="1200" dirty="0" err="1" smtClean="0"/>
            <a:t>manusia</a:t>
          </a:r>
          <a:r>
            <a:rPr lang="fr-FR" sz="1900" kern="1200" dirty="0" smtClean="0"/>
            <a:t>, </a:t>
          </a:r>
          <a:r>
            <a:rPr lang="fr-FR" sz="1900" kern="1200" dirty="0" err="1" smtClean="0"/>
            <a:t>biasanya</a:t>
          </a:r>
          <a:r>
            <a:rPr lang="fr-FR" sz="1900" kern="1200" dirty="0" smtClean="0"/>
            <a:t> </a:t>
          </a:r>
          <a:r>
            <a:rPr lang="fr-FR" sz="1900" kern="1200" dirty="0" err="1" smtClean="0"/>
            <a:t>berupa</a:t>
          </a:r>
          <a:r>
            <a:rPr lang="fr-FR" sz="1900" kern="1200" dirty="0" smtClean="0"/>
            <a:t> </a:t>
          </a:r>
          <a:r>
            <a:rPr lang="fr-FR" sz="1900" kern="1200" dirty="0" err="1" smtClean="0"/>
            <a:t>akomodasi</a:t>
          </a:r>
          <a:r>
            <a:rPr lang="fr-FR" sz="1900" kern="1200" dirty="0" smtClean="0"/>
            <a:t> </a:t>
          </a:r>
          <a:r>
            <a:rPr lang="fr-FR" sz="1900" kern="1200" dirty="0" err="1" smtClean="0"/>
            <a:t>permanen</a:t>
          </a:r>
          <a:r>
            <a:rPr lang="fr-FR" sz="1900" kern="1200" dirty="0" smtClean="0"/>
            <a:t> </a:t>
          </a:r>
          <a:r>
            <a:rPr lang="fr-FR" sz="1900" kern="1200" dirty="0" err="1" smtClean="0"/>
            <a:t>atau</a:t>
          </a:r>
          <a:r>
            <a:rPr lang="fr-FR" sz="1900" kern="1200" dirty="0" smtClean="0"/>
            <a:t> semi </a:t>
          </a:r>
          <a:r>
            <a:rPr lang="fr-FR" sz="1900" kern="1200" dirty="0" err="1" smtClean="0"/>
            <a:t>permanen</a:t>
          </a:r>
          <a:endParaRPr lang="en-US" sz="1900" kern="1200" dirty="0"/>
        </a:p>
      </dsp:txBody>
      <dsp:txXfrm>
        <a:off x="2922885" y="576652"/>
        <a:ext cx="2561629" cy="3800795"/>
      </dsp:txXfrm>
    </dsp:sp>
    <dsp:sp modelId="{A7057992-8F32-495E-812A-6B292EE161EB}">
      <dsp:nvSpPr>
        <dsp:cNvPr id="0" name=""/>
        <dsp:cNvSpPr/>
      </dsp:nvSpPr>
      <dsp:spPr>
        <a:xfrm>
          <a:off x="5843142" y="29452"/>
          <a:ext cx="2561629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HOME</a:t>
          </a:r>
          <a:endParaRPr lang="en-US" sz="1900" kern="1200" dirty="0"/>
        </a:p>
      </dsp:txBody>
      <dsp:txXfrm>
        <a:off x="5843142" y="29452"/>
        <a:ext cx="2561629" cy="547200"/>
      </dsp:txXfrm>
    </dsp:sp>
    <dsp:sp modelId="{ED009BE4-0B46-4622-AB63-CFBEC6B6C759}">
      <dsp:nvSpPr>
        <dsp:cNvPr id="0" name=""/>
        <dsp:cNvSpPr/>
      </dsp:nvSpPr>
      <dsp:spPr>
        <a:xfrm>
          <a:off x="5843142" y="576652"/>
          <a:ext cx="2561629" cy="380079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err="1" smtClean="0"/>
            <a:t>bangunan</a:t>
          </a:r>
          <a:r>
            <a:rPr lang="fr-FR" sz="1900" kern="1200" dirty="0" smtClean="0"/>
            <a:t> dan </a:t>
          </a:r>
          <a:r>
            <a:rPr lang="fr-FR" sz="1900" kern="1200" dirty="0" err="1" smtClean="0"/>
            <a:t>suasananya</a:t>
          </a:r>
          <a:r>
            <a:rPr lang="fr-FR" sz="1900" kern="1200" dirty="0" smtClean="0"/>
            <a:t>, </a:t>
          </a:r>
          <a:r>
            <a:rPr lang="fr-FR" sz="1900" kern="1200" dirty="0" err="1" smtClean="0"/>
            <a:t>serta</a:t>
          </a:r>
          <a:r>
            <a:rPr lang="fr-FR" sz="1900" kern="1200" dirty="0" smtClean="0"/>
            <a:t> </a:t>
          </a:r>
          <a:r>
            <a:rPr lang="fr-FR" sz="1900" kern="1200" dirty="0" err="1" smtClean="0"/>
            <a:t>semua</a:t>
          </a:r>
          <a:r>
            <a:rPr lang="fr-FR" sz="1900" kern="1200" dirty="0" smtClean="0"/>
            <a:t> </a:t>
          </a:r>
          <a:r>
            <a:rPr lang="fr-FR" sz="1900" kern="1200" dirty="0" err="1" smtClean="0"/>
            <a:t>interaksi</a:t>
          </a:r>
          <a:r>
            <a:rPr lang="fr-FR" sz="1900" kern="1200" dirty="0" smtClean="0"/>
            <a:t> yang </a:t>
          </a:r>
          <a:r>
            <a:rPr lang="fr-FR" sz="1900" kern="1200" dirty="0" err="1" smtClean="0"/>
            <a:t>terjadi</a:t>
          </a:r>
          <a:r>
            <a:rPr lang="fr-FR" sz="1900" kern="1200" dirty="0" smtClean="0"/>
            <a:t> di </a:t>
          </a:r>
          <a:r>
            <a:rPr lang="fr-FR" sz="1900" kern="1200" dirty="0" err="1" smtClean="0"/>
            <a:t>dalamnya</a:t>
          </a:r>
          <a:r>
            <a:rPr lang="fr-FR" sz="1900" kern="1200" dirty="0" smtClean="0"/>
            <a:t> </a:t>
          </a:r>
          <a:r>
            <a:rPr lang="fr-FR" sz="1900" kern="1200" dirty="0" err="1" smtClean="0"/>
            <a:t>secara</a:t>
          </a:r>
          <a:r>
            <a:rPr lang="fr-FR" sz="1900" kern="1200" dirty="0" smtClean="0"/>
            <a:t> </a:t>
          </a:r>
          <a:r>
            <a:rPr lang="id-ID" sz="1900" kern="1200" dirty="0" smtClean="0"/>
            <a:t>m</a:t>
          </a:r>
          <a:r>
            <a:rPr lang="fr-FR" sz="1900" kern="1200" dirty="0" err="1" smtClean="0"/>
            <a:t>enyeluruh</a:t>
          </a:r>
          <a:r>
            <a:rPr lang="fr-FR" sz="1900" kern="1200" dirty="0" smtClean="0"/>
            <a:t> </a:t>
          </a:r>
          <a:r>
            <a:rPr lang="fr-FR" sz="1900" kern="1200" dirty="0" err="1" smtClean="0"/>
            <a:t>menciptakan</a:t>
          </a:r>
          <a:r>
            <a:rPr lang="fr-FR" sz="1900" kern="1200" dirty="0" smtClean="0"/>
            <a:t> </a:t>
          </a:r>
          <a:r>
            <a:rPr lang="fr-FR" sz="1900" kern="1200" dirty="0" err="1" smtClean="0"/>
            <a:t>nuansa</a:t>
          </a:r>
          <a:r>
            <a:rPr lang="fr-FR" sz="1900" kern="1200" dirty="0" smtClean="0"/>
            <a:t> </a:t>
          </a:r>
          <a:r>
            <a:rPr lang="fr-FR" sz="1900" kern="1200" dirty="0" err="1" smtClean="0"/>
            <a:t>menghuni</a:t>
          </a:r>
          <a:r>
            <a:rPr lang="fr-FR" sz="1900" kern="1200" dirty="0" smtClean="0"/>
            <a:t> </a:t>
          </a:r>
          <a:r>
            <a:rPr lang="fr-FR" sz="1900" kern="1200" dirty="0" err="1" smtClean="0"/>
            <a:t>tertentu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900" b="0" kern="1200" dirty="0" smtClean="0">
              <a:solidFill>
                <a:srgbClr val="FF0000"/>
              </a:solidFill>
            </a:rPr>
            <a:t>tidak mensyaratkan adanya bangunan, yang penting perasaan di dalam </a:t>
          </a:r>
          <a:r>
            <a:rPr lang="fi-FI" sz="1900" b="0" i="1" kern="1200" dirty="0" smtClean="0">
              <a:solidFill>
                <a:srgbClr val="FF0000"/>
              </a:solidFill>
            </a:rPr>
            <a:t>shelter</a:t>
          </a:r>
          <a:r>
            <a:rPr lang="fi-FI" sz="1900" b="0" kern="1200" dirty="0" smtClean="0">
              <a:solidFill>
                <a:srgbClr val="FF0000"/>
              </a:solidFill>
            </a:rPr>
            <a:t> tersebut</a:t>
          </a:r>
          <a:endParaRPr lang="en-US" sz="1900" b="0" kern="1200" dirty="0">
            <a:solidFill>
              <a:srgbClr val="FF0000"/>
            </a:solidFill>
          </a:endParaRPr>
        </a:p>
      </dsp:txBody>
      <dsp:txXfrm>
        <a:off x="5843142" y="576652"/>
        <a:ext cx="2561629" cy="38007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271079-5ED4-4232-8919-778A6DD3A7ED}">
      <dsp:nvSpPr>
        <dsp:cNvPr id="0" name=""/>
        <dsp:cNvSpPr/>
      </dsp:nvSpPr>
      <dsp:spPr>
        <a:xfrm>
          <a:off x="3480162" y="1983"/>
          <a:ext cx="1447074" cy="9405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NATURE</a:t>
          </a:r>
        </a:p>
      </dsp:txBody>
      <dsp:txXfrm>
        <a:off x="3526078" y="47899"/>
        <a:ext cx="1355242" cy="848766"/>
      </dsp:txXfrm>
    </dsp:sp>
    <dsp:sp modelId="{196BEC97-45E8-472C-99A9-F9AD2CEFD256}">
      <dsp:nvSpPr>
        <dsp:cNvPr id="0" name=""/>
        <dsp:cNvSpPr/>
      </dsp:nvSpPr>
      <dsp:spPr>
        <a:xfrm>
          <a:off x="2324207" y="472282"/>
          <a:ext cx="3758984" cy="3758984"/>
        </a:xfrm>
        <a:custGeom>
          <a:avLst/>
          <a:gdLst/>
          <a:ahLst/>
          <a:cxnLst/>
          <a:rect l="0" t="0" r="0" b="0"/>
          <a:pathLst>
            <a:path>
              <a:moveTo>
                <a:pt x="2612973" y="149031"/>
              </a:moveTo>
              <a:arcTo wR="1879492" hR="1879492" stAng="17578223" swAng="1961835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0B18AA-BDB0-492E-BBCA-CAAEAB8E3ED5}">
      <dsp:nvSpPr>
        <dsp:cNvPr id="0" name=""/>
        <dsp:cNvSpPr/>
      </dsp:nvSpPr>
      <dsp:spPr>
        <a:xfrm>
          <a:off x="5267666" y="1300680"/>
          <a:ext cx="1447074" cy="940598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MAN</a:t>
          </a:r>
          <a:endParaRPr lang="en-US" sz="2100" kern="1200" dirty="0"/>
        </a:p>
      </dsp:txBody>
      <dsp:txXfrm>
        <a:off x="5313582" y="1346596"/>
        <a:ext cx="1355242" cy="848766"/>
      </dsp:txXfrm>
    </dsp:sp>
    <dsp:sp modelId="{39E6B33F-63B2-4960-9400-A75422382AE6}">
      <dsp:nvSpPr>
        <dsp:cNvPr id="0" name=""/>
        <dsp:cNvSpPr/>
      </dsp:nvSpPr>
      <dsp:spPr>
        <a:xfrm>
          <a:off x="2324207" y="472282"/>
          <a:ext cx="3758984" cy="3758984"/>
        </a:xfrm>
        <a:custGeom>
          <a:avLst/>
          <a:gdLst/>
          <a:ahLst/>
          <a:cxnLst/>
          <a:rect l="0" t="0" r="0" b="0"/>
          <a:pathLst>
            <a:path>
              <a:moveTo>
                <a:pt x="3756402" y="1781011"/>
              </a:moveTo>
              <a:arcTo wR="1879492" hR="1879492" stAng="21419788" swAng="2196531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80AADF-8A50-4779-A340-6679D8B736FC}">
      <dsp:nvSpPr>
        <dsp:cNvPr id="0" name=""/>
        <dsp:cNvSpPr/>
      </dsp:nvSpPr>
      <dsp:spPr>
        <a:xfrm>
          <a:off x="4584900" y="3402017"/>
          <a:ext cx="1447074" cy="940598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SOCIETY</a:t>
          </a:r>
          <a:endParaRPr lang="en-US" sz="2100" kern="1200" dirty="0"/>
        </a:p>
      </dsp:txBody>
      <dsp:txXfrm>
        <a:off x="4630816" y="3447933"/>
        <a:ext cx="1355242" cy="848766"/>
      </dsp:txXfrm>
    </dsp:sp>
    <dsp:sp modelId="{1AC953E8-2058-411F-941D-6F649B082676}">
      <dsp:nvSpPr>
        <dsp:cNvPr id="0" name=""/>
        <dsp:cNvSpPr/>
      </dsp:nvSpPr>
      <dsp:spPr>
        <a:xfrm>
          <a:off x="2324207" y="472282"/>
          <a:ext cx="3758984" cy="3758984"/>
        </a:xfrm>
        <a:custGeom>
          <a:avLst/>
          <a:gdLst/>
          <a:ahLst/>
          <a:cxnLst/>
          <a:rect l="0" t="0" r="0" b="0"/>
          <a:pathLst>
            <a:path>
              <a:moveTo>
                <a:pt x="2253224" y="3721451"/>
              </a:moveTo>
              <a:arcTo wR="1879492" hR="1879492" stAng="4711827" swAng="1376347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D63FDD-9077-458B-BF59-8396CDA775BF}">
      <dsp:nvSpPr>
        <dsp:cNvPr id="0" name=""/>
        <dsp:cNvSpPr/>
      </dsp:nvSpPr>
      <dsp:spPr>
        <a:xfrm>
          <a:off x="2375425" y="3402017"/>
          <a:ext cx="1447074" cy="9405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SHELL</a:t>
          </a:r>
          <a:endParaRPr lang="en-US" sz="2100" kern="1200" dirty="0"/>
        </a:p>
      </dsp:txBody>
      <dsp:txXfrm>
        <a:off x="2421341" y="3447933"/>
        <a:ext cx="1355242" cy="848766"/>
      </dsp:txXfrm>
    </dsp:sp>
    <dsp:sp modelId="{2C4495C5-D730-4350-912D-FD1CF9039EE0}">
      <dsp:nvSpPr>
        <dsp:cNvPr id="0" name=""/>
        <dsp:cNvSpPr/>
      </dsp:nvSpPr>
      <dsp:spPr>
        <a:xfrm>
          <a:off x="2324207" y="472282"/>
          <a:ext cx="3758984" cy="3758984"/>
        </a:xfrm>
        <a:custGeom>
          <a:avLst/>
          <a:gdLst/>
          <a:ahLst/>
          <a:cxnLst/>
          <a:rect l="0" t="0" r="0" b="0"/>
          <a:pathLst>
            <a:path>
              <a:moveTo>
                <a:pt x="314119" y="2919732"/>
              </a:moveTo>
              <a:arcTo wR="1879492" hR="1879492" stAng="8783680" swAng="2196531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2C9211-ADDC-4A63-ABED-A01F607D862E}">
      <dsp:nvSpPr>
        <dsp:cNvPr id="0" name=""/>
        <dsp:cNvSpPr/>
      </dsp:nvSpPr>
      <dsp:spPr>
        <a:xfrm>
          <a:off x="1692659" y="1300680"/>
          <a:ext cx="1447074" cy="9405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NETWORK</a:t>
          </a:r>
          <a:endParaRPr lang="en-US" sz="2100" kern="1200" dirty="0"/>
        </a:p>
      </dsp:txBody>
      <dsp:txXfrm>
        <a:off x="1738575" y="1346596"/>
        <a:ext cx="1355242" cy="848766"/>
      </dsp:txXfrm>
    </dsp:sp>
    <dsp:sp modelId="{948986B8-6C45-4140-A243-8EBDE0BA0D3B}">
      <dsp:nvSpPr>
        <dsp:cNvPr id="0" name=""/>
        <dsp:cNvSpPr/>
      </dsp:nvSpPr>
      <dsp:spPr>
        <a:xfrm>
          <a:off x="2324207" y="472282"/>
          <a:ext cx="3758984" cy="3758984"/>
        </a:xfrm>
        <a:custGeom>
          <a:avLst/>
          <a:gdLst/>
          <a:ahLst/>
          <a:cxnLst/>
          <a:rect l="0" t="0" r="0" b="0"/>
          <a:pathLst>
            <a:path>
              <a:moveTo>
                <a:pt x="327445" y="819472"/>
              </a:moveTo>
              <a:arcTo wR="1879492" hR="1879492" stAng="12859942" swAng="1961835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B6CF4-216C-401A-B1D8-8CE62FC6106D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AB823F-0917-478C-8EE2-58099D95F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75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Lithograph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Lithograph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Lithograph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Lithograph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Lithograph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ithograph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ithograph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ithograph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ithograph" pitchFamily="2" charset="0"/>
              </a:defRPr>
            </a:lvl9pPr>
          </a:lstStyle>
          <a:p>
            <a:pPr eaLnBrk="1" hangingPunct="1"/>
            <a:fld id="{4366D426-28CF-4486-90F0-7C0C4AEC66FF}" type="datetime3">
              <a:rPr lang="en-US" sz="1200" smtClean="0">
                <a:latin typeface="Arial" charset="0"/>
              </a:rPr>
              <a:pPr eaLnBrk="1" hangingPunct="1"/>
              <a:t>21 March 2022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Lithograph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Lithograph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Lithograph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Lithograph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Lithograph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ithograph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ithograph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ithograph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ithograph" pitchFamily="2" charset="0"/>
              </a:defRPr>
            </a:lvl9pPr>
          </a:lstStyle>
          <a:p>
            <a:pPr eaLnBrk="1" hangingPunct="1"/>
            <a:r>
              <a:rPr lang="en-US" sz="1200" smtClean="0">
                <a:latin typeface="Arial" charset="0"/>
              </a:rPr>
              <a:t>c:\nany\kuliah\housing &amp; settlement\housing</a:t>
            </a: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Lithograph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Lithograph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Lithograph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Lithograph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Lithograph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ithograph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ithograph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ithograph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ithograph" pitchFamily="2" charset="0"/>
              </a:defRPr>
            </a:lvl9pPr>
          </a:lstStyle>
          <a:p>
            <a:pPr eaLnBrk="1" hangingPunct="1"/>
            <a:fld id="{1E473259-CE6F-4B27-9544-DFE3DF03F80F}" type="slidenum">
              <a:rPr lang="en-US" sz="1200" smtClean="0">
                <a:latin typeface="Arial" charset="0"/>
              </a:rPr>
              <a:pPr eaLnBrk="1" hangingPunct="1"/>
              <a:t>15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94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37839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93296A7-CD4A-4F84-871F-F5F43E4D228F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7F9165-D6C1-40C1-B955-D0CFF1BC97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96A7-CD4A-4F84-871F-F5F43E4D228F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F9165-D6C1-40C1-B955-D0CFF1BC97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96A7-CD4A-4F84-871F-F5F43E4D228F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37F9165-D6C1-40C1-B955-D0CFF1BC97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1C051-B138-408A-AAE1-F0411D4D1E0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F2F75-1AE1-47E5-82B2-AF70F169906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75038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F4FCD-3B8B-4F12-A430-F4807272EE8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6E1A4-DC83-4D0C-986C-A1DF21C1DCD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4704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835B4-46BB-487F-914A-8862992B260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EE9FB-A0A1-467B-8676-B182F324840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5801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393A6-9278-4E6F-A579-7C150BCA7ED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0E1C0-4797-4F2D-8E23-BB5310082AB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78127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01A7C-DD80-413E-8B87-F16D8A819B7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B6495-3D25-4DEB-88BA-67968A7385C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3824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C63D2-B74F-4A11-B333-607DCD3A1A4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1A5F2-7C62-40E7-BB61-03E29193604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83046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6A454-D7F3-44E8-B6D2-C85639CAB6D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E3EE1-1697-4FAF-99AA-0856FF00EB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04655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78A75-1903-420A-B440-21D428DFE10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47B34-D29E-4DE3-9328-3BB9779374F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7092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96A7-CD4A-4F84-871F-F5F43E4D228F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F9165-D6C1-40C1-B955-D0CFF1BC97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8D55D-ED1F-4131-B8E3-A5744A09434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F56C4F-28DB-4CA0-BF87-160572B19D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73009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C63F9-9434-45C5-8D97-62C89C0490F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A99B2-51F3-4A34-9A15-D4DCC10F80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33619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1D402-53F3-46CD-B47E-EF000D9ACAF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8CBB7-A685-4D27-9351-5C5F225E76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4677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3296A7-CD4A-4F84-871F-F5F43E4D228F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37F9165-D6C1-40C1-B955-D0CFF1BC97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96A7-CD4A-4F84-871F-F5F43E4D228F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F9165-D6C1-40C1-B955-D0CFF1BC97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96A7-CD4A-4F84-871F-F5F43E4D228F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F9165-D6C1-40C1-B955-D0CFF1BC97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96A7-CD4A-4F84-871F-F5F43E4D228F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F9165-D6C1-40C1-B955-D0CFF1BC97A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96A7-CD4A-4F84-871F-F5F43E4D228F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F9165-D6C1-40C1-B955-D0CFF1BC97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96A7-CD4A-4F84-871F-F5F43E4D228F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7F9165-D6C1-40C1-B955-D0CFF1BC97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96A7-CD4A-4F84-871F-F5F43E4D228F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F9165-D6C1-40C1-B955-D0CFF1BC97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93296A7-CD4A-4F84-871F-F5F43E4D228F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37F9165-D6C1-40C1-B955-D0CFF1BC97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6C2EC9-D356-419C-9E4A-46349627FF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EDC24F2-6C9C-4694-8C41-00FB64589892}" type="slidenum">
              <a:rPr lang="en-GB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09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3.xml"/><Relationship Id="rId4" Type="http://schemas.openxmlformats.org/officeDocument/2006/relationships/slide" Target="slide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4876800"/>
            <a:ext cx="1981200" cy="1828800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#</a:t>
            </a:r>
            <a:r>
              <a:rPr lang="id-ID" dirty="0"/>
              <a:t>3</a:t>
            </a:r>
            <a:endParaRPr lang="en-US" dirty="0" smtClean="0"/>
          </a:p>
          <a:p>
            <a:pPr algn="r"/>
            <a:r>
              <a:rPr lang="id-ID" dirty="0" smtClean="0"/>
              <a:t>TKPP</a:t>
            </a:r>
            <a:endParaRPr lang="en-US" dirty="0" smtClean="0"/>
          </a:p>
          <a:p>
            <a:pPr algn="r"/>
            <a:r>
              <a:rPr lang="en-US" dirty="0" smtClean="0"/>
              <a:t>PRODI PWK</a:t>
            </a:r>
          </a:p>
          <a:p>
            <a:pPr algn="r"/>
            <a:r>
              <a:rPr lang="en-US" dirty="0" smtClean="0"/>
              <a:t>FT – UNS</a:t>
            </a:r>
          </a:p>
          <a:p>
            <a:pPr algn="r"/>
            <a:r>
              <a:rPr lang="en-US" dirty="0" smtClean="0"/>
              <a:t>20</a:t>
            </a:r>
            <a:r>
              <a:rPr lang="id-ID" dirty="0" smtClean="0"/>
              <a:t>22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6324600" cy="2814960"/>
          </a:xfrm>
        </p:spPr>
        <p:txBody>
          <a:bodyPr/>
          <a:lstStyle/>
          <a:p>
            <a:r>
              <a:rPr lang="en-US" sz="5000" dirty="0" smtClean="0">
                <a:cs typeface="Aharoni" pitchFamily="2" charset="-79"/>
              </a:rPr>
              <a:t>DEFINISI &amp; KOMPONEN PERUMAHAN </a:t>
            </a:r>
            <a:r>
              <a:rPr lang="en-US" sz="5000" dirty="0" err="1" smtClean="0">
                <a:cs typeface="Aharoni" pitchFamily="2" charset="-79"/>
              </a:rPr>
              <a:t>dan</a:t>
            </a:r>
            <a:r>
              <a:rPr lang="en-US" sz="5000" dirty="0" smtClean="0">
                <a:cs typeface="Aharoni" pitchFamily="2" charset="-79"/>
              </a:rPr>
              <a:t> </a:t>
            </a:r>
            <a:r>
              <a:rPr lang="en-US" sz="5000" dirty="0" err="1" smtClean="0">
                <a:cs typeface="Aharoni" pitchFamily="2" charset="-79"/>
              </a:rPr>
              <a:t>kawasan</a:t>
            </a:r>
            <a:r>
              <a:rPr lang="en-US" sz="5000" dirty="0" smtClean="0">
                <a:cs typeface="Aharoni" pitchFamily="2" charset="-79"/>
              </a:rPr>
              <a:t> PERMUKIMAN</a:t>
            </a:r>
            <a:endParaRPr lang="en-US" sz="5000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3549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RUMAH ( PRIORITAS)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1275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3000" dirty="0" err="1" smtClean="0">
                <a:solidFill>
                  <a:schemeClr val="tx1"/>
                </a:solidFill>
              </a:rPr>
              <a:t>Bagi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masyarakat</a:t>
            </a:r>
            <a:r>
              <a:rPr lang="en-US" sz="3000" dirty="0">
                <a:solidFill>
                  <a:schemeClr val="tx1"/>
                </a:solidFill>
              </a:rPr>
              <a:t> yang </a:t>
            </a:r>
            <a:r>
              <a:rPr lang="en-US" sz="3000" dirty="0" err="1">
                <a:solidFill>
                  <a:schemeClr val="tx1"/>
                </a:solidFill>
              </a:rPr>
              <a:t>berpenghasilan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sangat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rendah</a:t>
            </a:r>
            <a:r>
              <a:rPr lang="en-US" sz="3000" dirty="0" smtClean="0">
                <a:solidFill>
                  <a:schemeClr val="tx1"/>
                </a:solidFill>
              </a:rPr>
              <a:t>  </a:t>
            </a:r>
            <a:r>
              <a:rPr lang="en-US" sz="3000" dirty="0" err="1">
                <a:solidFill>
                  <a:schemeClr val="tx1"/>
                </a:solidFill>
              </a:rPr>
              <a:t>faktor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i="1" dirty="0" err="1">
                <a:solidFill>
                  <a:srgbClr val="FF0000"/>
                </a:solidFill>
              </a:rPr>
              <a:t>oportunity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bersifat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penting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sedangkan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faktor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i="1" dirty="0">
                <a:solidFill>
                  <a:schemeClr val="tx1"/>
                </a:solidFill>
              </a:rPr>
              <a:t>identity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belum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terpikirkan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endParaRPr lang="en-US" sz="3000" dirty="0" smtClean="0">
              <a:solidFill>
                <a:schemeClr val="tx1"/>
              </a:solidFill>
            </a:endParaRPr>
          </a:p>
          <a:p>
            <a:pPr marL="457200" indent="-412750">
              <a:lnSpc>
                <a:spcPct val="80000"/>
              </a:lnSpc>
              <a:buNone/>
            </a:pPr>
            <a:endParaRPr lang="en-US" sz="3000" dirty="0">
              <a:solidFill>
                <a:schemeClr val="tx1"/>
              </a:solidFill>
            </a:endParaRPr>
          </a:p>
          <a:p>
            <a:pPr marL="457200" indent="-41275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3000" dirty="0" err="1">
                <a:solidFill>
                  <a:schemeClr val="tx1"/>
                </a:solidFill>
              </a:rPr>
              <a:t>Untuk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golongan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pendapatan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rendah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faktor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i="1" dirty="0" smtClean="0">
                <a:solidFill>
                  <a:srgbClr val="FF0000"/>
                </a:solidFill>
              </a:rPr>
              <a:t>security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diperioritaskan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lebih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tinggi</a:t>
            </a:r>
            <a:r>
              <a:rPr lang="en-US" sz="3000" dirty="0" smtClean="0">
                <a:solidFill>
                  <a:schemeClr val="tx1"/>
                </a:solidFill>
              </a:rPr>
              <a:t>.</a:t>
            </a:r>
          </a:p>
          <a:p>
            <a:pPr marL="44450" indent="0">
              <a:lnSpc>
                <a:spcPct val="80000"/>
              </a:lnSpc>
              <a:buNone/>
            </a:pPr>
            <a:r>
              <a:rPr lang="en-US" sz="3000" dirty="0" smtClean="0">
                <a:solidFill>
                  <a:schemeClr val="tx1"/>
                </a:solidFill>
              </a:rPr>
              <a:t> </a:t>
            </a:r>
            <a:endParaRPr lang="en-US" sz="3000" dirty="0">
              <a:solidFill>
                <a:schemeClr val="tx1"/>
              </a:solidFill>
            </a:endParaRPr>
          </a:p>
          <a:p>
            <a:pPr marL="457200" indent="-41275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3000" dirty="0" err="1">
                <a:solidFill>
                  <a:schemeClr val="tx1"/>
                </a:solidFill>
              </a:rPr>
              <a:t>Bagi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masyarakat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menengah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keatas</a:t>
            </a:r>
            <a:r>
              <a:rPr lang="en-US" sz="3000" dirty="0">
                <a:solidFill>
                  <a:schemeClr val="tx1"/>
                </a:solidFill>
              </a:rPr>
              <a:t>, </a:t>
            </a:r>
            <a:r>
              <a:rPr lang="en-US" sz="3000" dirty="0" err="1">
                <a:solidFill>
                  <a:schemeClr val="tx1"/>
                </a:solidFill>
              </a:rPr>
              <a:t>faktor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i="1" dirty="0">
                <a:solidFill>
                  <a:srgbClr val="FF0000"/>
                </a:solidFill>
              </a:rPr>
              <a:t>identity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menjadi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tuntutan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utama</a:t>
            </a:r>
            <a:endParaRPr lang="en-US" sz="30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97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271486"/>
            <a:ext cx="8381260" cy="1054394"/>
          </a:xfrm>
        </p:spPr>
        <p:txBody>
          <a:bodyPr/>
          <a:lstStyle/>
          <a:p>
            <a:r>
              <a:rPr lang="en-US" dirty="0" smtClean="0"/>
              <a:t>Tingkat </a:t>
            </a:r>
            <a:r>
              <a:rPr lang="en-US" dirty="0" err="1" smtClean="0"/>
              <a:t>intensitas</a:t>
            </a:r>
            <a:r>
              <a:rPr lang="en-US" dirty="0" smtClean="0"/>
              <a:t> &amp;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500" i="1" dirty="0" smtClean="0"/>
              <a:t>(</a:t>
            </a:r>
            <a:r>
              <a:rPr lang="en-US" sz="2500" i="1" dirty="0" err="1" smtClean="0"/>
              <a:t>maslow</a:t>
            </a:r>
            <a:r>
              <a:rPr lang="en-US" sz="2500" i="1" dirty="0" smtClean="0"/>
              <a:t>, </a:t>
            </a:r>
            <a:r>
              <a:rPr lang="en-US" sz="2500" i="1" dirty="0" err="1" smtClean="0"/>
              <a:t>dalam</a:t>
            </a:r>
            <a:r>
              <a:rPr lang="en-US" sz="2500" i="1" dirty="0" smtClean="0"/>
              <a:t> </a:t>
            </a:r>
            <a:r>
              <a:rPr lang="en-US" sz="2500" i="1" dirty="0" err="1" smtClean="0"/>
              <a:t>budiharjo</a:t>
            </a:r>
            <a:r>
              <a:rPr lang="en-US" sz="2500" i="1" dirty="0" smtClean="0"/>
              <a:t>, 1998)</a:t>
            </a:r>
            <a:endParaRPr lang="en-US" sz="2500" i="1" dirty="0"/>
          </a:p>
        </p:txBody>
      </p:sp>
      <p:pic>
        <p:nvPicPr>
          <p:cNvPr id="35844" name="Picture 4" descr="scan0010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clrChange>
              <a:clrFrom>
                <a:srgbClr val="F7FBFC"/>
              </a:clrFrom>
              <a:clrTo>
                <a:srgbClr val="F7FB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03" r="5650" b="15250"/>
          <a:stretch/>
        </p:blipFill>
        <p:spPr>
          <a:xfrm>
            <a:off x="228600" y="1828800"/>
            <a:ext cx="6590347" cy="470916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973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Hierarki</a:t>
            </a:r>
            <a:r>
              <a:rPr lang="en-US" dirty="0"/>
              <a:t> Maslow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02920" indent="-457200">
              <a:buFont typeface="+mj-lt"/>
              <a:buAutoNum type="alphaLcPeriod"/>
            </a:pPr>
            <a:r>
              <a:rPr lang="en-US" b="1" dirty="0" smtClean="0">
                <a:solidFill>
                  <a:schemeClr val="tx1"/>
                </a:solidFill>
              </a:rPr>
              <a:t>KEBUTUHAN FISIOLOGIS (</a:t>
            </a:r>
            <a:r>
              <a:rPr lang="en-US" b="1" i="1" dirty="0" smtClean="0">
                <a:solidFill>
                  <a:schemeClr val="tx1"/>
                </a:solidFill>
              </a:rPr>
              <a:t>PHYSIOLOGICAL NEEDS</a:t>
            </a:r>
            <a:r>
              <a:rPr lang="en-US" b="1" dirty="0" smtClean="0">
                <a:solidFill>
                  <a:schemeClr val="tx1"/>
                </a:solidFill>
              </a:rPr>
              <a:t>), </a:t>
            </a:r>
          </a:p>
          <a:p>
            <a:pPr marL="455613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KEBUTUHAN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yang paling </a:t>
            </a:r>
            <a:r>
              <a:rPr lang="en-US" dirty="0" err="1">
                <a:solidFill>
                  <a:srgbClr val="FF0000"/>
                </a:solidFill>
              </a:rPr>
              <a:t>dasar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manusia</a:t>
            </a:r>
            <a:r>
              <a:rPr lang="en-US" dirty="0">
                <a:solidFill>
                  <a:schemeClr val="tx1"/>
                </a:solidFill>
              </a:rPr>
              <a:t> agar </a:t>
            </a:r>
            <a:r>
              <a:rPr lang="en-US" dirty="0" err="1">
                <a:solidFill>
                  <a:schemeClr val="tx1"/>
                </a:solidFill>
              </a:rPr>
              <a:t>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tetap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hidup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Kebutuhan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meliputi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makanan</a:t>
            </a:r>
            <a:r>
              <a:rPr lang="en-US" dirty="0">
                <a:solidFill>
                  <a:schemeClr val="tx1"/>
                </a:solidFill>
              </a:rPr>
              <a:t>, air, </a:t>
            </a:r>
            <a:r>
              <a:rPr lang="en-US" dirty="0" err="1">
                <a:solidFill>
                  <a:schemeClr val="tx1"/>
                </a:solidFill>
              </a:rPr>
              <a:t>serta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udara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pernapasan</a:t>
            </a:r>
            <a:r>
              <a:rPr lang="en-US" dirty="0"/>
              <a:t>. </a:t>
            </a:r>
            <a:endParaRPr lang="en-US" dirty="0" smtClean="0"/>
          </a:p>
          <a:p>
            <a:pPr marL="858838" indent="-342900">
              <a:buFont typeface="Wingdings" pitchFamily="2" charset="2"/>
              <a:buChar char="à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Kebutuhan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tempat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ruang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berlindung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beristirahat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serta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tidur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858838" indent="-342900">
              <a:buFont typeface="Wingdings" pitchFamily="2" charset="2"/>
              <a:buChar char="à"/>
            </a:pPr>
            <a:endParaRPr lang="en-US" dirty="0" smtClean="0">
              <a:solidFill>
                <a:srgbClr val="FF0000"/>
              </a:solidFill>
            </a:endParaRPr>
          </a:p>
          <a:p>
            <a:pPr marL="515938" indent="-457200">
              <a:buFont typeface="+mj-lt"/>
              <a:buAutoNum type="alphaLcPeriod" startAt="2"/>
            </a:pPr>
            <a:r>
              <a:rPr lang="en-US" b="1" dirty="0" smtClean="0">
                <a:solidFill>
                  <a:schemeClr val="tx1"/>
                </a:solidFill>
              </a:rPr>
              <a:t>KEBUTUHAN AKAN RASA AMAN ( </a:t>
            </a:r>
            <a:r>
              <a:rPr lang="en-US" b="1" i="1" dirty="0" smtClean="0">
                <a:solidFill>
                  <a:schemeClr val="tx1"/>
                </a:solidFill>
              </a:rPr>
              <a:t>SAFETY NEEDS) </a:t>
            </a:r>
          </a:p>
          <a:p>
            <a:pPr marL="515938" indent="0">
              <a:buNone/>
            </a:pPr>
            <a:r>
              <a:rPr lang="en-US" i="1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rgbClr val="FF0000"/>
                </a:solidFill>
              </a:rPr>
              <a:t>bukan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saja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untuk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memenuhi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kebutuhan</a:t>
            </a:r>
            <a:r>
              <a:rPr lang="en-US" dirty="0" smtClean="0">
                <a:solidFill>
                  <a:srgbClr val="FF0000"/>
                </a:solidFill>
              </a:rPr>
              <a:t> agar </a:t>
            </a:r>
            <a:r>
              <a:rPr lang="en-US" dirty="0" err="1" smtClean="0">
                <a:solidFill>
                  <a:srgbClr val="FF0000"/>
                </a:solidFill>
              </a:rPr>
              <a:t>sekedar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bisa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tidur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tetapi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merasa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aman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terlindungi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id-ID" dirty="0" smtClean="0">
                <a:solidFill>
                  <a:srgbClr val="FF0000"/>
                </a:solidFill>
              </a:rPr>
              <a:t>b</a:t>
            </a:r>
            <a:r>
              <a:rPr lang="en-US" dirty="0" err="1" smtClean="0">
                <a:solidFill>
                  <a:srgbClr val="FF0000"/>
                </a:solidFill>
              </a:rPr>
              <a:t>ila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berada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didalamnya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Termasuk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tingkatan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kebutuhan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kekuatan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kontruks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bangunan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rumah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serta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cara-cara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pembangunannya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02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86529"/>
          </a:xfrm>
        </p:spPr>
        <p:txBody>
          <a:bodyPr>
            <a:normAutofit fontScale="92500"/>
          </a:bodyPr>
          <a:lstStyle/>
          <a:p>
            <a:pPr marL="502920" indent="-457200">
              <a:buFont typeface="+mj-lt"/>
              <a:buAutoNum type="arabicPeriod" startAt="3"/>
            </a:pPr>
            <a:r>
              <a:rPr lang="en-US" b="1" dirty="0" smtClean="0">
                <a:solidFill>
                  <a:schemeClr val="tx1"/>
                </a:solidFill>
              </a:rPr>
              <a:t>KEBUTUHAN AKAN HUBUNGAN SOSIAL </a:t>
            </a:r>
            <a:r>
              <a:rPr lang="en-US" b="1" i="1" dirty="0" smtClean="0">
                <a:solidFill>
                  <a:schemeClr val="tx1"/>
                </a:solidFill>
              </a:rPr>
              <a:t>(SOCIAL NEEDS). </a:t>
            </a:r>
          </a:p>
          <a:p>
            <a:pPr marL="515938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Manusia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membutuhkan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pengakuan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pemiliknya</a:t>
            </a:r>
            <a:r>
              <a:rPr lang="en-US" dirty="0">
                <a:solidFill>
                  <a:srgbClr val="FF0000"/>
                </a:solidFill>
              </a:rPr>
              <a:t>, yang </a:t>
            </a:r>
            <a:r>
              <a:rPr lang="en-US" dirty="0" err="1">
                <a:solidFill>
                  <a:srgbClr val="FF0000"/>
                </a:solidFill>
              </a:rPr>
              <a:t>berarti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bahwa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manusia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membutuhkan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kontrak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sosial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dalam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lingkungannya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tingkatan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dibutuhkan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LINGKUNGAN PERUMAHAN SEBAGAI SATU KESATUAN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yang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ditemu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kenali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aktifitas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lingkungan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tata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letak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rumah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bentuk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rumah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pola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ruang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serta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perlengkapan-perlengkapan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lingkungan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lainnya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515938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515938" indent="-457200">
              <a:buFont typeface="+mj-lt"/>
              <a:buAutoNum type="arabicPeriod" startAt="4"/>
            </a:pPr>
            <a:r>
              <a:rPr lang="en-US" b="1" dirty="0" smtClean="0">
                <a:solidFill>
                  <a:schemeClr val="tx1"/>
                </a:solidFill>
              </a:rPr>
              <a:t>KEBUTUHAN PENGHARGAAN ATAS DIRI SENDIRI </a:t>
            </a:r>
            <a:r>
              <a:rPr lang="en-US" b="1" i="1" dirty="0" smtClean="0">
                <a:solidFill>
                  <a:schemeClr val="tx1"/>
                </a:solidFill>
              </a:rPr>
              <a:t>(SELF-ESTEEM OR EGO NEEDS) </a:t>
            </a:r>
          </a:p>
          <a:p>
            <a:pPr marL="515938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Setiap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manusia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membutuhkan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pengakuan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dirinya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rumah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kemudian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dibentuk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berdasarkan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serta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budaya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masyarakatnya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rgbClr val="FF0000"/>
                </a:solidFill>
              </a:rPr>
              <a:t>Seorang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merasa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perlu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memiliki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rumah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corak</a:t>
            </a:r>
            <a:r>
              <a:rPr lang="en-US" dirty="0">
                <a:solidFill>
                  <a:srgbClr val="FF0000"/>
                </a:solidFill>
              </a:rPr>
              <a:t> lain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umumnya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dimiliki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oleh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kelompok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sesuai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status,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kedudukannya</a:t>
            </a:r>
            <a:endParaRPr lang="en-US" dirty="0">
              <a:solidFill>
                <a:srgbClr val="FF0000"/>
              </a:solidFill>
            </a:endParaRPr>
          </a:p>
          <a:p>
            <a:pPr marL="502920" indent="-457200">
              <a:buFont typeface="+mj-lt"/>
              <a:buAutoNum type="arabicPeriod" startAt="3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Hierarki</a:t>
            </a:r>
            <a:r>
              <a:rPr lang="en-US" dirty="0"/>
              <a:t> Maslow</a:t>
            </a:r>
          </a:p>
        </p:txBody>
      </p:sp>
    </p:spTree>
    <p:extLst>
      <p:ext uri="{BB962C8B-B14F-4D97-AF65-F5344CB8AC3E}">
        <p14:creationId xmlns:p14="http://schemas.microsoft.com/office/powerpoint/2010/main" val="213908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>
              <a:buFont typeface="+mj-lt"/>
              <a:buAutoNum type="arabicPeriod" startAt="5"/>
            </a:pPr>
            <a:r>
              <a:rPr lang="en-US" b="1" dirty="0" smtClean="0">
                <a:solidFill>
                  <a:schemeClr val="tx1"/>
                </a:solidFill>
              </a:rPr>
              <a:t>AKTUALISASI DIRI </a:t>
            </a:r>
            <a:r>
              <a:rPr lang="en-US" b="1" i="1" dirty="0" smtClean="0">
                <a:solidFill>
                  <a:schemeClr val="tx1"/>
                </a:solidFill>
              </a:rPr>
              <a:t>(SELF-ACTUALIZATION NEEDS)</a:t>
            </a:r>
          </a:p>
          <a:p>
            <a:pPr marL="515938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Rumah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tempat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tinggal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dituntut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dapat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memberikan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kepuasan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pribadi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menunjukkan</a:t>
            </a:r>
            <a:r>
              <a:rPr lang="en-US" dirty="0">
                <a:solidFill>
                  <a:srgbClr val="FF0000"/>
                </a:solidFill>
              </a:rPr>
              <a:t> status </a:t>
            </a:r>
            <a:r>
              <a:rPr lang="en-US" dirty="0" err="1" smtClean="0">
                <a:solidFill>
                  <a:srgbClr val="FF0000"/>
                </a:solidFill>
              </a:rPr>
              <a:t>sosial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kekayaan,kekuasaan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serta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selera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penghuninya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Seorang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merasa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terpuaskan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apabila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memiliki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rumah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berpenampilan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lebih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berbeda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Aspek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keindahan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kebutuhan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yang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memberikan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kepuasan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pemiliknya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Hierarki</a:t>
            </a:r>
            <a:r>
              <a:rPr lang="en-US" dirty="0"/>
              <a:t> Maslow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696200" y="5334000"/>
            <a:ext cx="9906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7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0C4F462-3244-4F3C-A912-038DCE59B8C1}" type="datetime4">
              <a:rPr lang="en-US">
                <a:latin typeface="+mj-lt"/>
              </a:rPr>
              <a:pPr>
                <a:defRPr/>
              </a:pPr>
              <a:t>March 21, 2022</a:t>
            </a:fld>
            <a:endParaRPr lang="en-US">
              <a:latin typeface="+mj-lt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969AFA-E3B9-4054-B3C4-1E5CFA81743A}" type="slidenum">
              <a:rPr lang="en-US">
                <a:latin typeface="+mj-lt"/>
              </a:rPr>
              <a:pPr>
                <a:defRPr/>
              </a:pPr>
              <a:t>15</a:t>
            </a:fld>
            <a:endParaRPr lang="en-US">
              <a:latin typeface="+mj-lt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37088"/>
          </a:xfrm>
        </p:spPr>
        <p:txBody>
          <a:bodyPr>
            <a:normAutofit/>
          </a:bodyPr>
          <a:lstStyle/>
          <a:p>
            <a:pPr marL="457200" indent="-412750"/>
            <a:r>
              <a:rPr lang="en-US" sz="2800" dirty="0" err="1">
                <a:solidFill>
                  <a:schemeClr val="tx1"/>
                </a:solidFill>
              </a:rPr>
              <a:t>Perumahan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adalah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kumpulan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rumah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sebagai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bagian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fi-FI" sz="2800" dirty="0" smtClean="0">
                <a:solidFill>
                  <a:srgbClr val="FF0000"/>
                </a:solidFill>
              </a:rPr>
              <a:t>dari </a:t>
            </a:r>
            <a:r>
              <a:rPr lang="fi-FI" sz="2800" dirty="0">
                <a:solidFill>
                  <a:srgbClr val="FF0000"/>
                </a:solidFill>
              </a:rPr>
              <a:t>permukiman</a:t>
            </a:r>
            <a:r>
              <a:rPr lang="fi-FI" sz="2800" dirty="0">
                <a:solidFill>
                  <a:schemeClr val="tx1"/>
                </a:solidFill>
              </a:rPr>
              <a:t>, baik perkotaan maupun </a:t>
            </a:r>
            <a:r>
              <a:rPr lang="fi-FI" sz="2800" dirty="0" smtClean="0">
                <a:solidFill>
                  <a:schemeClr val="tx1"/>
                </a:solidFill>
              </a:rPr>
              <a:t>perdesaan, </a:t>
            </a:r>
            <a:r>
              <a:rPr lang="en-US" sz="2800" dirty="0" smtClean="0">
                <a:solidFill>
                  <a:schemeClr val="tx1"/>
                </a:solidFill>
              </a:rPr>
              <a:t>yang </a:t>
            </a:r>
            <a:r>
              <a:rPr lang="en-US" sz="2800" dirty="0" err="1">
                <a:solidFill>
                  <a:srgbClr val="FF0000"/>
                </a:solidFill>
              </a:rPr>
              <a:t>dilengkapi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dengan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prasarana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</a:rPr>
              <a:t>sarana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</a:rPr>
              <a:t>dan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utilitas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umum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sebagai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hasil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upaya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pemenuhan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rumah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yang </a:t>
            </a:r>
            <a:r>
              <a:rPr lang="en-US" sz="2800" dirty="0" err="1" smtClean="0">
                <a:solidFill>
                  <a:srgbClr val="FF0000"/>
                </a:solidFill>
              </a:rPr>
              <a:t>layak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huni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pPr marL="4445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(UU 1/2011)</a:t>
            </a:r>
            <a:endParaRPr lang="en-US" sz="2800" i="1" dirty="0" smtClean="0">
              <a:solidFill>
                <a:schemeClr val="tx1"/>
              </a:solidFill>
              <a:latin typeface="+mj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DEFINISI PERUMAHAN (HOUSING)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36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20BEC85-AA3E-4EF2-9AF4-EDF6A11A56A6}" type="datetime4">
              <a:rPr lang="en-US">
                <a:latin typeface="+mj-lt"/>
              </a:rPr>
              <a:pPr>
                <a:defRPr/>
              </a:pPr>
              <a:t>March 21, 2022</a:t>
            </a:fld>
            <a:endParaRPr lang="en-US">
              <a:latin typeface="+mj-lt"/>
            </a:endParaRP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EEE17C-C38A-43F6-9903-02FA246427A5}" type="slidenum">
              <a:rPr lang="en-US">
                <a:latin typeface="+mj-lt"/>
              </a:rPr>
              <a:pPr>
                <a:defRPr/>
              </a:pPr>
              <a:t>16</a:t>
            </a:fld>
            <a:endParaRPr lang="en-US">
              <a:latin typeface="+mj-lt"/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8229600" cy="9413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Perkembangan konsep &amp; paradigma perumahan</a:t>
            </a: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6083300" y="1844675"/>
            <a:ext cx="2736850" cy="1079500"/>
          </a:xfrm>
          <a:prstGeom prst="hexagon">
            <a:avLst>
              <a:gd name="adj" fmla="val 36668"/>
              <a:gd name="vf" fmla="val 115470"/>
            </a:avLst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b="1">
                <a:latin typeface="+mj-lt"/>
              </a:rPr>
              <a:t>HOUSING as</a:t>
            </a:r>
            <a:r>
              <a:rPr lang="en-US" sz="2000">
                <a:latin typeface="+mj-lt"/>
              </a:rPr>
              <a:t> </a:t>
            </a:r>
          </a:p>
          <a:p>
            <a:pPr algn="ctr"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INSTRUMENT of </a:t>
            </a:r>
          </a:p>
          <a:p>
            <a:pPr algn="ctr"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DEVELOPMENT</a:t>
            </a:r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3563938" y="1844675"/>
            <a:ext cx="2160587" cy="1079500"/>
          </a:xfrm>
          <a:prstGeom prst="hexagon">
            <a:avLst>
              <a:gd name="adj" fmla="val 28947"/>
              <a:gd name="vf" fmla="val 115470"/>
            </a:avLst>
          </a:prstGeom>
          <a:solidFill>
            <a:srgbClr val="FF99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b="1">
                <a:latin typeface="+mj-lt"/>
              </a:rPr>
              <a:t>HOUSING as</a:t>
            </a:r>
            <a:r>
              <a:rPr lang="en-US" sz="2000">
                <a:latin typeface="+mj-lt"/>
              </a:rPr>
              <a:t> </a:t>
            </a:r>
          </a:p>
          <a:p>
            <a:pPr algn="ctr"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SOCIAL GOOD</a:t>
            </a: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395288" y="1844675"/>
            <a:ext cx="2808287" cy="1079500"/>
          </a:xfrm>
          <a:prstGeom prst="hexagon">
            <a:avLst>
              <a:gd name="adj" fmla="val 37625"/>
              <a:gd name="vf" fmla="val 115470"/>
            </a:avLst>
          </a:prstGeom>
          <a:solidFill>
            <a:srgbClr val="FFCC00"/>
          </a:solidFill>
          <a:ln w="9525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b="1">
                <a:latin typeface="+mj-lt"/>
              </a:rPr>
              <a:t>HOUSING as </a:t>
            </a:r>
          </a:p>
          <a:p>
            <a:pPr algn="ctr"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CONSUMER GOOD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611188" y="3860800"/>
            <a:ext cx="8208962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40000"/>
              </a:spcBef>
              <a:buClr>
                <a:srgbClr val="FF9900"/>
              </a:buClr>
              <a:buSzPct val="125000"/>
              <a:buFontTx/>
              <a:buAutoNum type="arabicPeriod"/>
              <a:defRPr/>
            </a:pPr>
            <a:r>
              <a:rPr lang="en-US" sz="2800" b="1" i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HOUSING as CONSUMER GOOD</a:t>
            </a:r>
          </a:p>
          <a:p>
            <a:pPr marL="1082675" lvl="1" indent="-538163">
              <a:lnSpc>
                <a:spcPct val="90000"/>
              </a:lnSpc>
              <a:spcBef>
                <a:spcPct val="40000"/>
              </a:spcBef>
              <a:buClr>
                <a:srgbClr val="FF9900"/>
              </a:buClr>
              <a:buSzPct val="125000"/>
              <a:buFont typeface="Wingdings" pitchFamily="2" charset="2"/>
              <a:buChar char="þ"/>
              <a:defRPr/>
            </a:pPr>
            <a:r>
              <a:rPr lang="en-US" sz="2400" b="1" dirty="0" err="1">
                <a:latin typeface="+mj-lt"/>
              </a:rPr>
              <a:t>Kekuatan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pasar</a:t>
            </a:r>
            <a:endParaRPr lang="en-US" sz="2400" b="1" dirty="0">
              <a:latin typeface="+mj-lt"/>
            </a:endParaRPr>
          </a:p>
          <a:p>
            <a:pPr marL="1082675" lvl="1" indent="-538163">
              <a:lnSpc>
                <a:spcPct val="90000"/>
              </a:lnSpc>
              <a:spcBef>
                <a:spcPct val="40000"/>
              </a:spcBef>
              <a:buClr>
                <a:srgbClr val="FF9900"/>
              </a:buClr>
              <a:buSzPct val="125000"/>
              <a:buFont typeface="Wingdings" pitchFamily="2" charset="2"/>
              <a:buChar char="þ"/>
              <a:defRPr/>
            </a:pPr>
            <a:r>
              <a:rPr lang="en-US" sz="2400" b="1" dirty="0" err="1">
                <a:latin typeface="+mj-lt"/>
              </a:rPr>
              <a:t>Dominasi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Pemerintah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sebagai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i="1" dirty="0" smtClean="0">
                <a:latin typeface="+mj-lt"/>
              </a:rPr>
              <a:t>supplier</a:t>
            </a:r>
            <a:r>
              <a:rPr lang="id-ID" sz="2400" b="1" i="1" dirty="0" smtClean="0">
                <a:latin typeface="+mj-lt"/>
              </a:rPr>
              <a:t>/penyedia</a:t>
            </a:r>
            <a:endParaRPr lang="en-US" sz="2400" b="1" i="1" dirty="0">
              <a:latin typeface="+mj-lt"/>
            </a:endParaRPr>
          </a:p>
          <a:p>
            <a:pPr marL="1082675" lvl="1" indent="-538163">
              <a:lnSpc>
                <a:spcPct val="90000"/>
              </a:lnSpc>
              <a:spcBef>
                <a:spcPct val="40000"/>
              </a:spcBef>
              <a:buClr>
                <a:srgbClr val="FF9900"/>
              </a:buClr>
              <a:buSzPct val="125000"/>
              <a:buFont typeface="Wingdings" pitchFamily="2" charset="2"/>
              <a:buChar char="þ"/>
              <a:defRPr/>
            </a:pPr>
            <a:r>
              <a:rPr lang="en-US" sz="2400" b="1" dirty="0" err="1">
                <a:latin typeface="+mj-lt"/>
              </a:rPr>
              <a:t>Penciptaan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kelas-kelas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perumahan</a:t>
            </a:r>
            <a:endParaRPr lang="en-US" sz="2400" b="1" dirty="0">
              <a:latin typeface="+mj-lt"/>
            </a:endParaRPr>
          </a:p>
          <a:p>
            <a:pPr marL="1082675" lvl="1" indent="-538163">
              <a:lnSpc>
                <a:spcPct val="90000"/>
              </a:lnSpc>
              <a:spcBef>
                <a:spcPct val="40000"/>
              </a:spcBef>
              <a:buClr>
                <a:srgbClr val="FF9900"/>
              </a:buClr>
              <a:buSzPct val="125000"/>
              <a:buFont typeface="Wingdings" pitchFamily="2" charset="2"/>
              <a:buChar char="þ"/>
              <a:defRPr/>
            </a:pPr>
            <a:r>
              <a:rPr lang="en-US" sz="2400" b="1" dirty="0" err="1">
                <a:latin typeface="+mj-lt"/>
              </a:rPr>
              <a:t>Tidak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ada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partisipasi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masyarakat</a:t>
            </a:r>
            <a:endParaRPr lang="en-US" sz="2400" b="1" dirty="0">
              <a:latin typeface="+mj-lt"/>
            </a:endParaRPr>
          </a:p>
        </p:txBody>
      </p:sp>
      <p:sp>
        <p:nvSpPr>
          <p:cNvPr id="16396" name="AutoShape 12"/>
          <p:cNvSpPr>
            <a:spLocks noChangeArrowheads="1"/>
          </p:cNvSpPr>
          <p:nvPr/>
        </p:nvSpPr>
        <p:spPr bwMode="auto">
          <a:xfrm>
            <a:off x="3203575" y="2060575"/>
            <a:ext cx="360363" cy="647700"/>
          </a:xfrm>
          <a:prstGeom prst="notchedRightArrow">
            <a:avLst>
              <a:gd name="adj1" fmla="val 49722"/>
              <a:gd name="adj2" fmla="val 42292"/>
            </a:avLst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5724525" y="2060575"/>
            <a:ext cx="360363" cy="647700"/>
          </a:xfrm>
          <a:prstGeom prst="notchedRightArrow">
            <a:avLst>
              <a:gd name="adj1" fmla="val 49722"/>
              <a:gd name="adj2" fmla="val 46255"/>
            </a:avLst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1692275" y="3068638"/>
            <a:ext cx="4032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err="1">
                <a:latin typeface="+mj-lt"/>
              </a:rPr>
              <a:t>Pemerintah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sebagai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</a:t>
            </a:r>
            <a:r>
              <a:rPr lang="en-US" sz="2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PROVIDER</a:t>
            </a:r>
            <a:endParaRPr lang="en-US" sz="2000" b="1" i="1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6156325" y="3068638"/>
            <a:ext cx="1512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i="1" dirty="0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ENABLER</a:t>
            </a:r>
          </a:p>
        </p:txBody>
      </p:sp>
      <p:sp>
        <p:nvSpPr>
          <p:cNvPr id="16401" name="AutoShape 17"/>
          <p:cNvSpPr>
            <a:spLocks noChangeArrowheads="1"/>
          </p:cNvSpPr>
          <p:nvPr/>
        </p:nvSpPr>
        <p:spPr bwMode="auto">
          <a:xfrm>
            <a:off x="5724525" y="2924175"/>
            <a:ext cx="360363" cy="647700"/>
          </a:xfrm>
          <a:prstGeom prst="notchedRightArrow">
            <a:avLst>
              <a:gd name="adj1" fmla="val 49722"/>
              <a:gd name="adj2" fmla="val 46255"/>
            </a:avLst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41849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91D7CA2-8AF0-434C-B950-E15CE33F8F34}" type="datetime4">
              <a:rPr lang="en-US">
                <a:latin typeface="+mj-lt"/>
              </a:rPr>
              <a:pPr>
                <a:defRPr/>
              </a:pPr>
              <a:t>March 21, 2022</a:t>
            </a:fld>
            <a:endParaRPr lang="en-US">
              <a:latin typeface="+mj-lt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642C3-714F-47A1-9466-B09C12011B3A}" type="slidenum">
              <a:rPr lang="en-US">
                <a:latin typeface="+mj-lt"/>
              </a:rPr>
              <a:pPr>
                <a:defRPr/>
              </a:pPr>
              <a:t>17</a:t>
            </a:fld>
            <a:endParaRPr lang="en-US">
              <a:latin typeface="+mj-lt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9937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60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Perkembangan konsep &amp; paradigma perumahan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>
            <a:normAutofit fontScale="92500" lnSpcReduction="10000"/>
          </a:bodyPr>
          <a:lstStyle/>
          <a:p>
            <a:pPr marL="609600" indent="-609600" eaLnBrk="1" hangingPunct="1">
              <a:lnSpc>
                <a:spcPct val="90000"/>
              </a:lnSpc>
              <a:spcBef>
                <a:spcPct val="30000"/>
              </a:spcBef>
              <a:buClr>
                <a:srgbClr val="CC00CC"/>
              </a:buClr>
              <a:buSzPct val="125000"/>
              <a:buFontTx/>
              <a:buAutoNum type="arabicPeriod" startAt="2"/>
              <a:defRPr/>
            </a:pPr>
            <a:r>
              <a:rPr lang="en-US" sz="2400" b="1" i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HOUSING as SOCIAL GOOD</a:t>
            </a:r>
          </a:p>
          <a:p>
            <a:pPr marL="1338263" lvl="1" indent="-625475" eaLnBrk="1" hangingPunct="1">
              <a:lnSpc>
                <a:spcPct val="90000"/>
              </a:lnSpc>
              <a:spcBef>
                <a:spcPct val="30000"/>
              </a:spcBef>
              <a:buClr>
                <a:srgbClr val="CC00CC"/>
              </a:buClr>
              <a:buFont typeface="Wingdings" pitchFamily="2" charset="2"/>
              <a:buChar char="þ"/>
              <a:defRPr/>
            </a:pPr>
            <a:r>
              <a:rPr lang="en-US" sz="2400" b="1" dirty="0" err="1" smtClean="0">
                <a:solidFill>
                  <a:schemeClr val="tx1"/>
                </a:solidFill>
                <a:latin typeface="+mj-lt"/>
              </a:rPr>
              <a:t>Perumahan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+mj-lt"/>
              </a:rPr>
              <a:t>untuk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+mj-lt"/>
              </a:rPr>
              <a:t>rakyat</a:t>
            </a:r>
            <a:endParaRPr lang="en-US" sz="2400" b="1" dirty="0" smtClean="0">
              <a:solidFill>
                <a:schemeClr val="tx1"/>
              </a:solidFill>
              <a:latin typeface="+mj-lt"/>
            </a:endParaRPr>
          </a:p>
          <a:p>
            <a:pPr marL="1338263" lvl="1" indent="-625475" eaLnBrk="1" hangingPunct="1">
              <a:lnSpc>
                <a:spcPct val="90000"/>
              </a:lnSpc>
              <a:spcBef>
                <a:spcPct val="30000"/>
              </a:spcBef>
              <a:buClr>
                <a:srgbClr val="CC00CC"/>
              </a:buClr>
              <a:buFont typeface="Wingdings" pitchFamily="2" charset="2"/>
              <a:buChar char="þ"/>
              <a:defRPr/>
            </a:pPr>
            <a:r>
              <a:rPr lang="en-US" sz="2400" b="1" dirty="0" err="1" smtClean="0">
                <a:solidFill>
                  <a:schemeClr val="tx1"/>
                </a:solidFill>
                <a:latin typeface="+mj-lt"/>
              </a:rPr>
              <a:t>Relokasi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 / </a:t>
            </a:r>
            <a:r>
              <a:rPr lang="en-US" sz="2400" b="1" dirty="0" err="1" smtClean="0">
                <a:solidFill>
                  <a:schemeClr val="tx1"/>
                </a:solidFill>
                <a:latin typeface="+mj-lt"/>
              </a:rPr>
              <a:t>pemukiman</a:t>
            </a:r>
            <a:endParaRPr lang="en-US" sz="2400" b="1" dirty="0" smtClean="0">
              <a:solidFill>
                <a:schemeClr val="tx1"/>
              </a:solidFill>
              <a:latin typeface="+mj-lt"/>
            </a:endParaRPr>
          </a:p>
          <a:p>
            <a:pPr marL="1338263" lvl="1" indent="-625475" eaLnBrk="1" hangingPunct="1">
              <a:lnSpc>
                <a:spcPct val="90000"/>
              </a:lnSpc>
              <a:spcBef>
                <a:spcPct val="30000"/>
              </a:spcBef>
              <a:buClr>
                <a:srgbClr val="CC00CC"/>
              </a:buClr>
              <a:buFont typeface="Wingdings" pitchFamily="2" charset="2"/>
              <a:buChar char="þ"/>
              <a:defRPr/>
            </a:pPr>
            <a:r>
              <a:rPr lang="en-US" sz="2400" b="1" dirty="0" err="1" smtClean="0">
                <a:solidFill>
                  <a:schemeClr val="tx1"/>
                </a:solidFill>
                <a:latin typeface="+mj-lt"/>
              </a:rPr>
              <a:t>Perhatian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+mj-lt"/>
              </a:rPr>
              <a:t>terhadap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+mj-lt"/>
              </a:rPr>
              <a:t>permukiman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+mj-lt"/>
              </a:rPr>
              <a:t>kumuh</a:t>
            </a:r>
            <a:endParaRPr lang="en-US" sz="2400" b="1" dirty="0" smtClean="0">
              <a:solidFill>
                <a:schemeClr val="tx1"/>
              </a:solidFill>
              <a:latin typeface="+mj-lt"/>
            </a:endParaRPr>
          </a:p>
          <a:p>
            <a:pPr marL="1338263" lvl="1" indent="-625475" eaLnBrk="1" hangingPunct="1">
              <a:lnSpc>
                <a:spcPct val="90000"/>
              </a:lnSpc>
              <a:spcBef>
                <a:spcPct val="30000"/>
              </a:spcBef>
              <a:buClr>
                <a:srgbClr val="CC00CC"/>
              </a:buClr>
              <a:buFont typeface="Wingdings" pitchFamily="2" charset="2"/>
              <a:buChar char="þ"/>
              <a:defRPr/>
            </a:pPr>
            <a:r>
              <a:rPr lang="en-US" sz="2400" b="1" dirty="0" err="1" smtClean="0">
                <a:solidFill>
                  <a:schemeClr val="tx1"/>
                </a:solidFill>
                <a:latin typeface="+mj-lt"/>
              </a:rPr>
              <a:t>Kontrol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+mj-lt"/>
              </a:rPr>
              <a:t>Pemerintah</a:t>
            </a:r>
            <a:r>
              <a:rPr lang="id-ID" sz="2400" b="1" dirty="0" smtClean="0">
                <a:solidFill>
                  <a:schemeClr val="tx1"/>
                </a:solidFill>
                <a:latin typeface="+mj-lt"/>
              </a:rPr>
              <a:t> (pemerintah sbg provider/pemberi/pihak yg memenuhi kebutuhan)</a:t>
            </a:r>
            <a:endParaRPr lang="en-US" sz="2400" b="1" dirty="0" smtClean="0">
              <a:solidFill>
                <a:schemeClr val="tx1"/>
              </a:solidFill>
              <a:latin typeface="+mj-lt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50000"/>
              </a:spcBef>
              <a:buClr>
                <a:srgbClr val="0000FF"/>
              </a:buClr>
              <a:buSzPct val="125000"/>
              <a:buFontTx/>
              <a:buAutoNum type="arabicPeriod" startAt="3"/>
              <a:defRPr/>
            </a:pPr>
            <a:r>
              <a:rPr lang="en-US" sz="2400" b="1" i="1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HOUSING as INSTRUMENT of DEVELOPMENT</a:t>
            </a:r>
          </a:p>
          <a:p>
            <a:pPr marL="1338263" lvl="1" indent="-625475" eaLnBrk="1" hangingPunct="1">
              <a:lnSpc>
                <a:spcPct val="90000"/>
              </a:lnSpc>
              <a:spcBef>
                <a:spcPct val="30000"/>
              </a:spcBef>
              <a:buClr>
                <a:srgbClr val="0000FF"/>
              </a:buClr>
              <a:buFont typeface="Wingdings" pitchFamily="2" charset="2"/>
              <a:buChar char="þ"/>
              <a:defRPr/>
            </a:pPr>
            <a:r>
              <a:rPr lang="en-US" sz="2400" b="1" dirty="0" err="1" smtClean="0">
                <a:solidFill>
                  <a:schemeClr val="tx1"/>
                </a:solidFill>
                <a:latin typeface="+mj-lt"/>
              </a:rPr>
              <a:t>Sebagai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+mj-lt"/>
              </a:rPr>
              <a:t>faktor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+mj-lt"/>
              </a:rPr>
              <a:t>produksi</a:t>
            </a:r>
            <a:endParaRPr lang="en-US" sz="2400" b="1" dirty="0" smtClean="0">
              <a:solidFill>
                <a:schemeClr val="tx1"/>
              </a:solidFill>
              <a:latin typeface="+mj-lt"/>
            </a:endParaRPr>
          </a:p>
          <a:p>
            <a:pPr marL="1338263" lvl="1" indent="-625475" eaLnBrk="1" hangingPunct="1">
              <a:lnSpc>
                <a:spcPct val="90000"/>
              </a:lnSpc>
              <a:spcBef>
                <a:spcPct val="30000"/>
              </a:spcBef>
              <a:buClr>
                <a:srgbClr val="0000FF"/>
              </a:buClr>
              <a:buFont typeface="Wingdings" pitchFamily="2" charset="2"/>
              <a:buChar char="þ"/>
              <a:defRPr/>
            </a:pPr>
            <a:r>
              <a:rPr lang="en-US" sz="2400" b="1" dirty="0" err="1" smtClean="0">
                <a:solidFill>
                  <a:schemeClr val="tx1"/>
                </a:solidFill>
                <a:latin typeface="+mj-lt"/>
              </a:rPr>
              <a:t>Bagian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+mj-lt"/>
              </a:rPr>
              <a:t>pembangunan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+mj-lt"/>
              </a:rPr>
              <a:t>sosial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 / </a:t>
            </a:r>
            <a:r>
              <a:rPr lang="en-US" sz="2400" b="1" dirty="0" err="1" smtClean="0">
                <a:solidFill>
                  <a:schemeClr val="tx1"/>
                </a:solidFill>
                <a:latin typeface="+mj-lt"/>
              </a:rPr>
              <a:t>masyarakat</a:t>
            </a:r>
            <a:endParaRPr lang="en-US" sz="2400" b="1" dirty="0" smtClean="0">
              <a:solidFill>
                <a:schemeClr val="tx1"/>
              </a:solidFill>
              <a:latin typeface="+mj-lt"/>
            </a:endParaRPr>
          </a:p>
          <a:p>
            <a:pPr marL="1338263" lvl="1" indent="-625475" eaLnBrk="1" hangingPunct="1">
              <a:lnSpc>
                <a:spcPct val="90000"/>
              </a:lnSpc>
              <a:spcBef>
                <a:spcPct val="30000"/>
              </a:spcBef>
              <a:buClr>
                <a:srgbClr val="0000FF"/>
              </a:buClr>
              <a:buFont typeface="Wingdings" pitchFamily="2" charset="2"/>
              <a:buChar char="þ"/>
              <a:defRPr/>
            </a:pPr>
            <a:r>
              <a:rPr lang="en-US" sz="2400" b="1" dirty="0" err="1" smtClean="0">
                <a:solidFill>
                  <a:schemeClr val="tx1"/>
                </a:solidFill>
                <a:latin typeface="+mj-lt"/>
              </a:rPr>
              <a:t>Bagian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+mj-lt"/>
              </a:rPr>
              <a:t>pembangunan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+mj-lt"/>
              </a:rPr>
              <a:t>ekonomi</a:t>
            </a:r>
            <a:endParaRPr lang="en-US" sz="2400" b="1" dirty="0" smtClean="0">
              <a:solidFill>
                <a:schemeClr val="tx1"/>
              </a:solidFill>
              <a:latin typeface="+mj-lt"/>
            </a:endParaRPr>
          </a:p>
          <a:p>
            <a:pPr marL="1338263" lvl="1" indent="-625475" eaLnBrk="1" hangingPunct="1">
              <a:lnSpc>
                <a:spcPct val="90000"/>
              </a:lnSpc>
              <a:spcBef>
                <a:spcPct val="30000"/>
              </a:spcBef>
              <a:buClr>
                <a:srgbClr val="0000FF"/>
              </a:buClr>
              <a:buFont typeface="Wingdings" pitchFamily="2" charset="2"/>
              <a:buChar char="þ"/>
              <a:defRPr/>
            </a:pPr>
            <a:r>
              <a:rPr lang="en-US" sz="2400" b="1" dirty="0" err="1" smtClean="0">
                <a:solidFill>
                  <a:schemeClr val="tx1"/>
                </a:solidFill>
                <a:latin typeface="+mj-lt"/>
              </a:rPr>
              <a:t>Keterpaduan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+mj-lt"/>
              </a:rPr>
              <a:t>dengan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  </a:t>
            </a:r>
            <a:r>
              <a:rPr lang="en-US" sz="2400" b="1" dirty="0" err="1" smtClean="0">
                <a:solidFill>
                  <a:schemeClr val="tx1"/>
                </a:solidFill>
                <a:latin typeface="+mj-lt"/>
              </a:rPr>
              <a:t>infrastruktur</a:t>
            </a:r>
            <a:endParaRPr lang="id-ID" sz="2400" b="1" dirty="0" smtClean="0">
              <a:solidFill>
                <a:schemeClr val="tx1"/>
              </a:solidFill>
              <a:latin typeface="+mj-lt"/>
            </a:endParaRPr>
          </a:p>
          <a:p>
            <a:pPr marL="1338263" lvl="1" indent="-625475" eaLnBrk="1" hangingPunct="1">
              <a:lnSpc>
                <a:spcPct val="90000"/>
              </a:lnSpc>
              <a:spcBef>
                <a:spcPct val="30000"/>
              </a:spcBef>
              <a:buClr>
                <a:srgbClr val="0000FF"/>
              </a:buClr>
              <a:buFont typeface="Wingdings" pitchFamily="2" charset="2"/>
              <a:buChar char="þ"/>
              <a:defRPr/>
            </a:pPr>
            <a:r>
              <a:rPr lang="id-ID" sz="2400" b="1" dirty="0" smtClean="0">
                <a:solidFill>
                  <a:schemeClr val="tx1"/>
                </a:solidFill>
                <a:latin typeface="+mj-lt"/>
              </a:rPr>
              <a:t>Pemerintah sbg enabler</a:t>
            </a:r>
            <a:endParaRPr lang="en-US" sz="2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ight Arrow 5">
            <a:hlinkClick r:id="rId2" action="ppaction://hlinksldjump"/>
          </p:cNvPr>
          <p:cNvSpPr/>
          <p:nvPr/>
        </p:nvSpPr>
        <p:spPr>
          <a:xfrm>
            <a:off x="7696200" y="5334000"/>
            <a:ext cx="9906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457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permukiman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rumah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fisik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semata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melainkan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merupakan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proses yang </a:t>
            </a:r>
            <a:r>
              <a:rPr lang="en-US" dirty="0" err="1">
                <a:solidFill>
                  <a:srgbClr val="FF0000"/>
                </a:solidFill>
              </a:rPr>
              <a:t>berkembang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berkaitan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mobilitas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sosial-ekonomi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penghuninya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kurun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waktu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Turner,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Pontoh</a:t>
            </a:r>
            <a:r>
              <a:rPr lang="en-US" dirty="0" smtClean="0">
                <a:solidFill>
                  <a:schemeClr val="tx1"/>
                </a:solidFill>
              </a:rPr>
              <a:t>, 1993</a:t>
            </a:r>
            <a:r>
              <a:rPr lang="en-US" dirty="0">
                <a:solidFill>
                  <a:schemeClr val="tx1"/>
                </a:solidFill>
              </a:rPr>
              <a:t>) </a:t>
            </a:r>
          </a:p>
          <a:p>
            <a:endParaRPr lang="en-US" u="sng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Permukiman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tempat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berhuni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bermukim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sesuatu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berkaitan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orang </a:t>
            </a:r>
            <a:r>
              <a:rPr lang="en-US" dirty="0" err="1">
                <a:solidFill>
                  <a:schemeClr val="tx1"/>
                </a:solidFill>
              </a:rPr>
              <a:t>bermukim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Berkaitan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masalah-masalah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ekonomi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sosial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budaya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makro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Pemukiman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i="1" dirty="0" smtClean="0">
                <a:solidFill>
                  <a:schemeClr val="tx1"/>
                </a:solidFill>
              </a:rPr>
              <a:t>Human settlements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>
                <a:solidFill>
                  <a:srgbClr val="FF0000"/>
                </a:solidFill>
              </a:rPr>
              <a:t>Kumpulan (</a:t>
            </a:r>
            <a:r>
              <a:rPr lang="en-US" dirty="0" err="1">
                <a:solidFill>
                  <a:srgbClr val="FF0000"/>
                </a:solidFill>
              </a:rPr>
              <a:t>agregat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 err="1">
                <a:solidFill>
                  <a:srgbClr val="FF0000"/>
                </a:solidFill>
              </a:rPr>
              <a:t>dari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rumah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yang </a:t>
            </a:r>
            <a:r>
              <a:rPr lang="en-US" dirty="0" err="1">
                <a:solidFill>
                  <a:srgbClr val="FF0000"/>
                </a:solidFill>
              </a:rPr>
              <a:t>berkaitan</a:t>
            </a:r>
            <a:r>
              <a:rPr lang="en-US" dirty="0">
                <a:solidFill>
                  <a:srgbClr val="FF0000"/>
                </a:solidFill>
              </a:rPr>
              <a:t> pula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aktivitas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manusia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secara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umum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pembangunan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lingkungan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sekitarnya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sesuai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skala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wilayah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ada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desa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kota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metropolitan, </a:t>
            </a:r>
            <a:r>
              <a:rPr lang="en-US" dirty="0" err="1" smtClean="0">
                <a:solidFill>
                  <a:schemeClr val="tx1"/>
                </a:solidFill>
              </a:rPr>
              <a:t>dst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Permukiman</a:t>
            </a:r>
            <a:r>
              <a:rPr lang="en-US" dirty="0" smtClean="0"/>
              <a:t> (</a:t>
            </a:r>
            <a:r>
              <a:rPr lang="en-US" i="1" dirty="0" smtClean="0"/>
              <a:t>human settlement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41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Permukiman </a:t>
            </a:r>
            <a:r>
              <a:rPr lang="id-ID" dirty="0">
                <a:solidFill>
                  <a:schemeClr val="tx1"/>
                </a:solidFill>
              </a:rPr>
              <a:t>adalah bagian dari lingkungan hunian yang </a:t>
            </a:r>
            <a:r>
              <a:rPr lang="id-ID" dirty="0">
                <a:solidFill>
                  <a:srgbClr val="FF0000"/>
                </a:solidFill>
              </a:rPr>
              <a:t>terdiri atas lebih dari satu satuan perumahan yang mempunyai prasarana, sarana, utilitas umum, serta mempunyai penunjang kegiatan fungsi lain</a:t>
            </a:r>
            <a:r>
              <a:rPr lang="id-ID" dirty="0">
                <a:solidFill>
                  <a:schemeClr val="tx1"/>
                </a:solidFill>
              </a:rPr>
              <a:t> di kawasan perkotaan atau kawasan perdesaan. </a:t>
            </a:r>
            <a:endParaRPr lang="id-ID" dirty="0" smtClean="0">
              <a:solidFill>
                <a:schemeClr val="tx1"/>
              </a:solidFill>
            </a:endParaRPr>
          </a:p>
          <a:p>
            <a:endParaRPr lang="id-ID" dirty="0" smtClean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Lingkungan </a:t>
            </a:r>
            <a:r>
              <a:rPr lang="id-ID" dirty="0">
                <a:solidFill>
                  <a:schemeClr val="tx1"/>
                </a:solidFill>
              </a:rPr>
              <a:t>hunian adalah bagian dari kawasan permukiman yang terdiri atas </a:t>
            </a:r>
            <a:r>
              <a:rPr lang="id-ID" dirty="0">
                <a:solidFill>
                  <a:srgbClr val="FF0000"/>
                </a:solidFill>
              </a:rPr>
              <a:t>lebih dari satu satuan permukiman</a:t>
            </a:r>
            <a:r>
              <a:rPr lang="id-ID" dirty="0">
                <a:solidFill>
                  <a:schemeClr val="tx1"/>
                </a:solidFill>
              </a:rPr>
              <a:t>. </a:t>
            </a:r>
            <a:endParaRPr lang="id-ID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Kawasan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permukiman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lingkungan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hidup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di </a:t>
            </a:r>
            <a:r>
              <a:rPr lang="en-US" dirty="0" err="1">
                <a:solidFill>
                  <a:srgbClr val="FF0000"/>
                </a:solidFill>
              </a:rPr>
              <a:t>luar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kawasan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lindung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baik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berupa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kawasan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perkotaan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maupun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perdesaan</a:t>
            </a:r>
            <a:r>
              <a:rPr lang="en-US" dirty="0">
                <a:solidFill>
                  <a:schemeClr val="tx1"/>
                </a:solidFill>
              </a:rPr>
              <a:t>, yang </a:t>
            </a:r>
            <a:r>
              <a:rPr lang="en-US" dirty="0" err="1">
                <a:solidFill>
                  <a:srgbClr val="FF0000"/>
                </a:solidFill>
              </a:rPr>
              <a:t>berfungsi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sebagai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lingkungan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tempat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tinggal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atau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lingkungan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hunian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tempat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kegiatan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mendukung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perikehidupan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penghidupan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UU 1/2011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6505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995160" y="152400"/>
            <a:ext cx="1996440" cy="1645920"/>
          </a:xfrm>
        </p:spPr>
        <p:txBody>
          <a:bodyPr>
            <a:noAutofit/>
          </a:bodyPr>
          <a:lstStyle/>
          <a:p>
            <a:r>
              <a:rPr lang="en-US" sz="3000" dirty="0" smtClean="0"/>
              <a:t>APAKAH PERBEDAANNYA ?</a:t>
            </a:r>
            <a:endParaRPr lang="en-US" sz="3000" dirty="0"/>
          </a:p>
        </p:txBody>
      </p:sp>
      <p:sp>
        <p:nvSpPr>
          <p:cNvPr id="6" name="Rectangle 5"/>
          <p:cNvSpPr/>
          <p:nvPr/>
        </p:nvSpPr>
        <p:spPr>
          <a:xfrm>
            <a:off x="609600" y="1607463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4000" dirty="0" smtClean="0">
                <a:hlinkClick r:id="rId2" action="ppaction://hlinksldjump"/>
              </a:rPr>
              <a:t>RUMAH</a:t>
            </a:r>
            <a:endParaRPr lang="en-US" sz="40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4000" dirty="0" smtClean="0">
                <a:hlinkClick r:id="rId3" action="ppaction://hlinksldjump"/>
              </a:rPr>
              <a:t>PERUMAHAN</a:t>
            </a:r>
            <a:endParaRPr lang="en-US" sz="4000" dirty="0"/>
          </a:p>
          <a:p>
            <a:pPr marL="571500" indent="-571500">
              <a:buFont typeface="Arial" pitchFamily="34" charset="0"/>
              <a:buChar char="•"/>
            </a:pPr>
            <a:r>
              <a:rPr lang="en-US" sz="4000" dirty="0" smtClean="0">
                <a:hlinkClick r:id="rId4" action="ppaction://hlinksldjump"/>
              </a:rPr>
              <a:t>PERMUKIMAN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4991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93" t="28030" r="23245" b="12329"/>
          <a:stretch>
            <a:fillRect/>
          </a:stretch>
        </p:blipFill>
        <p:spPr bwMode="auto">
          <a:xfrm>
            <a:off x="468313" y="890588"/>
            <a:ext cx="8280400" cy="546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0"/>
            <a:ext cx="8229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b="1" dirty="0">
                <a:solidFill>
                  <a:prstClr val="black"/>
                </a:solidFill>
                <a:latin typeface="Sylfaen" pitchFamily="18" charset="0"/>
              </a:rPr>
              <a:t>PEMAHAMAN PERUMAHAN </a:t>
            </a:r>
            <a:r>
              <a:rPr lang="en-US" sz="2000" b="1" dirty="0">
                <a:solidFill>
                  <a:prstClr val="black"/>
                </a:solidFill>
                <a:latin typeface="Sylfaen" pitchFamily="18" charset="0"/>
                <a:sym typeface="Wingdings" pitchFamily="2" charset="2"/>
              </a:rPr>
              <a:t>HINGGA </a:t>
            </a:r>
            <a:r>
              <a:rPr lang="en-US" sz="2000" b="1" dirty="0">
                <a:solidFill>
                  <a:prstClr val="black"/>
                </a:solidFill>
                <a:latin typeface="Sylfaen" pitchFamily="18" charset="0"/>
              </a:rPr>
              <a:t>KAWASAN </a:t>
            </a:r>
            <a:r>
              <a:rPr lang="en-US" sz="2000" b="1" dirty="0" smtClean="0">
                <a:solidFill>
                  <a:prstClr val="black"/>
                </a:solidFill>
                <a:latin typeface="Sylfaen" pitchFamily="18" charset="0"/>
              </a:rPr>
              <a:t>PERMUKIMAN</a:t>
            </a:r>
          </a:p>
          <a:p>
            <a:pPr>
              <a:defRPr/>
            </a:pPr>
            <a:r>
              <a:rPr lang="en-US" sz="2000" b="1" dirty="0">
                <a:solidFill>
                  <a:prstClr val="black"/>
                </a:solidFill>
                <a:latin typeface="Sylfaen" pitchFamily="18" charset="0"/>
              </a:rPr>
              <a:t>(UU 1/2011</a:t>
            </a:r>
            <a:r>
              <a:rPr lang="en-US" sz="2000" b="1" dirty="0" smtClean="0">
                <a:solidFill>
                  <a:prstClr val="black"/>
                </a:solidFill>
                <a:latin typeface="Sylfaen" pitchFamily="18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838200" cy="609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 b="1" dirty="0">
              <a:solidFill>
                <a:prstClr val="black"/>
              </a:solidFill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1886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Komponen permukiman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i="1" dirty="0" smtClean="0">
                <a:solidFill>
                  <a:schemeClr val="tx1"/>
                </a:solidFill>
              </a:rPr>
              <a:t>Yuk ke mentimeter lagi...</a:t>
            </a:r>
            <a:endParaRPr lang="id-ID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98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lvl="0" indent="-457200">
              <a:buFont typeface="+mj-lt"/>
              <a:buAutoNum type="arabicPeriod"/>
            </a:pPr>
            <a:r>
              <a:rPr lang="en-US" sz="2500" b="1" dirty="0" smtClean="0">
                <a:solidFill>
                  <a:schemeClr val="tx1"/>
                </a:solidFill>
              </a:rPr>
              <a:t>CONTENT (ISI):</a:t>
            </a:r>
          </a:p>
          <a:p>
            <a:pPr marL="517525" lvl="1" indent="0">
              <a:buNone/>
            </a:pPr>
            <a:r>
              <a:rPr lang="fi-FI" sz="2500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fi-FI" sz="2500" dirty="0" smtClean="0">
                <a:solidFill>
                  <a:schemeClr val="tx1"/>
                </a:solidFill>
              </a:rPr>
              <a:t>Manusia</a:t>
            </a:r>
            <a:r>
              <a:rPr lang="fi-FI" sz="2500" dirty="0">
                <a:solidFill>
                  <a:schemeClr val="tx1"/>
                </a:solidFill>
              </a:rPr>
              <a:t>, Organisasi (</a:t>
            </a:r>
            <a:r>
              <a:rPr lang="fi-FI" sz="2500" dirty="0" smtClean="0">
                <a:solidFill>
                  <a:schemeClr val="tx1"/>
                </a:solidFill>
              </a:rPr>
              <a:t>Society</a:t>
            </a:r>
            <a:r>
              <a:rPr lang="fi-FI" sz="2500" dirty="0">
                <a:solidFill>
                  <a:schemeClr val="tx1"/>
                </a:solidFill>
              </a:rPr>
              <a:t>), Tata Nilai yang Dianut, dan Aktivitasnya.</a:t>
            </a:r>
            <a:endParaRPr lang="en-US" sz="2500" dirty="0">
              <a:solidFill>
                <a:schemeClr val="tx1"/>
              </a:solidFill>
            </a:endParaRPr>
          </a:p>
          <a:p>
            <a:pPr marL="502920" lvl="0" indent="-457200">
              <a:buFont typeface="+mj-lt"/>
              <a:buAutoNum type="arabicPeriod"/>
            </a:pPr>
            <a:r>
              <a:rPr lang="en-US" sz="2500" b="1" dirty="0" smtClean="0">
                <a:solidFill>
                  <a:schemeClr val="tx1"/>
                </a:solidFill>
              </a:rPr>
              <a:t>CONTAINER (WADAH):</a:t>
            </a:r>
          </a:p>
          <a:p>
            <a:pPr marL="515938" indent="0">
              <a:buNone/>
            </a:pPr>
            <a:r>
              <a:rPr lang="it-IT" sz="2500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it-IT" sz="2500" dirty="0" smtClean="0">
                <a:solidFill>
                  <a:schemeClr val="tx1"/>
                </a:solidFill>
              </a:rPr>
              <a:t>Kondisi </a:t>
            </a:r>
            <a:r>
              <a:rPr lang="it-IT" sz="2500" dirty="0">
                <a:solidFill>
                  <a:schemeClr val="tx1"/>
                </a:solidFill>
              </a:rPr>
              <a:t>fisik Alami dan Buatan, terdiri dari:</a:t>
            </a:r>
            <a:endParaRPr lang="en-US" sz="2500" dirty="0">
              <a:solidFill>
                <a:schemeClr val="tx1"/>
              </a:solidFill>
            </a:endParaRPr>
          </a:p>
          <a:p>
            <a:pPr marL="1265238" lvl="1" indent="-411163">
              <a:buFont typeface="+mj-lt"/>
              <a:buAutoNum type="alphaLcPeriod"/>
            </a:pPr>
            <a:r>
              <a:rPr lang="de-DE" sz="2500" dirty="0">
                <a:solidFill>
                  <a:schemeClr val="tx1"/>
                </a:solidFill>
              </a:rPr>
              <a:t>Elemen Alam / Nature (Iklim, Lahan dgn kondisi fisiografi, hidrologi dsb, flora, fauna)</a:t>
            </a:r>
            <a:endParaRPr lang="en-US" sz="2500" dirty="0">
              <a:solidFill>
                <a:schemeClr val="tx1"/>
              </a:solidFill>
            </a:endParaRPr>
          </a:p>
          <a:p>
            <a:pPr marL="1265238" lvl="1" indent="-411163">
              <a:buFont typeface="+mj-lt"/>
              <a:buAutoNum type="alphaLcPeriod"/>
            </a:pPr>
            <a:r>
              <a:rPr lang="en-US" sz="2500" dirty="0">
                <a:solidFill>
                  <a:schemeClr val="tx1"/>
                </a:solidFill>
              </a:rPr>
              <a:t>Shell / </a:t>
            </a:r>
            <a:r>
              <a:rPr lang="en-US" sz="2500" dirty="0" err="1">
                <a:solidFill>
                  <a:schemeClr val="tx1"/>
                </a:solidFill>
              </a:rPr>
              <a:t>Struktur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terbangun</a:t>
            </a:r>
            <a:endParaRPr lang="en-US" sz="2500" dirty="0">
              <a:solidFill>
                <a:schemeClr val="tx1"/>
              </a:solidFill>
            </a:endParaRPr>
          </a:p>
          <a:p>
            <a:pPr marL="1265238" lvl="1" indent="-411163">
              <a:buFont typeface="+mj-lt"/>
              <a:buAutoNum type="alphaLcPeriod"/>
            </a:pPr>
            <a:r>
              <a:rPr lang="en-US" sz="2500" dirty="0" err="1">
                <a:solidFill>
                  <a:schemeClr val="tx1"/>
                </a:solidFill>
              </a:rPr>
              <a:t>Jaringan</a:t>
            </a:r>
            <a:r>
              <a:rPr lang="en-US" sz="2500" dirty="0">
                <a:solidFill>
                  <a:schemeClr val="tx1"/>
                </a:solidFill>
              </a:rPr>
              <a:t> / Network (</a:t>
            </a:r>
            <a:r>
              <a:rPr lang="en-US" sz="2500" dirty="0" err="1">
                <a:solidFill>
                  <a:schemeClr val="tx1"/>
                </a:solidFill>
              </a:rPr>
              <a:t>alam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maupin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buatan</a:t>
            </a:r>
            <a:r>
              <a:rPr lang="en-US" sz="2500" dirty="0">
                <a:solidFill>
                  <a:schemeClr val="tx1"/>
                </a:solidFill>
              </a:rPr>
              <a:t>, </a:t>
            </a:r>
            <a:r>
              <a:rPr lang="en-US" sz="2500" dirty="0" err="1">
                <a:solidFill>
                  <a:schemeClr val="tx1"/>
                </a:solidFill>
              </a:rPr>
              <a:t>seperti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sungai</a:t>
            </a:r>
            <a:r>
              <a:rPr lang="en-US" sz="2500" dirty="0">
                <a:solidFill>
                  <a:schemeClr val="tx1"/>
                </a:solidFill>
              </a:rPr>
              <a:t>, </a:t>
            </a:r>
            <a:r>
              <a:rPr lang="en-US" sz="2500" dirty="0" err="1">
                <a:solidFill>
                  <a:schemeClr val="tx1"/>
                </a:solidFill>
              </a:rPr>
              <a:t>listrik</a:t>
            </a:r>
            <a:r>
              <a:rPr lang="en-US" sz="2500" dirty="0">
                <a:solidFill>
                  <a:schemeClr val="tx1"/>
                </a:solidFill>
              </a:rPr>
              <a:t>, </a:t>
            </a:r>
            <a:r>
              <a:rPr lang="en-US" sz="2500" dirty="0" err="1">
                <a:solidFill>
                  <a:schemeClr val="tx1"/>
                </a:solidFill>
              </a:rPr>
              <a:t>jalan</a:t>
            </a:r>
            <a:r>
              <a:rPr lang="en-US" sz="2500" dirty="0">
                <a:solidFill>
                  <a:schemeClr val="tx1"/>
                </a:solidFill>
              </a:rPr>
              <a:t>, </a:t>
            </a:r>
            <a:r>
              <a:rPr lang="en-US" sz="2500" dirty="0" err="1">
                <a:solidFill>
                  <a:schemeClr val="tx1"/>
                </a:solidFill>
              </a:rPr>
              <a:t>telepon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dll</a:t>
            </a:r>
            <a:r>
              <a:rPr lang="en-US" sz="2500" dirty="0">
                <a:solidFill>
                  <a:schemeClr val="tx1"/>
                </a:solidFill>
              </a:rPr>
              <a:t>)</a:t>
            </a:r>
          </a:p>
          <a:p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permukiman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</a:t>
            </a:r>
            <a:r>
              <a:rPr lang="en-US" dirty="0" err="1" smtClean="0"/>
              <a:t>doxiadis</a:t>
            </a:r>
            <a:r>
              <a:rPr lang="en-US" dirty="0" smtClean="0"/>
              <a:t>, 1971)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8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699710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 PERMUKIMAN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/>
              <a:t>doxiadis</a:t>
            </a:r>
            <a:r>
              <a:rPr lang="en-US" dirty="0"/>
              <a:t>, 1971)</a:t>
            </a:r>
          </a:p>
        </p:txBody>
      </p:sp>
    </p:spTree>
    <p:extLst>
      <p:ext uri="{BB962C8B-B14F-4D97-AF65-F5344CB8AC3E}">
        <p14:creationId xmlns:p14="http://schemas.microsoft.com/office/powerpoint/2010/main" val="146336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399172"/>
              </p:ext>
            </p:extLst>
          </p:nvPr>
        </p:nvGraphicFramePr>
        <p:xfrm>
          <a:off x="152400" y="1682433"/>
          <a:ext cx="8763000" cy="4946967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488056"/>
                <a:gridCol w="1653396"/>
                <a:gridCol w="1984076"/>
                <a:gridCol w="1818736"/>
                <a:gridCol w="1818736"/>
              </a:tblGrid>
              <a:tr h="1318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effectLst/>
                          <a:latin typeface="Times New Roman"/>
                          <a:ea typeface="Times New Roman"/>
                        </a:rPr>
                        <a:t>NATURE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700" b="1" dirty="0" err="1" smtClean="0">
                          <a:effectLst/>
                          <a:latin typeface="Times New Roman"/>
                          <a:ea typeface="Times New Roman"/>
                        </a:rPr>
                        <a:t>karakter</a:t>
                      </a:r>
                      <a:r>
                        <a:rPr lang="en-US" sz="1700" b="1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700" b="1" baseline="0" dirty="0" err="1" smtClean="0">
                          <a:effectLst/>
                          <a:latin typeface="Times New Roman"/>
                          <a:ea typeface="Times New Roman"/>
                        </a:rPr>
                        <a:t>fisik</a:t>
                      </a:r>
                      <a:r>
                        <a:rPr lang="en-US" sz="1700" b="1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700" b="1" baseline="0" dirty="0" err="1" smtClean="0">
                          <a:effectLst/>
                          <a:latin typeface="Times New Roman"/>
                          <a:ea typeface="Times New Roman"/>
                        </a:rPr>
                        <a:t>alam</a:t>
                      </a:r>
                      <a:r>
                        <a:rPr lang="en-US" sz="1700" b="1" baseline="0" dirty="0" smtClean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700" b="1" dirty="0" smtClean="0">
                          <a:effectLst/>
                          <a:latin typeface="Times New Roman"/>
                          <a:ea typeface="Times New Roman"/>
                        </a:rPr>
                        <a:t>MAN</a:t>
                      </a: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700" b="1" dirty="0" smtClean="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700" b="1" dirty="0" err="1" smtClean="0">
                          <a:effectLst/>
                          <a:latin typeface="Times New Roman"/>
                          <a:ea typeface="Times New Roman"/>
                        </a:rPr>
                        <a:t>manusia</a:t>
                      </a:r>
                      <a:r>
                        <a:rPr lang="en-US" sz="1700" b="1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700" b="1" baseline="0" dirty="0" err="1" smtClean="0">
                          <a:effectLst/>
                          <a:latin typeface="Times New Roman"/>
                          <a:ea typeface="Times New Roman"/>
                        </a:rPr>
                        <a:t>scr</a:t>
                      </a:r>
                      <a:r>
                        <a:rPr lang="en-US" sz="1700" b="1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700" b="1" baseline="0" dirty="0" err="1" smtClean="0">
                          <a:effectLst/>
                          <a:latin typeface="Times New Roman"/>
                          <a:ea typeface="Times New Roman"/>
                        </a:rPr>
                        <a:t>individu</a:t>
                      </a:r>
                      <a:r>
                        <a:rPr lang="en-US" sz="1700" b="1" baseline="0" dirty="0" smtClean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700" b="1" dirty="0" smtClean="0">
                          <a:effectLst/>
                          <a:latin typeface="Times New Roman"/>
                          <a:ea typeface="Times New Roman"/>
                        </a:rPr>
                        <a:t>SOCIETY</a:t>
                      </a: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700" b="1" dirty="0" smtClean="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700" b="1" dirty="0" err="1" smtClean="0">
                          <a:effectLst/>
                          <a:latin typeface="Times New Roman"/>
                          <a:ea typeface="Times New Roman"/>
                        </a:rPr>
                        <a:t>masyarakat</a:t>
                      </a:r>
                      <a:r>
                        <a:rPr lang="en-US" sz="1700" b="1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700" b="1" baseline="0" dirty="0" err="1" smtClean="0">
                          <a:effectLst/>
                          <a:latin typeface="Times New Roman"/>
                          <a:ea typeface="Times New Roman"/>
                        </a:rPr>
                        <a:t>komunitas</a:t>
                      </a:r>
                      <a:r>
                        <a:rPr lang="en-US" sz="1700" b="1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700" b="1" baseline="0" dirty="0" err="1" smtClean="0">
                          <a:effectLst/>
                          <a:latin typeface="Times New Roman"/>
                          <a:ea typeface="Times New Roman"/>
                        </a:rPr>
                        <a:t>sosial</a:t>
                      </a:r>
                      <a:r>
                        <a:rPr lang="id-ID" sz="1700" b="1" baseline="0" dirty="0" smtClean="0">
                          <a:effectLst/>
                          <a:latin typeface="Times New Roman"/>
                          <a:ea typeface="Times New Roman"/>
                        </a:rPr>
                        <a:t> &amp; aktivitasnya</a:t>
                      </a:r>
                      <a:r>
                        <a:rPr lang="en-US" sz="1700" b="1" baseline="0" dirty="0" smtClean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700" b="1" dirty="0" smtClean="0">
                          <a:effectLst/>
                          <a:latin typeface="Times New Roman"/>
                          <a:ea typeface="Times New Roman"/>
                        </a:rPr>
                        <a:t>SHELL</a:t>
                      </a: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700" b="1" dirty="0" smtClean="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700" b="1" dirty="0" err="1" smtClean="0">
                          <a:effectLst/>
                          <a:latin typeface="Times New Roman"/>
                          <a:ea typeface="Times New Roman"/>
                        </a:rPr>
                        <a:t>bangunan</a:t>
                      </a:r>
                      <a:r>
                        <a:rPr lang="en-US" sz="17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700" b="1" dirty="0" err="1" smtClean="0">
                          <a:effectLst/>
                          <a:latin typeface="Times New Roman"/>
                          <a:ea typeface="Times New Roman"/>
                        </a:rPr>
                        <a:t>tempat</a:t>
                      </a:r>
                      <a:r>
                        <a:rPr lang="en-US" sz="17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700" b="1" dirty="0" err="1" smtClean="0">
                          <a:effectLst/>
                          <a:latin typeface="Times New Roman"/>
                          <a:ea typeface="Times New Roman"/>
                        </a:rPr>
                        <a:t>tinggal</a:t>
                      </a:r>
                      <a:r>
                        <a:rPr lang="en-US" sz="1700" b="1" dirty="0" smtClean="0"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en-US" sz="1700" b="1" dirty="0" err="1" smtClean="0">
                          <a:effectLst/>
                          <a:latin typeface="Times New Roman"/>
                          <a:ea typeface="Times New Roman"/>
                        </a:rPr>
                        <a:t>tempat</a:t>
                      </a:r>
                      <a:r>
                        <a:rPr lang="en-US" sz="17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700" b="1" dirty="0" err="1" smtClean="0">
                          <a:effectLst/>
                          <a:latin typeface="Times New Roman"/>
                          <a:ea typeface="Times New Roman"/>
                        </a:rPr>
                        <a:t>beraktifitas</a:t>
                      </a:r>
                      <a:r>
                        <a:rPr lang="en-US" sz="1700" b="1" dirty="0" smtClean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effectLst/>
                          <a:latin typeface="Times New Roman"/>
                          <a:ea typeface="Times New Roman"/>
                        </a:rPr>
                        <a:t>NETWORK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700" b="1" dirty="0" err="1" smtClean="0">
                          <a:effectLst/>
                          <a:latin typeface="Times New Roman"/>
                          <a:ea typeface="Times New Roman"/>
                        </a:rPr>
                        <a:t>sistem</a:t>
                      </a:r>
                      <a:r>
                        <a:rPr lang="en-US" sz="1700" b="1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700" b="1" baseline="0" dirty="0" err="1" smtClean="0">
                          <a:effectLst/>
                          <a:latin typeface="Times New Roman"/>
                          <a:ea typeface="Times New Roman"/>
                        </a:rPr>
                        <a:t>jaringan</a:t>
                      </a:r>
                      <a:r>
                        <a:rPr lang="en-US" sz="1700" b="1" baseline="0" dirty="0" smtClean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28183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700" dirty="0" smtClean="0">
                          <a:effectLst/>
                        </a:rPr>
                        <a:t>geologi</a:t>
                      </a:r>
                      <a:endParaRPr lang="en-US" sz="17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700" dirty="0">
                          <a:effectLst/>
                        </a:rPr>
                        <a:t>topografi</a:t>
                      </a:r>
                      <a:endParaRPr lang="en-US" sz="17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700" dirty="0">
                          <a:effectLst/>
                        </a:rPr>
                        <a:t>soil</a:t>
                      </a:r>
                      <a:endParaRPr lang="en-US" sz="17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700" dirty="0">
                          <a:effectLst/>
                        </a:rPr>
                        <a:t>hidrologi</a:t>
                      </a:r>
                      <a:endParaRPr lang="en-US" sz="17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700" dirty="0">
                          <a:effectLst/>
                        </a:rPr>
                        <a:t>tanaman</a:t>
                      </a:r>
                      <a:endParaRPr lang="en-US" sz="17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700" dirty="0">
                          <a:effectLst/>
                        </a:rPr>
                        <a:t>organ</a:t>
                      </a:r>
                      <a:r>
                        <a:rPr lang="en-US" sz="1700" dirty="0" err="1">
                          <a:effectLst/>
                        </a:rPr>
                        <a:t>isma</a:t>
                      </a:r>
                      <a:endParaRPr lang="en-US" sz="17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700" dirty="0" err="1">
                          <a:effectLst/>
                        </a:rPr>
                        <a:t>iklim</a:t>
                      </a:r>
                      <a:endParaRPr lang="en-US" sz="1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 </a:t>
                      </a:r>
                      <a:endParaRPr lang="en-US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700" dirty="0" err="1" smtClean="0">
                          <a:effectLst/>
                        </a:rPr>
                        <a:t>kebutuhan</a:t>
                      </a:r>
                      <a:r>
                        <a:rPr lang="en-US" sz="1700" dirty="0" smtClean="0">
                          <a:effectLst/>
                        </a:rPr>
                        <a:t> </a:t>
                      </a:r>
                      <a:r>
                        <a:rPr lang="en-US" sz="1700" dirty="0" err="1">
                          <a:effectLst/>
                        </a:rPr>
                        <a:t>biologi</a:t>
                      </a:r>
                      <a:r>
                        <a:rPr lang="en-US" sz="1700" dirty="0">
                          <a:effectLst/>
                        </a:rPr>
                        <a:t> (</a:t>
                      </a:r>
                      <a:r>
                        <a:rPr lang="en-US" sz="1700" dirty="0" err="1">
                          <a:effectLst/>
                        </a:rPr>
                        <a:t>ruang</a:t>
                      </a:r>
                      <a:r>
                        <a:rPr lang="en-US" sz="1700" dirty="0">
                          <a:effectLst/>
                        </a:rPr>
                        <a:t>, </a:t>
                      </a:r>
                      <a:r>
                        <a:rPr lang="en-US" sz="1700" dirty="0" err="1">
                          <a:effectLst/>
                        </a:rPr>
                        <a:t>udara</a:t>
                      </a:r>
                      <a:r>
                        <a:rPr lang="en-US" sz="1700" dirty="0">
                          <a:effectLst/>
                        </a:rPr>
                        <a:t>, </a:t>
                      </a:r>
                      <a:r>
                        <a:rPr lang="en-US" sz="1700" dirty="0" err="1">
                          <a:effectLst/>
                        </a:rPr>
                        <a:t>suhu</a:t>
                      </a:r>
                      <a:r>
                        <a:rPr lang="en-US" sz="1700" dirty="0">
                          <a:effectLst/>
                        </a:rPr>
                        <a:t> </a:t>
                      </a:r>
                      <a:r>
                        <a:rPr lang="en-US" sz="1700" dirty="0" err="1">
                          <a:effectLst/>
                        </a:rPr>
                        <a:t>dll</a:t>
                      </a:r>
                      <a:r>
                        <a:rPr lang="en-US" sz="1700" dirty="0">
                          <a:effectLst/>
                        </a:rPr>
                        <a:t>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700" dirty="0" err="1">
                          <a:effectLst/>
                        </a:rPr>
                        <a:t>sensasi</a:t>
                      </a:r>
                      <a:r>
                        <a:rPr lang="en-US" sz="1700" dirty="0">
                          <a:effectLst/>
                        </a:rPr>
                        <a:t> &amp; </a:t>
                      </a:r>
                      <a:r>
                        <a:rPr lang="en-US" sz="1700" dirty="0" err="1">
                          <a:effectLst/>
                        </a:rPr>
                        <a:t>persepsi</a:t>
                      </a:r>
                      <a:endParaRPr lang="en-US" sz="17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700" dirty="0" err="1">
                          <a:effectLst/>
                        </a:rPr>
                        <a:t>emosi</a:t>
                      </a:r>
                      <a:endParaRPr lang="en-US" sz="17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700" dirty="0">
                          <a:effectLst/>
                        </a:rPr>
                        <a:t>moral</a:t>
                      </a:r>
                      <a:endParaRPr lang="en-US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700" dirty="0" err="1" smtClean="0">
                          <a:effectLst/>
                        </a:rPr>
                        <a:t>Struktur</a:t>
                      </a:r>
                      <a:r>
                        <a:rPr lang="en-US" sz="1700" dirty="0" smtClean="0">
                          <a:effectLst/>
                        </a:rPr>
                        <a:t> </a:t>
                      </a:r>
                      <a:r>
                        <a:rPr lang="en-US" sz="1700" dirty="0" err="1">
                          <a:effectLst/>
                        </a:rPr>
                        <a:t>penduduk</a:t>
                      </a:r>
                      <a:endParaRPr lang="en-US" sz="17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700" dirty="0" err="1">
                          <a:effectLst/>
                        </a:rPr>
                        <a:t>stratifikasi</a:t>
                      </a:r>
                      <a:r>
                        <a:rPr lang="en-US" sz="1700" dirty="0">
                          <a:effectLst/>
                        </a:rPr>
                        <a:t> </a:t>
                      </a:r>
                      <a:r>
                        <a:rPr lang="en-US" sz="1700" dirty="0" err="1">
                          <a:effectLst/>
                        </a:rPr>
                        <a:t>sosial</a:t>
                      </a:r>
                      <a:r>
                        <a:rPr lang="en-US" sz="1700" dirty="0">
                          <a:effectLst/>
                        </a:rPr>
                        <a:t>/</a:t>
                      </a:r>
                      <a:r>
                        <a:rPr lang="en-US" sz="1700" dirty="0" err="1">
                          <a:effectLst/>
                        </a:rPr>
                        <a:t>ek</a:t>
                      </a:r>
                      <a:endParaRPr lang="en-US" sz="17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700" dirty="0" err="1">
                          <a:effectLst/>
                        </a:rPr>
                        <a:t>pola</a:t>
                      </a:r>
                      <a:r>
                        <a:rPr lang="en-US" sz="1700" dirty="0">
                          <a:effectLst/>
                        </a:rPr>
                        <a:t> </a:t>
                      </a:r>
                      <a:r>
                        <a:rPr lang="en-US" sz="1700" dirty="0" err="1">
                          <a:effectLst/>
                        </a:rPr>
                        <a:t>budaya</a:t>
                      </a:r>
                      <a:endParaRPr lang="en-US" sz="17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700" dirty="0" err="1">
                          <a:effectLst/>
                        </a:rPr>
                        <a:t>perkemb</a:t>
                      </a:r>
                      <a:r>
                        <a:rPr lang="en-US" sz="1700" dirty="0">
                          <a:effectLst/>
                        </a:rPr>
                        <a:t>. </a:t>
                      </a:r>
                      <a:r>
                        <a:rPr lang="en-US" sz="1700" dirty="0" err="1">
                          <a:effectLst/>
                        </a:rPr>
                        <a:t>Ekonomi</a:t>
                      </a:r>
                      <a:endParaRPr lang="en-US" sz="17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700" dirty="0" err="1">
                          <a:effectLst/>
                        </a:rPr>
                        <a:t>pendidikan</a:t>
                      </a:r>
                      <a:endParaRPr lang="en-US" sz="17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700" dirty="0" err="1">
                          <a:effectLst/>
                        </a:rPr>
                        <a:t>kesehatan</a:t>
                      </a:r>
                      <a:r>
                        <a:rPr lang="en-US" sz="1700" dirty="0">
                          <a:effectLst/>
                        </a:rPr>
                        <a:t> &amp; </a:t>
                      </a:r>
                      <a:r>
                        <a:rPr lang="en-US" sz="1700" dirty="0" err="1">
                          <a:effectLst/>
                        </a:rPr>
                        <a:t>kesejahteraan</a:t>
                      </a:r>
                      <a:endParaRPr lang="en-US" sz="17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700" dirty="0" err="1">
                          <a:effectLst/>
                        </a:rPr>
                        <a:t>hukum</a:t>
                      </a:r>
                      <a:r>
                        <a:rPr lang="en-US" sz="1700" dirty="0">
                          <a:effectLst/>
                        </a:rPr>
                        <a:t> &amp; </a:t>
                      </a:r>
                      <a:r>
                        <a:rPr lang="en-US" sz="1700" dirty="0" err="1">
                          <a:effectLst/>
                        </a:rPr>
                        <a:t>administrasi</a:t>
                      </a:r>
                      <a:endParaRPr lang="en-US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700" dirty="0" err="1" smtClean="0">
                          <a:effectLst/>
                        </a:rPr>
                        <a:t>rumah</a:t>
                      </a:r>
                      <a:endParaRPr lang="en-US" sz="17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700" dirty="0" err="1">
                          <a:effectLst/>
                        </a:rPr>
                        <a:t>fasilitas</a:t>
                      </a:r>
                      <a:r>
                        <a:rPr lang="en-US" sz="1700" dirty="0">
                          <a:effectLst/>
                        </a:rPr>
                        <a:t> </a:t>
                      </a:r>
                      <a:r>
                        <a:rPr lang="en-US" sz="1700" dirty="0" smtClean="0">
                          <a:effectLst/>
                        </a:rPr>
                        <a:t>social</a:t>
                      </a:r>
                      <a:endParaRPr lang="id-ID" sz="1700" dirty="0" smtClean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700" dirty="0" smtClean="0">
                          <a:effectLst/>
                        </a:rPr>
                        <a:t>Fasilitas pendidikan</a:t>
                      </a:r>
                      <a:endParaRPr lang="en-US" sz="17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700" dirty="0" err="1">
                          <a:effectLst/>
                        </a:rPr>
                        <a:t>fasilitas</a:t>
                      </a:r>
                      <a:r>
                        <a:rPr lang="en-US" sz="1700" dirty="0">
                          <a:effectLst/>
                        </a:rPr>
                        <a:t> </a:t>
                      </a:r>
                      <a:r>
                        <a:rPr lang="en-US" sz="1700" dirty="0" err="1">
                          <a:effectLst/>
                        </a:rPr>
                        <a:t>ekonomi</a:t>
                      </a:r>
                      <a:endParaRPr lang="en-US" sz="17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700" dirty="0" err="1">
                          <a:effectLst/>
                        </a:rPr>
                        <a:t>fasilitas</a:t>
                      </a:r>
                      <a:r>
                        <a:rPr lang="en-US" sz="1700" dirty="0">
                          <a:effectLst/>
                        </a:rPr>
                        <a:t> </a:t>
                      </a:r>
                      <a:r>
                        <a:rPr lang="en-US" sz="1700" dirty="0" err="1">
                          <a:effectLst/>
                        </a:rPr>
                        <a:t>rekreasi</a:t>
                      </a:r>
                      <a:endParaRPr lang="en-US" sz="17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700" dirty="0" err="1">
                          <a:effectLst/>
                        </a:rPr>
                        <a:t>fasilitas</a:t>
                      </a:r>
                      <a:r>
                        <a:rPr lang="en-US" sz="1700" dirty="0">
                          <a:effectLst/>
                        </a:rPr>
                        <a:t> </a:t>
                      </a:r>
                      <a:r>
                        <a:rPr lang="en-US" sz="1700" dirty="0" err="1">
                          <a:effectLst/>
                        </a:rPr>
                        <a:t>administrasi</a:t>
                      </a:r>
                      <a:r>
                        <a:rPr lang="en-US" sz="1700" dirty="0">
                          <a:effectLst/>
                        </a:rPr>
                        <a:t> &amp; </a:t>
                      </a:r>
                      <a:r>
                        <a:rPr lang="en-US" sz="1700" dirty="0" err="1">
                          <a:effectLst/>
                        </a:rPr>
                        <a:t>bisnis</a:t>
                      </a:r>
                      <a:endParaRPr lang="en-US" sz="17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700" dirty="0" err="1">
                          <a:effectLst/>
                        </a:rPr>
                        <a:t>industri</a:t>
                      </a:r>
                      <a:endParaRPr lang="en-US" sz="17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700" dirty="0" err="1" smtClean="0">
                          <a:effectLst/>
                        </a:rPr>
                        <a:t>Pusat</a:t>
                      </a:r>
                      <a:r>
                        <a:rPr lang="en-US" sz="1700" dirty="0" smtClean="0">
                          <a:effectLst/>
                        </a:rPr>
                        <a:t> </a:t>
                      </a:r>
                      <a:r>
                        <a:rPr lang="en-US" sz="1700" dirty="0" err="1">
                          <a:effectLst/>
                        </a:rPr>
                        <a:t>transportasi</a:t>
                      </a:r>
                      <a:endParaRPr lang="en-US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700" dirty="0" err="1" smtClean="0">
                          <a:effectLst/>
                        </a:rPr>
                        <a:t>jaringan</a:t>
                      </a:r>
                      <a:r>
                        <a:rPr lang="en-US" sz="1700" dirty="0" smtClean="0">
                          <a:effectLst/>
                        </a:rPr>
                        <a:t> </a:t>
                      </a:r>
                      <a:r>
                        <a:rPr lang="en-US" sz="1700" dirty="0">
                          <a:effectLst/>
                        </a:rPr>
                        <a:t>air </a:t>
                      </a:r>
                      <a:r>
                        <a:rPr lang="en-US" sz="1700" dirty="0" err="1">
                          <a:effectLst/>
                        </a:rPr>
                        <a:t>bersih</a:t>
                      </a:r>
                      <a:endParaRPr lang="en-US" sz="17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700" dirty="0">
                          <a:effectLst/>
                        </a:rPr>
                        <a:t>jar. </a:t>
                      </a:r>
                      <a:r>
                        <a:rPr lang="en-US" sz="1700" dirty="0" err="1">
                          <a:effectLst/>
                        </a:rPr>
                        <a:t>Listrik</a:t>
                      </a:r>
                      <a:r>
                        <a:rPr lang="en-US" sz="1700" dirty="0">
                          <a:effectLst/>
                        </a:rPr>
                        <a:t>/</a:t>
                      </a:r>
                      <a:r>
                        <a:rPr lang="en-US" sz="1700" dirty="0" err="1">
                          <a:effectLst/>
                        </a:rPr>
                        <a:t>energi</a:t>
                      </a:r>
                      <a:endParaRPr lang="en-US" sz="17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700" dirty="0">
                          <a:effectLst/>
                        </a:rPr>
                        <a:t>jar. </a:t>
                      </a:r>
                      <a:r>
                        <a:rPr lang="en-US" sz="1700" dirty="0" err="1">
                          <a:effectLst/>
                        </a:rPr>
                        <a:t>Transportasi</a:t>
                      </a:r>
                      <a:endParaRPr lang="en-US" sz="17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700" dirty="0">
                          <a:effectLst/>
                        </a:rPr>
                        <a:t>jar. </a:t>
                      </a:r>
                      <a:r>
                        <a:rPr lang="en-US" sz="1700" dirty="0" err="1">
                          <a:effectLst/>
                        </a:rPr>
                        <a:t>Komunikasi</a:t>
                      </a:r>
                      <a:endParaRPr lang="en-US" sz="17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700" dirty="0">
                          <a:effectLst/>
                        </a:rPr>
                        <a:t>jar. </a:t>
                      </a:r>
                      <a:r>
                        <a:rPr lang="en-US" sz="1700" dirty="0" err="1">
                          <a:effectLst/>
                        </a:rPr>
                        <a:t>Limbah</a:t>
                      </a:r>
                      <a:r>
                        <a:rPr lang="en-US" sz="1700" dirty="0">
                          <a:effectLst/>
                        </a:rPr>
                        <a:t> &amp; </a:t>
                      </a:r>
                      <a:r>
                        <a:rPr lang="en-US" sz="1700" dirty="0" err="1">
                          <a:effectLst/>
                        </a:rPr>
                        <a:t>drainase</a:t>
                      </a:r>
                      <a:endParaRPr lang="en-US" sz="1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 </a:t>
                      </a:r>
                      <a:endParaRPr lang="en-US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93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SHELTER ?</a:t>
            </a:r>
          </a:p>
          <a:p>
            <a:r>
              <a:rPr lang="en-US" sz="3000" dirty="0" smtClean="0"/>
              <a:t>HOUSE ?</a:t>
            </a:r>
          </a:p>
          <a:p>
            <a:r>
              <a:rPr lang="en-US" sz="3000" dirty="0" smtClean="0"/>
              <a:t>HOME ?</a:t>
            </a:r>
            <a:endParaRPr lang="id-ID" sz="3000" dirty="0" smtClean="0"/>
          </a:p>
          <a:p>
            <a:pPr marL="45720" indent="0">
              <a:buNone/>
            </a:pPr>
            <a:endParaRPr lang="id-ID" sz="3000" dirty="0" smtClean="0"/>
          </a:p>
          <a:p>
            <a:pPr marL="45720" indent="0">
              <a:buNone/>
            </a:pPr>
            <a:r>
              <a:rPr lang="id-ID" sz="3000" dirty="0" smtClean="0"/>
              <a:t>YUK GABUNG KE MENTIMETER</a:t>
            </a:r>
          </a:p>
          <a:p>
            <a:pPr marL="45720" indent="0">
              <a:buNone/>
            </a:pPr>
            <a:r>
              <a:rPr lang="id-ID" sz="3000" dirty="0" smtClean="0"/>
              <a:t>https://www.menti.com/yycctuf331</a:t>
            </a:r>
            <a:endParaRPr lang="id-ID" sz="3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92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/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i="1" dirty="0"/>
              <a:t>(Rykwert, 1991, House and Home)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4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447800"/>
            <a:ext cx="8407893" cy="5257800"/>
          </a:xfrm>
        </p:spPr>
        <p:txBody>
          <a:bodyPr>
            <a:normAutofit fontScale="92500" lnSpcReduction="10000"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Menurut</a:t>
            </a:r>
            <a:r>
              <a:rPr lang="en-US" dirty="0">
                <a:solidFill>
                  <a:schemeClr val="tx1"/>
                </a:solidFill>
              </a:rPr>
              <a:t> Hauser (1985) </a:t>
            </a:r>
            <a:r>
              <a:rPr lang="en-US" dirty="0" err="1">
                <a:solidFill>
                  <a:schemeClr val="tx1"/>
                </a:solidFill>
              </a:rPr>
              <a:t>bahwa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rumah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memberikan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rasa </a:t>
            </a:r>
            <a:r>
              <a:rPr lang="en-US" dirty="0" err="1" smtClean="0">
                <a:solidFill>
                  <a:srgbClr val="FF0000"/>
                </a:solidFill>
              </a:rPr>
              <a:t>aman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melindunginya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penyakit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arti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melindungi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mereka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dari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rumah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tidak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bermutu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lingkungan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tidak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sehat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4572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Rumah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bangunan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gedung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berfungsi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sv-SE" dirty="0" smtClean="0">
                <a:solidFill>
                  <a:schemeClr val="tx1"/>
                </a:solidFill>
              </a:rPr>
              <a:t>sebagai </a:t>
            </a:r>
            <a:r>
              <a:rPr lang="sv-SE" dirty="0">
                <a:solidFill>
                  <a:srgbClr val="FF0000"/>
                </a:solidFill>
              </a:rPr>
              <a:t>tempat tinggal yang layak huni, </a:t>
            </a:r>
            <a:r>
              <a:rPr lang="sv-SE" dirty="0" smtClean="0">
                <a:solidFill>
                  <a:srgbClr val="FF0000"/>
                </a:solidFill>
              </a:rPr>
              <a:t>sarana </a:t>
            </a:r>
            <a:r>
              <a:rPr lang="en-US" dirty="0" err="1" smtClean="0">
                <a:solidFill>
                  <a:srgbClr val="FF0000"/>
                </a:solidFill>
              </a:rPr>
              <a:t>pembinaan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keluarga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cerminan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harkat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martabat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sv-SE" dirty="0" smtClean="0">
                <a:solidFill>
                  <a:srgbClr val="FF0000"/>
                </a:solidFill>
              </a:rPr>
              <a:t>penghuninya</a:t>
            </a:r>
            <a:r>
              <a:rPr lang="sv-SE" dirty="0">
                <a:solidFill>
                  <a:srgbClr val="FF0000"/>
                </a:solidFill>
              </a:rPr>
              <a:t>, serta aset bagi pemiliknya</a:t>
            </a:r>
            <a:r>
              <a:rPr lang="sv-SE" dirty="0" smtClean="0">
                <a:solidFill>
                  <a:schemeClr val="tx1"/>
                </a:solidFill>
              </a:rPr>
              <a:t>. (UU 1/2011)</a:t>
            </a:r>
          </a:p>
          <a:p>
            <a:pPr marL="45720" indent="0">
              <a:buNone/>
            </a:pPr>
            <a:endParaRPr lang="sv-SE" dirty="0" smtClean="0">
              <a:solidFill>
                <a:schemeClr val="tx1"/>
              </a:solidFill>
            </a:endParaRPr>
          </a:p>
          <a:p>
            <a:r>
              <a:rPr lang="en-US" sz="2100" dirty="0" smtClean="0">
                <a:solidFill>
                  <a:schemeClr val="tx1"/>
                </a:solidFill>
              </a:rPr>
              <a:t>Turner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Pontoh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(1993</a:t>
            </a:r>
            <a:r>
              <a:rPr lang="en-US" dirty="0">
                <a:solidFill>
                  <a:schemeClr val="tx1"/>
                </a:solidFill>
              </a:rPr>
              <a:t>) :</a:t>
            </a:r>
          </a:p>
          <a:p>
            <a:pPr marL="625475" indent="-336550">
              <a:lnSpc>
                <a:spcPct val="90000"/>
              </a:lnSpc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rumah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memberikan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perlindungan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pada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penghuninya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cuaca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ganguan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mahluk</a:t>
            </a:r>
            <a:r>
              <a:rPr lang="en-US" dirty="0">
                <a:solidFill>
                  <a:schemeClr val="tx1"/>
                </a:solidFill>
              </a:rPr>
              <a:t> liar </a:t>
            </a:r>
            <a:r>
              <a:rPr lang="en-US" dirty="0" err="1">
                <a:solidFill>
                  <a:schemeClr val="tx1"/>
                </a:solidFill>
              </a:rPr>
              <a:t>serta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ganguan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miliknya</a:t>
            </a:r>
            <a:r>
              <a:rPr lang="en-US" dirty="0">
                <a:solidFill>
                  <a:schemeClr val="tx1"/>
                </a:solidFill>
              </a:rPr>
              <a:t>,</a:t>
            </a:r>
          </a:p>
          <a:p>
            <a:pPr marL="625475" indent="-336550">
              <a:lnSpc>
                <a:spcPct val="90000"/>
              </a:lnSpc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rumah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memberikan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kenyamanan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tertentu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sehingga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penghuni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dapat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melakukan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kegiatan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sehari-hari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chemeClr val="tx1"/>
                </a:solidFill>
              </a:rPr>
              <a:t>dengan</a:t>
            </a:r>
            <a:r>
              <a:rPr lang="en-US" u="sng" dirty="0">
                <a:solidFill>
                  <a:schemeClr val="tx1"/>
                </a:solidFill>
              </a:rPr>
              <a:t> </a:t>
            </a:r>
            <a:r>
              <a:rPr lang="en-US" u="sng" dirty="0" err="1">
                <a:solidFill>
                  <a:schemeClr val="tx1"/>
                </a:solidFill>
              </a:rPr>
              <a:t>baik</a:t>
            </a:r>
            <a:r>
              <a:rPr lang="en-US" u="sng" dirty="0">
                <a:solidFill>
                  <a:schemeClr val="tx1"/>
                </a:solidFill>
              </a:rPr>
              <a:t> </a:t>
            </a:r>
            <a:r>
              <a:rPr lang="en-US" u="sng" dirty="0" err="1">
                <a:solidFill>
                  <a:schemeClr val="tx1"/>
                </a:solidFill>
              </a:rPr>
              <a:t>dan</a:t>
            </a:r>
            <a:r>
              <a:rPr lang="en-US" u="sng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rumah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memberikan</a:t>
            </a:r>
            <a:r>
              <a:rPr lang="en-US" dirty="0">
                <a:solidFill>
                  <a:schemeClr val="tx1"/>
                </a:solidFill>
              </a:rPr>
              <a:t> rasa </a:t>
            </a:r>
            <a:r>
              <a:rPr lang="en-US" dirty="0" err="1">
                <a:solidFill>
                  <a:schemeClr val="tx1"/>
                </a:solidFill>
              </a:rPr>
              <a:t>memiliki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aset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para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penghuninya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endParaRPr lang="sv-SE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dirty="0" smtClean="0"/>
              <a:t>Rumah adalah....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11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>
                <a:solidFill>
                  <a:schemeClr val="tx1"/>
                </a:solidFill>
              </a:rPr>
              <a:t>Sumiarto</a:t>
            </a:r>
            <a:r>
              <a:rPr lang="en-US" dirty="0">
                <a:solidFill>
                  <a:schemeClr val="tx1"/>
                </a:solidFill>
              </a:rPr>
              <a:t> (1993) </a:t>
            </a:r>
            <a:r>
              <a:rPr lang="en-US" dirty="0" err="1">
                <a:solidFill>
                  <a:schemeClr val="tx1"/>
                </a:solidFill>
              </a:rPr>
              <a:t>bahwa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rumah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merupakan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tempat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ruang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dimana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manusia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u="sng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err="1">
                <a:solidFill>
                  <a:srgbClr val="FF0000"/>
                </a:solidFill>
              </a:rPr>
              <a:t>menggunakan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hampir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sebagian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besar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waktunya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berkegiatan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dirty="0" err="1">
                <a:solidFill>
                  <a:schemeClr val="tx1"/>
                </a:solidFill>
              </a:rPr>
              <a:t>melakukan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aktivitas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rutin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berkomunikasi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antara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anggota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keluarga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dirty="0" err="1">
                <a:solidFill>
                  <a:schemeClr val="tx1"/>
                </a:solidFill>
              </a:rPr>
              <a:t>terjadi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proses </a:t>
            </a:r>
            <a:r>
              <a:rPr lang="en-US" dirty="0" err="1" smtClean="0">
                <a:solidFill>
                  <a:srgbClr val="FF0000"/>
                </a:solidFill>
              </a:rPr>
              <a:t>regenerasi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perkembangan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manusia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en-US" dirty="0" err="1">
                <a:solidFill>
                  <a:schemeClr val="tx1"/>
                </a:solidFill>
              </a:rPr>
              <a:t>merasa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aman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terlindung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gangguan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iklim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gangguan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mahluk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mengganggu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menyerang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wadah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bagi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seluruh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aktivitas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kehidupan-manusia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yang </a:t>
            </a:r>
            <a:r>
              <a:rPr lang="en-US" dirty="0" err="1">
                <a:solidFill>
                  <a:srgbClr val="FF0000"/>
                </a:solidFill>
              </a:rPr>
              <a:t>tinggal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didalamnya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2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lnSpc>
                <a:spcPct val="80000"/>
              </a:lnSpc>
              <a:buNone/>
            </a:pPr>
            <a:r>
              <a:rPr lang="en-US" dirty="0">
                <a:solidFill>
                  <a:schemeClr val="tx1"/>
                </a:solidFill>
              </a:rPr>
              <a:t>Hayward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Budiharjo</a:t>
            </a:r>
            <a:r>
              <a:rPr lang="en-US" dirty="0">
                <a:solidFill>
                  <a:schemeClr val="tx1"/>
                </a:solidFill>
              </a:rPr>
              <a:t> (1998) </a:t>
            </a:r>
            <a:r>
              <a:rPr lang="en-US" dirty="0" err="1">
                <a:solidFill>
                  <a:schemeClr val="tx1"/>
                </a:solidFill>
              </a:rPr>
              <a:t>mengajukan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pengertian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rumah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lebih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luas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yaitu</a:t>
            </a:r>
            <a:r>
              <a:rPr lang="en-US" dirty="0">
                <a:solidFill>
                  <a:schemeClr val="tx1"/>
                </a:solidFill>
              </a:rPr>
              <a:t>;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 marL="502920" indent="-457200">
              <a:lnSpc>
                <a:spcPct val="8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Rumah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merupakan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pengejawantahan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jati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diri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penghuninya</a:t>
            </a:r>
            <a:r>
              <a:rPr lang="en-US" dirty="0" smtClean="0">
                <a:solidFill>
                  <a:schemeClr val="tx1"/>
                </a:solidFill>
              </a:rPr>
              <a:t>, 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simbol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pencerminan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nilai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selera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pribadi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penghuninya</a:t>
            </a:r>
            <a:r>
              <a:rPr lang="en-US" dirty="0">
                <a:solidFill>
                  <a:schemeClr val="tx1"/>
                </a:solidFill>
              </a:rPr>
              <a:t>, </a:t>
            </a:r>
          </a:p>
          <a:p>
            <a:pPr marL="502920" indent="-457200">
              <a:lnSpc>
                <a:spcPct val="8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Rumah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wadah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keakraban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arti</a:t>
            </a:r>
            <a:r>
              <a:rPr lang="en-US" dirty="0">
                <a:solidFill>
                  <a:schemeClr val="tx1"/>
                </a:solidFill>
              </a:rPr>
              <a:t> rasa </a:t>
            </a:r>
            <a:r>
              <a:rPr lang="en-US" dirty="0" err="1">
                <a:solidFill>
                  <a:schemeClr val="tx1"/>
                </a:solidFill>
              </a:rPr>
              <a:t>memiliki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kebersarnaan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kehangatan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kasih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</a:t>
            </a:r>
            <a:r>
              <a:rPr lang="en-US" dirty="0" err="1" smtClean="0">
                <a:solidFill>
                  <a:schemeClr val="tx1"/>
                </a:solidFill>
              </a:rPr>
              <a:t>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rasa </a:t>
            </a:r>
            <a:r>
              <a:rPr lang="en-US" dirty="0" err="1" smtClean="0">
                <a:solidFill>
                  <a:schemeClr val="tx1"/>
                </a:solidFill>
              </a:rPr>
              <a:t>aman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502920" indent="-457200">
              <a:lnSpc>
                <a:spcPct val="8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Rumah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tempat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untuk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menyendiri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menyepi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tempat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kita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melepaskan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dunia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luar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tekanan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ketegangan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kegiatan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rutin</a:t>
            </a:r>
            <a:r>
              <a:rPr lang="en-US" dirty="0" smtClean="0">
                <a:solidFill>
                  <a:schemeClr val="tx1"/>
                </a:solidFill>
              </a:rPr>
              <a:t>). </a:t>
            </a:r>
          </a:p>
          <a:p>
            <a:pPr marL="502920" indent="-457200">
              <a:lnSpc>
                <a:spcPct val="8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Rumah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</a:t>
            </a:r>
            <a:r>
              <a:rPr lang="en-US" dirty="0" err="1" smtClean="0">
                <a:solidFill>
                  <a:schemeClr val="tx1"/>
                </a:solidFill>
              </a:rPr>
              <a:t>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kesinambungan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membangkitkan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kesadaran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asalnya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serta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fisik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memberikan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keamanan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penghuninya</a:t>
            </a:r>
            <a:r>
              <a:rPr lang="en-US" dirty="0">
                <a:solidFill>
                  <a:schemeClr val="tx1"/>
                </a:solidFill>
              </a:rPr>
              <a:t>, </a:t>
            </a:r>
            <a:endParaRPr lang="en-US" dirty="0" smtClean="0">
              <a:solidFill>
                <a:schemeClr val="tx1"/>
              </a:solidFill>
            </a:endParaRPr>
          </a:p>
          <a:p>
            <a:pPr marL="502920" indent="-457200">
              <a:lnSpc>
                <a:spcPct val="8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Rumah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wadah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kegiatan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utama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sehari-hari</a:t>
            </a:r>
            <a:r>
              <a:rPr lang="en-US" dirty="0">
                <a:solidFill>
                  <a:schemeClr val="tx1"/>
                </a:solidFill>
              </a:rPr>
              <a:t>, </a:t>
            </a:r>
            <a:endParaRPr lang="en-US" dirty="0" smtClean="0">
              <a:solidFill>
                <a:schemeClr val="tx1"/>
              </a:solidFill>
            </a:endParaRPr>
          </a:p>
          <a:p>
            <a:pPr marL="502920" indent="-457200">
              <a:lnSpc>
                <a:spcPct val="8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Rumah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pusat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jaringan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sosial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</a:p>
          <a:p>
            <a:pPr marL="502920" indent="-457200">
              <a:lnSpc>
                <a:spcPct val="8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Rumah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struktur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fisik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8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>
                <a:solidFill>
                  <a:schemeClr val="tx1"/>
                </a:solidFill>
              </a:rPr>
              <a:t>JADI KESIMPULANNYA</a:t>
            </a:r>
            <a:r>
              <a:rPr lang="id-ID" sz="3000" dirty="0" smtClean="0">
                <a:solidFill>
                  <a:schemeClr val="tx1"/>
                </a:solidFill>
              </a:rPr>
              <a:t>...</a:t>
            </a:r>
            <a:r>
              <a:rPr lang="en-US" sz="3000" dirty="0" smtClean="0">
                <a:solidFill>
                  <a:schemeClr val="tx1"/>
                </a:solidFill>
              </a:rPr>
              <a:t> APA</a:t>
            </a:r>
            <a:r>
              <a:rPr lang="id-ID" sz="3000" dirty="0" smtClean="0">
                <a:solidFill>
                  <a:schemeClr val="tx1"/>
                </a:solidFill>
              </a:rPr>
              <a:t>kah fungsi rumah</a:t>
            </a:r>
            <a:r>
              <a:rPr lang="en-US" sz="3000" dirty="0" smtClean="0">
                <a:solidFill>
                  <a:schemeClr val="tx1"/>
                </a:solidFill>
              </a:rPr>
              <a:t> ?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50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40E3671-9223-4915-AD99-E4539F998451}" type="datetime4">
              <a:rPr lang="en-US">
                <a:latin typeface="+mj-lt"/>
              </a:rPr>
              <a:pPr>
                <a:defRPr/>
              </a:pPr>
              <a:t>March 21, 2022</a:t>
            </a:fld>
            <a:endParaRPr lang="en-US" dirty="0">
              <a:latin typeface="+mj-lt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27D812-3008-4068-850A-401638898387}" type="slidenum">
              <a:rPr lang="en-US">
                <a:latin typeface="+mj-lt"/>
              </a:rPr>
              <a:pPr>
                <a:defRPr/>
              </a:pPr>
              <a:t>9</a:t>
            </a:fld>
            <a:endParaRPr lang="en-US">
              <a:latin typeface="+mj-lt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  ‘</a:t>
            </a:r>
            <a:r>
              <a:rPr lang="en-US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fungsi</a:t>
            </a:r>
            <a:r>
              <a:rPr lang="en-US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rumah</a:t>
            </a:r>
            <a:r>
              <a:rPr lang="en-US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 </a:t>
            </a:r>
            <a:r>
              <a:rPr lang="en-US" i="1" dirty="0" smtClean="0">
                <a:cs typeface="Arial" charset="0"/>
              </a:rPr>
              <a:t>(</a:t>
            </a:r>
            <a:r>
              <a:rPr lang="en-US" i="1" dirty="0">
                <a:cs typeface="Arial" charset="0"/>
              </a:rPr>
              <a:t>Turner, 1972 </a:t>
            </a:r>
            <a:r>
              <a:rPr lang="en-US" i="1" dirty="0" smtClean="0">
                <a:cs typeface="Arial" charset="0"/>
              </a:rPr>
              <a:t>)</a:t>
            </a:r>
            <a:endParaRPr lang="en-US" b="1" dirty="0" smtClean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609600" indent="-609600" eaLnBrk="1" hangingPunct="1">
              <a:buClr>
                <a:srgbClr val="3333FF"/>
              </a:buClr>
              <a:buSzPct val="125000"/>
              <a:buFontTx/>
              <a:buAutoNum type="arabicPeriod"/>
              <a:defRPr/>
            </a:pPr>
            <a:r>
              <a:rPr lang="en-US" sz="2500" b="1" dirty="0" err="1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Penunjang</a:t>
            </a:r>
            <a:r>
              <a:rPr lang="en-US" sz="2500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2500" b="1" dirty="0" err="1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identitas</a:t>
            </a:r>
            <a:r>
              <a:rPr lang="en-US" sz="2500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2500" b="1" dirty="0" err="1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keluarga</a:t>
            </a:r>
            <a:r>
              <a:rPr lang="en-US" sz="25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(</a:t>
            </a:r>
            <a:r>
              <a:rPr lang="en-US" sz="2500" b="1" i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identity</a:t>
            </a:r>
            <a:r>
              <a:rPr lang="en-US" sz="25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)</a:t>
            </a:r>
          </a:p>
          <a:p>
            <a:pPr marL="1322388" lvl="1" indent="-533400" eaLnBrk="1" hangingPunct="1">
              <a:buClr>
                <a:srgbClr val="3333FF"/>
              </a:buClr>
              <a:buSzPct val="125000"/>
              <a:buFont typeface="Wingdings" pitchFamily="2" charset="2"/>
              <a:buChar char="û"/>
              <a:defRPr/>
            </a:pPr>
            <a:r>
              <a:rPr lang="en-US" sz="2500" i="1" dirty="0" smtClean="0">
                <a:latin typeface="+mj-lt"/>
              </a:rPr>
              <a:t>The quality of shelter provided by housing</a:t>
            </a:r>
          </a:p>
          <a:p>
            <a:pPr marL="609600" indent="-609600">
              <a:buClr>
                <a:srgbClr val="3333FF"/>
              </a:buClr>
              <a:buSzPct val="125000"/>
              <a:buFontTx/>
              <a:buAutoNum type="arabicPeriod"/>
              <a:defRPr/>
            </a:pPr>
            <a:r>
              <a:rPr lang="en-US" sz="2500" b="1" dirty="0" err="1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Penunjang</a:t>
            </a:r>
            <a:r>
              <a:rPr lang="en-US" sz="2500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2500" b="1" dirty="0" err="1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kesempatan</a:t>
            </a:r>
            <a:r>
              <a:rPr lang="en-US" sz="2500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2500" b="1" dirty="0" err="1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keluarga</a:t>
            </a:r>
            <a:r>
              <a:rPr lang="en-US" sz="2500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(</a:t>
            </a:r>
            <a:r>
              <a:rPr lang="en-US" sz="2500" b="1" i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opportunity</a:t>
            </a:r>
            <a:r>
              <a:rPr lang="en-US" sz="25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)</a:t>
            </a:r>
            <a:r>
              <a:rPr lang="en-US" sz="2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endParaRPr lang="en-US" sz="2500" b="1" dirty="0" smtClean="0">
              <a:solidFill>
                <a:srgbClr val="CC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marL="1322388" lvl="1" indent="-533400" eaLnBrk="1" hangingPunct="1">
              <a:buClr>
                <a:srgbClr val="3333FF"/>
              </a:buClr>
              <a:buSzPct val="125000"/>
              <a:buFont typeface="Wingdings" pitchFamily="2" charset="2"/>
              <a:buChar char="û"/>
              <a:defRPr/>
            </a:pPr>
            <a:r>
              <a:rPr lang="en-US" sz="2500" i="1" dirty="0" err="1" smtClean="0">
                <a:latin typeface="+mj-lt"/>
              </a:rPr>
              <a:t>Berkembang</a:t>
            </a:r>
            <a:r>
              <a:rPr lang="en-US" sz="2500" i="1" dirty="0" smtClean="0">
                <a:latin typeface="+mj-lt"/>
              </a:rPr>
              <a:t> </a:t>
            </a:r>
            <a:r>
              <a:rPr lang="en-US" sz="2500" i="1" dirty="0" err="1" smtClean="0">
                <a:latin typeface="+mj-lt"/>
              </a:rPr>
              <a:t>dalam</a:t>
            </a:r>
            <a:r>
              <a:rPr lang="en-US" sz="2500" i="1" dirty="0" smtClean="0">
                <a:latin typeface="+mj-lt"/>
              </a:rPr>
              <a:t> </a:t>
            </a:r>
            <a:r>
              <a:rPr lang="en-US" sz="2500" i="1" dirty="0" err="1" smtClean="0">
                <a:latin typeface="+mj-lt"/>
              </a:rPr>
              <a:t>kehidupan</a:t>
            </a:r>
            <a:r>
              <a:rPr lang="en-US" sz="2500" i="1" dirty="0" smtClean="0">
                <a:latin typeface="+mj-lt"/>
              </a:rPr>
              <a:t> </a:t>
            </a:r>
            <a:r>
              <a:rPr lang="en-US" sz="2500" i="1" dirty="0" err="1" smtClean="0">
                <a:latin typeface="+mj-lt"/>
              </a:rPr>
              <a:t>sosial</a:t>
            </a:r>
            <a:r>
              <a:rPr lang="en-US" sz="2500" i="1" dirty="0" smtClean="0">
                <a:latin typeface="+mj-lt"/>
              </a:rPr>
              <a:t>, </a:t>
            </a:r>
            <a:r>
              <a:rPr lang="en-US" sz="2500" i="1" dirty="0" err="1" smtClean="0">
                <a:latin typeface="+mj-lt"/>
              </a:rPr>
              <a:t>budaya</a:t>
            </a:r>
            <a:r>
              <a:rPr lang="en-US" sz="2500" i="1" dirty="0" smtClean="0">
                <a:latin typeface="+mj-lt"/>
              </a:rPr>
              <a:t>, </a:t>
            </a:r>
            <a:r>
              <a:rPr lang="en-US" sz="2500" i="1" dirty="0" err="1" smtClean="0">
                <a:latin typeface="+mj-lt"/>
              </a:rPr>
              <a:t>ekonomi</a:t>
            </a:r>
            <a:endParaRPr lang="en-US" sz="2500" i="1" dirty="0" smtClean="0">
              <a:latin typeface="+mj-lt"/>
            </a:endParaRPr>
          </a:p>
          <a:p>
            <a:pPr marL="609600" indent="-609600" eaLnBrk="1" hangingPunct="1">
              <a:buClr>
                <a:srgbClr val="3333FF"/>
              </a:buClr>
              <a:buSzPct val="125000"/>
              <a:buFontTx/>
              <a:buAutoNum type="arabicPeriod"/>
              <a:defRPr/>
            </a:pPr>
            <a:r>
              <a:rPr lang="en-US" sz="2500" b="1" dirty="0" err="1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Penunjang</a:t>
            </a:r>
            <a:r>
              <a:rPr lang="en-US" sz="2500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rasa </a:t>
            </a:r>
            <a:r>
              <a:rPr lang="en-US" sz="2500" b="1" dirty="0" err="1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aman</a:t>
            </a:r>
            <a:r>
              <a:rPr lang="en-US" sz="2500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(security)</a:t>
            </a:r>
          </a:p>
          <a:p>
            <a:pPr marL="1322388" lvl="1" indent="-533400" eaLnBrk="1" hangingPunct="1">
              <a:buClr>
                <a:srgbClr val="3333FF"/>
              </a:buClr>
              <a:buSzPct val="125000"/>
              <a:buFont typeface="Wingdings" pitchFamily="2" charset="2"/>
              <a:buChar char="û"/>
              <a:defRPr/>
            </a:pPr>
            <a:r>
              <a:rPr lang="en-US" sz="2500" i="1" dirty="0" smtClean="0">
                <a:latin typeface="+mj-lt"/>
              </a:rPr>
              <a:t>The form of tenure</a:t>
            </a:r>
            <a:endParaRPr lang="en-US" sz="2500" i="1" dirty="0">
              <a:latin typeface="+mj-lt"/>
            </a:endParaRPr>
          </a:p>
          <a:p>
            <a:pPr marL="0" lvl="1" indent="0" eaLnBrk="1" hangingPunct="1">
              <a:buClr>
                <a:srgbClr val="3333FF"/>
              </a:buClr>
              <a:buSzPct val="125000"/>
              <a:buNone/>
              <a:defRPr/>
            </a:pPr>
            <a:endParaRPr lang="en-US" sz="25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97473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3234</TotalTime>
  <Words>1307</Words>
  <Application>Microsoft Office PowerPoint</Application>
  <PresentationFormat>On-screen Show (4:3)</PresentationFormat>
  <Paragraphs>197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Aharoni</vt:lpstr>
      <vt:lpstr>Arial</vt:lpstr>
      <vt:lpstr>Calibri</vt:lpstr>
      <vt:lpstr>Franklin Gothic Medium</vt:lpstr>
      <vt:lpstr>Sylfaen</vt:lpstr>
      <vt:lpstr>Times New Roman</vt:lpstr>
      <vt:lpstr>Wingdings</vt:lpstr>
      <vt:lpstr>Wingdings 2</vt:lpstr>
      <vt:lpstr>Grid</vt:lpstr>
      <vt:lpstr>Office Theme</vt:lpstr>
      <vt:lpstr>DEFINISI &amp; KOMPONEN PERUMAHAN dan kawasan PERMUKIMAN</vt:lpstr>
      <vt:lpstr>PowerPoint Presentation</vt:lpstr>
      <vt:lpstr>Definisi rumah</vt:lpstr>
      <vt:lpstr>(Rykwert, 1991, House and Home)</vt:lpstr>
      <vt:lpstr>Rumah adalah....</vt:lpstr>
      <vt:lpstr>PowerPoint Presentation</vt:lpstr>
      <vt:lpstr>PowerPoint Presentation</vt:lpstr>
      <vt:lpstr>JADI KESIMPULANNYA... APAkah fungsi rumah ?</vt:lpstr>
      <vt:lpstr>3  ‘fungsi rumah’ (Turner, 1972 )</vt:lpstr>
      <vt:lpstr>RUMAH ( PRIORITAS)</vt:lpstr>
      <vt:lpstr>Tingkat intensitas &amp; kebutuhan dasar manusia (maslow, dalam budiharjo, 1998)</vt:lpstr>
      <vt:lpstr>Hierarki Maslow</vt:lpstr>
      <vt:lpstr>Hierarki Maslow</vt:lpstr>
      <vt:lpstr>Hierarki Maslow</vt:lpstr>
      <vt:lpstr>DEFINISI PERUMAHAN (HOUSING)</vt:lpstr>
      <vt:lpstr>Perkembangan konsep &amp; paradigma perumahan</vt:lpstr>
      <vt:lpstr>Perkembangan konsep &amp; paradigma perumahan</vt:lpstr>
      <vt:lpstr>Permukiman (human settlement)</vt:lpstr>
      <vt:lpstr>UU 1/2011</vt:lpstr>
      <vt:lpstr>PowerPoint Presentation</vt:lpstr>
      <vt:lpstr>Komponen permukiman</vt:lpstr>
      <vt:lpstr>Komponen permukiman (doxiadis, 1971)</vt:lpstr>
      <vt:lpstr>ELEMEN PERMUKIMAN  (doxiadis, 1971)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DEFINISI DAN KOMPONEN PERUMAHAN &amp; PERMUKIMAN</dc:title>
  <dc:creator>pH!cO</dc:creator>
  <cp:lastModifiedBy>RAP</cp:lastModifiedBy>
  <cp:revision>58</cp:revision>
  <dcterms:created xsi:type="dcterms:W3CDTF">2013-09-11T21:26:46Z</dcterms:created>
  <dcterms:modified xsi:type="dcterms:W3CDTF">2022-03-21T07:05:42Z</dcterms:modified>
</cp:coreProperties>
</file>