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11"/>
  </p:handoutMasterIdLst>
  <p:sldIdLst>
    <p:sldId id="257" r:id="rId2"/>
    <p:sldId id="337" r:id="rId3"/>
    <p:sldId id="256" r:id="rId4"/>
    <p:sldId id="273" r:id="rId5"/>
    <p:sldId id="312" r:id="rId6"/>
    <p:sldId id="309" r:id="rId7"/>
    <p:sldId id="310" r:id="rId8"/>
    <p:sldId id="301" r:id="rId9"/>
    <p:sldId id="33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660033"/>
    <a:srgbClr val="800000"/>
    <a:srgbClr val="FF0000"/>
    <a:srgbClr val="9933FF"/>
    <a:srgbClr val="CCFF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53" autoAdjust="0"/>
  </p:normalViewPr>
  <p:slideViewPr>
    <p:cSldViewPr>
      <p:cViewPr varScale="1">
        <p:scale>
          <a:sx n="58" d="100"/>
          <a:sy n="58" d="100"/>
        </p:scale>
        <p:origin x="144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8886C48-AEED-4B6F-99F4-E6A57A3C8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id-ID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id-ID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297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F429AAD7-2780-4018-B0E0-4A7D1192B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D005-E1AB-4E96-BAD2-9126F3A77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8F5DE-2B3C-426A-AFEC-7C64BEAB9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C20A7-C751-4CEE-A88E-E2DB3E4B3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E1E47-DE54-40AC-87E3-61571AD0F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5AFF-EF40-44B4-AB55-867080094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0816B-D356-42D9-B033-A116A8705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696D9-63A0-4D51-A232-25FF116BA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0C7C8-33D3-499B-8E76-BB6DE658D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E344A-D348-4218-B8EB-69A9809A0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4884E-6B0A-4697-8BE4-F36CB12CE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86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86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id-ID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86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86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EA1B74-6339-4F99-B586-292D4AC0B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Mh3JQEoDhg" TargetMode="External"/><Relationship Id="rId2" Type="http://schemas.openxmlformats.org/officeDocument/2006/relationships/hyperlink" Target="https://ocw.ui.ac.id/pluginfile.php/126/mod_resource/content/0/OCW%202013%20-%20PIP%2011%20Ideologi%20Politik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WZ8QLb4scQ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177901"/>
            <a:ext cx="8686800" cy="11430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Ayo </a:t>
            </a:r>
            <a:r>
              <a:rPr lang="en-US" b="1" dirty="0" err="1">
                <a:solidFill>
                  <a:schemeClr val="tx1"/>
                </a:solidFill>
              </a:rPr>
              <a:t>Belajar</a:t>
            </a:r>
            <a:r>
              <a:rPr lang="id-ID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Online</a:t>
            </a:r>
            <a:br>
              <a:rPr lang="en-US" b="1" dirty="0"/>
            </a:br>
            <a:r>
              <a:rPr lang="en-US" b="1" dirty="0"/>
              <a:t>		</a:t>
            </a:r>
            <a:r>
              <a:rPr lang="id-ID" b="1" dirty="0">
                <a:solidFill>
                  <a:schemeClr val="hlink"/>
                </a:solidFill>
              </a:rPr>
              <a:t> MK. Ideologi Pancasila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098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9785628">
            <a:off x="873454" y="4167083"/>
            <a:ext cx="29827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b="1" dirty="0">
                <a:solidFill>
                  <a:srgbClr val="0000FF"/>
                </a:solidFill>
              </a:rPr>
              <a:t>Pert </a:t>
            </a:r>
            <a:r>
              <a:rPr lang="en-US" sz="2400" b="1" dirty="0">
                <a:solidFill>
                  <a:srgbClr val="0000FF"/>
                </a:solidFill>
              </a:rPr>
              <a:t>2, </a:t>
            </a:r>
            <a:r>
              <a:rPr lang="id-ID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11</a:t>
            </a:r>
            <a:r>
              <a:rPr lang="id-ID" sz="2400" b="1" dirty="0">
                <a:solidFill>
                  <a:srgbClr val="0000FF"/>
                </a:solidFill>
              </a:rPr>
              <a:t> /</a:t>
            </a:r>
            <a:r>
              <a:rPr lang="en-US" sz="2400" b="1" dirty="0">
                <a:solidFill>
                  <a:srgbClr val="0000FF"/>
                </a:solidFill>
              </a:rPr>
              <a:t>03</a:t>
            </a:r>
            <a:r>
              <a:rPr lang="id-ID" sz="2400" b="1" dirty="0">
                <a:solidFill>
                  <a:srgbClr val="0000FF"/>
                </a:solidFill>
              </a:rPr>
              <a:t>/202</a:t>
            </a:r>
            <a:r>
              <a:rPr lang="en-US" sz="2400" b="1" dirty="0">
                <a:solidFill>
                  <a:srgbClr val="0000FF"/>
                </a:solidFill>
              </a:rPr>
              <a:t>2</a:t>
            </a:r>
            <a:endParaRPr lang="id-ID" sz="2400" b="1" dirty="0">
              <a:solidFill>
                <a:srgbClr val="0000FF"/>
              </a:solidFill>
            </a:endParaRPr>
          </a:p>
          <a:p>
            <a:r>
              <a:rPr lang="id-ID" sz="2400" b="1" dirty="0">
                <a:solidFill>
                  <a:srgbClr val="0000FF"/>
                </a:solidFill>
              </a:rPr>
              <a:t>S1 PPKn</a:t>
            </a:r>
            <a:r>
              <a:rPr lang="en-US" sz="2400" b="1" dirty="0">
                <a:solidFill>
                  <a:srgbClr val="0000FF"/>
                </a:solidFill>
              </a:rPr>
              <a:t> FKIP UNS</a:t>
            </a:r>
            <a:endParaRPr lang="id-ID" sz="2400" b="1" dirty="0">
              <a:solidFill>
                <a:srgbClr val="0000FF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2EC069-73CC-4476-9BC7-70155E1686D6}"/>
              </a:ext>
            </a:extLst>
          </p:cNvPr>
          <p:cNvSpPr txBox="1"/>
          <p:nvPr/>
        </p:nvSpPr>
        <p:spPr>
          <a:xfrm>
            <a:off x="4932040" y="5445224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Dr. Winarno, M Si</a:t>
            </a:r>
          </a:p>
          <a:p>
            <a:r>
              <a:rPr lang="en-US" b="1" dirty="0"/>
              <a:t>Anis </a:t>
            </a:r>
            <a:r>
              <a:rPr lang="en-US" b="1" dirty="0" err="1"/>
              <a:t>Suryaningsih</a:t>
            </a:r>
            <a:r>
              <a:rPr lang="en-US" b="1" dirty="0"/>
              <a:t> M Sc</a:t>
            </a:r>
          </a:p>
          <a:p>
            <a:r>
              <a:rPr lang="en-US" b="1" dirty="0" err="1"/>
              <a:t>Yudi</a:t>
            </a:r>
            <a:r>
              <a:rPr lang="en-US" b="1" dirty="0"/>
              <a:t> Ariana, SH MH</a:t>
            </a:r>
            <a:endParaRPr lang="en-ID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5B4F6-A9F3-4975-978D-90501DC6E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Panduan </a:t>
            </a:r>
            <a:r>
              <a:rPr lang="en-US" dirty="0" err="1"/>
              <a:t>Kuliah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D27F1-DFB8-4FC4-974A-A96E2EF85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149" y="2276872"/>
            <a:ext cx="8054280" cy="3724275"/>
          </a:xfrm>
        </p:spPr>
        <p:txBody>
          <a:bodyPr/>
          <a:lstStyle/>
          <a:p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 </a:t>
            </a:r>
            <a:r>
              <a:rPr lang="en-US" sz="2000" dirty="0" err="1"/>
              <a:t>ke</a:t>
            </a:r>
            <a:r>
              <a:rPr lang="en-US" sz="2000" dirty="0"/>
              <a:t> 2 , </a:t>
            </a:r>
            <a:r>
              <a:rPr lang="en-US" sz="2000" dirty="0" err="1"/>
              <a:t>Jumat</a:t>
            </a:r>
            <a:r>
              <a:rPr lang="en-US" sz="2000" dirty="0"/>
              <a:t>  11  </a:t>
            </a:r>
            <a:r>
              <a:rPr lang="en-US" sz="2000" dirty="0" err="1"/>
              <a:t>Maret</a:t>
            </a:r>
            <a:r>
              <a:rPr lang="en-US" sz="2000" dirty="0"/>
              <a:t> 2021 jam 7.30</a:t>
            </a:r>
          </a:p>
          <a:p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scr</a:t>
            </a:r>
            <a:r>
              <a:rPr lang="en-US" sz="2000" dirty="0"/>
              <a:t> online </a:t>
            </a:r>
            <a:r>
              <a:rPr lang="en-US" sz="2000" dirty="0" err="1"/>
              <a:t>melalui</a:t>
            </a:r>
            <a:r>
              <a:rPr lang="en-US" sz="2000" dirty="0"/>
              <a:t> platform </a:t>
            </a:r>
            <a:r>
              <a:rPr lang="en-US" sz="2000" dirty="0" err="1"/>
              <a:t>spada</a:t>
            </a:r>
            <a:r>
              <a:rPr lang="en-US" sz="2000" dirty="0"/>
              <a:t>, </a:t>
            </a:r>
            <a:r>
              <a:rPr lang="en-US" sz="2000" dirty="0" err="1"/>
              <a:t>ocw</a:t>
            </a:r>
            <a:r>
              <a:rPr lang="en-US" sz="2000" dirty="0"/>
              <a:t>, zoom, </a:t>
            </a:r>
            <a:r>
              <a:rPr lang="en-US" sz="2000" dirty="0" err="1"/>
              <a:t>dll</a:t>
            </a:r>
            <a:endParaRPr lang="en-US" sz="2000" dirty="0"/>
          </a:p>
          <a:p>
            <a:r>
              <a:rPr lang="en-US" sz="2000" dirty="0" err="1"/>
              <a:t>Tatap</a:t>
            </a:r>
            <a:r>
              <a:rPr lang="en-US" sz="2000" dirty="0"/>
              <a:t> </a:t>
            </a:r>
            <a:r>
              <a:rPr lang="en-US" sz="2000" dirty="0" err="1"/>
              <a:t>muka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membahas</a:t>
            </a:r>
            <a:r>
              <a:rPr lang="en-US" sz="2000" dirty="0"/>
              <a:t> </a:t>
            </a:r>
            <a:r>
              <a:rPr lang="en-US" sz="2000" dirty="0" err="1"/>
              <a:t>materi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capaian</a:t>
            </a:r>
            <a:r>
              <a:rPr lang="en-US" sz="2000" dirty="0"/>
              <a:t> Sub CPMK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yakni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id-ID" sz="2000" dirty="0"/>
              <a:t>M</a:t>
            </a:r>
            <a:r>
              <a:rPr lang="en-US" sz="2000" dirty="0" err="1"/>
              <a:t>ampu</a:t>
            </a:r>
            <a:r>
              <a:rPr lang="en-US" sz="2000" dirty="0"/>
              <a:t> m</a:t>
            </a:r>
            <a:r>
              <a:rPr lang="id-ID" sz="2000" dirty="0"/>
              <a:t>enganalisis hakekat ideologi bagi kehidupan manusia </a:t>
            </a:r>
            <a:endParaRPr lang="en-US" sz="2000" dirty="0"/>
          </a:p>
          <a:p>
            <a:pPr lvl="0"/>
            <a:r>
              <a:rPr lang="en-US" sz="2000" dirty="0" err="1"/>
              <a:t>Materinya</a:t>
            </a:r>
            <a:r>
              <a:rPr lang="en-US" sz="2000" dirty="0"/>
              <a:t> </a:t>
            </a:r>
            <a:r>
              <a:rPr lang="en-US" sz="2000" dirty="0" err="1"/>
              <a:t>meliputi</a:t>
            </a:r>
            <a:r>
              <a:rPr lang="en-US" sz="2000" dirty="0"/>
              <a:t> </a:t>
            </a:r>
            <a:r>
              <a:rPr lang="en-US" sz="2000" dirty="0" err="1"/>
              <a:t>konsep</a:t>
            </a:r>
            <a:r>
              <a:rPr lang="en-US" sz="2000" dirty="0"/>
              <a:t> </a:t>
            </a:r>
            <a:r>
              <a:rPr lang="en-US" sz="2000" dirty="0" err="1"/>
              <a:t>konsep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id-ID" sz="2000" dirty="0"/>
              <a:t>Filsafat, </a:t>
            </a:r>
            <a:r>
              <a:rPr lang="en-ID" sz="2000" dirty="0"/>
              <a:t> </a:t>
            </a:r>
            <a:r>
              <a:rPr lang="id-ID" sz="2000" dirty="0"/>
              <a:t>Weltanchaung</a:t>
            </a:r>
            <a:r>
              <a:rPr lang="en-ID" sz="2000" dirty="0"/>
              <a:t>, </a:t>
            </a:r>
            <a:r>
              <a:rPr lang="id-ID" sz="2000" dirty="0"/>
              <a:t>Ideologi </a:t>
            </a:r>
            <a:r>
              <a:rPr lang="en-ID" sz="2000" dirty="0"/>
              <a:t> dan </a:t>
            </a:r>
            <a:r>
              <a:rPr lang="id-ID" sz="2000" dirty="0"/>
              <a:t>Ideologi politik</a:t>
            </a:r>
            <a:endParaRPr lang="en-ID" sz="2000" dirty="0"/>
          </a:p>
          <a:p>
            <a:r>
              <a:rPr lang="en-US" sz="2000" dirty="0" err="1"/>
              <a:t>Silakan</a:t>
            </a:r>
            <a:r>
              <a:rPr lang="en-US" sz="2000" dirty="0"/>
              <a:t> </a:t>
            </a:r>
            <a:r>
              <a:rPr lang="en-US" sz="2000" dirty="0" err="1"/>
              <a:t>telusuri</a:t>
            </a:r>
            <a:r>
              <a:rPr lang="en-US" sz="2000" dirty="0"/>
              <a:t>/</a:t>
            </a:r>
            <a:r>
              <a:rPr lang="en-US" sz="2000" dirty="0" err="1"/>
              <a:t>simak</a:t>
            </a:r>
            <a:r>
              <a:rPr lang="en-US" sz="2000" dirty="0"/>
              <a:t> </a:t>
            </a:r>
            <a:r>
              <a:rPr lang="en-US" sz="2000" dirty="0" err="1"/>
              <a:t>referensi</a:t>
            </a:r>
            <a:r>
              <a:rPr lang="en-US" sz="2000" dirty="0"/>
              <a:t> yang </a:t>
            </a:r>
            <a:r>
              <a:rPr lang="en-US" sz="2000" dirty="0" err="1"/>
              <a:t>ada</a:t>
            </a:r>
            <a:r>
              <a:rPr lang="en-US" sz="2000" dirty="0"/>
              <a:t> . </a:t>
            </a:r>
          </a:p>
          <a:p>
            <a:r>
              <a:rPr lang="en-US" sz="2000" dirty="0"/>
              <a:t>https://www.youtube.com/watch?v=iQcL33QcyJs</a:t>
            </a:r>
          </a:p>
          <a:p>
            <a:r>
              <a:rPr lang="en-US" sz="2000" dirty="0"/>
              <a:t>https://www.youtube.com/watch?v=dCU2T9nX2_U</a:t>
            </a:r>
          </a:p>
          <a:p>
            <a:endParaRPr lang="id-ID" sz="2000" i="1" dirty="0"/>
          </a:p>
          <a:p>
            <a:endParaRPr lang="en-US" sz="200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20919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755650" y="981075"/>
            <a:ext cx="7740650" cy="2057400"/>
          </a:xfrm>
        </p:spPr>
        <p:txBody>
          <a:bodyPr/>
          <a:lstStyle/>
          <a:p>
            <a:pPr algn="r"/>
            <a:r>
              <a:rPr lang="id-ID" dirty="0"/>
              <a:t>M</a:t>
            </a:r>
            <a:r>
              <a:rPr lang="en-US" dirty="0" err="1"/>
              <a:t>ampu</a:t>
            </a:r>
            <a:r>
              <a:rPr lang="en-US" dirty="0"/>
              <a:t> m</a:t>
            </a:r>
            <a:r>
              <a:rPr lang="id-ID" dirty="0"/>
              <a:t>enganalisis hakekat ideologi bagi kehidupan manusia </a:t>
            </a:r>
            <a:endParaRPr lang="en-ID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4752114"/>
            <a:ext cx="3889374" cy="792163"/>
          </a:xfrm>
        </p:spPr>
        <p:txBody>
          <a:bodyPr/>
          <a:lstStyle/>
          <a:p>
            <a:pPr lvl="0"/>
            <a:r>
              <a:rPr lang="id-ID" dirty="0"/>
              <a:t>Ideologi politik</a:t>
            </a:r>
            <a:endParaRPr lang="en-ID" dirty="0"/>
          </a:p>
          <a:p>
            <a:r>
              <a:rPr lang="id-ID" dirty="0"/>
              <a:t>Fungsi ideologi </a:t>
            </a:r>
            <a:endParaRPr lang="id-ID" i="1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68313" y="5661025"/>
            <a:ext cx="28797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GB" i="1">
              <a:solidFill>
                <a:schemeClr val="tx2"/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95288" y="404813"/>
            <a:ext cx="7416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sv-SE" sz="2400" i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651500" y="5734050"/>
            <a:ext cx="28797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GB" i="1">
              <a:solidFill>
                <a:schemeClr val="tx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D0A77E-0C84-42F4-A8EC-7A04281A8D29}"/>
              </a:ext>
            </a:extLst>
          </p:cNvPr>
          <p:cNvSpPr txBox="1"/>
          <p:nvPr/>
        </p:nvSpPr>
        <p:spPr>
          <a:xfrm>
            <a:off x="1475656" y="3228379"/>
            <a:ext cx="4572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id-ID" sz="2800" dirty="0"/>
              <a:t>Filsafat, </a:t>
            </a:r>
            <a:endParaRPr lang="en-ID" sz="2800" dirty="0"/>
          </a:p>
          <a:p>
            <a:pPr lvl="0"/>
            <a:r>
              <a:rPr lang="id-ID" sz="2800" dirty="0"/>
              <a:t>Weltanchaung</a:t>
            </a:r>
            <a:endParaRPr lang="en-ID" sz="2800" dirty="0"/>
          </a:p>
          <a:p>
            <a:pPr lvl="0"/>
            <a:r>
              <a:rPr lang="id-ID" sz="2800" dirty="0"/>
              <a:t>Ideologi </a:t>
            </a:r>
            <a:endParaRPr lang="en-ID" sz="28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  <p:bldP spid="2051" grpId="0" build="p"/>
      <p:bldP spid="2051" grpId="1" build="p"/>
      <p:bldP spid="2052" grpId="0"/>
      <p:bldP spid="2052" grpId="1"/>
      <p:bldP spid="2055" grpId="0"/>
      <p:bldP spid="205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3E59C-6E4F-43F7-9627-046825D6A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045" y="980728"/>
            <a:ext cx="8087816" cy="554461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en-US" sz="3400" dirty="0" err="1"/>
              <a:t>Ideologi</a:t>
            </a:r>
            <a:r>
              <a:rPr lang="en-US" sz="3400" dirty="0"/>
              <a:t> (</a:t>
            </a:r>
            <a:r>
              <a:rPr lang="en-US" sz="3400" dirty="0" err="1"/>
              <a:t>politik</a:t>
            </a:r>
            <a:r>
              <a:rPr lang="en-US" sz="3400" dirty="0"/>
              <a:t>), </a:t>
            </a:r>
            <a:r>
              <a:rPr lang="en-US" sz="3400" dirty="0" err="1"/>
              <a:t>apakah</a:t>
            </a:r>
            <a:r>
              <a:rPr lang="en-US" sz="3400" dirty="0"/>
              <a:t> yang </a:t>
            </a:r>
            <a:r>
              <a:rPr lang="en-US" sz="3400" dirty="0" err="1"/>
              <a:t>dimaksud</a:t>
            </a:r>
            <a:r>
              <a:rPr lang="en-US" sz="3400" dirty="0"/>
              <a:t> (</a:t>
            </a:r>
            <a:r>
              <a:rPr lang="en-US" sz="3400" dirty="0" err="1"/>
              <a:t>etimologis</a:t>
            </a:r>
            <a:r>
              <a:rPr lang="en-US" sz="3400" dirty="0"/>
              <a:t> dan </a:t>
            </a:r>
            <a:r>
              <a:rPr lang="en-US" sz="3400" dirty="0" err="1"/>
              <a:t>terminologis</a:t>
            </a:r>
            <a:r>
              <a:rPr lang="en-US" sz="3400" dirty="0"/>
              <a:t>), </a:t>
            </a:r>
            <a:r>
              <a:rPr lang="en-US" sz="3400" dirty="0" err="1"/>
              <a:t>bagaimana</a:t>
            </a:r>
            <a:r>
              <a:rPr lang="en-US" sz="3400" dirty="0"/>
              <a:t> </a:t>
            </a:r>
            <a:r>
              <a:rPr lang="en-US" sz="3400" dirty="0" err="1"/>
              <a:t>sejarah</a:t>
            </a:r>
            <a:r>
              <a:rPr lang="en-US" sz="3400" dirty="0"/>
              <a:t> </a:t>
            </a:r>
            <a:r>
              <a:rPr lang="en-US" sz="3400" dirty="0" err="1"/>
              <a:t>perkembangannya</a:t>
            </a:r>
            <a:r>
              <a:rPr lang="en-US" sz="3400" dirty="0"/>
              <a:t>, </a:t>
            </a:r>
          </a:p>
          <a:p>
            <a:pPr>
              <a:lnSpc>
                <a:spcPct val="170000"/>
              </a:lnSpc>
            </a:pPr>
            <a:r>
              <a:rPr lang="en-US" sz="3400" dirty="0" err="1"/>
              <a:t>Bagaimana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konsep</a:t>
            </a:r>
            <a:r>
              <a:rPr lang="en-US" sz="3400" dirty="0"/>
              <a:t> lain yang </a:t>
            </a:r>
            <a:r>
              <a:rPr lang="en-US" sz="3400" dirty="0" err="1"/>
              <a:t>dekat</a:t>
            </a:r>
            <a:r>
              <a:rPr lang="en-US" sz="3400" dirty="0"/>
              <a:t> </a:t>
            </a:r>
            <a:r>
              <a:rPr lang="en-US" sz="3400" dirty="0" err="1"/>
              <a:t>dengannya</a:t>
            </a:r>
            <a:r>
              <a:rPr lang="en-US" sz="3400" dirty="0"/>
              <a:t>: </a:t>
            </a:r>
            <a:r>
              <a:rPr lang="en-US" sz="3400" dirty="0" err="1"/>
              <a:t>filsafat</a:t>
            </a:r>
            <a:r>
              <a:rPr lang="en-US" sz="3400" dirty="0"/>
              <a:t> </a:t>
            </a:r>
            <a:r>
              <a:rPr lang="en-US" sz="3400" dirty="0" err="1"/>
              <a:t>politik</a:t>
            </a:r>
            <a:r>
              <a:rPr lang="en-US" sz="3400" dirty="0"/>
              <a:t>, </a:t>
            </a:r>
            <a:r>
              <a:rPr lang="en-US" sz="3400" dirty="0" err="1"/>
              <a:t>teori</a:t>
            </a:r>
            <a:r>
              <a:rPr lang="en-US" sz="3400" dirty="0"/>
              <a:t> </a:t>
            </a:r>
            <a:r>
              <a:rPr lang="en-US" sz="3400" dirty="0" err="1"/>
              <a:t>politik</a:t>
            </a:r>
            <a:r>
              <a:rPr lang="en-US" sz="3400" dirty="0"/>
              <a:t>, </a:t>
            </a:r>
            <a:r>
              <a:rPr lang="en-US" sz="3400" dirty="0" err="1"/>
              <a:t>pandangan</a:t>
            </a:r>
            <a:r>
              <a:rPr lang="en-US" sz="3400" dirty="0"/>
              <a:t> </a:t>
            </a:r>
            <a:r>
              <a:rPr lang="en-US" sz="3400" dirty="0" err="1"/>
              <a:t>hidup</a:t>
            </a:r>
            <a:r>
              <a:rPr lang="en-US" sz="3400" dirty="0"/>
              <a:t> /way of life,</a:t>
            </a:r>
            <a:r>
              <a:rPr lang="en-ID" sz="3400" dirty="0"/>
              <a:t>w</a:t>
            </a:r>
            <a:r>
              <a:rPr lang="en-ID" sz="3400" i="0" dirty="0">
                <a:effectLst/>
              </a:rPr>
              <a:t>eltanschauung/ </a:t>
            </a:r>
            <a:r>
              <a:rPr lang="en-ID" sz="3400" i="0" dirty="0" err="1">
                <a:effectLst/>
              </a:rPr>
              <a:t>pandangan</a:t>
            </a:r>
            <a:r>
              <a:rPr lang="en-ID" sz="3400" i="0" dirty="0">
                <a:effectLst/>
              </a:rPr>
              <a:t> dunia (world-view)</a:t>
            </a:r>
          </a:p>
          <a:p>
            <a:pPr>
              <a:lnSpc>
                <a:spcPct val="170000"/>
              </a:lnSpc>
            </a:pPr>
            <a:r>
              <a:rPr lang="en-ID" sz="3400" dirty="0" err="1"/>
              <a:t>Adakah</a:t>
            </a:r>
            <a:r>
              <a:rPr lang="en-ID" sz="3400" dirty="0"/>
              <a:t> </a:t>
            </a:r>
            <a:r>
              <a:rPr lang="en-ID" sz="3400" dirty="0" err="1"/>
              <a:t>klasifikasi</a:t>
            </a:r>
            <a:r>
              <a:rPr lang="en-ID" sz="3400" dirty="0"/>
              <a:t> </a:t>
            </a:r>
            <a:r>
              <a:rPr lang="en-ID" sz="3400" dirty="0" err="1"/>
              <a:t>ideologi</a:t>
            </a:r>
            <a:r>
              <a:rPr lang="en-ID" sz="3400" dirty="0"/>
              <a:t>? </a:t>
            </a:r>
            <a:r>
              <a:rPr lang="en-ID" sz="3400" dirty="0" err="1"/>
              <a:t>Adakah</a:t>
            </a:r>
            <a:r>
              <a:rPr lang="en-ID" sz="3400" dirty="0"/>
              <a:t> </a:t>
            </a:r>
            <a:r>
              <a:rPr lang="en-ID" sz="3400" dirty="0" err="1"/>
              <a:t>karakteristik</a:t>
            </a:r>
            <a:r>
              <a:rPr lang="en-ID" sz="3400" dirty="0"/>
              <a:t> </a:t>
            </a:r>
            <a:r>
              <a:rPr lang="en-ID" sz="3400" dirty="0" err="1"/>
              <a:t>ideologi</a:t>
            </a:r>
            <a:r>
              <a:rPr lang="en-ID" sz="3400" dirty="0"/>
              <a:t>? </a:t>
            </a:r>
            <a:r>
              <a:rPr lang="en-ID" sz="3400" dirty="0" err="1"/>
              <a:t>Apa</a:t>
            </a:r>
            <a:r>
              <a:rPr lang="en-ID" sz="3400" dirty="0"/>
              <a:t> </a:t>
            </a:r>
            <a:r>
              <a:rPr lang="en-ID" sz="3400" dirty="0" err="1"/>
              <a:t>fungsi</a:t>
            </a:r>
            <a:r>
              <a:rPr lang="en-ID" sz="3400" dirty="0"/>
              <a:t> </a:t>
            </a:r>
            <a:r>
              <a:rPr lang="en-ID" sz="3400" dirty="0" err="1"/>
              <a:t>ideologi</a:t>
            </a:r>
            <a:r>
              <a:rPr lang="en-ID" sz="3400" dirty="0"/>
              <a:t> (</a:t>
            </a:r>
            <a:r>
              <a:rPr lang="en-ID" sz="3400" dirty="0" err="1"/>
              <a:t>politik</a:t>
            </a:r>
            <a:r>
              <a:rPr lang="en-ID" sz="3400" dirty="0"/>
              <a:t>)</a:t>
            </a:r>
          </a:p>
          <a:p>
            <a:pPr>
              <a:lnSpc>
                <a:spcPct val="170000"/>
              </a:lnSpc>
            </a:pPr>
            <a:r>
              <a:rPr lang="en-ID" sz="3400" dirty="0" err="1"/>
              <a:t>Apakah</a:t>
            </a:r>
            <a:r>
              <a:rPr lang="en-ID" sz="3400" dirty="0"/>
              <a:t> Pancasila </a:t>
            </a:r>
            <a:r>
              <a:rPr lang="en-ID" sz="3400" dirty="0" err="1"/>
              <a:t>memenuhi</a:t>
            </a:r>
            <a:r>
              <a:rPr lang="en-ID" sz="3400" dirty="0"/>
              <a:t> </a:t>
            </a:r>
            <a:r>
              <a:rPr lang="en-ID" sz="3400" dirty="0" err="1"/>
              <a:t>kreteria</a:t>
            </a:r>
            <a:r>
              <a:rPr lang="en-ID" sz="3400" dirty="0"/>
              <a:t> </a:t>
            </a:r>
            <a:r>
              <a:rPr lang="en-ID" sz="3400" dirty="0" err="1"/>
              <a:t>ideologi</a:t>
            </a:r>
            <a:r>
              <a:rPr lang="en-ID" sz="3400" dirty="0"/>
              <a:t>? </a:t>
            </a:r>
            <a:r>
              <a:rPr lang="en-ID" sz="3400" dirty="0" err="1"/>
              <a:t>Klasifikasi</a:t>
            </a:r>
            <a:r>
              <a:rPr lang="en-ID" sz="3400" dirty="0"/>
              <a:t> yang </a:t>
            </a:r>
            <a:r>
              <a:rPr lang="en-ID" sz="3400" dirty="0" err="1"/>
              <a:t>manakah</a:t>
            </a:r>
            <a:r>
              <a:rPr lang="en-ID" sz="3400" dirty="0"/>
              <a:t>?</a:t>
            </a:r>
          </a:p>
          <a:p>
            <a:pPr>
              <a:lnSpc>
                <a:spcPct val="170000"/>
              </a:lnSpc>
            </a:pPr>
            <a:endParaRPr lang="en-ID" sz="3400" dirty="0"/>
          </a:p>
          <a:p>
            <a:pPr>
              <a:lnSpc>
                <a:spcPct val="170000"/>
              </a:lnSpc>
            </a:pPr>
            <a:r>
              <a:rPr lang="en-ID" sz="3400" dirty="0" err="1"/>
              <a:t>Simak</a:t>
            </a:r>
            <a:r>
              <a:rPr lang="en-ID" sz="3400" dirty="0"/>
              <a:t> </a:t>
            </a:r>
            <a:r>
              <a:rPr lang="en-ID" sz="3400" dirty="0" err="1"/>
              <a:t>materi</a:t>
            </a:r>
            <a:r>
              <a:rPr lang="en-ID" sz="3400" dirty="0"/>
              <a:t> dan video </a:t>
            </a:r>
            <a:r>
              <a:rPr lang="en-ID" sz="3400" dirty="0" err="1"/>
              <a:t>berikut</a:t>
            </a:r>
            <a:r>
              <a:rPr lang="en-ID" sz="3400" dirty="0"/>
              <a:t> : </a:t>
            </a:r>
            <a:r>
              <a:rPr lang="en-ID" sz="3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https://ocw.ui.ac.id/pluginfile.php/126/mod_resource/content/0/OCW%202013%20-%20PIP%2011%20Ideologi%20Politik.pdf</a:t>
            </a:r>
            <a:r>
              <a:rPr lang="en-ID" sz="3400" dirty="0"/>
              <a:t> </a:t>
            </a:r>
          </a:p>
          <a:p>
            <a:pPr>
              <a:lnSpc>
                <a:spcPct val="170000"/>
              </a:lnSpc>
            </a:pPr>
            <a:r>
              <a:rPr lang="en-ID" sz="3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https://www.youtube.com/watch?v=IMh3JQEoDhg</a:t>
            </a:r>
            <a:r>
              <a:rPr lang="en-ID" sz="3400" dirty="0"/>
              <a:t> </a:t>
            </a:r>
          </a:p>
          <a:p>
            <a:pPr>
              <a:lnSpc>
                <a:spcPct val="170000"/>
              </a:lnSpc>
            </a:pPr>
            <a:r>
              <a:rPr lang="en-US" sz="3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</a:t>
            </a:r>
            <a:r>
              <a:rPr lang="en-US" sz="3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=ZWZ8QLb4scQ</a:t>
            </a:r>
            <a:endParaRPr lang="en-US" sz="3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54803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Apa ideologi itu?</a:t>
            </a:r>
          </a:p>
        </p:txBody>
      </p:sp>
      <p:pic>
        <p:nvPicPr>
          <p:cNvPr id="100355" name="Picture 3" descr="309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492375"/>
            <a:ext cx="5040312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56" name="AutoShape 4"/>
          <p:cNvSpPr>
            <a:spLocks noChangeArrowheads="1"/>
          </p:cNvSpPr>
          <p:nvPr/>
        </p:nvSpPr>
        <p:spPr bwMode="auto">
          <a:xfrm>
            <a:off x="0" y="2420938"/>
            <a:ext cx="2411413" cy="1365252"/>
          </a:xfrm>
          <a:prstGeom prst="wedgeRoundRectCallout">
            <a:avLst>
              <a:gd name="adj1" fmla="val 115505"/>
              <a:gd name="adj2" fmla="val 56227"/>
              <a:gd name="adj3" fmla="val 16667"/>
            </a:avLst>
          </a:prstGeom>
          <a:solidFill>
            <a:schemeClr val="tx2"/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Eh.. </a:t>
            </a:r>
            <a:r>
              <a:rPr lang="en-US" dirty="0" err="1">
                <a:solidFill>
                  <a:schemeClr val="bg1"/>
                </a:solidFill>
              </a:rPr>
              <a:t>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kuliah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id-ID" dirty="0">
                <a:solidFill>
                  <a:schemeClr val="bg1"/>
                </a:solidFill>
              </a:rPr>
              <a:t>Ideologi Pa</a:t>
            </a:r>
            <a:r>
              <a:rPr lang="en-US" dirty="0" err="1">
                <a:solidFill>
                  <a:schemeClr val="bg1"/>
                </a:solidFill>
              </a:rPr>
              <a:t>ncasila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mbahas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masalah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ideologi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ikut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id-ID" b="1" dirty="0" err="1">
                <a:solidFill>
                  <a:schemeClr val="bg1"/>
                </a:solidFill>
              </a:rPr>
              <a:t>y</a:t>
            </a:r>
            <a:r>
              <a:rPr lang="en-US" b="1" dirty="0">
                <a:solidFill>
                  <a:schemeClr val="bg1"/>
                </a:solidFill>
              </a:rPr>
              <a:t>ok!!</a:t>
            </a:r>
          </a:p>
        </p:txBody>
      </p:sp>
      <p:sp>
        <p:nvSpPr>
          <p:cNvPr id="100357" name="AutoShape 5"/>
          <p:cNvSpPr>
            <a:spLocks noChangeArrowheads="1"/>
          </p:cNvSpPr>
          <p:nvPr/>
        </p:nvSpPr>
        <p:spPr bwMode="auto">
          <a:xfrm>
            <a:off x="7164388" y="549275"/>
            <a:ext cx="1979612" cy="792163"/>
          </a:xfrm>
          <a:prstGeom prst="wedgeRoundRectCallout">
            <a:avLst>
              <a:gd name="adj1" fmla="val -128588"/>
              <a:gd name="adj2" fmla="val 329560"/>
              <a:gd name="adj3" fmla="val 16667"/>
            </a:avLst>
          </a:prstGeom>
          <a:solidFill>
            <a:schemeClr val="tx2"/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Oye..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4" grpId="1"/>
      <p:bldP spid="100356" grpId="0" animBg="1"/>
      <p:bldP spid="1003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Apa ideologi itu?</a:t>
            </a:r>
          </a:p>
        </p:txBody>
      </p:sp>
      <p:pic>
        <p:nvPicPr>
          <p:cNvPr id="97283" name="Picture 3" descr="309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492375"/>
            <a:ext cx="5040312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4" name="AutoShape 4"/>
          <p:cNvSpPr>
            <a:spLocks noChangeArrowheads="1"/>
          </p:cNvSpPr>
          <p:nvPr/>
        </p:nvSpPr>
        <p:spPr bwMode="auto">
          <a:xfrm>
            <a:off x="0" y="2420938"/>
            <a:ext cx="2411413" cy="1223962"/>
          </a:xfrm>
          <a:prstGeom prst="wedgeRoundRectCallout">
            <a:avLst>
              <a:gd name="adj1" fmla="val 115505"/>
              <a:gd name="adj2" fmla="val 56227"/>
              <a:gd name="adj3" fmla="val 16667"/>
            </a:avLst>
          </a:prstGeom>
          <a:solidFill>
            <a:schemeClr val="tx2"/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Om, ideologi itu apa sih?</a:t>
            </a:r>
          </a:p>
        </p:txBody>
      </p:sp>
      <p:sp>
        <p:nvSpPr>
          <p:cNvPr id="97285" name="AutoShape 5"/>
          <p:cNvSpPr>
            <a:spLocks noChangeArrowheads="1"/>
          </p:cNvSpPr>
          <p:nvPr/>
        </p:nvSpPr>
        <p:spPr bwMode="auto">
          <a:xfrm>
            <a:off x="6696075" y="549275"/>
            <a:ext cx="2447925" cy="2376488"/>
          </a:xfrm>
          <a:prstGeom prst="wedgeRoundRectCallout">
            <a:avLst>
              <a:gd name="adj1" fmla="val -94421"/>
              <a:gd name="adj2" fmla="val 76519"/>
              <a:gd name="adj3" fmla="val 16667"/>
            </a:avLst>
          </a:prstGeom>
          <a:solidFill>
            <a:schemeClr val="tx2"/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Yang ditanya tidak lebih tahu dari yang bertanya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2" grpId="1"/>
      <p:bldP spid="97284" grpId="0" animBg="1"/>
      <p:bldP spid="972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Apa guna ideologi?</a:t>
            </a:r>
          </a:p>
        </p:txBody>
      </p:sp>
      <p:pic>
        <p:nvPicPr>
          <p:cNvPr id="98307" name="Picture 3" descr="206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565400"/>
            <a:ext cx="3240087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8" name="AutoShape 4"/>
          <p:cNvSpPr>
            <a:spLocks noChangeArrowheads="1"/>
          </p:cNvSpPr>
          <p:nvPr/>
        </p:nvSpPr>
        <p:spPr bwMode="auto">
          <a:xfrm>
            <a:off x="4859338" y="2708275"/>
            <a:ext cx="4284662" cy="2305050"/>
          </a:xfrm>
          <a:prstGeom prst="wedgeRoundRectCallout">
            <a:avLst>
              <a:gd name="adj1" fmla="val -67745"/>
              <a:gd name="adj2" fmla="val 62741"/>
              <a:gd name="adj3" fmla="val 16667"/>
            </a:avLst>
          </a:prstGeom>
          <a:solidFill>
            <a:schemeClr val="tx2"/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Untuk apa repot-repot membahas ideologi. Bukankah hidup kami sudah enak tanpa ideologi?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6" grpId="1"/>
      <p:bldP spid="9830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Pokok-pokok Diskusi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91518" cy="3724275"/>
          </a:xfrm>
        </p:spPr>
        <p:txBody>
          <a:bodyPr/>
          <a:lstStyle/>
          <a:p>
            <a:pPr lvl="0"/>
            <a:r>
              <a:rPr lang="en-US" sz="3200" dirty="0" err="1"/>
              <a:t>Apa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id-ID" sz="3200" dirty="0"/>
              <a:t>Filsafat, Weltanchaung</a:t>
            </a:r>
            <a:r>
              <a:rPr lang="en-ID" sz="3200" dirty="0"/>
              <a:t>, </a:t>
            </a:r>
            <a:r>
              <a:rPr lang="id-ID" sz="3200" dirty="0"/>
              <a:t>Ideologi </a:t>
            </a:r>
            <a:endParaRPr lang="en-ID" sz="3200" dirty="0"/>
          </a:p>
          <a:p>
            <a:pPr lvl="0"/>
            <a:r>
              <a:rPr lang="id-ID" sz="3200" dirty="0"/>
              <a:t>Ideologi politik</a:t>
            </a:r>
            <a:endParaRPr lang="en-ID" sz="3200" dirty="0"/>
          </a:p>
          <a:p>
            <a:pPr eaLnBrk="1" hangingPunct="1"/>
            <a:r>
              <a:rPr lang="id-ID" sz="3200" dirty="0"/>
              <a:t>Apa beda </a:t>
            </a:r>
            <a:r>
              <a:rPr lang="id-ID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ideologi pol dan filsafat politik ?</a:t>
            </a:r>
            <a:endParaRPr lang="id-ID" sz="3200" dirty="0"/>
          </a:p>
          <a:p>
            <a:pPr eaLnBrk="1" hangingPunct="1"/>
            <a:r>
              <a:rPr lang="en-US" sz="3200" dirty="0" err="1"/>
              <a:t>Apa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ideologi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apa</a:t>
            </a:r>
            <a:r>
              <a:rPr lang="en-US" sz="3200" dirty="0"/>
              <a:t> </a:t>
            </a:r>
            <a:r>
              <a:rPr lang="en-US" sz="3200" dirty="0" err="1"/>
              <a:t>guna</a:t>
            </a:r>
            <a:r>
              <a:rPr lang="en-US" sz="3200" dirty="0"/>
              <a:t> </a:t>
            </a:r>
            <a:r>
              <a:rPr lang="en-US" sz="3200" dirty="0" err="1"/>
              <a:t>ideologi</a:t>
            </a:r>
            <a:r>
              <a:rPr lang="en-US" sz="3200" dirty="0"/>
              <a:t>?</a:t>
            </a:r>
          </a:p>
          <a:p>
            <a:pPr eaLnBrk="1" hangingPunct="1"/>
            <a:r>
              <a:rPr lang="id-ID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Pengertian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filsafat</a:t>
            </a:r>
            <a:endParaRPr lang="en-US" sz="3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r>
              <a:rPr lang="en-US" sz="3200" dirty="0" err="1"/>
              <a:t>Pengertian</a:t>
            </a:r>
            <a:r>
              <a:rPr lang="en-US" sz="3200" dirty="0"/>
              <a:t> </a:t>
            </a:r>
            <a:r>
              <a:rPr lang="id-ID" sz="3200" dirty="0"/>
              <a:t>Weltanchaung</a:t>
            </a:r>
            <a:r>
              <a:rPr lang="en-US" sz="3200" dirty="0"/>
              <a:t>, way of life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34C2B-D322-41D5-85AE-3C1023511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Paparan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86A0D-3AD2-4054-8BC7-F9818E79E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Silakan</a:t>
            </a:r>
            <a:r>
              <a:rPr lang="en-US" dirty="0"/>
              <a:t> </a:t>
            </a:r>
            <a:r>
              <a:rPr lang="en-US" dirty="0" err="1"/>
              <a:t>didiskusikan</a:t>
            </a:r>
            <a:r>
              <a:rPr lang="en-US" dirty="0"/>
              <a:t> </a:t>
            </a:r>
          </a:p>
          <a:p>
            <a:r>
              <a:rPr lang="en-US" dirty="0" err="1"/>
              <a:t>Silakan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memaparkan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diskusinya</a:t>
            </a:r>
            <a:endParaRPr lang="en-US" dirty="0"/>
          </a:p>
          <a:p>
            <a:r>
              <a:rPr lang="en-US" dirty="0"/>
              <a:t>Hasil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diunggah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menu </a:t>
            </a:r>
            <a:r>
              <a:rPr lang="en-US" dirty="0" err="1"/>
              <a:t>spada</a:t>
            </a:r>
            <a:r>
              <a:rPr lang="en-US" dirty="0"/>
              <a:t> di TM 2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</a:t>
            </a:r>
          </a:p>
          <a:p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4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07715135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8">
      <a:dk1>
        <a:srgbClr val="FF0000"/>
      </a:dk1>
      <a:lt1>
        <a:srgbClr val="FFFFFF"/>
      </a:lt1>
      <a:dk2>
        <a:srgbClr val="000000"/>
      </a:dk2>
      <a:lt2>
        <a:srgbClr val="FFFFFF"/>
      </a:lt2>
      <a:accent1>
        <a:srgbClr val="FFCC00"/>
      </a:accent1>
      <a:accent2>
        <a:srgbClr val="CC3300"/>
      </a:accent2>
      <a:accent3>
        <a:srgbClr val="AAAAAA"/>
      </a:accent3>
      <a:accent4>
        <a:srgbClr val="DADADA"/>
      </a:accent4>
      <a:accent5>
        <a:srgbClr val="FFE2AA"/>
      </a:accent5>
      <a:accent6>
        <a:srgbClr val="B92D00"/>
      </a:accent6>
      <a:hlink>
        <a:srgbClr val="FF6600"/>
      </a:hlink>
      <a:folHlink>
        <a:srgbClr val="FF7C80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</TotalTime>
  <Words>413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Capsules</vt:lpstr>
      <vt:lpstr>Ayo Belajar Online    MK. Ideologi Pancasila</vt:lpstr>
      <vt:lpstr>Panduan Kuliah</vt:lpstr>
      <vt:lpstr>Mampu menganalisis hakekat ideologi bagi kehidupan manusia </vt:lpstr>
      <vt:lpstr>PowerPoint Presentation</vt:lpstr>
      <vt:lpstr>Apa ideologi itu?</vt:lpstr>
      <vt:lpstr>Apa ideologi itu?</vt:lpstr>
      <vt:lpstr>Apa guna ideologi?</vt:lpstr>
      <vt:lpstr>Pokok-pokok Diskusi</vt:lpstr>
      <vt:lpstr>Paparan</vt:lpstr>
    </vt:vector>
  </TitlesOfParts>
  <Company>Jogjakarta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(DE/RE)-KONSTRUKSI PANCASILA DAN PENDIDIKAN PANCASILA</dc:title>
  <dc:creator>Hery S</dc:creator>
  <cp:lastModifiedBy>ACER</cp:lastModifiedBy>
  <cp:revision>90</cp:revision>
  <dcterms:created xsi:type="dcterms:W3CDTF">2004-12-03T17:08:27Z</dcterms:created>
  <dcterms:modified xsi:type="dcterms:W3CDTF">2022-03-10T12:03:12Z</dcterms:modified>
</cp:coreProperties>
</file>