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2" r:id="rId3"/>
    <p:sldId id="277" r:id="rId4"/>
    <p:sldId id="278" r:id="rId5"/>
    <p:sldId id="273" r:id="rId6"/>
    <p:sldId id="274" r:id="rId7"/>
    <p:sldId id="275" r:id="rId8"/>
    <p:sldId id="276" r:id="rId9"/>
    <p:sldId id="279" r:id="rId10"/>
    <p:sldId id="280" r:id="rId11"/>
    <p:sldId id="281" r:id="rId12"/>
    <p:sldId id="282" r:id="rId13"/>
    <p:sldId id="283" r:id="rId14"/>
    <p:sldId id="284"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p:cViewPr varScale="1">
        <p:scale>
          <a:sx n="69" d="100"/>
          <a:sy n="69" d="100"/>
        </p:scale>
        <p:origin x="12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E6789-6CE0-4E59-8292-A5FADC746C69}" type="datetimeFigureOut">
              <a:rPr lang="id-ID" smtClean="0"/>
              <a:pPr/>
              <a:t>22/12/2020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8CF5D9-5AAF-4D3F-AD4A-676D0C181466}" type="slidenum">
              <a:rPr lang="id-ID" smtClean="0"/>
              <a:pPr/>
              <a:t>‹#›</a:t>
            </a:fld>
            <a:endParaRPr lang="id-ID"/>
          </a:p>
        </p:txBody>
      </p:sp>
    </p:spTree>
    <p:extLst>
      <p:ext uri="{BB962C8B-B14F-4D97-AF65-F5344CB8AC3E}">
        <p14:creationId xmlns:p14="http://schemas.microsoft.com/office/powerpoint/2010/main" val="2758476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08CF5D9-5AAF-4D3F-AD4A-676D0C181466}" type="slidenum">
              <a:rPr lang="id-ID" smtClean="0"/>
              <a:pPr/>
              <a:t>9</a:t>
            </a:fld>
            <a:endParaRPr lang="id-ID"/>
          </a:p>
        </p:txBody>
      </p:sp>
    </p:spTree>
    <p:extLst>
      <p:ext uri="{BB962C8B-B14F-4D97-AF65-F5344CB8AC3E}">
        <p14:creationId xmlns:p14="http://schemas.microsoft.com/office/powerpoint/2010/main" val="256820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08CF5D9-5AAF-4D3F-AD4A-676D0C181466}" type="slidenum">
              <a:rPr lang="id-ID" smtClean="0"/>
              <a:pPr/>
              <a:t>11</a:t>
            </a:fld>
            <a:endParaRPr lang="id-ID"/>
          </a:p>
        </p:txBody>
      </p:sp>
    </p:spTree>
    <p:extLst>
      <p:ext uri="{BB962C8B-B14F-4D97-AF65-F5344CB8AC3E}">
        <p14:creationId xmlns:p14="http://schemas.microsoft.com/office/powerpoint/2010/main" val="208951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Pancasila </a:t>
            </a:r>
            <a:r>
              <a:rPr lang="en-US" dirty="0" err="1" smtClean="0"/>
              <a:t>sebagai</a:t>
            </a:r>
            <a:r>
              <a:rPr lang="en-US" dirty="0" smtClean="0"/>
              <a:t>  </a:t>
            </a:r>
            <a:r>
              <a:rPr lang="en-US" dirty="0" err="1" smtClean="0"/>
              <a:t>landasan</a:t>
            </a:r>
            <a:r>
              <a:rPr lang="en-US" dirty="0" smtClean="0"/>
              <a:t> </a:t>
            </a:r>
            <a:r>
              <a:rPr lang="en-US" dirty="0" err="1" smtClean="0"/>
              <a:t>etik</a:t>
            </a:r>
            <a:r>
              <a:rPr lang="en-US" dirty="0" smtClean="0"/>
              <a:t> </a:t>
            </a:r>
            <a:r>
              <a:rPr lang="en-US" dirty="0" err="1" smtClean="0"/>
              <a:t>bagi</a:t>
            </a:r>
            <a:r>
              <a:rPr lang="en-US" dirty="0" smtClean="0"/>
              <a:t> IPTEK</a:t>
            </a:r>
            <a:endParaRPr lang="id-ID" dirty="0"/>
          </a:p>
        </p:txBody>
      </p:sp>
      <p:sp>
        <p:nvSpPr>
          <p:cNvPr id="3" name="Subtitle 2"/>
          <p:cNvSpPr>
            <a:spLocks noGrp="1"/>
          </p:cNvSpPr>
          <p:nvPr>
            <p:ph type="subTitle" idx="1"/>
          </p:nvPr>
        </p:nvSpPr>
        <p:spPr/>
        <p:txBody>
          <a:bodyPr/>
          <a:lstStyle/>
          <a:p>
            <a:r>
              <a:rPr lang="en-US" dirty="0" err="1" smtClean="0"/>
              <a:t>Oleh</a:t>
            </a:r>
            <a:r>
              <a:rPr lang="en-US" dirty="0" smtClean="0"/>
              <a:t>:</a:t>
            </a:r>
          </a:p>
          <a:p>
            <a:r>
              <a:rPr lang="en-US" dirty="0" smtClean="0"/>
              <a:t>Era </a:t>
            </a:r>
            <a:r>
              <a:rPr lang="en-US" dirty="0" err="1" smtClean="0"/>
              <a:t>Yuliandari</a:t>
            </a:r>
            <a:r>
              <a:rPr lang="en-US" dirty="0" smtClean="0"/>
              <a:t>, S.H, M.A</a:t>
            </a:r>
            <a:endParaRPr lang="id-ID"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sz="2400" dirty="0">
                <a:latin typeface="Times New Roman" pitchFamily="18" charset="0"/>
                <a:cs typeface="Times New Roman" pitchFamily="18" charset="0"/>
              </a:rPr>
              <a:t>Tehnologi terkait dengan komunikasi menyebabkan terbentuknya pasar dan tatanan sosial yang baru. Ekonomi digital, demokrasi digital, dan hubungan digital menumbuhkan ‘wajah baru’ interaksi warganegara dari seluruh negara di dunia. Teknologi informasi baru telah menciptakan jaringan global melalui internet yang dampaknya bisa menerpa seluruh warga dunia, termasuk Indonesia.</a:t>
            </a:r>
          </a:p>
          <a:p>
            <a:endParaRPr lang="en-US" dirty="0"/>
          </a:p>
        </p:txBody>
      </p:sp>
    </p:spTree>
    <p:extLst>
      <p:ext uri="{BB962C8B-B14F-4D97-AF65-F5344CB8AC3E}">
        <p14:creationId xmlns:p14="http://schemas.microsoft.com/office/powerpoint/2010/main" val="395805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lstStyle/>
          <a:p>
            <a:pPr algn="ctr"/>
            <a:r>
              <a:rPr lang="id-ID" sz="2800" dirty="0" smtClean="0">
                <a:latin typeface="Times New Roman" pitchFamily="18" charset="0"/>
                <a:cs typeface="Times New Roman" pitchFamily="18" charset="0"/>
              </a:rPr>
              <a:t>CIRI-CIRI GLOBALISASI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8458200" cy="5486400"/>
          </a:xfrm>
        </p:spPr>
        <p:txBody>
          <a:bodyPr>
            <a:normAutofit fontScale="77500" lnSpcReduction="20000"/>
          </a:bodyPr>
          <a:lstStyle/>
          <a:p>
            <a:pPr lvl="0"/>
            <a:r>
              <a:rPr lang="id-ID" sz="2600" dirty="0" smtClean="0">
                <a:latin typeface="Times New Roman" pitchFamily="18" charset="0"/>
                <a:cs typeface="Times New Roman" pitchFamily="18" charset="0"/>
              </a:rPr>
              <a:t>Perubahan dalam konstantin ruang dan waktu. Perkembangan barang-barang seperti telepon genggam, televisi satelit, dan internet menunjukkan bahwa komunikasi global terjadi sedemikian cepatnya, sementara melalui pergerakan massa semacam turisme memungkinkan kita merasakan banyak hal dari dunia yang berbeda.</a:t>
            </a:r>
            <a:endParaRPr lang="en-US" sz="2600" dirty="0" smtClean="0">
              <a:latin typeface="Times New Roman" pitchFamily="18" charset="0"/>
              <a:cs typeface="Times New Roman" pitchFamily="18" charset="0"/>
            </a:endParaRPr>
          </a:p>
          <a:p>
            <a:pPr lvl="0"/>
            <a:endParaRPr lang="id-ID" sz="2600" dirty="0" smtClean="0">
              <a:latin typeface="Times New Roman" pitchFamily="18" charset="0"/>
              <a:cs typeface="Times New Roman" pitchFamily="18" charset="0"/>
            </a:endParaRPr>
          </a:p>
          <a:p>
            <a:pPr lvl="0"/>
            <a:r>
              <a:rPr lang="id-ID" sz="2600" dirty="0" smtClean="0">
                <a:latin typeface="Times New Roman" pitchFamily="18" charset="0"/>
                <a:cs typeface="Times New Roman" pitchFamily="18" charset="0"/>
              </a:rPr>
              <a:t>Pasar dan produksi ekonomi di negara-negara yang berbeda menjadi saling bergantung sebagai akibat dari pertumbuhan perdagangan internasional, peningkatan pengaruh perusahaan multinasional, dan organisasi semacam </a:t>
            </a:r>
            <a:r>
              <a:rPr lang="id-ID" sz="2600" i="1" dirty="0" smtClean="0">
                <a:latin typeface="Times New Roman" pitchFamily="18" charset="0"/>
                <a:cs typeface="Times New Roman" pitchFamily="18" charset="0"/>
              </a:rPr>
              <a:t>World Trade Organization</a:t>
            </a:r>
            <a:r>
              <a:rPr lang="id-ID" sz="2600" dirty="0" smtClean="0">
                <a:latin typeface="Times New Roman" pitchFamily="18" charset="0"/>
                <a:cs typeface="Times New Roman" pitchFamily="18" charset="0"/>
              </a:rPr>
              <a:t> (WTO).</a:t>
            </a:r>
            <a:endParaRPr lang="en-US" sz="2600" dirty="0" smtClean="0">
              <a:latin typeface="Times New Roman" pitchFamily="18" charset="0"/>
              <a:cs typeface="Times New Roman" pitchFamily="18" charset="0"/>
            </a:endParaRPr>
          </a:p>
          <a:p>
            <a:pPr lvl="0"/>
            <a:endParaRPr lang="id-ID" sz="2600" dirty="0" smtClean="0">
              <a:latin typeface="Times New Roman" pitchFamily="18" charset="0"/>
              <a:cs typeface="Times New Roman" pitchFamily="18" charset="0"/>
            </a:endParaRPr>
          </a:p>
          <a:p>
            <a:pPr lvl="0"/>
            <a:r>
              <a:rPr lang="id-ID" sz="2600" dirty="0" smtClean="0">
                <a:latin typeface="Times New Roman" pitchFamily="18" charset="0"/>
                <a:cs typeface="Times New Roman" pitchFamily="18" charset="0"/>
              </a:rPr>
              <a:t>Peningkatan interaksi kultural melalui perkembangan media massa (terutama televisi, film, musik, dan transmisi berita dan olahraga internasional. Saat ini, kita dapat mengonsumsi dan mengalami gagasan dan pengalaman baru mengenai hal-hal yang melintasi beraneka ragam budaya, misalnya dalam bidang fashion, literatur, dan makanan.</a:t>
            </a:r>
            <a:endParaRPr lang="en-US" sz="2600" dirty="0" smtClean="0">
              <a:latin typeface="Times New Roman" pitchFamily="18" charset="0"/>
              <a:cs typeface="Times New Roman" pitchFamily="18" charset="0"/>
            </a:endParaRPr>
          </a:p>
          <a:p>
            <a:pPr lvl="0"/>
            <a:endParaRPr lang="id-ID" sz="2600" dirty="0" smtClean="0">
              <a:latin typeface="Times New Roman" pitchFamily="18" charset="0"/>
              <a:cs typeface="Times New Roman" pitchFamily="18" charset="0"/>
            </a:endParaRPr>
          </a:p>
          <a:p>
            <a:pPr lvl="0"/>
            <a:r>
              <a:rPr lang="id-ID" sz="2600" dirty="0" smtClean="0">
                <a:latin typeface="Times New Roman" pitchFamily="18" charset="0"/>
                <a:cs typeface="Times New Roman" pitchFamily="18" charset="0"/>
              </a:rPr>
              <a:t>Meningkatnya masalah bersama, misal pada bidang lingkungan hidup, krisis multinasional, inflasi regional dan lain-lain. </a:t>
            </a:r>
          </a:p>
          <a:p>
            <a:endParaRPr lang="id-ID" sz="2600" dirty="0" smtClean="0">
              <a:latin typeface="Times New Roman" pitchFamily="18" charset="0"/>
              <a:cs typeface="Times New Roman" pitchFamily="18" charset="0"/>
            </a:endParaRPr>
          </a:p>
          <a:p>
            <a:endParaRPr lang="id-ID" dirty="0"/>
          </a:p>
        </p:txBody>
      </p:sp>
    </p:spTree>
    <p:extLst>
      <p:ext uri="{BB962C8B-B14F-4D97-AF65-F5344CB8AC3E}">
        <p14:creationId xmlns:p14="http://schemas.microsoft.com/office/powerpoint/2010/main" val="129349815"/>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lstStyle/>
          <a:p>
            <a:pPr algn="ctr"/>
            <a:r>
              <a:rPr lang="id-ID" sz="2800" dirty="0" smtClean="0">
                <a:latin typeface="Times New Roman" pitchFamily="18" charset="0"/>
                <a:cs typeface="Times New Roman" pitchFamily="18" charset="0"/>
              </a:rPr>
              <a:t>SEJARAH GLOBALISASI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458200" cy="5257800"/>
          </a:xfrm>
        </p:spPr>
        <p:txBody>
          <a:bodyPr>
            <a:normAutofit/>
          </a:bodyPr>
          <a:lstStyle/>
          <a:p>
            <a:r>
              <a:rPr lang="id-ID" sz="2400" dirty="0" smtClean="0">
                <a:latin typeface="Times New Roman" pitchFamily="18" charset="0"/>
                <a:cs typeface="Times New Roman" pitchFamily="18" charset="0"/>
              </a:rPr>
              <a:t>Sejarah globalisasi saat ini menunjukkan bahwa konsepnya terkait erat dengan perubahan ekonomi dunia. Krisis ekonomi pada tahun 1970-an, yang memperlihatkan merosotnya laba secara dramatis di semua negara industri, mendorong perusahaan kapitalis untuk berupaya memperluas ciri internasional dalam proses produksi dan pola-pola perdagangannya. </a:t>
            </a:r>
            <a:endParaRPr lang="en-US" sz="2400" dirty="0" smtClean="0">
              <a:latin typeface="Times New Roman" pitchFamily="18" charset="0"/>
              <a:cs typeface="Times New Roman" pitchFamily="18" charset="0"/>
            </a:endParaRPr>
          </a:p>
          <a:p>
            <a:endParaRPr lang="id-ID" sz="2400" dirty="0" smtClean="0">
              <a:latin typeface="Times New Roman" pitchFamily="18" charset="0"/>
              <a:cs typeface="Times New Roman" pitchFamily="18" charset="0"/>
            </a:endParaRPr>
          </a:p>
          <a:p>
            <a:r>
              <a:rPr lang="id-ID" sz="2400" dirty="0" smtClean="0">
                <a:latin typeface="Times New Roman" pitchFamily="18" charset="0"/>
                <a:cs typeface="Times New Roman" pitchFamily="18" charset="0"/>
              </a:rPr>
              <a:t>Dipandang dari konteks ini, globalisasi menandai upaya modal untuk bergerak melampaui belenggu sistem produksi berbasis negara, menuju rezim yang lebih fleksibel dan global.</a:t>
            </a:r>
          </a:p>
          <a:p>
            <a:r>
              <a:rPr lang="id-ID" sz="2400" dirty="0" smtClean="0">
                <a:latin typeface="Times New Roman" pitchFamily="18" charset="0"/>
                <a:cs typeface="Times New Roman" pitchFamily="18" charset="0"/>
              </a:rPr>
              <a:t>Dengan begitu, banyak teori globalisasi yang sejalan dengan tinjauan Marx dan Engels tentang efek kapitalisme yang mengglobal.   </a:t>
            </a:r>
          </a:p>
          <a:p>
            <a:endParaRPr lang="id-ID" dirty="0"/>
          </a:p>
        </p:txBody>
      </p:sp>
    </p:spTree>
    <p:extLst>
      <p:ext uri="{BB962C8B-B14F-4D97-AF65-F5344CB8AC3E}">
        <p14:creationId xmlns:p14="http://schemas.microsoft.com/office/powerpoint/2010/main" val="3263576010"/>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id-ID" sz="2800" dirty="0" smtClean="0">
                <a:latin typeface="Times New Roman" pitchFamily="18" charset="0"/>
                <a:cs typeface="Times New Roman" pitchFamily="18" charset="0"/>
              </a:rPr>
              <a:t>DAMPAK POSITIF GLOBALISASI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458200" cy="5257800"/>
          </a:xfrm>
        </p:spPr>
        <p:txBody>
          <a:bodyPr>
            <a:normAutofit fontScale="92500" lnSpcReduction="20000"/>
          </a:bodyPr>
          <a:lstStyle/>
          <a:p>
            <a:pPr lvl="0"/>
            <a:r>
              <a:rPr lang="id-ID" sz="2600" dirty="0" smtClean="0">
                <a:latin typeface="Times New Roman" pitchFamily="18" charset="0"/>
                <a:cs typeface="Times New Roman" pitchFamily="18" charset="0"/>
              </a:rPr>
              <a:t>Dari aspek politik, globalisasi telah pemerintahan yang dijalankan secara terbuka dan demokratis  di banyak negara maju telah mengilhami kita untuk memiliki pemerintahan yang bersih (</a:t>
            </a:r>
            <a:r>
              <a:rPr lang="id-ID" sz="2600" i="1" dirty="0" smtClean="0">
                <a:latin typeface="Times New Roman" pitchFamily="18" charset="0"/>
                <a:cs typeface="Times New Roman" pitchFamily="18" charset="0"/>
              </a:rPr>
              <a:t>good governance</a:t>
            </a:r>
            <a:r>
              <a:rPr lang="id-ID" sz="2600" dirty="0" smtClean="0">
                <a:latin typeface="Times New Roman" pitchFamily="18" charset="0"/>
                <a:cs typeface="Times New Roman" pitchFamily="18" charset="0"/>
              </a:rPr>
              <a:t>).</a:t>
            </a:r>
          </a:p>
          <a:p>
            <a:pPr lvl="0"/>
            <a:r>
              <a:rPr lang="id-ID" sz="2600" dirty="0" smtClean="0">
                <a:latin typeface="Times New Roman" pitchFamily="18" charset="0"/>
                <a:cs typeface="Times New Roman" pitchFamily="18" charset="0"/>
              </a:rPr>
              <a:t>Dari aspek ekonomi, inovasi dalam teknologi informasi bukan saja telah meningkatkan mobilitas modal, melainkan juga mengakibatkan pekerja ahli di bidang teknik, kedokteran atau desain menjadi bisa melampaui batas-batas negara melalui komputer dengan jaringan internet yang canggih dengan para pelanggan yang berada ribuan mil jauhnya. Terbukanya pasar internasional meningkatkan kesempatan kerja dan devisa negara. Hal ini tentunya akan meningkatkan ekonomi nasional dan selanjutnya menunjang kehidupan ekonomi bangsa.</a:t>
            </a:r>
          </a:p>
          <a:p>
            <a:pPr lvl="0"/>
            <a:r>
              <a:rPr lang="id-ID" sz="2600" dirty="0" smtClean="0">
                <a:latin typeface="Times New Roman" pitchFamily="18" charset="0"/>
                <a:cs typeface="Times New Roman" pitchFamily="18" charset="0"/>
              </a:rPr>
              <a:t>Dari aspek sosial budaya, kemajuan peradaban suatu bangsa dapat dengan mudah diketahui dan dipelajari sehingga dapat memacu kita untuk meningkatkan kualitas diri sehingga akhirnya dapat meningkatkan peradaban bangsa. </a:t>
            </a:r>
          </a:p>
          <a:p>
            <a:endParaRPr lang="id-ID" dirty="0"/>
          </a:p>
        </p:txBody>
      </p:sp>
    </p:spTree>
    <p:extLst>
      <p:ext uri="{BB962C8B-B14F-4D97-AF65-F5344CB8AC3E}">
        <p14:creationId xmlns:p14="http://schemas.microsoft.com/office/powerpoint/2010/main" val="130735714"/>
      </p:ext>
    </p:extLst>
  </p:cSld>
  <p:clrMapOvr>
    <a:masterClrMapping/>
  </p:clrMapOvr>
  <p:transition spd="slow">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pPr algn="ctr"/>
            <a:r>
              <a:rPr lang="id-ID" sz="2800" dirty="0" smtClean="0">
                <a:latin typeface="Times New Roman" pitchFamily="18" charset="0"/>
                <a:cs typeface="Times New Roman" pitchFamily="18" charset="0"/>
              </a:rPr>
              <a:t>DAMPAK NEGATIF GLOBALISASI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fontScale="47500" lnSpcReduction="20000"/>
          </a:bodyPr>
          <a:lstStyle/>
          <a:p>
            <a:pPr lvl="0"/>
            <a:r>
              <a:rPr lang="id-ID" sz="3400" dirty="0" smtClean="0">
                <a:latin typeface="Times New Roman" pitchFamily="18" charset="0"/>
                <a:cs typeface="Times New Roman" pitchFamily="18" charset="0"/>
              </a:rPr>
              <a:t>Dari aspek politik, ideologi liberalisme yang nampaknya membawa kemajuan dan kemakmuran dapat membuat kita berpikir bahwa ideologi ini adalah ideologi yang terbaik sehingga ada kemungkinan ideologi Pancasila yang lebih sesuai dengan nilai dan norma bangsa Indonesia kemudian tersisihkan.  </a:t>
            </a:r>
            <a:endParaRPr lang="en-US" sz="3400" dirty="0" smtClean="0">
              <a:latin typeface="Times New Roman" pitchFamily="18" charset="0"/>
              <a:cs typeface="Times New Roman" pitchFamily="18" charset="0"/>
            </a:endParaRPr>
          </a:p>
          <a:p>
            <a:pPr lvl="0"/>
            <a:r>
              <a:rPr lang="id-ID" sz="3400" dirty="0" smtClean="0">
                <a:latin typeface="Times New Roman" pitchFamily="18" charset="0"/>
                <a:cs typeface="Times New Roman" pitchFamily="18" charset="0"/>
              </a:rPr>
              <a:t> </a:t>
            </a:r>
          </a:p>
          <a:p>
            <a:pPr lvl="0"/>
            <a:r>
              <a:rPr lang="id-ID" sz="3400" dirty="0" smtClean="0">
                <a:latin typeface="Times New Roman" pitchFamily="18" charset="0"/>
                <a:cs typeface="Times New Roman" pitchFamily="18" charset="0"/>
              </a:rPr>
              <a:t>Dari aspek ekonomi, globalisasi menyebabkan tumbuhnya kesadaran konsumen tentang berbagai macam gaya hidup dan produk yang tersedia bagi pasar dunia. Seruan untuk loyal kepada produk nasional dalam pola konsumsi konsumen semakin tidak didengarkan, ketika pelanggan mencari transaksi terbaik dengan uangnya, dari sumber apa saja yang paling bersaing dan cocok. Banyaknya produk luar negeri yang membanjiri negara kita membuat rasa cinta kita akan produk dalam negeri hilang atau berkurang. Masyarakat pun menjadi cenderung konsumtif. Kemudian sistem pemasaran yang bersifat waralaba “franchise” juga membuat produk dalam negeri tidak mampu bersaing dengan produk asing karena kelemahan modal, distribusi dan promosi. Nampaknya globalisasi ekonomi telah menempatkan masyarakat nasional di bawah kendali eksternal dalam bidang sosial ekonomi di mana warga negara tidak berdaya tekanan dari kekuatan eksternal.</a:t>
            </a:r>
            <a:endParaRPr lang="en-US" sz="3400" dirty="0" smtClean="0">
              <a:latin typeface="Times New Roman" pitchFamily="18" charset="0"/>
              <a:cs typeface="Times New Roman" pitchFamily="18" charset="0"/>
            </a:endParaRPr>
          </a:p>
          <a:p>
            <a:pPr lvl="0"/>
            <a:endParaRPr lang="id-ID" sz="3400" dirty="0" smtClean="0">
              <a:latin typeface="Times New Roman" pitchFamily="18" charset="0"/>
              <a:cs typeface="Times New Roman" pitchFamily="18" charset="0"/>
            </a:endParaRPr>
          </a:p>
          <a:p>
            <a:pPr lvl="0"/>
            <a:r>
              <a:rPr lang="id-ID" sz="3400" dirty="0" smtClean="0">
                <a:latin typeface="Times New Roman" pitchFamily="18" charset="0"/>
                <a:cs typeface="Times New Roman" pitchFamily="18" charset="0"/>
              </a:rPr>
              <a:t>Dari aspek sosialbudaya, masyarakat Indonesia terutama generasi muda sangat mudah terpengaruh dengan gaya hidup yang kebarat-baratan atau sangat mengagumi seni budaya asing, sehingga lupa akan jati dirinya sebagai bangsa Indonesia. Begitu cepatnya kemajuan teknologi juga informasi yang tidak tersaring telah menciptakan perubahan mendalam dalam pola pikir mereka yang terkena olehnya. </a:t>
            </a:r>
          </a:p>
          <a:p>
            <a:endParaRPr lang="id-ID" dirty="0"/>
          </a:p>
        </p:txBody>
      </p:sp>
    </p:spTree>
    <p:extLst>
      <p:ext uri="{BB962C8B-B14F-4D97-AF65-F5344CB8AC3E}">
        <p14:creationId xmlns:p14="http://schemas.microsoft.com/office/powerpoint/2010/main" val="1789288440"/>
      </p:ext>
    </p:extLst>
  </p:cSld>
  <p:clrMapOvr>
    <a:masterClrMapping/>
  </p:clrMapOvr>
  <p:transition spd="slow">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2800" dirty="0" smtClean="0">
                <a:latin typeface="Times New Roman" pitchFamily="18" charset="0"/>
                <a:cs typeface="Times New Roman" pitchFamily="18" charset="0"/>
              </a:rPr>
              <a:t>DAMPAK GLOBALISASI TERHADAP NASIONALISME</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458200" cy="5257800"/>
          </a:xfrm>
        </p:spPr>
        <p:txBody>
          <a:bodyPr>
            <a:normAutofit lnSpcReduction="10000"/>
          </a:bodyPr>
          <a:lstStyle/>
          <a:p>
            <a:r>
              <a:rPr lang="id-ID" dirty="0" smtClean="0"/>
              <a:t> </a:t>
            </a:r>
            <a:r>
              <a:rPr lang="en-US" sz="2400" dirty="0" smtClean="0">
                <a:latin typeface="Times New Roman" pitchFamily="18" charset="0"/>
                <a:cs typeface="Times New Roman" pitchFamily="18" charset="0"/>
              </a:rPr>
              <a:t>P</a:t>
            </a:r>
            <a:r>
              <a:rPr lang="id-ID" sz="2400" dirty="0" smtClean="0">
                <a:latin typeface="Times New Roman" pitchFamily="18" charset="0"/>
                <a:cs typeface="Times New Roman" pitchFamily="18" charset="0"/>
              </a:rPr>
              <a:t>roses globalisasi telah memperlemah atau melongsorkan bentuk-bentuk identitas kultural bangsa. Meskipun identitas nasional tetap kuat, khususnya yang bertalian dengan hak-hak legalitas dan warganegara, tetapi identitas lokal, regional dan komunitas menjadi signifikan. Di atas tataran kultur nasional, identifikasi global mulai mendislokasikan dan kadang-kadang menggantikan identifikasi nasional.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id-ID" sz="2400" dirty="0" smtClean="0">
                <a:latin typeface="Times New Roman" pitchFamily="18" charset="0"/>
                <a:cs typeface="Times New Roman" pitchFamily="18" charset="0"/>
              </a:rPr>
              <a:t>Kalidjernih (2009) mengutarakan tantangan global bagi Indonesia antara lain bahwa bagian hidup kita yang berbasis lokal menjadi global karena imigrasi mentransformasikan komunitas lokal yang dahulu homogen ke dalam komunitas-komunitas global. Akhir perang dingin dan globalisasi fase terkini telah melongsorkan ‘negara kesejahteraan-intervensionis yang diperluas’ dan ‘memperlemah ranah kewarganegaraan’. </a:t>
            </a: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val="3285417886"/>
      </p:ext>
    </p:extLst>
  </p:cSld>
  <p:clrMapOvr>
    <a:masterClrMapping/>
  </p:clrMapOvr>
  <p:transition spd="slow">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Pancasila Sebagai Paradigma Pembangunan Nasional</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Istilah paradigma pada awalnya dipergunakan dalam dunia ilmu pengetahuan. Paradigma adalah suatu asumsi dasar dan teoritis yang umum (merupakan sumber nilai) sehingga mrpk suatu sumber hukum, metode, dan penerapan dalam ilmu pengetahuan yang sangat menentukan sifat, ciri serta karakter  ilmu pengetahuan itu sendiri.</a:t>
            </a:r>
          </a:p>
          <a:p>
            <a:pPr algn="just"/>
            <a:r>
              <a:rPr lang="id-ID" dirty="0" smtClean="0"/>
              <a:t>Dalam kehidupan sehari-hari paradigma berkembang menjadi terminologi yang mengandung pengertian sumber nilai, kerangka pikir, orientasi dasar, sumber asas serta arah dan tujuan dari suatu perkembangan, perubahan serta proses dalam suatu bidang tertentu termasuk dalam bidang pembangunan, reformasi maupun bidang pendidikan.</a:t>
            </a: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Pancasila </a:t>
            </a:r>
            <a:r>
              <a:rPr lang="en-US" dirty="0" err="1" smtClean="0"/>
              <a:t>sebagai</a:t>
            </a:r>
            <a:r>
              <a:rPr lang="en-US" dirty="0" smtClean="0"/>
              <a:t> </a:t>
            </a:r>
            <a:r>
              <a:rPr lang="en-US" dirty="0" err="1" smtClean="0"/>
              <a:t>paradigma</a:t>
            </a:r>
            <a:r>
              <a:rPr lang="en-US" dirty="0" smtClean="0"/>
              <a:t> </a:t>
            </a:r>
            <a:r>
              <a:rPr lang="en-US" dirty="0" err="1" smtClean="0"/>
              <a:t>pemb</a:t>
            </a:r>
            <a:r>
              <a:rPr lang="en-US" dirty="0" smtClean="0"/>
              <a:t> </a:t>
            </a:r>
            <a:endParaRPr lang="en-US" dirty="0"/>
          </a:p>
        </p:txBody>
      </p:sp>
      <p:sp>
        <p:nvSpPr>
          <p:cNvPr id="3" name="Content Placeholder 2"/>
          <p:cNvSpPr>
            <a:spLocks noGrp="1"/>
          </p:cNvSpPr>
          <p:nvPr>
            <p:ph idx="1"/>
          </p:nvPr>
        </p:nvSpPr>
        <p:spPr/>
        <p:txBody>
          <a:bodyPr/>
          <a:lstStyle/>
          <a:p>
            <a:pPr algn="just"/>
            <a:r>
              <a:rPr lang="id-ID" dirty="0"/>
              <a:t>Adapun yang dimaksud dengan paradigma pembangunan adalah model atau pola yang mrpk sistem berpikir sebagai upaya untuk melaksanakan perubahan yang direncanakan guna mewujudkan cita-cita kehidupan masyarakat menuju hari esok yang lebih baik.</a:t>
            </a:r>
          </a:p>
          <a:p>
            <a:pPr algn="just"/>
            <a:r>
              <a:rPr lang="id-ID" dirty="0"/>
              <a:t>Pancasila sebagai paradigma pembangunan berarti Pancasila dijadikan sebagai kerangka, acuan, tolok ukur, parameter, arah dan tujuan pembangunan nasional Indonesia.</a:t>
            </a:r>
          </a:p>
          <a:p>
            <a:endParaRPr lang="en-US" dirty="0"/>
          </a:p>
        </p:txBody>
      </p:sp>
    </p:spTree>
    <p:extLst>
      <p:ext uri="{BB962C8B-B14F-4D97-AF65-F5344CB8AC3E}">
        <p14:creationId xmlns:p14="http://schemas.microsoft.com/office/powerpoint/2010/main" val="395548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ltLang="en-US" sz="4000" smtClean="0"/>
              <a:t/>
            </a:r>
            <a:br>
              <a:rPr lang="en-US" altLang="en-US" sz="4000" smtClean="0"/>
            </a:br>
            <a:r>
              <a:rPr lang="en-US" altLang="en-US" sz="4000" smtClean="0"/>
              <a:t/>
            </a:r>
            <a:br>
              <a:rPr lang="en-US" altLang="en-US" sz="4000" smtClean="0"/>
            </a:br>
            <a:endParaRPr lang="en-US" altLang="en-US" sz="4000" smtClean="0"/>
          </a:p>
        </p:txBody>
      </p:sp>
      <p:sp>
        <p:nvSpPr>
          <p:cNvPr id="20483" name="Rectangle 3"/>
          <p:cNvSpPr>
            <a:spLocks noGrp="1" noChangeArrowheads="1"/>
          </p:cNvSpPr>
          <p:nvPr>
            <p:ph type="body" idx="1"/>
          </p:nvPr>
        </p:nvSpPr>
        <p:spPr>
          <a:xfrm>
            <a:off x="457200" y="981075"/>
            <a:ext cx="8229600" cy="5145088"/>
          </a:xfrm>
        </p:spPr>
        <p:txBody>
          <a:bodyPr/>
          <a:lstStyle/>
          <a:p>
            <a:pPr eaLnBrk="1" hangingPunct="1">
              <a:lnSpc>
                <a:spcPct val="90000"/>
              </a:lnSpc>
            </a:pPr>
            <a:r>
              <a:rPr lang="id-ID" altLang="en-US" sz="2800" dirty="0" smtClean="0"/>
              <a:t>Tujuan yang esensial dari Iptek adalah demi kesejahteraan umat manusia, sehingga Iptek pada hakekatnya tidak bebas nilai namun terikat oleh nilai. Pengembangan Iptek sebagai hasil budaya manusia harus didasarkan pada moral Ketuhanan dan Kemanusiaan yang adil dan beradab. - Sila Ketuhanan Yang Maha Esa, mengkomplementasikan ilmu pengetahuan, mencipta, keseimbangan antara rasional dan irasional, antara akal, rasa dan kehendak. Berdasarkan sila ini Iptek tidak hanya memikirkan apa yang ditemukan,</a:t>
            </a:r>
            <a:r>
              <a:rPr lang="en-US" altLang="en-US" sz="2800" dirty="0" smtClean="0"/>
              <a:t> </a:t>
            </a:r>
          </a:p>
        </p:txBody>
      </p:sp>
    </p:spTree>
    <p:extLst>
      <p:ext uri="{BB962C8B-B14F-4D97-AF65-F5344CB8AC3E}">
        <p14:creationId xmlns:p14="http://schemas.microsoft.com/office/powerpoint/2010/main" val="1596206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Pancasila Sebagai Paradigma dalam Pengembangan IPTEK</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Sila I, pengembangan iptek tidak hanya memikirkan apa yang ditemukan, dibuktikan dan diciptakan tetapi juga mempertimbangkan maksud dan akibatnya apakah merugikan manusia dan sekitarnya.</a:t>
            </a:r>
          </a:p>
          <a:p>
            <a:r>
              <a:rPr lang="id-ID" dirty="0" smtClean="0"/>
              <a:t>Sila II, pengembangan iptek harus didasarkan pada hakikat tujuan demi kesejahteraan umat manusia.</a:t>
            </a:r>
          </a:p>
          <a:p>
            <a:r>
              <a:rPr lang="id-ID" dirty="0" smtClean="0"/>
              <a:t>Sila III, pengembangan iptek hendaknya dapat mengembangkan rasa nasionalisme.</a:t>
            </a:r>
          </a:p>
          <a:p>
            <a:r>
              <a:rPr lang="id-ID" dirty="0" smtClean="0"/>
              <a:t>Sila IV, pengembangan iptek dilakukan secara demokratis.</a:t>
            </a:r>
          </a:p>
          <a:p>
            <a:r>
              <a:rPr lang="id-ID" dirty="0" smtClean="0"/>
              <a:t>Sila V, pengembangan iptek haruslah menjaga keseimbangan dan keadilan dalam kehidupan kemanusiaan.</a:t>
            </a:r>
            <a:endParaRPr lang="id-ID"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Pancasila Sebagai Paradigma Reformasi </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Reformasi hukum. Pancasila mrpk norma dan sumber nilai yang jelas dalam melakukan reformasi hukum. Pelaksanaan hukum harus benar-benar dapat mewujudkan negara demokratis dengan supremasi hukum.</a:t>
            </a:r>
          </a:p>
          <a:p>
            <a:pPr algn="just"/>
            <a:r>
              <a:rPr lang="id-ID" dirty="0" smtClean="0"/>
              <a:t>Reformasi politik. Reformasi kehidupan politik yang demokratis dilakukan dengan jalan revitalisasi ideologi Pancasila. Nilai-nilai Pancasila harus dijadikan sebagai sumber nilai dan norma dalam segala penentuan kebijaksanaan negara dan reformasi perundang-undangan.</a:t>
            </a:r>
          </a:p>
          <a:p>
            <a:pPr algn="just"/>
            <a:r>
              <a:rPr lang="id-ID" dirty="0" smtClean="0"/>
              <a:t>Reformasi ekonomi. Pancasila dijadikan landasan dalam pembangunan ekonomi untuk meningkatkan harkat, martabat dan kesejahteraan seluruh rakyat Indonesia. Tidak hanya pertumbuhan ekonomi belaka, tetapi juga pemerataan rakyatnya.</a:t>
            </a:r>
            <a:endParaRPr lang="id-ID" dirty="0"/>
          </a:p>
        </p:txBody>
      </p:sp>
    </p:spTree>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Paradigma Pengembangan Poleksosbudhankam</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Bidang politik. Pembangunan dan pengembangan bidang politik harus benar-benar untuk merealisasikan tujuan demi harkat dan martabat manusia sesuai dengan hak asasi manusia. Selain itu, sistem politik negara harus mengindahkan etika (fatsoen) politik.</a:t>
            </a:r>
          </a:p>
          <a:p>
            <a:pPr algn="just"/>
            <a:r>
              <a:rPr lang="id-ID" dirty="0" smtClean="0"/>
              <a:t>Bidang ekonomi. Pembangunan ekonomi diorientasikan untuk kesejahteraan rakyat  (ekonomi kerakyatan). Oleh karena itu, pengembangan ekonomi yang mendasarkan pada persaingan bebas, monopoli dan lainnya harus dihindarkan.</a:t>
            </a: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....poleksosbudhankam (lanjutan)</a:t>
            </a:r>
            <a:endParaRPr lang="id-ID" dirty="0"/>
          </a:p>
        </p:txBody>
      </p:sp>
      <p:sp>
        <p:nvSpPr>
          <p:cNvPr id="3" name="Content Placeholder 2"/>
          <p:cNvSpPr>
            <a:spLocks noGrp="1"/>
          </p:cNvSpPr>
          <p:nvPr>
            <p:ph idx="1"/>
          </p:nvPr>
        </p:nvSpPr>
        <p:spPr/>
        <p:txBody>
          <a:bodyPr/>
          <a:lstStyle/>
          <a:p>
            <a:pPr algn="just"/>
            <a:r>
              <a:rPr lang="id-ID" dirty="0" smtClean="0"/>
              <a:t>Bidang sosial budaya. Pancasila merupakan sumber normatif bagi peningkatan humanisasi  atau  meningkatkan derajat kemerdekaan manusia dan kebebasan spiritual. </a:t>
            </a:r>
          </a:p>
          <a:p>
            <a:pPr algn="just"/>
            <a:r>
              <a:rPr lang="id-ID" dirty="0" smtClean="0"/>
              <a:t>Bidang hankam. Pertahanan dan keamanan negara bukanlah untuk kekuasaan yang menindas rakyat, namun harus mendasarkan pada tujuan demi terjadinya  harkat dan martabat manusia terutama terjaminnya hak-hak asasi manusia. </a:t>
            </a:r>
            <a:endParaRPr lang="id-ID" dirty="0"/>
          </a:p>
        </p:txBody>
      </p:sp>
    </p:spTree>
  </p:cSld>
  <p:clrMapOvr>
    <a:masterClrMapping/>
  </p:clrMapOvr>
  <p:transition spd="slow">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2800" dirty="0" smtClean="0">
                <a:latin typeface="Times New Roman" pitchFamily="18" charset="0"/>
                <a:cs typeface="Times New Roman" pitchFamily="18" charset="0"/>
              </a:rPr>
              <a:t>GLOBALISASI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id-ID" sz="2400" dirty="0" smtClean="0">
                <a:latin typeface="Times New Roman" pitchFamily="18" charset="0"/>
                <a:cs typeface="Times New Roman" pitchFamily="18" charset="0"/>
              </a:rPr>
              <a:t>Globalisasi adalah sebuah istilah yang memiliki hubungan dengan peningkatan keterkaitan dan ketergantungan antarnegara dan antarmanusia di seluruh dunia melalui perdagangan, investasi, perjalanan, budaya populer, dan bentuk-bentuk interaksi yang lain sehingga batas-batas suatu negara menjadi sempit.</a:t>
            </a:r>
            <a:endParaRPr lang="en-US" sz="2400" dirty="0" smtClean="0">
              <a:latin typeface="Times New Roman" pitchFamily="18" charset="0"/>
              <a:cs typeface="Times New Roman" pitchFamily="18" charset="0"/>
            </a:endParaRPr>
          </a:p>
          <a:p>
            <a:pPr algn="just"/>
            <a:endParaRPr lang="id-ID" sz="2400" dirty="0" smtClean="0">
              <a:latin typeface="Times New Roman" pitchFamily="18" charset="0"/>
              <a:cs typeface="Times New Roman" pitchFamily="18" charset="0"/>
            </a:endParaRPr>
          </a:p>
          <a:p>
            <a:pPr algn="just"/>
            <a:r>
              <a:rPr lang="id-ID" sz="2400" dirty="0" smtClean="0">
                <a:latin typeface="Times New Roman" pitchFamily="18" charset="0"/>
                <a:cs typeface="Times New Roman" pitchFamily="18" charset="0"/>
              </a:rPr>
              <a:t>Jadi globalisasi merupakan suatu proses tatanan masyarakat yang mendunia dan tidak mengenal batas wilayah. Sebagai proses, globalisasi berlangsung melalui dimensi ruang dan waktu. Globalisasi telah berlangsung di segala bidang kehidupan dan teknologi informasi dan komunikasi adalah faktor pendukung globalisasi. </a:t>
            </a:r>
            <a:endParaRPr lang="en-US" sz="2400" dirty="0" smtClean="0">
              <a:latin typeface="Times New Roman" pitchFamily="18" charset="0"/>
              <a:cs typeface="Times New Roman" pitchFamily="18" charset="0"/>
            </a:endParaRPr>
          </a:p>
          <a:p>
            <a:pPr algn="just"/>
            <a:endParaRPr lang="id-ID"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12523645"/>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280</TotalTime>
  <Words>1418</Words>
  <Application>Microsoft Office PowerPoint</Application>
  <PresentationFormat>On-screen Show (4:3)</PresentationFormat>
  <Paragraphs>61</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Constantia</vt:lpstr>
      <vt:lpstr>Times New Roman</vt:lpstr>
      <vt:lpstr>Wingdings 2</vt:lpstr>
      <vt:lpstr>Flow</vt:lpstr>
      <vt:lpstr>Pancasila sebagai  landasan etik bagi IPTEK</vt:lpstr>
      <vt:lpstr>Pancasila Sebagai Paradigma Pembangunan Nasional</vt:lpstr>
      <vt:lpstr>Pancasila sebagai paradigma pemb </vt:lpstr>
      <vt:lpstr>  </vt:lpstr>
      <vt:lpstr>Pancasila Sebagai Paradigma dalam Pengembangan IPTEK</vt:lpstr>
      <vt:lpstr>Pancasila Sebagai Paradigma Reformasi </vt:lpstr>
      <vt:lpstr>Paradigma Pengembangan Poleksosbudhankam</vt:lpstr>
      <vt:lpstr>....poleksosbudhankam (lanjutan)</vt:lpstr>
      <vt:lpstr>GLOBALISASI</vt:lpstr>
      <vt:lpstr>PowerPoint Presentation</vt:lpstr>
      <vt:lpstr>CIRI-CIRI GLOBALISASI</vt:lpstr>
      <vt:lpstr>SEJARAH GLOBALISASI</vt:lpstr>
      <vt:lpstr>DAMPAK POSITIF GLOBALISASI</vt:lpstr>
      <vt:lpstr>DAMPAK NEGATIF GLOBALISASI</vt:lpstr>
      <vt:lpstr>DAMPAK GLOBALISASI TERHADAP NASIONALISME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GLOBALISASI</dc:title>
  <dc:creator>RUSNAINI</dc:creator>
  <cp:lastModifiedBy>Lilik</cp:lastModifiedBy>
  <cp:revision>22</cp:revision>
  <dcterms:created xsi:type="dcterms:W3CDTF">2006-08-16T00:00:00Z</dcterms:created>
  <dcterms:modified xsi:type="dcterms:W3CDTF">2020-12-22T06:38:24Z</dcterms:modified>
</cp:coreProperties>
</file>