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6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C84A53-31EF-4E5B-B5E9-36504AE69B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41D754E-3A7C-43FA-A06D-A05171C63F3F}" type="datetimeFigureOut">
              <a:rPr lang="en-US" smtClean="0"/>
              <a:t>10/27/2021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ANALISIS PROSPEKTIF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04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 t="3851" r="10011" b="5162"/>
          <a:stretch>
            <a:fillRect/>
          </a:stretch>
        </p:blipFill>
        <p:spPr bwMode="auto">
          <a:xfrm>
            <a:off x="971600" y="764704"/>
            <a:ext cx="6408712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4880599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Tingkat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Ketergantungan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000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5" t="23624" r="13931" b="22771"/>
          <a:stretch>
            <a:fillRect/>
          </a:stretch>
        </p:blipFill>
        <p:spPr bwMode="auto">
          <a:xfrm>
            <a:off x="467544" y="332656"/>
            <a:ext cx="741682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23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064896" cy="5636096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latin typeface="+mj-lt"/>
              </a:rPr>
              <a:t>Analisis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prospektif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digunakan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menentukan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tingkat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pengaruh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ketergantungan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antar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faktor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keberlanjutan</a:t>
            </a:r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>
                <a:latin typeface="+mj-lt"/>
              </a:rPr>
              <a:t>Faktor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digunakan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analisis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prospektif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atribut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pengungkit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dihasilkan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analisis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MDS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leverage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lebih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lanjut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disebut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faktor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kunci</a:t>
            </a:r>
            <a:endParaRPr lang="en-US" sz="2400" dirty="0">
              <a:latin typeface="+mj-lt"/>
            </a:endParaRPr>
          </a:p>
          <a:p>
            <a:r>
              <a:rPr lang="en-US" sz="2400" dirty="0" err="1">
                <a:latin typeface="+mj-lt"/>
              </a:rPr>
              <a:t>A</a:t>
            </a:r>
            <a:r>
              <a:rPr lang="en-US" sz="2400" dirty="0" err="1" smtClean="0">
                <a:latin typeface="+mj-lt"/>
              </a:rPr>
              <a:t>nalisis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prospektif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dilakukan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menentukan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faktor-faktor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pengungkit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berpengaruh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terhadap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sistem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ini</a:t>
            </a:r>
            <a:r>
              <a:rPr lang="en-US" sz="2400" dirty="0">
                <a:latin typeface="+mj-lt"/>
              </a:rPr>
              <a:t> (</a:t>
            </a:r>
            <a:r>
              <a:rPr lang="en-US" sz="2400" i="1" dirty="0">
                <a:latin typeface="+mj-lt"/>
              </a:rPr>
              <a:t>existing condition</a:t>
            </a:r>
            <a:r>
              <a:rPr lang="en-US" sz="2400" dirty="0">
                <a:latin typeface="+mj-lt"/>
              </a:rPr>
              <a:t>), </a:t>
            </a:r>
            <a:r>
              <a:rPr lang="en-US" sz="2400" dirty="0" err="1">
                <a:latin typeface="+mj-lt"/>
              </a:rPr>
              <a:t>dilanjutkan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penentuan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faktor-faktor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kunci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mempengaruhi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tingkat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keberlanjutan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sistem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dikaji</a:t>
            </a:r>
            <a:r>
              <a:rPr lang="en-US" sz="2400" dirty="0">
                <a:latin typeface="+mj-lt"/>
              </a:rPr>
              <a:t>. </a:t>
            </a:r>
            <a:endParaRPr lang="en-US" sz="2400" dirty="0" smtClean="0">
              <a:latin typeface="+mj-lt"/>
            </a:endParaRPr>
          </a:p>
          <a:p>
            <a:r>
              <a:rPr lang="en-US" sz="2400" i="1" dirty="0" smtClean="0">
                <a:latin typeface="+mj-lt"/>
              </a:rPr>
              <a:t>Software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yang </a:t>
            </a:r>
            <a:r>
              <a:rPr lang="en-US" sz="2400" dirty="0" err="1">
                <a:latin typeface="+mj-lt"/>
              </a:rPr>
              <a:t>digunakan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menganalisis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exsimpro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software</a:t>
            </a:r>
            <a:endParaRPr lang="en-US" sz="2400" dirty="0">
              <a:latin typeface="+mj-lt"/>
            </a:endParaRPr>
          </a:p>
          <a:p>
            <a:endParaRPr lang="en-US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4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20080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14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914400"/>
            <a:ext cx="6840760" cy="553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85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34481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64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r>
              <a:rPr lang="en-US" sz="2400" i="1" dirty="0">
                <a:latin typeface="Adobe Garamond Pro Bold" pitchFamily="18" charset="0"/>
              </a:rPr>
              <a:t>Key </a:t>
            </a:r>
            <a:r>
              <a:rPr lang="en-US" sz="2400" i="1" dirty="0" err="1">
                <a:latin typeface="Adobe Garamond Pro Bold" pitchFamily="18" charset="0"/>
              </a:rPr>
              <a:t>informan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meliputi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perwakilan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dari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unsur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pemerintahan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sebagai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pengambil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kebijakan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perwakilan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dari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perguruan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tinggi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 smtClean="0">
                <a:latin typeface="Adobe Garamond Pro Bold" pitchFamily="18" charset="0"/>
              </a:rPr>
              <a:t>setempat</a:t>
            </a:r>
            <a:endParaRPr lang="en-US" sz="2400" dirty="0" smtClean="0">
              <a:latin typeface="Adobe Garamond Pro Bold" pitchFamily="18" charset="0"/>
            </a:endParaRPr>
          </a:p>
          <a:p>
            <a:r>
              <a:rPr lang="en-US" sz="2400" dirty="0" err="1">
                <a:latin typeface="Adobe Garamond Pro Bold" pitchFamily="18" charset="0"/>
              </a:rPr>
              <a:t>Penentuan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pengaruh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faktor-faktor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kunci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dengan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mengisi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matriks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dengan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penilaian</a:t>
            </a:r>
            <a:r>
              <a:rPr lang="en-US" sz="2400" dirty="0">
                <a:latin typeface="Adobe Garamond Pro Bold" pitchFamily="18" charset="0"/>
              </a:rPr>
              <a:t> A, V, X </a:t>
            </a:r>
            <a:r>
              <a:rPr lang="en-US" sz="2400" dirty="0" err="1">
                <a:latin typeface="Adobe Garamond Pro Bold" pitchFamily="18" charset="0"/>
              </a:rPr>
              <a:t>dan</a:t>
            </a:r>
            <a:r>
              <a:rPr lang="en-US" sz="2400" dirty="0">
                <a:latin typeface="Adobe Garamond Pro Bold" pitchFamily="18" charset="0"/>
              </a:rPr>
              <a:t> O. </a:t>
            </a:r>
            <a:endParaRPr lang="en-US" sz="2400" dirty="0" smtClean="0">
              <a:latin typeface="Adobe Garamond Pro Bold" pitchFamily="18" charset="0"/>
            </a:endParaRPr>
          </a:p>
          <a:p>
            <a:r>
              <a:rPr lang="en-US" sz="2400" dirty="0" err="1" smtClean="0">
                <a:latin typeface="Adobe Garamond Pro Bold" pitchFamily="18" charset="0"/>
              </a:rPr>
              <a:t>Penilaian</a:t>
            </a:r>
            <a:r>
              <a:rPr lang="en-US" sz="2400" dirty="0" smtClean="0">
                <a:latin typeface="Adobe Garamond Pro Bold" pitchFamily="18" charset="0"/>
              </a:rPr>
              <a:t> </a:t>
            </a:r>
            <a:r>
              <a:rPr lang="en-US" sz="2400" dirty="0">
                <a:latin typeface="Adobe Garamond Pro Bold" pitchFamily="18" charset="0"/>
              </a:rPr>
              <a:t>V </a:t>
            </a:r>
            <a:r>
              <a:rPr lang="en-US" sz="2400" dirty="0" err="1">
                <a:latin typeface="Adobe Garamond Pro Bold" pitchFamily="18" charset="0"/>
              </a:rPr>
              <a:t>ketika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baris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mempengaruhi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 smtClean="0">
                <a:latin typeface="Adobe Garamond Pro Bold" pitchFamily="18" charset="0"/>
              </a:rPr>
              <a:t>kolom</a:t>
            </a:r>
            <a:endParaRPr lang="en-US" sz="2400" dirty="0" smtClean="0">
              <a:latin typeface="Adobe Garamond Pro Bold" pitchFamily="18" charset="0"/>
            </a:endParaRPr>
          </a:p>
          <a:p>
            <a:r>
              <a:rPr lang="en-US" sz="2400" dirty="0" smtClean="0">
                <a:latin typeface="Adobe Garamond Pro Bold" pitchFamily="18" charset="0"/>
              </a:rPr>
              <a:t>A </a:t>
            </a:r>
            <a:r>
              <a:rPr lang="en-US" sz="2400" dirty="0" err="1">
                <a:latin typeface="Adobe Garamond Pro Bold" pitchFamily="18" charset="0"/>
              </a:rPr>
              <a:t>ketika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kolom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mempengaruhi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 smtClean="0">
                <a:latin typeface="Adobe Garamond Pro Bold" pitchFamily="18" charset="0"/>
              </a:rPr>
              <a:t>baris</a:t>
            </a:r>
            <a:endParaRPr lang="en-US" sz="2400" dirty="0" smtClean="0">
              <a:latin typeface="Adobe Garamond Pro Bold" pitchFamily="18" charset="0"/>
            </a:endParaRPr>
          </a:p>
          <a:p>
            <a:r>
              <a:rPr lang="en-US" sz="2400" dirty="0" smtClean="0">
                <a:latin typeface="Adobe Garamond Pro Bold" pitchFamily="18" charset="0"/>
              </a:rPr>
              <a:t>X </a:t>
            </a:r>
            <a:r>
              <a:rPr lang="en-US" sz="2400" dirty="0" err="1">
                <a:latin typeface="Adobe Garamond Pro Bold" pitchFamily="18" charset="0"/>
              </a:rPr>
              <a:t>ketika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baris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kolom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saling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 smtClean="0">
                <a:latin typeface="Adobe Garamond Pro Bold" pitchFamily="18" charset="0"/>
              </a:rPr>
              <a:t>mempengaruhi</a:t>
            </a:r>
            <a:r>
              <a:rPr lang="en-US" sz="2400" dirty="0" smtClean="0">
                <a:latin typeface="Adobe Garamond Pro Bold" pitchFamily="18" charset="0"/>
              </a:rPr>
              <a:t> </a:t>
            </a:r>
          </a:p>
          <a:p>
            <a:r>
              <a:rPr lang="en-US" sz="2400" dirty="0" smtClean="0">
                <a:latin typeface="Adobe Garamond Pro Bold" pitchFamily="18" charset="0"/>
              </a:rPr>
              <a:t>O </a:t>
            </a:r>
            <a:r>
              <a:rPr lang="en-US" sz="2400" dirty="0" err="1">
                <a:latin typeface="Adobe Garamond Pro Bold" pitchFamily="18" charset="0"/>
              </a:rPr>
              <a:t>ketika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tidak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ada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hubungan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antara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baris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 smtClean="0">
                <a:latin typeface="Adobe Garamond Pro Bold" pitchFamily="18" charset="0"/>
              </a:rPr>
              <a:t>kolom</a:t>
            </a:r>
            <a:endParaRPr lang="en-US" sz="2400" dirty="0">
              <a:latin typeface="Adobe Garamond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7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0" t="31944" r="36725" b="39088"/>
          <a:stretch/>
        </p:blipFill>
        <p:spPr bwMode="auto">
          <a:xfrm>
            <a:off x="251520" y="1307660"/>
            <a:ext cx="7632848" cy="413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8906" y="764704"/>
            <a:ext cx="5575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oper Black" pitchFamily="18" charset="0"/>
              </a:rPr>
              <a:t>Matriks</a:t>
            </a:r>
            <a:r>
              <a:rPr lang="en-US" dirty="0">
                <a:latin typeface="Cooper Black" pitchFamily="18" charset="0"/>
              </a:rPr>
              <a:t> </a:t>
            </a:r>
            <a:r>
              <a:rPr lang="en-US" dirty="0" err="1">
                <a:latin typeface="Cooper Black" pitchFamily="18" charset="0"/>
              </a:rPr>
              <a:t>Pengaruh</a:t>
            </a:r>
            <a:r>
              <a:rPr lang="en-US" dirty="0">
                <a:latin typeface="Cooper Black" pitchFamily="18" charset="0"/>
              </a:rPr>
              <a:t> </a:t>
            </a:r>
            <a:r>
              <a:rPr lang="en-US" dirty="0" err="1">
                <a:latin typeface="Cooper Black" pitchFamily="18" charset="0"/>
              </a:rPr>
              <a:t>Antar</a:t>
            </a:r>
            <a:r>
              <a:rPr lang="en-US" dirty="0">
                <a:latin typeface="Cooper Black" pitchFamily="18" charset="0"/>
              </a:rPr>
              <a:t> </a:t>
            </a:r>
            <a:r>
              <a:rPr lang="en-US" dirty="0" err="1">
                <a:latin typeface="Cooper Black" pitchFamily="18" charset="0"/>
              </a:rPr>
              <a:t>Faktor-Faktor</a:t>
            </a:r>
            <a:r>
              <a:rPr lang="en-US" dirty="0">
                <a:latin typeface="Cooper Black" pitchFamily="18" charset="0"/>
              </a:rPr>
              <a:t> </a:t>
            </a:r>
            <a:r>
              <a:rPr lang="en-US" dirty="0" err="1">
                <a:latin typeface="Cooper Black" pitchFamily="18" charset="0"/>
              </a:rPr>
              <a:t>Kunci</a:t>
            </a:r>
            <a:endParaRPr lang="en-US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10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err="1">
                <a:latin typeface="Adobe Garamond Pro Bold" pitchFamily="18" charset="0"/>
              </a:rPr>
              <a:t>Hasil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analisis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prospektif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disajikan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dalam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bentuk</a:t>
            </a:r>
            <a:r>
              <a:rPr lang="en-US" sz="2400" dirty="0">
                <a:latin typeface="Adobe Garamond Pro Bold" pitchFamily="18" charset="0"/>
              </a:rPr>
              <a:t> diagram yang </a:t>
            </a:r>
            <a:r>
              <a:rPr lang="en-US" sz="2400" dirty="0" err="1">
                <a:latin typeface="Adobe Garamond Pro Bold" pitchFamily="18" charset="0"/>
              </a:rPr>
              <a:t>dibagi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menjadi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empat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kuadran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yaitu</a:t>
            </a:r>
            <a:r>
              <a:rPr lang="en-US" sz="2400" dirty="0">
                <a:latin typeface="Adobe Garamond Pro Bold" pitchFamily="18" charset="0"/>
              </a:rPr>
              <a:t>:  </a:t>
            </a:r>
            <a:endParaRPr lang="en-US" sz="2400" dirty="0" smtClean="0">
              <a:latin typeface="Adobe Garamond Pro Bold" pitchFamily="18" charset="0"/>
            </a:endParaRPr>
          </a:p>
          <a:p>
            <a:pPr marL="571500" indent="-457200">
              <a:buAutoNum type="arabicParenR"/>
            </a:pPr>
            <a:r>
              <a:rPr lang="en-US" sz="2400" dirty="0" err="1" smtClean="0">
                <a:latin typeface="Adobe Garamond Pro Bold" pitchFamily="18" charset="0"/>
              </a:rPr>
              <a:t>kuadran</a:t>
            </a:r>
            <a:r>
              <a:rPr lang="en-US" sz="2400" dirty="0" smtClean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pertama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memuat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penentu</a:t>
            </a:r>
            <a:r>
              <a:rPr lang="en-US" sz="2400" dirty="0">
                <a:latin typeface="Adobe Garamond Pro Bold" pitchFamily="18" charset="0"/>
              </a:rPr>
              <a:t> (</a:t>
            </a:r>
            <a:r>
              <a:rPr lang="en-US" sz="2400" i="1" dirty="0">
                <a:latin typeface="Adobe Garamond Pro Bold" pitchFamily="18" charset="0"/>
              </a:rPr>
              <a:t>driving variables</a:t>
            </a:r>
            <a:r>
              <a:rPr lang="en-US" sz="2400" dirty="0">
                <a:latin typeface="Adobe Garamond Pro Bold" pitchFamily="18" charset="0"/>
              </a:rPr>
              <a:t>) yang </a:t>
            </a:r>
            <a:r>
              <a:rPr lang="en-US" sz="2400" dirty="0" err="1">
                <a:latin typeface="Adobe Garamond Pro Bold" pitchFamily="18" charset="0"/>
              </a:rPr>
              <a:t>memiliki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pengaruh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kuat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dengan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ketergantungan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antar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rendah</a:t>
            </a:r>
            <a:r>
              <a:rPr lang="en-US" sz="2400" dirty="0">
                <a:latin typeface="Adobe Garamond Pro Bold" pitchFamily="18" charset="0"/>
              </a:rPr>
              <a:t>; </a:t>
            </a:r>
            <a:endParaRPr lang="en-US" sz="2400" dirty="0" smtClean="0">
              <a:latin typeface="Adobe Garamond Pro Bold" pitchFamily="18" charset="0"/>
            </a:endParaRPr>
          </a:p>
          <a:p>
            <a:pPr marL="571500" indent="-457200">
              <a:buAutoNum type="arabicParenR"/>
            </a:pPr>
            <a:r>
              <a:rPr lang="en-US" sz="2400" dirty="0" err="1" smtClean="0">
                <a:latin typeface="Adobe Garamond Pro Bold" pitchFamily="18" charset="0"/>
              </a:rPr>
              <a:t>kuadran</a:t>
            </a:r>
            <a:r>
              <a:rPr lang="en-US" sz="2400" dirty="0" smtClean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kedua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memuat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penghubung</a:t>
            </a:r>
            <a:r>
              <a:rPr lang="en-US" sz="2400" dirty="0">
                <a:latin typeface="Adobe Garamond Pro Bold" pitchFamily="18" charset="0"/>
              </a:rPr>
              <a:t> (</a:t>
            </a:r>
            <a:r>
              <a:rPr lang="en-US" sz="2400" i="1" dirty="0">
                <a:latin typeface="Adobe Garamond Pro Bold" pitchFamily="18" charset="0"/>
              </a:rPr>
              <a:t>leverage variables</a:t>
            </a:r>
            <a:r>
              <a:rPr lang="en-US" sz="2400" dirty="0">
                <a:latin typeface="Adobe Garamond Pro Bold" pitchFamily="18" charset="0"/>
              </a:rPr>
              <a:t>) </a:t>
            </a:r>
            <a:r>
              <a:rPr lang="en-US" sz="2400" dirty="0" err="1">
                <a:latin typeface="Adobe Garamond Pro Bold" pitchFamily="18" charset="0"/>
              </a:rPr>
              <a:t>dengan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pengaruh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kuat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ketergantungan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antar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yang </a:t>
            </a:r>
            <a:r>
              <a:rPr lang="en-US" sz="2400" dirty="0" err="1">
                <a:latin typeface="Adobe Garamond Pro Bold" pitchFamily="18" charset="0"/>
              </a:rPr>
              <a:t>tinggi</a:t>
            </a:r>
            <a:r>
              <a:rPr lang="en-US" sz="2400" dirty="0">
                <a:latin typeface="Adobe Garamond Pro Bold" pitchFamily="18" charset="0"/>
              </a:rPr>
              <a:t> </a:t>
            </a:r>
          </a:p>
          <a:p>
            <a:pPr marL="571500" indent="-457200">
              <a:buAutoNum type="arabicParenR"/>
            </a:pPr>
            <a:r>
              <a:rPr lang="en-US" sz="2400" dirty="0" err="1" smtClean="0">
                <a:latin typeface="Adobe Garamond Pro Bold" pitchFamily="18" charset="0"/>
              </a:rPr>
              <a:t>kuadran</a:t>
            </a:r>
            <a:r>
              <a:rPr lang="en-US" sz="2400" dirty="0" smtClean="0">
                <a:latin typeface="Adobe Garamond Pro Bold" pitchFamily="18" charset="0"/>
              </a:rPr>
              <a:t>  </a:t>
            </a:r>
            <a:r>
              <a:rPr lang="en-US" sz="2400" dirty="0" err="1">
                <a:latin typeface="Adobe Garamond Pro Bold" pitchFamily="18" charset="0"/>
              </a:rPr>
              <a:t>ketiga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memuat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terikat</a:t>
            </a:r>
            <a:r>
              <a:rPr lang="en-US" sz="2400" dirty="0">
                <a:latin typeface="Adobe Garamond Pro Bold" pitchFamily="18" charset="0"/>
              </a:rPr>
              <a:t> (</a:t>
            </a:r>
            <a:r>
              <a:rPr lang="en-US" sz="2400" i="1" dirty="0">
                <a:latin typeface="Adobe Garamond Pro Bold" pitchFamily="18" charset="0"/>
              </a:rPr>
              <a:t>output </a:t>
            </a:r>
            <a:r>
              <a:rPr lang="en-US" sz="2400" i="1" dirty="0" err="1">
                <a:latin typeface="Adobe Garamond Pro Bold" pitchFamily="18" charset="0"/>
              </a:rPr>
              <a:t>variabels</a:t>
            </a:r>
            <a:r>
              <a:rPr lang="en-US" sz="2400" dirty="0">
                <a:latin typeface="Adobe Garamond Pro Bold" pitchFamily="18" charset="0"/>
              </a:rPr>
              <a:t>) yang </a:t>
            </a:r>
            <a:r>
              <a:rPr lang="en-US" sz="2400" dirty="0" err="1">
                <a:latin typeface="Adobe Garamond Pro Bold" pitchFamily="18" charset="0"/>
              </a:rPr>
              <a:t>mempunyai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pengaruh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kecil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dengan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ketergantungan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antar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tinggi</a:t>
            </a:r>
            <a:r>
              <a:rPr lang="en-US" sz="2400" dirty="0">
                <a:latin typeface="Adobe Garamond Pro Bold" pitchFamily="18" charset="0"/>
              </a:rPr>
              <a:t> </a:t>
            </a:r>
          </a:p>
          <a:p>
            <a:pPr marL="571500" indent="-457200">
              <a:buAutoNum type="arabicParenR"/>
            </a:pPr>
            <a:r>
              <a:rPr lang="en-US" sz="2400" dirty="0" err="1" smtClean="0">
                <a:latin typeface="Adobe Garamond Pro Bold" pitchFamily="18" charset="0"/>
              </a:rPr>
              <a:t>kuadran</a:t>
            </a:r>
            <a:r>
              <a:rPr lang="en-US" sz="2400" dirty="0" smtClean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keempat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memuat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bebas</a:t>
            </a:r>
            <a:r>
              <a:rPr lang="en-US" sz="2400" dirty="0">
                <a:latin typeface="Adobe Garamond Pro Bold" pitchFamily="18" charset="0"/>
              </a:rPr>
              <a:t> (</a:t>
            </a:r>
            <a:r>
              <a:rPr lang="en-US" sz="2400" i="1" dirty="0">
                <a:latin typeface="Adobe Garamond Pro Bold" pitchFamily="18" charset="0"/>
              </a:rPr>
              <a:t>marginal variables</a:t>
            </a:r>
            <a:r>
              <a:rPr lang="en-US" sz="2400" dirty="0">
                <a:latin typeface="Adobe Garamond Pro Bold" pitchFamily="18" charset="0"/>
              </a:rPr>
              <a:t>) yang </a:t>
            </a:r>
            <a:r>
              <a:rPr lang="en-US" sz="2400" dirty="0" err="1">
                <a:latin typeface="Adobe Garamond Pro Bold" pitchFamily="18" charset="0"/>
              </a:rPr>
              <a:t>memiliki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pengaruh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kecil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dengan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ketergantungan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antar</a:t>
            </a:r>
            <a:r>
              <a:rPr lang="en-US" sz="2400" dirty="0">
                <a:latin typeface="Adobe Garamond Pro Bold" pitchFamily="18" charset="0"/>
              </a:rPr>
              <a:t> </a:t>
            </a:r>
            <a:r>
              <a:rPr lang="en-US" sz="2400" dirty="0" err="1">
                <a:latin typeface="Adobe Garamond Pro Bold" pitchFamily="18" charset="0"/>
              </a:rPr>
              <a:t>faktor</a:t>
            </a:r>
            <a:r>
              <a:rPr lang="en-US" sz="2400" dirty="0">
                <a:latin typeface="Adobe Garamond Pro Bold" pitchFamily="18" charset="0"/>
              </a:rPr>
              <a:t> yang </a:t>
            </a:r>
            <a:r>
              <a:rPr lang="en-US" sz="2400" dirty="0" err="1">
                <a:latin typeface="Adobe Garamond Pro Bold" pitchFamily="18" charset="0"/>
              </a:rPr>
              <a:t>rendah</a:t>
            </a:r>
            <a:r>
              <a:rPr lang="en-US" sz="2400" dirty="0">
                <a:latin typeface="Adobe Garamond Pro Bol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</TotalTime>
  <Words>241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ANALISIS PROSPEKTIF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PROSPEKTIF</dc:title>
  <dc:creator>asus</dc:creator>
  <cp:lastModifiedBy>asus</cp:lastModifiedBy>
  <cp:revision>8</cp:revision>
  <dcterms:created xsi:type="dcterms:W3CDTF">2021-10-27T06:17:26Z</dcterms:created>
  <dcterms:modified xsi:type="dcterms:W3CDTF">2021-10-27T11:18:07Z</dcterms:modified>
</cp:coreProperties>
</file>