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8" r:id="rId3"/>
    <p:sldId id="259" r:id="rId4"/>
    <p:sldId id="272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74" r:id="rId14"/>
    <p:sldId id="267" r:id="rId15"/>
    <p:sldId id="268" r:id="rId16"/>
    <p:sldId id="271" r:id="rId17"/>
    <p:sldId id="275" r:id="rId18"/>
    <p:sldId id="276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E454-D6F9-4C3D-A780-3A52C03101F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29083-1629-418F-ACB0-427001D1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036330D-387F-4D13-916A-2CF5DEA3FA1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AC04D4-0E4F-4136-9A3D-5B369C84AED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A261C81-89EF-4355-8CA9-AAE058B8D6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 Bold" pitchFamily="18" charset="0"/>
              </a:rPr>
              <a:t>MULTI DIMENSIONAL SCALLING</a:t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dirty="0" smtClean="0">
                <a:latin typeface="Adobe Caslon Pro Bold" pitchFamily="18" charset="0"/>
              </a:rPr>
              <a:t>(MDS)</a:t>
            </a:r>
            <a:endParaRPr lang="en-US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6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2411760" cy="4536504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Comic Sans MS" pitchFamily="66" charset="0"/>
              </a:rPr>
              <a:t>Desain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Kuesioner</a:t>
            </a:r>
            <a:r>
              <a:rPr lang="en-US" sz="2400" b="1" dirty="0" smtClean="0">
                <a:latin typeface="Comic Sans MS" pitchFamily="66" charset="0"/>
              </a:rPr>
              <a:t/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dirty="0" err="1">
                <a:latin typeface="Comic Sans MS" pitchFamily="66" charset="0"/>
              </a:rPr>
              <a:t>Atribut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dalam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setiap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dimensi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id-ID" sz="2400" dirty="0">
                <a:latin typeface="Comic Sans MS" pitchFamily="66" charset="0"/>
              </a:rPr>
              <a:t>diklasifikasikan </a:t>
            </a:r>
            <a:r>
              <a:rPr lang="en-US" sz="2400" dirty="0" err="1">
                <a:latin typeface="Comic Sans MS" pitchFamily="66" charset="0"/>
              </a:rPr>
              <a:t>berdasarkan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kriteria</a:t>
            </a:r>
            <a:r>
              <a:rPr lang="en-US" sz="2400" dirty="0">
                <a:latin typeface="Comic Sans MS" pitchFamily="66" charset="0"/>
              </a:rPr>
              <a:t> “</a:t>
            </a:r>
            <a:r>
              <a:rPr lang="en-US" sz="2400" dirty="0" err="1">
                <a:latin typeface="Comic Sans MS" pitchFamily="66" charset="0"/>
              </a:rPr>
              <a:t>baik</a:t>
            </a:r>
            <a:r>
              <a:rPr lang="en-US" sz="2400" dirty="0">
                <a:latin typeface="Comic Sans MS" pitchFamily="66" charset="0"/>
              </a:rPr>
              <a:t>” </a:t>
            </a:r>
            <a:r>
              <a:rPr lang="en-US" sz="2400" dirty="0" err="1">
                <a:latin typeface="Comic Sans MS" pitchFamily="66" charset="0"/>
              </a:rPr>
              <a:t>dan</a:t>
            </a:r>
            <a:r>
              <a:rPr lang="en-US" sz="2400" dirty="0">
                <a:latin typeface="Comic Sans MS" pitchFamily="66" charset="0"/>
              </a:rPr>
              <a:t> “</a:t>
            </a:r>
            <a:r>
              <a:rPr lang="en-US" sz="2400" dirty="0" err="1">
                <a:latin typeface="Comic Sans MS" pitchFamily="66" charset="0"/>
              </a:rPr>
              <a:t>buruk</a:t>
            </a:r>
            <a:r>
              <a:rPr lang="en-US" sz="2400" dirty="0">
                <a:latin typeface="Comic Sans MS" pitchFamily="66" charset="0"/>
              </a:rPr>
              <a:t>” </a:t>
            </a:r>
            <a:r>
              <a:rPr lang="en-US" sz="2400" dirty="0" err="1">
                <a:latin typeface="Comic Sans MS" pitchFamily="66" charset="0"/>
              </a:rPr>
              <a:t>menggunakan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konsep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dari</a:t>
            </a:r>
            <a:r>
              <a:rPr lang="en-US" sz="2400" dirty="0">
                <a:latin typeface="Comic Sans MS" pitchFamily="66" charset="0"/>
              </a:rPr>
              <a:t> Fisheries Centre </a:t>
            </a:r>
            <a:endParaRPr lang="en-US" sz="2400" b="1" dirty="0" smtClean="0">
              <a:latin typeface="Comic Sans MS" pitchFamily="66" charset="0"/>
            </a:endParaRPr>
          </a:p>
        </p:txBody>
      </p:sp>
      <p:pic>
        <p:nvPicPr>
          <p:cNvPr id="573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76201"/>
            <a:ext cx="6768752" cy="6507163"/>
          </a:xfrm>
        </p:spPr>
      </p:pic>
    </p:spTree>
    <p:extLst>
      <p:ext uri="{BB962C8B-B14F-4D97-AF65-F5344CB8AC3E}">
        <p14:creationId xmlns:p14="http://schemas.microsoft.com/office/powerpoint/2010/main" val="266035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65126"/>
            <a:ext cx="8784975" cy="6215063"/>
          </a:xfrm>
        </p:spPr>
      </p:pic>
    </p:spTree>
    <p:extLst>
      <p:ext uri="{BB962C8B-B14F-4D97-AF65-F5344CB8AC3E}">
        <p14:creationId xmlns:p14="http://schemas.microsoft.com/office/powerpoint/2010/main" val="77810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"/>
            <a:ext cx="8424935" cy="6708775"/>
          </a:xfrm>
        </p:spPr>
      </p:pic>
    </p:spTree>
    <p:extLst>
      <p:ext uri="{BB962C8B-B14F-4D97-AF65-F5344CB8AC3E}">
        <p14:creationId xmlns:p14="http://schemas.microsoft.com/office/powerpoint/2010/main" val="159043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111080"/>
          </a:xfrm>
        </p:spPr>
        <p:txBody>
          <a:bodyPr/>
          <a:lstStyle/>
          <a:p>
            <a:r>
              <a:rPr lang="en-US" dirty="0" err="1">
                <a:latin typeface="Comic Sans MS" pitchFamily="66" charset="0"/>
              </a:rPr>
              <a:t>Skor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definitifnya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nilai</a:t>
            </a:r>
            <a:r>
              <a:rPr lang="en-US" dirty="0">
                <a:latin typeface="Comic Sans MS" pitchFamily="66" charset="0"/>
              </a:rPr>
              <a:t> modus, yang </a:t>
            </a:r>
            <a:r>
              <a:rPr lang="en-US" dirty="0" err="1">
                <a:latin typeface="Comic Sans MS" pitchFamily="66" charset="0"/>
              </a:rPr>
              <a:t>kemudian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dianalisis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menetapkan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titik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mencerminkan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posisi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relatif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keberlanjutan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terhadap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titik</a:t>
            </a:r>
            <a:r>
              <a:rPr lang="en-US" dirty="0">
                <a:latin typeface="Comic Sans MS" pitchFamily="66" charset="0"/>
              </a:rPr>
              <a:t> “</a:t>
            </a:r>
            <a:r>
              <a:rPr lang="en-US" dirty="0" err="1">
                <a:latin typeface="Comic Sans MS" pitchFamily="66" charset="0"/>
              </a:rPr>
              <a:t>baik</a:t>
            </a:r>
            <a:r>
              <a:rPr lang="en-US" dirty="0">
                <a:latin typeface="Comic Sans MS" pitchFamily="66" charset="0"/>
              </a:rPr>
              <a:t>”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“</a:t>
            </a:r>
            <a:r>
              <a:rPr lang="en-US" dirty="0" err="1">
                <a:latin typeface="Comic Sans MS" pitchFamily="66" charset="0"/>
              </a:rPr>
              <a:t>buruk</a:t>
            </a:r>
            <a:r>
              <a:rPr lang="en-US" dirty="0">
                <a:latin typeface="Comic Sans MS" pitchFamily="66" charset="0"/>
              </a:rPr>
              <a:t>” </a:t>
            </a:r>
            <a:r>
              <a:rPr lang="en-US" dirty="0" err="1">
                <a:latin typeface="Comic Sans MS" pitchFamily="66" charset="0"/>
              </a:rPr>
              <a:t>menggunakan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teknik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ordinasi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statistik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multidimensi</a:t>
            </a:r>
            <a:r>
              <a:rPr lang="en-US" dirty="0">
                <a:latin typeface="Comic Sans MS" pitchFamily="66" charset="0"/>
              </a:rPr>
              <a:t>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Skor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penduga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setiap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dimensi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diekspresikan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skala</a:t>
            </a:r>
            <a:r>
              <a:rPr lang="en-US" dirty="0">
                <a:latin typeface="Comic Sans MS" pitchFamily="66" charset="0"/>
              </a:rPr>
              <a:t> 0 (</a:t>
            </a:r>
            <a:r>
              <a:rPr lang="en-US" dirty="0" err="1">
                <a:latin typeface="Comic Sans MS" pitchFamily="66" charset="0"/>
              </a:rPr>
              <a:t>buruk</a:t>
            </a:r>
            <a:r>
              <a:rPr lang="en-US" dirty="0">
                <a:latin typeface="Comic Sans MS" pitchFamily="66" charset="0"/>
              </a:rPr>
              <a:t>)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100 (</a:t>
            </a:r>
            <a:r>
              <a:rPr lang="en-US" dirty="0" err="1">
                <a:latin typeface="Comic Sans MS" pitchFamily="66" charset="0"/>
              </a:rPr>
              <a:t>baik</a:t>
            </a:r>
            <a:r>
              <a:rPr lang="en-US" dirty="0">
                <a:latin typeface="Comic Sans MS" pitchFamily="66" charset="0"/>
              </a:rPr>
              <a:t>) yang </a:t>
            </a:r>
            <a:r>
              <a:rPr lang="en-US" dirty="0" err="1">
                <a:latin typeface="Comic Sans MS" pitchFamily="66" charset="0"/>
              </a:rPr>
              <a:t>merupakan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nilai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indeks</a:t>
            </a:r>
            <a:r>
              <a:rPr lang="en-US" dirty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5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80922" y="476672"/>
            <a:ext cx="7886700" cy="838200"/>
          </a:xfrm>
        </p:spPr>
        <p:txBody>
          <a:bodyPr/>
          <a:lstStyle/>
          <a:p>
            <a:r>
              <a:rPr lang="en-US" b="1" dirty="0" smtClean="0">
                <a:latin typeface="Adobe Caslon Pro Bold" pitchFamily="18" charset="0"/>
              </a:rPr>
              <a:t>OUTPUT MDS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663978"/>
            <a:ext cx="119241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710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1" y="2204864"/>
            <a:ext cx="4557529" cy="350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7110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"/>
          <a:stretch>
            <a:fillRect/>
          </a:stretch>
        </p:blipFill>
        <p:spPr bwMode="auto">
          <a:xfrm>
            <a:off x="4742260" y="0"/>
            <a:ext cx="402074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7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1951" y="1529042"/>
            <a:ext cx="10928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813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1898374"/>
            <a:ext cx="4552263" cy="35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28" y="319088"/>
            <a:ext cx="4391868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0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8147248" cy="5543128"/>
          </a:xfrm>
        </p:spPr>
        <p:txBody>
          <a:bodyPr/>
          <a:lstStyle/>
          <a:p>
            <a:r>
              <a:rPr lang="en-US" b="1" i="1" dirty="0"/>
              <a:t>Goodness of fit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MDS </a:t>
            </a:r>
            <a:r>
              <a:rPr lang="en-US" b="1" dirty="0" err="1"/>
              <a:t>dicerminkan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besaran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i="1" dirty="0"/>
              <a:t>S-Stress</a:t>
            </a:r>
            <a:r>
              <a:rPr lang="en-US" b="1" dirty="0"/>
              <a:t> yang </a:t>
            </a:r>
            <a:r>
              <a:rPr lang="en-US" b="1" dirty="0" err="1"/>
              <a:t>dihitung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i="1" dirty="0"/>
              <a:t>S-Stress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smtClean="0"/>
              <a:t>R</a:t>
            </a:r>
            <a:r>
              <a:rPr lang="en-US" b="1" baseline="30000" dirty="0" smtClean="0"/>
              <a:t>2</a:t>
            </a:r>
            <a:r>
              <a:rPr lang="en-US" b="1" dirty="0" smtClean="0"/>
              <a:t>. </a:t>
            </a:r>
          </a:p>
          <a:p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i="1" dirty="0"/>
              <a:t>S-</a:t>
            </a:r>
            <a:r>
              <a:rPr lang="en-US" b="1" i="1" dirty="0" err="1"/>
              <a:t>stres</a:t>
            </a:r>
            <a:r>
              <a:rPr lang="en-US" b="1" dirty="0"/>
              <a:t> yang </a:t>
            </a:r>
            <a:r>
              <a:rPr lang="en-US" b="1" dirty="0" err="1"/>
              <a:t>rendah</a:t>
            </a:r>
            <a:r>
              <a:rPr lang="en-US" b="1" dirty="0"/>
              <a:t>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i="1" dirty="0"/>
              <a:t>good fit</a:t>
            </a:r>
            <a:r>
              <a:rPr lang="en-US" b="1" dirty="0"/>
              <a:t>, </a:t>
            </a:r>
            <a:r>
              <a:rPr lang="en-US" b="1" dirty="0" err="1"/>
              <a:t>sementara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i="1" dirty="0"/>
              <a:t>S-Stress</a:t>
            </a:r>
            <a:r>
              <a:rPr lang="en-US" b="1" dirty="0"/>
              <a:t> yang </a:t>
            </a:r>
            <a:r>
              <a:rPr lang="en-US" b="1" dirty="0" err="1"/>
              <a:t>tinggi</a:t>
            </a:r>
            <a:r>
              <a:rPr lang="en-US" b="1" dirty="0"/>
              <a:t>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sebaliknya</a:t>
            </a:r>
            <a:r>
              <a:rPr lang="en-US" b="1" dirty="0"/>
              <a:t>. </a:t>
            </a:r>
            <a:r>
              <a:rPr lang="en-US" b="1" dirty="0" err="1"/>
              <a:t>Pendekatan</a:t>
            </a:r>
            <a:r>
              <a:rPr lang="en-US" b="1" dirty="0"/>
              <a:t> RAPFISH, model yang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ditunjukkan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stres</a:t>
            </a:r>
            <a:r>
              <a:rPr lang="en-US" b="1" dirty="0"/>
              <a:t> yang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kecil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0,25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i="1" dirty="0"/>
              <a:t>S-Stress</a:t>
            </a:r>
            <a:r>
              <a:rPr lang="en-US" b="1" dirty="0"/>
              <a:t> &lt; 0,25 </a:t>
            </a:r>
            <a:endParaRPr lang="en-US" b="1" dirty="0" smtClean="0"/>
          </a:p>
          <a:p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/>
              <a:t>R</a:t>
            </a:r>
            <a:r>
              <a:rPr lang="en-US" b="1" baseline="30000" dirty="0"/>
              <a:t>2</a:t>
            </a:r>
            <a:r>
              <a:rPr lang="en-US" b="1" dirty="0"/>
              <a:t> yang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R</a:t>
            </a:r>
            <a:r>
              <a:rPr lang="en-US" b="1" baseline="30000" dirty="0"/>
              <a:t>2</a:t>
            </a:r>
            <a:r>
              <a:rPr lang="en-US" b="1" dirty="0"/>
              <a:t> yang </a:t>
            </a:r>
            <a:r>
              <a:rPr lang="en-US" b="1" dirty="0" err="1"/>
              <a:t>nilainya</a:t>
            </a:r>
            <a:r>
              <a:rPr lang="en-US" b="1" dirty="0"/>
              <a:t> </a:t>
            </a:r>
            <a:r>
              <a:rPr lang="en-US" b="1" dirty="0" err="1"/>
              <a:t>mendekati</a:t>
            </a:r>
            <a:r>
              <a:rPr lang="en-US" b="1" dirty="0"/>
              <a:t> </a:t>
            </a:r>
            <a:r>
              <a:rPr lang="en-US" b="1" dirty="0" smtClean="0"/>
              <a:t>1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810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63272" cy="5687144"/>
          </a:xfrm>
        </p:spPr>
        <p:txBody>
          <a:bodyPr/>
          <a:lstStyle/>
          <a:p>
            <a:r>
              <a:rPr lang="en-US" sz="2800" b="1" dirty="0" err="1"/>
              <a:t>Analisis</a:t>
            </a:r>
            <a:r>
              <a:rPr lang="en-US" sz="2800" b="1" dirty="0"/>
              <a:t> </a:t>
            </a:r>
            <a:r>
              <a:rPr lang="en-US" sz="2800" b="1" dirty="0" err="1"/>
              <a:t>sensitivitas</a:t>
            </a:r>
            <a:r>
              <a:rPr lang="en-US" sz="2800" b="1" dirty="0"/>
              <a:t> </a:t>
            </a:r>
            <a:r>
              <a:rPr lang="en-US" sz="2800" b="1" dirty="0" err="1"/>
              <a:t>digunakan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mengetahui</a:t>
            </a:r>
            <a:r>
              <a:rPr lang="en-US" sz="2800" b="1" dirty="0"/>
              <a:t> </a:t>
            </a:r>
            <a:r>
              <a:rPr lang="en-US" sz="2800" b="1" i="1" dirty="0"/>
              <a:t>leverage</a:t>
            </a:r>
            <a:r>
              <a:rPr lang="en-US" sz="2800" b="1" dirty="0"/>
              <a:t> </a:t>
            </a:r>
            <a:r>
              <a:rPr lang="en-US" sz="2800" b="1" dirty="0" err="1"/>
              <a:t>atribut-atribut</a:t>
            </a:r>
            <a:r>
              <a:rPr lang="en-US" sz="2800" b="1" dirty="0"/>
              <a:t> yang </a:t>
            </a:r>
            <a:r>
              <a:rPr lang="en-US" sz="2800" b="1" dirty="0" err="1"/>
              <a:t>sensitif</a:t>
            </a:r>
            <a:r>
              <a:rPr lang="en-US" sz="2800" b="1" dirty="0"/>
              <a:t> </a:t>
            </a:r>
            <a:r>
              <a:rPr lang="en-US" sz="2800" b="1" dirty="0" err="1"/>
              <a:t>mempengaruhi</a:t>
            </a:r>
            <a:r>
              <a:rPr lang="en-US" sz="2800" b="1" dirty="0"/>
              <a:t> </a:t>
            </a:r>
            <a:r>
              <a:rPr lang="en-US" sz="2800" b="1" dirty="0" err="1"/>
              <a:t>tingkat</a:t>
            </a:r>
            <a:r>
              <a:rPr lang="en-US" sz="2800" b="1" dirty="0"/>
              <a:t> </a:t>
            </a:r>
            <a:r>
              <a:rPr lang="en-US" sz="2800" b="1" dirty="0" err="1" smtClean="0"/>
              <a:t>keberlanjutan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Perubahan</a:t>
            </a:r>
            <a:r>
              <a:rPr lang="en-US" sz="2800" b="1" dirty="0" smtClean="0"/>
              <a:t> </a:t>
            </a:r>
            <a:r>
              <a:rPr lang="en-US" sz="2800" b="1" dirty="0" err="1"/>
              <a:t>nilai</a:t>
            </a:r>
            <a:r>
              <a:rPr lang="en-US" sz="2800" b="1" dirty="0"/>
              <a:t>  </a:t>
            </a:r>
            <a:r>
              <a:rPr lang="en-US" sz="2800" b="1" i="1" dirty="0"/>
              <a:t>Root Mean Square</a:t>
            </a:r>
            <a:r>
              <a:rPr lang="en-US" sz="2800" b="1" dirty="0"/>
              <a:t> (RMS)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nilai</a:t>
            </a:r>
            <a:r>
              <a:rPr lang="en-US" sz="2800" b="1" dirty="0"/>
              <a:t> yang </a:t>
            </a:r>
            <a:r>
              <a:rPr lang="en-US" sz="2800" b="1" dirty="0" err="1"/>
              <a:t>diperoleh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hasil</a:t>
            </a:r>
            <a:r>
              <a:rPr lang="en-US" sz="2800" b="1" dirty="0"/>
              <a:t> </a:t>
            </a:r>
            <a:r>
              <a:rPr lang="en-US" sz="2800" b="1" dirty="0" err="1"/>
              <a:t>akhir</a:t>
            </a:r>
            <a:r>
              <a:rPr lang="en-US" sz="2800" b="1" dirty="0"/>
              <a:t> </a:t>
            </a:r>
            <a:r>
              <a:rPr lang="en-US" sz="2800" b="1" dirty="0" err="1"/>
              <a:t>analisis</a:t>
            </a:r>
            <a:r>
              <a:rPr lang="en-US" sz="2800" b="1" dirty="0"/>
              <a:t>, </a:t>
            </a:r>
            <a:r>
              <a:rPr lang="en-US" sz="2800" b="1" dirty="0" err="1"/>
              <a:t>semakin</a:t>
            </a:r>
            <a:r>
              <a:rPr lang="en-US" sz="2800" b="1" dirty="0"/>
              <a:t> </a:t>
            </a:r>
            <a:r>
              <a:rPr lang="en-US" sz="2800" b="1" dirty="0" err="1"/>
              <a:t>besar</a:t>
            </a:r>
            <a:r>
              <a:rPr lang="en-US" sz="2800" b="1" dirty="0"/>
              <a:t> </a:t>
            </a:r>
            <a:r>
              <a:rPr lang="en-US" sz="2800" b="1" dirty="0" err="1"/>
              <a:t>perubahan</a:t>
            </a:r>
            <a:r>
              <a:rPr lang="en-US" sz="2800" b="1" dirty="0"/>
              <a:t> </a:t>
            </a:r>
            <a:r>
              <a:rPr lang="en-US" sz="2800" b="1" dirty="0" err="1"/>
              <a:t>nilai</a:t>
            </a:r>
            <a:r>
              <a:rPr lang="en-US" sz="2800" b="1" dirty="0"/>
              <a:t> RMS </a:t>
            </a:r>
            <a:r>
              <a:rPr lang="en-US" sz="2800" b="1" i="1" dirty="0"/>
              <a:t>leverage</a:t>
            </a:r>
            <a:r>
              <a:rPr lang="en-US" sz="2800" b="1" dirty="0"/>
              <a:t> </a:t>
            </a:r>
            <a:r>
              <a:rPr lang="en-US" sz="2800" b="1" dirty="0" err="1"/>
              <a:t>maka</a:t>
            </a:r>
            <a:r>
              <a:rPr lang="en-US" sz="2800" b="1" dirty="0"/>
              <a:t> </a:t>
            </a:r>
            <a:r>
              <a:rPr lang="en-US" sz="2800" b="1" dirty="0" err="1"/>
              <a:t>semakin</a:t>
            </a:r>
            <a:r>
              <a:rPr lang="en-US" sz="2800" b="1" dirty="0"/>
              <a:t> </a:t>
            </a:r>
            <a:r>
              <a:rPr lang="en-US" sz="2800" b="1" dirty="0" err="1"/>
              <a:t>sensitif</a:t>
            </a:r>
            <a:r>
              <a:rPr lang="en-US" sz="2800" b="1" dirty="0"/>
              <a:t> </a:t>
            </a:r>
            <a:r>
              <a:rPr lang="en-US" sz="2800" b="1" dirty="0" err="1"/>
              <a:t>peranan</a:t>
            </a:r>
            <a:r>
              <a:rPr lang="en-US" sz="2800" b="1" dirty="0"/>
              <a:t> </a:t>
            </a:r>
            <a:r>
              <a:rPr lang="en-US" sz="2800" b="1" dirty="0" err="1"/>
              <a:t>atribut</a:t>
            </a:r>
            <a:r>
              <a:rPr lang="en-US" sz="2800" b="1" dirty="0"/>
              <a:t> </a:t>
            </a:r>
            <a:r>
              <a:rPr lang="en-US" sz="2800" b="1" dirty="0" err="1"/>
              <a:t>tersebut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meningkatkan</a:t>
            </a:r>
            <a:r>
              <a:rPr lang="en-US" sz="2800" b="1" dirty="0"/>
              <a:t> status </a:t>
            </a:r>
            <a:r>
              <a:rPr lang="en-US" sz="2800" b="1" dirty="0" err="1" smtClean="0"/>
              <a:t>keberlanjutan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Atribut</a:t>
            </a:r>
            <a:r>
              <a:rPr lang="en-US" sz="2800" b="1" dirty="0" smtClean="0"/>
              <a:t> </a:t>
            </a:r>
            <a:r>
              <a:rPr lang="en-US" sz="2800" b="1" dirty="0"/>
              <a:t>yang </a:t>
            </a:r>
            <a:r>
              <a:rPr lang="en-US" sz="2800" b="1" dirty="0" err="1"/>
              <a:t>dipilih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faktor</a:t>
            </a:r>
            <a:r>
              <a:rPr lang="en-US" sz="2800" b="1" dirty="0"/>
              <a:t> </a:t>
            </a:r>
            <a:r>
              <a:rPr lang="en-US" sz="2800" b="1" dirty="0" err="1"/>
              <a:t>pengungkit</a:t>
            </a:r>
            <a:r>
              <a:rPr lang="en-US" sz="2800" b="1" dirty="0"/>
              <a:t> </a:t>
            </a:r>
            <a:r>
              <a:rPr lang="en-US" sz="2800" b="1" dirty="0" err="1"/>
              <a:t>utama</a:t>
            </a:r>
            <a:r>
              <a:rPr lang="en-US" sz="2800" b="1" dirty="0"/>
              <a:t>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atribut</a:t>
            </a:r>
            <a:r>
              <a:rPr lang="en-US" sz="2800" b="1" dirty="0"/>
              <a:t> yang 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nilai</a:t>
            </a:r>
            <a:r>
              <a:rPr lang="en-US" sz="2800" b="1" dirty="0"/>
              <a:t> RMS </a:t>
            </a:r>
            <a:r>
              <a:rPr lang="en-US" sz="2800" b="1" dirty="0" err="1"/>
              <a:t>tertinggi</a:t>
            </a:r>
            <a:r>
              <a:rPr lang="en-US" sz="2800" b="1" dirty="0"/>
              <a:t> </a:t>
            </a:r>
            <a:r>
              <a:rPr lang="en-US" sz="2800" b="1" dirty="0" err="1"/>
              <a:t>sampai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nilai</a:t>
            </a:r>
            <a:r>
              <a:rPr lang="en-US" sz="2800" b="1" dirty="0"/>
              <a:t> </a:t>
            </a:r>
            <a:r>
              <a:rPr lang="en-US" sz="2800" b="1" dirty="0" err="1"/>
              <a:t>setengahnya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tiap-tiap</a:t>
            </a:r>
            <a:r>
              <a:rPr lang="en-US" sz="2800" b="1" dirty="0"/>
              <a:t> </a:t>
            </a:r>
            <a:r>
              <a:rPr lang="en-US" sz="2800" b="1" dirty="0" err="1"/>
              <a:t>dimensi</a:t>
            </a:r>
            <a:r>
              <a:rPr lang="en-US" sz="2800" b="1" dirty="0"/>
              <a:t> </a:t>
            </a:r>
            <a:r>
              <a:rPr lang="en-US" sz="2800" b="1" dirty="0" err="1" smtClean="0"/>
              <a:t>keberlanjutan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61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291264" cy="5471120"/>
          </a:xfrm>
        </p:spPr>
        <p:txBody>
          <a:bodyPr/>
          <a:lstStyle/>
          <a:p>
            <a:r>
              <a:rPr lang="en-US" b="1" dirty="0" err="1"/>
              <a:t>Analisis</a:t>
            </a:r>
            <a:r>
              <a:rPr lang="en-US" b="1" dirty="0"/>
              <a:t>  </a:t>
            </a:r>
            <a:r>
              <a:rPr lang="en-US" b="1" i="1" dirty="0"/>
              <a:t>Monte Carlo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i="1" dirty="0"/>
              <a:t>RAP-DAFARM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menduga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kesalahan</a:t>
            </a:r>
            <a:r>
              <a:rPr lang="en-US" b="1" dirty="0"/>
              <a:t> </a:t>
            </a:r>
            <a:r>
              <a:rPr lang="en-US" b="1" dirty="0" err="1"/>
              <a:t>acak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model yang </a:t>
            </a:r>
            <a:r>
              <a:rPr lang="en-US" b="1" dirty="0" err="1"/>
              <a:t>dihasilkan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b="1" dirty="0"/>
              <a:t> MDS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dimensi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kepercayaan</a:t>
            </a:r>
            <a:r>
              <a:rPr lang="en-US" b="1" dirty="0"/>
              <a:t> 95 %. </a:t>
            </a:r>
            <a:endParaRPr lang="en-US" b="1" dirty="0" smtClean="0"/>
          </a:p>
          <a:p>
            <a:r>
              <a:rPr lang="en-US" b="1" dirty="0" err="1" smtClean="0"/>
              <a:t>Semakin</a:t>
            </a:r>
            <a:r>
              <a:rPr lang="en-US" b="1" dirty="0" smtClean="0"/>
              <a:t> </a:t>
            </a:r>
            <a:r>
              <a:rPr lang="en-US" b="1" dirty="0" err="1"/>
              <a:t>kecil</a:t>
            </a:r>
            <a:r>
              <a:rPr lang="en-US" b="1" dirty="0"/>
              <a:t> </a:t>
            </a:r>
            <a:r>
              <a:rPr lang="en-US" b="1" dirty="0" err="1"/>
              <a:t>selisih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b="1" dirty="0"/>
              <a:t> MDS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i="1" dirty="0"/>
              <a:t>Monte Carlo</a:t>
            </a:r>
            <a:r>
              <a:rPr lang="en-US" b="1" dirty="0"/>
              <a:t> </a:t>
            </a:r>
            <a:r>
              <a:rPr lang="en-US" b="1" dirty="0" err="1" smtClean="0"/>
              <a:t>maka</a:t>
            </a:r>
            <a:r>
              <a:rPr lang="en-US" b="1" dirty="0" smtClean="0"/>
              <a:t> </a:t>
            </a:r>
            <a:r>
              <a:rPr lang="en-US" b="1" dirty="0" err="1"/>
              <a:t>semakin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model </a:t>
            </a:r>
            <a:r>
              <a:rPr lang="en-US" b="1" i="1" dirty="0"/>
              <a:t>Monte Carlo</a:t>
            </a:r>
            <a:r>
              <a:rPr lang="en-US" b="1" dirty="0"/>
              <a:t> yang </a:t>
            </a:r>
            <a:r>
              <a:rPr lang="en-US" b="1" dirty="0" err="1"/>
              <a:t>dihasilkan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smtClean="0"/>
              <a:t>RAP-DAFARM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92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24656" y="260648"/>
            <a:ext cx="7886700" cy="574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Output Multi </a:t>
            </a:r>
            <a:r>
              <a:rPr lang="en-US" dirty="0" err="1" smtClean="0"/>
              <a:t>Dimensi</a:t>
            </a: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734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915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7273"/>
            <a:ext cx="4248471" cy="39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97576"/>
              </p:ext>
            </p:extLst>
          </p:nvPr>
        </p:nvGraphicFramePr>
        <p:xfrm>
          <a:off x="381000" y="1144589"/>
          <a:ext cx="8151441" cy="1549527"/>
        </p:xfrm>
        <a:graphic>
          <a:graphicData uri="http://schemas.openxmlformats.org/drawingml/2006/table">
            <a:tbl>
              <a:tblPr/>
              <a:tblGrid>
                <a:gridCol w="1644115"/>
                <a:gridCol w="876160"/>
                <a:gridCol w="1021935"/>
                <a:gridCol w="874657"/>
                <a:gridCol w="1342042"/>
                <a:gridCol w="737898"/>
                <a:gridCol w="876159"/>
                <a:gridCol w="778475"/>
              </a:tblGrid>
              <a:tr h="44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Dimensi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Bobot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Status Dimensi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Nilai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Montecarlo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Delta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RSq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Stress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Sosial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0,162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54,28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8,79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53,69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0,59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0,9496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0,1326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Ekonomi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0,079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40,27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3,18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40,72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0,45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0,9514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0,1402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Lingkungan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0,443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65,00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28,80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64,08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0,92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0,9545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0,1317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Infrastruktur &amp; Teknologi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0,084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51,92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4,36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51,75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0,17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0,9509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0,1406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Hukum &amp; Kelembagaan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0,232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71,03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16,48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72,07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1,04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0,924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0,1406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61,61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444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Status 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CUKUP BERKELANJUTAN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67300" y="3078442"/>
            <a:ext cx="10710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92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897273"/>
            <a:ext cx="4392489" cy="39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72" y="1620045"/>
            <a:ext cx="7886700" cy="5730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843C0C"/>
                </a:solidFill>
              </a:rPr>
              <a:t>PRIORITY PLANNING BASED ON PROBLEMS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451100"/>
            <a:ext cx="24048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All Sectors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0990" y="3181350"/>
            <a:ext cx="43933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Strategic Planning Implementation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Labor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Stakeholder Needs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Conflict of Interest</a:t>
            </a:r>
          </a:p>
        </p:txBody>
      </p:sp>
      <p:pic>
        <p:nvPicPr>
          <p:cNvPr id="4096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7" b="26279"/>
          <a:stretch>
            <a:fillRect/>
          </a:stretch>
        </p:blipFill>
        <p:spPr bwMode="auto">
          <a:xfrm>
            <a:off x="2541389" y="1954213"/>
            <a:ext cx="2187179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2" y="3067051"/>
            <a:ext cx="1927622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9212" r="1544" b="9578"/>
          <a:stretch>
            <a:fillRect/>
          </a:stretch>
        </p:blipFill>
        <p:spPr bwMode="auto">
          <a:xfrm>
            <a:off x="3429558" y="4357688"/>
            <a:ext cx="314751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7" y="3067050"/>
            <a:ext cx="2753459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Bracket 15"/>
          <p:cNvSpPr/>
          <p:nvPr/>
        </p:nvSpPr>
        <p:spPr>
          <a:xfrm>
            <a:off x="6159212" y="3181351"/>
            <a:ext cx="123825" cy="1693863"/>
          </a:xfrm>
          <a:prstGeom prst="rightBracke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40970" name="Title 1"/>
          <p:cNvSpPr txBox="1">
            <a:spLocks/>
          </p:cNvSpPr>
          <p:nvPr/>
        </p:nvSpPr>
        <p:spPr bwMode="auto">
          <a:xfrm>
            <a:off x="61913" y="260649"/>
            <a:ext cx="78867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US" altLang="en-US" sz="5400" b="1" dirty="0">
                <a:latin typeface="Calibri Light" pitchFamily="34" charset="0"/>
              </a:rPr>
              <a:t>DECISION MAKING SYSTEM</a:t>
            </a:r>
            <a:r>
              <a:rPr lang="en-US" altLang="en-US" sz="4400" dirty="0">
                <a:latin typeface="Calibri Light" pitchFamily="34" charset="0"/>
              </a:rPr>
              <a:t/>
            </a:r>
            <a:br>
              <a:rPr lang="en-US" altLang="en-US" sz="4400" dirty="0">
                <a:latin typeface="Calibri Light" pitchFamily="34" charset="0"/>
              </a:rPr>
            </a:br>
            <a:r>
              <a:rPr lang="en-US" altLang="en-US" dirty="0">
                <a:latin typeface="Calibri Light" pitchFamily="34" charset="0"/>
              </a:rPr>
              <a:t>For The Priority of Strategy Planning, Constraints and </a:t>
            </a:r>
            <a:r>
              <a:rPr lang="en-US" altLang="en-US" dirty="0" smtClean="0">
                <a:latin typeface="Calibri Light" pitchFamily="34" charset="0"/>
              </a:rPr>
              <a:t>Policies</a:t>
            </a:r>
            <a:endParaRPr lang="en-US" altLang="en-US" dirty="0">
              <a:latin typeface="Calibri Ligh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352" y="5031132"/>
            <a:ext cx="20858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4728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71450" y="212725"/>
            <a:ext cx="7886700" cy="523875"/>
          </a:xfrm>
        </p:spPr>
        <p:txBody>
          <a:bodyPr>
            <a:normAutofit fontScale="90000"/>
          </a:bodyPr>
          <a:lstStyle/>
          <a:p>
            <a:r>
              <a:rPr lang="en-US" smtClean="0"/>
              <a:t>Skenario Status Keberlanjutan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36474"/>
              </p:ext>
            </p:extLst>
          </p:nvPr>
        </p:nvGraphicFramePr>
        <p:xfrm>
          <a:off x="179514" y="1406526"/>
          <a:ext cx="8640958" cy="2320671"/>
        </p:xfrm>
        <a:graphic>
          <a:graphicData uri="http://schemas.openxmlformats.org/drawingml/2006/table">
            <a:tbl>
              <a:tblPr/>
              <a:tblGrid>
                <a:gridCol w="1559222"/>
                <a:gridCol w="776350"/>
                <a:gridCol w="962281"/>
                <a:gridCol w="1056878"/>
                <a:gridCol w="1058510"/>
                <a:gridCol w="1020995"/>
                <a:gridCol w="1102546"/>
                <a:gridCol w="1104176"/>
              </a:tblGrid>
              <a:tr h="44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Dimensi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Bobot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Status Dimensi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Intervensi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Nilai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Prioritas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Progresif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Status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Prioritas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Progresif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Sosial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0,162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54,28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68,28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76,86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8,79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11,06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12,45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Ekonomi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0,079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40,27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47,91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54,55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3,18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3,78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4,31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Lingkungan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0,443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65,00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71,56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75,66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28,80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31,70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33,52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Infrastruktur &amp; Teknologi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0,084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51,92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60,35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68,66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4,36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5,07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5,77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Hukum &amp; Kelembagaan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0,232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71,03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86,71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100,00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16,48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20,12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23,20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61,61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71,73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79,25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444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Status Keberlanjutan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Status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CUKUP BERKELANJUTAN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Skenario Prioritas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CUKUP BERKELANJUTAN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Skenario Progresif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BERKELANJUTAN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87540"/>
              </p:ext>
            </p:extLst>
          </p:nvPr>
        </p:nvGraphicFramePr>
        <p:xfrm>
          <a:off x="107506" y="4700588"/>
          <a:ext cx="8928991" cy="1785942"/>
        </p:xfrm>
        <a:graphic>
          <a:graphicData uri="http://schemas.openxmlformats.org/drawingml/2006/table">
            <a:tbl>
              <a:tblPr/>
              <a:tblGrid>
                <a:gridCol w="2742066"/>
                <a:gridCol w="1179746"/>
                <a:gridCol w="1179746"/>
                <a:gridCol w="1277496"/>
                <a:gridCol w="1275811"/>
                <a:gridCol w="1274126"/>
              </a:tblGrid>
              <a:tr h="198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Dimensi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Persentase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Sensitivitas Dimensi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Prioritas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Progresif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Jumlah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Prioritas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Progresif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Sosial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14,00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8,58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22,58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2,13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2,09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Ekonomi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7,64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6,64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14,28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1,16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1,62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Lingkungan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6,56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4,10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10,66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Infrastruktur &amp; Teknologi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8,43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8,31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16,74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1,29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2,03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Hukum &amp; Kelembagaan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15,68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13,29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28,97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2,39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3,24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Kinerja Skenario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10,46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8,18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1,59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Sensitivitas Kinerja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0,78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50344" name="Rectangle 5"/>
          <p:cNvSpPr>
            <a:spLocks noChangeArrowheads="1"/>
          </p:cNvSpPr>
          <p:nvPr/>
        </p:nvSpPr>
        <p:spPr bwMode="auto">
          <a:xfrm>
            <a:off x="294268" y="4159251"/>
            <a:ext cx="3268844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d-ID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Sensitifitas kinerja antar skenario</a:t>
            </a:r>
            <a:endParaRPr lang="en-US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345" name="Rectangle 6"/>
          <p:cNvSpPr>
            <a:spLocks noChangeArrowheads="1"/>
          </p:cNvSpPr>
          <p:nvPr/>
        </p:nvSpPr>
        <p:spPr bwMode="auto">
          <a:xfrm>
            <a:off x="272367" y="854075"/>
            <a:ext cx="4044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d-ID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Perbandingan nilai status antar intervensi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3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"/>
            <a:ext cx="9144000" cy="18145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990726"/>
            <a:ext cx="4810125" cy="2733675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Dimension, Parameter, Indicator, Reference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Qualitative approach </a:t>
            </a:r>
            <a:r>
              <a:rPr lang="en-US" dirty="0" smtClean="0">
                <a:sym typeface="Wingdings"/>
              </a:rPr>
              <a:t> Quantitative output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ym typeface="Wingdings"/>
              </a:rPr>
              <a:t>Experts judgement (</a:t>
            </a:r>
            <a:r>
              <a:rPr lang="en-US" dirty="0" err="1" smtClean="0">
                <a:sym typeface="Wingdings"/>
              </a:rPr>
              <a:t>questionaire</a:t>
            </a:r>
            <a:r>
              <a:rPr lang="en-US" dirty="0" smtClean="0">
                <a:sym typeface="Wingdings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MDS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33476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Multi Dimensional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Scalling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4198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10" y="1990725"/>
            <a:ext cx="3094434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5291065" y="5230814"/>
            <a:ext cx="35589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400" dirty="0">
                <a:sym typeface="Wingdings" pitchFamily="2" charset="2"/>
              </a:rPr>
              <a:t>Support decision maker </a:t>
            </a:r>
          </a:p>
          <a:p>
            <a:pPr algn="ctr" eaLnBrk="1" hangingPunct="1"/>
            <a:r>
              <a:rPr lang="en-US" altLang="en-US" sz="2400" dirty="0">
                <a:sym typeface="Wingdings" pitchFamily="2" charset="2"/>
              </a:rPr>
              <a:t>in design planning </a:t>
            </a:r>
            <a:r>
              <a:rPr lang="en-US" altLang="en-US" sz="2400" dirty="0" err="1">
                <a:sym typeface="Wingdings" pitchFamily="2" charset="2"/>
              </a:rPr>
              <a:t>programme</a:t>
            </a:r>
            <a:endParaRPr lang="en-US" altLang="en-US" sz="2400" dirty="0">
              <a:sym typeface="Wingdings" pitchFamily="2" charset="2"/>
            </a:endParaRPr>
          </a:p>
          <a:p>
            <a:pPr algn="ctr" eaLnBrk="1" hangingPunct="1"/>
            <a:r>
              <a:rPr lang="en-US" altLang="en-US" sz="2400" dirty="0">
                <a:sym typeface="Wingdings" pitchFamily="2" charset="2"/>
              </a:rPr>
              <a:t>(Priority Choices)</a:t>
            </a:r>
            <a:endParaRPr lang="en-US" altLang="en-US" sz="2400" dirty="0"/>
          </a:p>
        </p:txBody>
      </p:sp>
      <p:sp>
        <p:nvSpPr>
          <p:cNvPr id="12" name="Frame 11"/>
          <p:cNvSpPr/>
          <p:nvPr/>
        </p:nvSpPr>
        <p:spPr>
          <a:xfrm>
            <a:off x="583406" y="5670551"/>
            <a:ext cx="1828800" cy="561975"/>
          </a:xfrm>
          <a:prstGeom prst="frame">
            <a:avLst/>
          </a:prstGeom>
          <a:ln w="63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Status</a:t>
            </a:r>
          </a:p>
        </p:txBody>
      </p:sp>
      <p:sp>
        <p:nvSpPr>
          <p:cNvPr id="13" name="Frame 12"/>
          <p:cNvSpPr/>
          <p:nvPr/>
        </p:nvSpPr>
        <p:spPr>
          <a:xfrm>
            <a:off x="2743200" y="5670551"/>
            <a:ext cx="1828800" cy="561975"/>
          </a:xfrm>
          <a:prstGeom prst="frame">
            <a:avLst/>
          </a:prstGeom>
          <a:ln w="63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Leverage Factor</a:t>
            </a:r>
          </a:p>
        </p:txBody>
      </p:sp>
      <p:cxnSp>
        <p:nvCxnSpPr>
          <p:cNvPr id="15" name="Straight Arrow Connector 14"/>
          <p:cNvCxnSpPr>
            <a:stCxn id="3" idx="2"/>
            <a:endCxn id="12" idx="0"/>
          </p:cNvCxnSpPr>
          <p:nvPr/>
        </p:nvCxnSpPr>
        <p:spPr>
          <a:xfrm flipH="1">
            <a:off x="1497807" y="4724400"/>
            <a:ext cx="1216819" cy="9461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13" idx="0"/>
          </p:cNvCxnSpPr>
          <p:nvPr/>
        </p:nvCxnSpPr>
        <p:spPr>
          <a:xfrm>
            <a:off x="2714625" y="4724400"/>
            <a:ext cx="942975" cy="9461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6925866" y="4416425"/>
            <a:ext cx="290513" cy="814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674394" y="5864226"/>
            <a:ext cx="66556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MDS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>
                <a:latin typeface="Comic Sans MS" pitchFamily="66" charset="0"/>
              </a:rPr>
              <a:t>Dalam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metoda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ini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dilakukan</a:t>
            </a:r>
            <a:r>
              <a:rPr lang="en-US" sz="2400" dirty="0">
                <a:latin typeface="Comic Sans MS" pitchFamily="66" charset="0"/>
              </a:rPr>
              <a:t> proses </a:t>
            </a:r>
            <a:r>
              <a:rPr lang="en-US" sz="2400" dirty="0" err="1">
                <a:latin typeface="Comic Sans MS" pitchFamily="66" charset="0"/>
              </a:rPr>
              <a:t>ordinasi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menggunakan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teknik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ordinasi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yang </a:t>
            </a:r>
            <a:r>
              <a:rPr lang="en-US" sz="2400" dirty="0" err="1">
                <a:latin typeface="Comic Sans MS" pitchFamily="66" charset="0"/>
              </a:rPr>
              <a:t>merupakan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modifikasi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dari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RAP-FISH</a:t>
            </a:r>
          </a:p>
          <a:p>
            <a:r>
              <a:rPr lang="en-US" sz="2400" dirty="0" err="1">
                <a:latin typeface="Comic Sans MS" pitchFamily="66" charset="0"/>
              </a:rPr>
              <a:t>Teknik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ordinasi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menggunakan</a:t>
            </a:r>
            <a:r>
              <a:rPr lang="en-US" sz="2400" dirty="0">
                <a:latin typeface="Comic Sans MS" pitchFamily="66" charset="0"/>
              </a:rPr>
              <a:t> parameter yang </a:t>
            </a:r>
            <a:r>
              <a:rPr lang="en-US" sz="2400" dirty="0" err="1">
                <a:latin typeface="Comic Sans MS" pitchFamily="66" charset="0"/>
              </a:rPr>
              <a:t>diukur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dengan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teknik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penskalaan</a:t>
            </a:r>
            <a:endParaRPr lang="en-US" sz="2400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2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95535" y="188913"/>
            <a:ext cx="8394849" cy="1485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600" dirty="0" smtClean="0">
                <a:latin typeface="Adobe Caslon Pro Bold" pitchFamily="18" charset="0"/>
              </a:rPr>
              <a:t>CONCEPT DESIGN OF STANDART NEEDS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040607" y="1789113"/>
            <a:ext cx="3003947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Brainstorming</a:t>
            </a:r>
          </a:p>
          <a:p>
            <a:pPr eaLnBrk="1" hangingPunct="1"/>
            <a:r>
              <a:rPr lang="en-US" altLang="en-US" sz="2400" dirty="0" smtClean="0"/>
              <a:t>Reference </a:t>
            </a:r>
            <a:r>
              <a:rPr lang="en-US" altLang="en-US" sz="2400" dirty="0" err="1" smtClean="0"/>
              <a:t>Reseacrh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Input from Stakeholder/Experts (</a:t>
            </a:r>
            <a:r>
              <a:rPr lang="en-US" altLang="en-US" sz="2400" dirty="0" err="1" smtClean="0"/>
              <a:t>Indepth</a:t>
            </a:r>
            <a:r>
              <a:rPr lang="en-US" altLang="en-US" sz="2400" dirty="0" smtClean="0"/>
              <a:t> Interview)</a:t>
            </a:r>
          </a:p>
        </p:txBody>
      </p:sp>
      <p:pic>
        <p:nvPicPr>
          <p:cNvPr id="4301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44" y="5316539"/>
            <a:ext cx="1631156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29" y="3851276"/>
            <a:ext cx="1522809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Content Placeholder 2"/>
          <p:cNvSpPr txBox="1">
            <a:spLocks/>
          </p:cNvSpPr>
          <p:nvPr/>
        </p:nvSpPr>
        <p:spPr bwMode="auto">
          <a:xfrm>
            <a:off x="4611509" y="1774532"/>
            <a:ext cx="300394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000" i="1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i="1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Franklin Gothic Book" pitchFamily="34" charset="0"/>
              </a:defRPr>
            </a:lvl5pPr>
            <a:lvl6pPr marL="839788" indent="-382588" eaLnBrk="0" fontAlgn="base" hangingPunct="0">
              <a:buChar char="■"/>
              <a:defRPr sz="1600">
                <a:solidFill>
                  <a:schemeClr val="tx2"/>
                </a:solidFill>
                <a:latin typeface="Franklin Gothic Book" pitchFamily="34" charset="0"/>
              </a:defRPr>
            </a:lvl6pPr>
            <a:lvl7pPr marL="1296988" indent="-382588" eaLnBrk="0" fontAlgn="base" hangingPunct="0">
              <a:defRPr sz="1600">
                <a:solidFill>
                  <a:schemeClr val="tx2"/>
                </a:solidFill>
                <a:latin typeface="Franklin Gothic Book" pitchFamily="34" charset="0"/>
              </a:defRPr>
            </a:lvl7pPr>
            <a:lvl8pPr marL="1754188" indent="-382588" eaLnBrk="0" fontAlgn="base" hangingPunct="0">
              <a:buChar char="■"/>
              <a:defRPr sz="1600">
                <a:solidFill>
                  <a:schemeClr val="tx2"/>
                </a:solidFill>
                <a:latin typeface="Franklin Gothic Book" pitchFamily="34" charset="0"/>
              </a:defRPr>
            </a:lvl8pPr>
            <a:lvl9pPr marL="2211388" indent="-382588" eaLnBrk="0" fontAlgn="base" hangingPunct="0">
              <a:defRPr sz="16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382588" indent="-382588" defTabSz="914400" ea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itchFamily="34" charset="0"/>
              <a:buChar char="■"/>
            </a:pPr>
            <a:r>
              <a:rPr lang="en-US" altLang="en-US" dirty="0"/>
              <a:t>Focus Group </a:t>
            </a:r>
            <a:r>
              <a:rPr lang="en-US" altLang="en-US" dirty="0" smtClean="0"/>
              <a:t>Discussion</a:t>
            </a:r>
            <a:endParaRPr lang="en-US" altLang="en-US" dirty="0"/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4963716" y="3262313"/>
            <a:ext cx="3826669" cy="3276600"/>
            <a:chOff x="685800" y="1295400"/>
            <a:chExt cx="8077200" cy="5105400"/>
          </a:xfrm>
        </p:grpSpPr>
        <p:sp>
          <p:nvSpPr>
            <p:cNvPr id="8" name="Rectangle 7"/>
            <p:cNvSpPr/>
            <p:nvPr/>
          </p:nvSpPr>
          <p:spPr>
            <a:xfrm>
              <a:off x="2819446" y="1448760"/>
              <a:ext cx="3463555" cy="49718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cs typeface="Times New Roman" pitchFamily="18" charset="0"/>
                </a:rPr>
                <a:t>Speaker/</a:t>
              </a:r>
              <a:r>
                <a:rPr lang="en-US" sz="1400" b="1" dirty="0" err="1">
                  <a:solidFill>
                    <a:srgbClr val="000000"/>
                  </a:solidFill>
                  <a:cs typeface="Times New Roman" pitchFamily="18" charset="0"/>
                </a:rPr>
                <a:t>Fasilitator</a:t>
              </a:r>
              <a:endPara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64271" y="1295400"/>
              <a:ext cx="304088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97055" y="1295400"/>
              <a:ext cx="304088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54445" y="1295400"/>
              <a:ext cx="304088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1834" y="1295400"/>
              <a:ext cx="304088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69224" y="1295400"/>
              <a:ext cx="304088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2443126"/>
              <a:ext cx="75394" cy="299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" y="2824052"/>
              <a:ext cx="75394" cy="299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" y="3204978"/>
              <a:ext cx="75394" cy="299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" y="3585904"/>
              <a:ext cx="75394" cy="299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71884" y="4805362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71884" y="5186288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71884" y="5567214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71884" y="5948140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5185" y="6324119"/>
              <a:ext cx="304088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04667" y="6324119"/>
              <a:ext cx="304090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663" y="6324119"/>
              <a:ext cx="304090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6146" y="6324119"/>
              <a:ext cx="306602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62057" y="3585904"/>
              <a:ext cx="75394" cy="299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142" y="4805362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48142" y="5186288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142" y="5567214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48142" y="5948140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39100" y="2210612"/>
              <a:ext cx="304090" cy="74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18584" y="2210612"/>
              <a:ext cx="306602" cy="74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00579" y="2210612"/>
              <a:ext cx="304088" cy="74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80061" y="2210612"/>
              <a:ext cx="306602" cy="74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25264" y="2361498"/>
              <a:ext cx="75394" cy="301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25264" y="2747371"/>
              <a:ext cx="75394" cy="301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25264" y="3128297"/>
              <a:ext cx="75394" cy="301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25264" y="3509223"/>
              <a:ext cx="75394" cy="301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11348" y="4805362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1348" y="5186288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11348" y="5567214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11348" y="5948140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43380" y="2143826"/>
              <a:ext cx="306602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797732" y="2133931"/>
              <a:ext cx="304088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74702" y="2133931"/>
              <a:ext cx="306602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544131" y="2138879"/>
              <a:ext cx="304090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687606" y="4805362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687606" y="5186288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687606" y="5567214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687606" y="5948140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07372" y="6324119"/>
              <a:ext cx="304090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619525" y="6324119"/>
              <a:ext cx="304090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001521" y="6324119"/>
              <a:ext cx="304090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381004" y="6324119"/>
              <a:ext cx="306602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39100" y="2396127"/>
              <a:ext cx="1447563" cy="160038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Table 1</a:t>
              </a:r>
              <a:endPara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50317" y="4689106"/>
              <a:ext cx="1447563" cy="160038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Table 2</a:t>
              </a:r>
              <a:endPara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39100" y="4038562"/>
              <a:ext cx="304090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18584" y="4038562"/>
              <a:ext cx="306602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600579" y="4038562"/>
              <a:ext cx="304088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80061" y="4038562"/>
              <a:ext cx="306602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25185" y="4572848"/>
              <a:ext cx="304088" cy="74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04667" y="4572848"/>
              <a:ext cx="304090" cy="74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663" y="4572848"/>
              <a:ext cx="304090" cy="74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66146" y="4572848"/>
              <a:ext cx="306602" cy="74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76052" y="2284819"/>
              <a:ext cx="1447563" cy="160038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Table 4</a:t>
              </a:r>
              <a:endPara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62135" y="4689106"/>
              <a:ext cx="1447563" cy="160038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Table 5</a:t>
              </a:r>
              <a:endPara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521288" y="3961883"/>
              <a:ext cx="304088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73126" y="3951989"/>
              <a:ext cx="304088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252608" y="3951989"/>
              <a:ext cx="304090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619525" y="3956936"/>
              <a:ext cx="304090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62135" y="4572848"/>
              <a:ext cx="306602" cy="74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16487" y="4560481"/>
              <a:ext cx="304088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93457" y="4560481"/>
              <a:ext cx="304088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62886" y="4567901"/>
              <a:ext cx="304090" cy="74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62057" y="2465387"/>
              <a:ext cx="75394" cy="301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62057" y="2851260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362057" y="3232186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001521" y="2361498"/>
              <a:ext cx="75394" cy="301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001521" y="2747371"/>
              <a:ext cx="75394" cy="301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001521" y="3128297"/>
              <a:ext cx="75394" cy="301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001521" y="3509223"/>
              <a:ext cx="75394" cy="301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734226" y="3585904"/>
              <a:ext cx="75394" cy="299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734226" y="3966830"/>
              <a:ext cx="75394" cy="299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734226" y="4347756"/>
              <a:ext cx="75394" cy="299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34226" y="4728683"/>
              <a:ext cx="75394" cy="299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85014" y="3353391"/>
              <a:ext cx="306602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267010" y="3353391"/>
              <a:ext cx="304090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9005" y="3353391"/>
              <a:ext cx="304090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028489" y="3353391"/>
              <a:ext cx="306602" cy="76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885014" y="3504276"/>
              <a:ext cx="1450077" cy="160038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Table 3</a:t>
              </a:r>
              <a:endPara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885014" y="5181341"/>
              <a:ext cx="306602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267010" y="5181341"/>
              <a:ext cx="304090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649005" y="5181341"/>
              <a:ext cx="304090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028489" y="5181341"/>
              <a:ext cx="306602" cy="76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10485" y="3608165"/>
              <a:ext cx="75394" cy="301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410485" y="3994038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410485" y="4374965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410485" y="4755891"/>
              <a:ext cx="75394" cy="299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1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dobe Caslon Pro Bold" pitchFamily="18" charset="0"/>
              </a:rPr>
              <a:t>Penyusunan</a:t>
            </a:r>
            <a:r>
              <a:rPr lang="en-US" b="1" dirty="0" smtClean="0">
                <a:latin typeface="Adobe Caslon Pro Bold" pitchFamily="18" charset="0"/>
              </a:rPr>
              <a:t> </a:t>
            </a:r>
            <a:r>
              <a:rPr lang="en-US" b="1" dirty="0" err="1" smtClean="0">
                <a:latin typeface="Adobe Caslon Pro Bold" pitchFamily="18" charset="0"/>
              </a:rPr>
              <a:t>Dimensi</a:t>
            </a:r>
            <a:endParaRPr lang="en-US" b="1" dirty="0" smtClean="0">
              <a:latin typeface="Adobe Caslon Pro Bold" pitchFamily="18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075135" y="3775075"/>
            <a:ext cx="3964781" cy="1874838"/>
          </a:xfrm>
        </p:spPr>
        <p:txBody>
          <a:bodyPr/>
          <a:lstStyle/>
          <a:p>
            <a:r>
              <a:rPr lang="en-US" dirty="0" smtClean="0"/>
              <a:t>STANDAR SOP</a:t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Umum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Teknis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Pengelolaan</a:t>
            </a: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05488" y="203478"/>
            <a:ext cx="13610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403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44" y="1301751"/>
            <a:ext cx="4292004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65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72400" cy="1143000"/>
          </a:xfrm>
        </p:spPr>
        <p:txBody>
          <a:bodyPr/>
          <a:lstStyle/>
          <a:p>
            <a:r>
              <a:rPr lang="en-US" b="1" dirty="0" err="1" smtClean="0">
                <a:latin typeface="Adobe Caslon Pro Bold" pitchFamily="18" charset="0"/>
              </a:rPr>
              <a:t>Tahapan</a:t>
            </a:r>
            <a:r>
              <a:rPr lang="en-US" b="1" dirty="0" smtClean="0">
                <a:latin typeface="Adobe Caslon Pro Bold" pitchFamily="18" charset="0"/>
              </a:rPr>
              <a:t> MDS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23110" y="-161647"/>
            <a:ext cx="10916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138366"/>
              </p:ext>
            </p:extLst>
          </p:nvPr>
        </p:nvGraphicFramePr>
        <p:xfrm>
          <a:off x="3491880" y="0"/>
          <a:ext cx="5652120" cy="69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5080000" imgH="6832600" progId="Visio.Drawing.11">
                  <p:embed/>
                </p:oleObj>
              </mc:Choice>
              <mc:Fallback>
                <p:oleObj r:id="rId3" imgW="5080000" imgH="6832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0"/>
                        <a:ext cx="5652120" cy="691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38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4807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latin typeface="Comic Sans MS" pitchFamily="66" charset="0"/>
              </a:rPr>
              <a:t>Tahapan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analisis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mencakup</a:t>
            </a:r>
            <a:r>
              <a:rPr lang="en-US" b="1" dirty="0">
                <a:latin typeface="Comic Sans MS" pitchFamily="66" charset="0"/>
              </a:rPr>
              <a:t>: </a:t>
            </a:r>
            <a:endParaRPr lang="en-US" sz="3600" b="1" dirty="0">
              <a:latin typeface="Comic Sans MS" pitchFamily="66" charset="0"/>
            </a:endParaRPr>
          </a:p>
          <a:p>
            <a:pPr lvl="1"/>
            <a:r>
              <a:rPr lang="en-US" sz="2800" b="1" dirty="0" err="1">
                <a:latin typeface="Comic Sans MS" pitchFamily="66" charset="0"/>
              </a:rPr>
              <a:t>penentuan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atribut</a:t>
            </a:r>
            <a:r>
              <a:rPr lang="en-US" sz="2800" b="1" dirty="0">
                <a:latin typeface="Comic Sans MS" pitchFamily="66" charset="0"/>
              </a:rPr>
              <a:t>; </a:t>
            </a:r>
            <a:r>
              <a:rPr lang="en-US" sz="2800" b="1" dirty="0" err="1" smtClean="0">
                <a:latin typeface="Comic Sans MS" pitchFamily="66" charset="0"/>
              </a:rPr>
              <a:t>berapa</a:t>
            </a:r>
            <a:r>
              <a:rPr lang="en-US" sz="2800" b="1" dirty="0" smtClean="0">
                <a:latin typeface="Comic Sans MS" pitchFamily="66" charset="0"/>
              </a:rPr>
              <a:t>  </a:t>
            </a:r>
            <a:r>
              <a:rPr lang="en-US" sz="2800" b="1" dirty="0" err="1" smtClean="0">
                <a:latin typeface="Comic Sans MS" pitchFamily="66" charset="0"/>
              </a:rPr>
              <a:t>dimensi</a:t>
            </a:r>
            <a:r>
              <a:rPr lang="en-US" sz="2800" b="1" dirty="0" smtClean="0">
                <a:latin typeface="Comic Sans MS" pitchFamily="66" charset="0"/>
              </a:rPr>
              <a:t> yang </a:t>
            </a:r>
            <a:r>
              <a:rPr lang="en-US" sz="2800" b="1" dirty="0" err="1" smtClean="0">
                <a:latin typeface="Comic Sans MS" pitchFamily="66" charset="0"/>
              </a:rPr>
              <a:t>dianalisis</a:t>
            </a:r>
            <a:r>
              <a:rPr lang="en-US" sz="2800" b="1" dirty="0">
                <a:latin typeface="Comic Sans MS" pitchFamily="66" charset="0"/>
              </a:rPr>
              <a:t>?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yaitu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dimensi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lingkungan</a:t>
            </a:r>
            <a:r>
              <a:rPr lang="en-US" sz="2800" b="1" dirty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dimensi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ekonomi</a:t>
            </a:r>
            <a:r>
              <a:rPr lang="en-US" sz="2800" b="1" dirty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dimensi</a:t>
            </a:r>
            <a:r>
              <a:rPr lang="en-US" sz="2800" b="1" dirty="0" smtClean="0">
                <a:latin typeface="Comic Sans MS" pitchFamily="66" charset="0"/>
              </a:rPr>
              <a:t> social??</a:t>
            </a:r>
            <a:endParaRPr lang="en-US" sz="3200" b="1" dirty="0">
              <a:latin typeface="Comic Sans MS" pitchFamily="66" charset="0"/>
            </a:endParaRPr>
          </a:p>
          <a:p>
            <a:pPr lvl="1"/>
            <a:r>
              <a:rPr lang="en-US" sz="2800" b="1" dirty="0" err="1">
                <a:latin typeface="Comic Sans MS" pitchFamily="66" charset="0"/>
              </a:rPr>
              <a:t>penilaian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setiap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atribut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dalam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skala</a:t>
            </a:r>
            <a:r>
              <a:rPr lang="en-US" sz="2800" b="1" dirty="0">
                <a:latin typeface="Comic Sans MS" pitchFamily="66" charset="0"/>
              </a:rPr>
              <a:t> ordinal (</a:t>
            </a:r>
            <a:r>
              <a:rPr lang="en-US" sz="2800" b="1" i="1" dirty="0">
                <a:latin typeface="Comic Sans MS" pitchFamily="66" charset="0"/>
              </a:rPr>
              <a:t>scoring</a:t>
            </a:r>
            <a:r>
              <a:rPr lang="en-US" sz="2800" b="1" dirty="0">
                <a:latin typeface="Comic Sans MS" pitchFamily="66" charset="0"/>
              </a:rPr>
              <a:t>) </a:t>
            </a:r>
            <a:r>
              <a:rPr lang="en-US" sz="2800" b="1" dirty="0" err="1">
                <a:latin typeface="Comic Sans MS" pitchFamily="66" charset="0"/>
              </a:rPr>
              <a:t>berdasarkan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kriteria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keberlanjutan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pada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setiap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dimensi</a:t>
            </a:r>
            <a:r>
              <a:rPr lang="en-US" sz="2800" b="1" dirty="0">
                <a:latin typeface="Comic Sans MS" pitchFamily="66" charset="0"/>
              </a:rPr>
              <a:t> </a:t>
            </a:r>
            <a:endParaRPr lang="en-US" sz="3200" b="1" dirty="0">
              <a:latin typeface="Comic Sans MS" pitchFamily="66" charset="0"/>
            </a:endParaRPr>
          </a:p>
          <a:p>
            <a:pPr lvl="1"/>
            <a:r>
              <a:rPr lang="en-US" sz="2800" b="1" dirty="0" err="1">
                <a:latin typeface="Comic Sans MS" pitchFamily="66" charset="0"/>
              </a:rPr>
              <a:t>analisis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ordinasi</a:t>
            </a:r>
            <a:r>
              <a:rPr lang="en-US" sz="2800" b="1" dirty="0">
                <a:latin typeface="Comic Sans MS" pitchFamily="66" charset="0"/>
              </a:rPr>
              <a:t> RAP-DAFARM </a:t>
            </a:r>
            <a:r>
              <a:rPr lang="en-US" sz="2800" b="1" dirty="0" err="1">
                <a:latin typeface="Comic Sans MS" pitchFamily="66" charset="0"/>
              </a:rPr>
              <a:t>dengan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metoda</a:t>
            </a:r>
            <a:r>
              <a:rPr lang="en-US" sz="2800" b="1" dirty="0">
                <a:latin typeface="Comic Sans MS" pitchFamily="66" charset="0"/>
              </a:rPr>
              <a:t> MDS, </a:t>
            </a:r>
            <a:r>
              <a:rPr lang="en-US" sz="2800" b="1" dirty="0" err="1">
                <a:latin typeface="Comic Sans MS" pitchFamily="66" charset="0"/>
              </a:rPr>
              <a:t>menggunakan</a:t>
            </a:r>
            <a:r>
              <a:rPr lang="en-US" sz="2800" b="1" dirty="0">
                <a:latin typeface="Comic Sans MS" pitchFamily="66" charset="0"/>
              </a:rPr>
              <a:t> SPSS </a:t>
            </a:r>
            <a:r>
              <a:rPr lang="en-US" sz="2800" b="1" dirty="0" err="1">
                <a:latin typeface="Comic Sans MS" pitchFamily="66" charset="0"/>
              </a:rPr>
              <a:t>untuk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menentukan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ordinasi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nilai</a:t>
            </a:r>
            <a:r>
              <a:rPr lang="en-US" sz="2800" b="1" dirty="0">
                <a:latin typeface="Comic Sans MS" pitchFamily="66" charset="0"/>
              </a:rPr>
              <a:t> stress </a:t>
            </a:r>
            <a:endParaRPr lang="en-US" sz="3200" b="1" dirty="0">
              <a:latin typeface="Comic Sans MS" pitchFamily="66" charset="0"/>
            </a:endParaRPr>
          </a:p>
          <a:p>
            <a:pPr lvl="1"/>
            <a:r>
              <a:rPr lang="en-US" sz="2800" b="1" dirty="0" err="1">
                <a:latin typeface="Comic Sans MS" pitchFamily="66" charset="0"/>
              </a:rPr>
              <a:t>penilaian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indeks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dan</a:t>
            </a:r>
            <a:r>
              <a:rPr lang="en-US" sz="2800" b="1" dirty="0">
                <a:latin typeface="Comic Sans MS" pitchFamily="66" charset="0"/>
              </a:rPr>
              <a:t> status </a:t>
            </a:r>
            <a:r>
              <a:rPr lang="en-US" sz="2800" b="1" dirty="0" err="1">
                <a:latin typeface="Comic Sans MS" pitchFamily="66" charset="0"/>
              </a:rPr>
              <a:t>keberlanjutan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secara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multidimensi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maupun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pada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setiap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dimensi</a:t>
            </a:r>
            <a:r>
              <a:rPr lang="en-US" sz="2800" b="1" dirty="0">
                <a:latin typeface="Comic Sans MS" pitchFamily="66" charset="0"/>
              </a:rPr>
              <a:t> </a:t>
            </a:r>
            <a:endParaRPr lang="en-US" sz="3200" b="1" dirty="0">
              <a:latin typeface="Comic Sans MS" pitchFamily="66" charset="0"/>
            </a:endParaRPr>
          </a:p>
          <a:p>
            <a:pPr lvl="1"/>
            <a:r>
              <a:rPr lang="en-US" sz="2800" b="1" dirty="0" err="1">
                <a:latin typeface="Comic Sans MS" pitchFamily="66" charset="0"/>
              </a:rPr>
              <a:t>analisis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kepekaan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atau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sensitivitas</a:t>
            </a:r>
            <a:r>
              <a:rPr lang="en-US" sz="2800" b="1" dirty="0">
                <a:latin typeface="Comic Sans MS" pitchFamily="66" charset="0"/>
              </a:rPr>
              <a:t> (</a:t>
            </a:r>
            <a:r>
              <a:rPr lang="en-US" sz="2800" b="1" i="1" dirty="0">
                <a:latin typeface="Comic Sans MS" pitchFamily="66" charset="0"/>
              </a:rPr>
              <a:t>leverage analysis</a:t>
            </a:r>
            <a:r>
              <a:rPr lang="en-US" sz="2800" b="1" dirty="0">
                <a:latin typeface="Comic Sans MS" pitchFamily="66" charset="0"/>
              </a:rPr>
              <a:t>) </a:t>
            </a:r>
            <a:r>
              <a:rPr lang="en-US" sz="2800" b="1" dirty="0" err="1">
                <a:latin typeface="Comic Sans MS" pitchFamily="66" charset="0"/>
              </a:rPr>
              <a:t>untuk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menentukan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atribut</a:t>
            </a:r>
            <a:r>
              <a:rPr lang="en-US" sz="2800" b="1" dirty="0">
                <a:latin typeface="Comic Sans MS" pitchFamily="66" charset="0"/>
              </a:rPr>
              <a:t> yang </a:t>
            </a:r>
            <a:r>
              <a:rPr lang="en-US" sz="2800" b="1" dirty="0" err="1">
                <a:latin typeface="Comic Sans MS" pitchFamily="66" charset="0"/>
              </a:rPr>
              <a:t>sensitif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mempengaruhi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keberlanjutan</a:t>
            </a:r>
            <a:endParaRPr lang="en-US" sz="3200" b="1" dirty="0">
              <a:latin typeface="Comic Sans MS" pitchFamily="66" charset="0"/>
            </a:endParaRPr>
          </a:p>
          <a:p>
            <a:pPr lvl="1"/>
            <a:r>
              <a:rPr lang="en-US" sz="2800" b="1" dirty="0" err="1">
                <a:latin typeface="Comic Sans MS" pitchFamily="66" charset="0"/>
              </a:rPr>
              <a:t>analisis</a:t>
            </a:r>
            <a:r>
              <a:rPr lang="en-US" sz="2800" b="1" dirty="0">
                <a:latin typeface="Comic Sans MS" pitchFamily="66" charset="0"/>
              </a:rPr>
              <a:t> Monte Carlo </a:t>
            </a:r>
            <a:r>
              <a:rPr lang="en-US" sz="2800" b="1" dirty="0" err="1">
                <a:latin typeface="Comic Sans MS" pitchFamily="66" charset="0"/>
              </a:rPr>
              <a:t>untuk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mengecek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memperhitungkan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ketidakpastian</a:t>
            </a:r>
            <a:r>
              <a:rPr lang="en-US" sz="2800" b="1" dirty="0">
                <a:latin typeface="Comic Sans MS" pitchFamily="66" charset="0"/>
              </a:rPr>
              <a:t> 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1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Kategori Status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9550" y="1457325"/>
          <a:ext cx="4271963" cy="1717548"/>
        </p:xfrm>
        <a:graphic>
          <a:graphicData uri="http://schemas.openxmlformats.org/drawingml/2006/table">
            <a:tbl>
              <a:tblPr/>
              <a:tblGrid>
                <a:gridCol w="1968104"/>
                <a:gridCol w="2303859"/>
              </a:tblGrid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Nilai Indeks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Kategori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0 -  &lt; 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Tidak berkelanjutan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25  ≥ Nilai indeks  &lt; 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Kurang berkelanjutan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50  ≥ Nilai indeks  &lt; 75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Cukup berkelanjutan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75  ≥ Nilai indeks  ≤ 100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Berkelanjutan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610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2" y="1027114"/>
            <a:ext cx="4719638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66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</TotalTime>
  <Words>674</Words>
  <Application>Microsoft Office PowerPoint</Application>
  <PresentationFormat>On-screen Show (4:3)</PresentationFormat>
  <Paragraphs>243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Equity</vt:lpstr>
      <vt:lpstr>Visio.Drawing.11</vt:lpstr>
      <vt:lpstr>MULTI DIMENSIONAL SCALLING (MDS)</vt:lpstr>
      <vt:lpstr>PowerPoint Presentation</vt:lpstr>
      <vt:lpstr>PowerPoint Presentation</vt:lpstr>
      <vt:lpstr>MDS</vt:lpstr>
      <vt:lpstr>CONCEPT DESIGN OF STANDART NEEDS</vt:lpstr>
      <vt:lpstr>Penyusunan Dimensi</vt:lpstr>
      <vt:lpstr>Tahapan MDS</vt:lpstr>
      <vt:lpstr>PowerPoint Presentation</vt:lpstr>
      <vt:lpstr>Kategori Status</vt:lpstr>
      <vt:lpstr>Desain Kuesioner Atribut dalam setiap dimensi diklasifikasikan berdasarkan kriteria “baik” dan “buruk” menggunakan konsep dari Fisheries Centre </vt:lpstr>
      <vt:lpstr>PowerPoint Presentation</vt:lpstr>
      <vt:lpstr>PowerPoint Presentation</vt:lpstr>
      <vt:lpstr>PowerPoint Presentation</vt:lpstr>
      <vt:lpstr>OUTPUT MDS</vt:lpstr>
      <vt:lpstr>PowerPoint Presentation</vt:lpstr>
      <vt:lpstr>PowerPoint Presentation</vt:lpstr>
      <vt:lpstr>PowerPoint Presentation</vt:lpstr>
      <vt:lpstr>PowerPoint Presentation</vt:lpstr>
      <vt:lpstr>Output Multi Dimensi</vt:lpstr>
      <vt:lpstr>Skenario Status Keberlanjutan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DIMENSIONAL SCALLING (MDS)</dc:title>
  <dc:creator>asus</dc:creator>
  <cp:lastModifiedBy>asus</cp:lastModifiedBy>
  <cp:revision>15</cp:revision>
  <dcterms:created xsi:type="dcterms:W3CDTF">2021-10-18T11:28:39Z</dcterms:created>
  <dcterms:modified xsi:type="dcterms:W3CDTF">2021-10-20T08:41:10Z</dcterms:modified>
</cp:coreProperties>
</file>