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91" r:id="rId3"/>
    <p:sldId id="257" r:id="rId4"/>
    <p:sldId id="292" r:id="rId5"/>
    <p:sldId id="293" r:id="rId6"/>
    <p:sldId id="294" r:id="rId7"/>
    <p:sldId id="295" r:id="rId8"/>
    <p:sldId id="297" r:id="rId9"/>
    <p:sldId id="296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2212C4-191C-435C-BEDB-FD716CF59A9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663EB8-CBF0-4DD3-BD75-35951AE0238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0" i="0" baseline="0" dirty="0"/>
            <a:t>In the next 35 years, Africa will need to accommodate almost 900 million new urban dwellers, which is equivalent to what Europe, USA &amp; Japan combined have managed over the last 265 years.</a:t>
          </a:r>
          <a:endParaRPr lang="en-US" sz="1600" dirty="0"/>
        </a:p>
      </dgm:t>
    </dgm:pt>
    <dgm:pt modelId="{A7C75A50-7072-4310-A87A-7B64B8DEB6B4}" type="parTrans" cxnId="{FEB72485-2B5A-433A-917C-37097A19A996}">
      <dgm:prSet/>
      <dgm:spPr/>
      <dgm:t>
        <a:bodyPr/>
        <a:lstStyle/>
        <a:p>
          <a:endParaRPr lang="en-US"/>
        </a:p>
      </dgm:t>
    </dgm:pt>
    <dgm:pt modelId="{ED6B6554-4291-4E77-A787-8A83C3D9A096}" type="sibTrans" cxnId="{FEB72485-2B5A-433A-917C-37097A19A996}">
      <dgm:prSet/>
      <dgm:spPr/>
      <dgm:t>
        <a:bodyPr/>
        <a:lstStyle/>
        <a:p>
          <a:endParaRPr lang="en-US"/>
        </a:p>
      </dgm:t>
    </dgm:pt>
    <dgm:pt modelId="{F51BB99E-6164-4E36-A3FB-64BFA6A87FD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0" i="0" baseline="0" dirty="0"/>
            <a:t>Cairo, Africa’s most populous city, manages a population that is larger than each of the 36 least populous countries on the continent.</a:t>
          </a:r>
          <a:endParaRPr lang="en-US" sz="1600" dirty="0"/>
        </a:p>
      </dgm:t>
    </dgm:pt>
    <dgm:pt modelId="{32E6C496-FC43-4488-9239-3CB8F9B6F44D}" type="parTrans" cxnId="{93E20CF6-E8F6-4AC7-B4B1-BA21C7708F32}">
      <dgm:prSet/>
      <dgm:spPr/>
      <dgm:t>
        <a:bodyPr/>
        <a:lstStyle/>
        <a:p>
          <a:endParaRPr lang="en-US"/>
        </a:p>
      </dgm:t>
    </dgm:pt>
    <dgm:pt modelId="{272A1D44-F009-4E73-BFCA-B40B4E6BF66E}" type="sibTrans" cxnId="{93E20CF6-E8F6-4AC7-B4B1-BA21C7708F32}">
      <dgm:prSet/>
      <dgm:spPr/>
      <dgm:t>
        <a:bodyPr/>
        <a:lstStyle/>
        <a:p>
          <a:endParaRPr lang="en-US"/>
        </a:p>
      </dgm:t>
    </dgm:pt>
    <dgm:pt modelId="{0838627B-341C-47C5-9848-DB62CCC89EF9}">
      <dgm:prSet custT="1"/>
      <dgm:spPr/>
      <dgm:t>
        <a:bodyPr/>
        <a:lstStyle/>
        <a:p>
          <a:r>
            <a:rPr lang="en-US" sz="1600" dirty="0"/>
            <a:t>75 % </a:t>
          </a:r>
          <a:r>
            <a:rPr lang="en-US" sz="1600" b="0" i="0" baseline="0" dirty="0"/>
            <a:t>of Africa’s urban population is younger than 35</a:t>
          </a:r>
          <a:r>
            <a:rPr lang="en-US" sz="1200" b="0" i="0" baseline="0" dirty="0"/>
            <a:t>.</a:t>
          </a:r>
          <a:endParaRPr lang="en-US" sz="1200" dirty="0"/>
        </a:p>
      </dgm:t>
    </dgm:pt>
    <dgm:pt modelId="{D6913674-B2F3-4EFE-8DF8-73ED8CCDADFC}" type="parTrans" cxnId="{1E732472-3EA1-4BBD-9975-957AF4E5D057}">
      <dgm:prSet/>
      <dgm:spPr/>
      <dgm:t>
        <a:bodyPr/>
        <a:lstStyle/>
        <a:p>
          <a:endParaRPr lang="en-US"/>
        </a:p>
      </dgm:t>
    </dgm:pt>
    <dgm:pt modelId="{F7DB9AD3-A3DF-49B4-A1EC-DE72C3CCA092}" type="sibTrans" cxnId="{1E732472-3EA1-4BBD-9975-957AF4E5D057}">
      <dgm:prSet/>
      <dgm:spPr/>
      <dgm:t>
        <a:bodyPr/>
        <a:lstStyle/>
        <a:p>
          <a:endParaRPr lang="en-US"/>
        </a:p>
      </dgm:t>
    </dgm:pt>
    <dgm:pt modelId="{2316E71B-A4B9-43BF-B1B7-227E74E9691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0" i="0" baseline="0" dirty="0"/>
            <a:t>Almost  50% of Africa’s urban population lives in slums &amp; informal settlements.</a:t>
          </a:r>
          <a:endParaRPr lang="en-US" sz="1600" dirty="0"/>
        </a:p>
      </dgm:t>
    </dgm:pt>
    <dgm:pt modelId="{573F6048-0962-4189-A275-1227D82F7859}" type="parTrans" cxnId="{D20AF1F1-823F-47E8-BA42-2DD39C8F954D}">
      <dgm:prSet/>
      <dgm:spPr/>
      <dgm:t>
        <a:bodyPr/>
        <a:lstStyle/>
        <a:p>
          <a:endParaRPr lang="en-US"/>
        </a:p>
      </dgm:t>
    </dgm:pt>
    <dgm:pt modelId="{7453F2BC-5FE4-4165-898A-BF5C96A49064}" type="sibTrans" cxnId="{D20AF1F1-823F-47E8-BA42-2DD39C8F954D}">
      <dgm:prSet/>
      <dgm:spPr/>
      <dgm:t>
        <a:bodyPr/>
        <a:lstStyle/>
        <a:p>
          <a:endParaRPr lang="en-US"/>
        </a:p>
      </dgm:t>
    </dgm:pt>
    <dgm:pt modelId="{BCCDF16B-77EE-4C92-9F83-F01F56CB7C31}">
      <dgm:prSet custT="1"/>
      <dgm:spPr/>
      <dgm:t>
        <a:bodyPr/>
        <a:lstStyle/>
        <a:p>
          <a:r>
            <a:rPr lang="en-US" sz="1600" b="0" i="0" baseline="0" dirty="0"/>
            <a:t>Inequality in African cities is the 2nd highest in the world</a:t>
          </a:r>
          <a:r>
            <a:rPr lang="en-US" sz="1900" b="0" i="0" baseline="0" dirty="0"/>
            <a:t>.</a:t>
          </a:r>
          <a:endParaRPr lang="en-US" sz="1900" dirty="0"/>
        </a:p>
      </dgm:t>
    </dgm:pt>
    <dgm:pt modelId="{4A9BD6EE-B299-41AE-8A85-464407ECD9A4}" type="parTrans" cxnId="{346F79FB-C2FA-4879-BEB9-3A8C24C25117}">
      <dgm:prSet/>
      <dgm:spPr/>
      <dgm:t>
        <a:bodyPr/>
        <a:lstStyle/>
        <a:p>
          <a:endParaRPr lang="en-US"/>
        </a:p>
      </dgm:t>
    </dgm:pt>
    <dgm:pt modelId="{D9DA62C0-DA69-4C97-A8E8-A273BAB7245A}" type="sibTrans" cxnId="{346F79FB-C2FA-4879-BEB9-3A8C24C25117}">
      <dgm:prSet/>
      <dgm:spPr/>
      <dgm:t>
        <a:bodyPr/>
        <a:lstStyle/>
        <a:p>
          <a:endParaRPr lang="en-US"/>
        </a:p>
      </dgm:t>
    </dgm:pt>
    <dgm:pt modelId="{A725969A-7D58-4E53-819C-31C253500009}" type="pres">
      <dgm:prSet presAssocID="{DB2212C4-191C-435C-BEDB-FD716CF59A99}" presName="diagram" presStyleCnt="0">
        <dgm:presLayoutVars>
          <dgm:dir/>
          <dgm:resizeHandles val="exact"/>
        </dgm:presLayoutVars>
      </dgm:prSet>
      <dgm:spPr/>
    </dgm:pt>
    <dgm:pt modelId="{D04EE74F-61FA-42DA-80DC-50AD279F8AB3}" type="pres">
      <dgm:prSet presAssocID="{11663EB8-CBF0-4DD3-BD75-35951AE0238A}" presName="node" presStyleLbl="node1" presStyleIdx="0" presStyleCnt="5" custScaleX="267985" custLinFactNeighborX="-4563" custLinFactNeighborY="-78129">
        <dgm:presLayoutVars>
          <dgm:bulletEnabled val="1"/>
        </dgm:presLayoutVars>
      </dgm:prSet>
      <dgm:spPr/>
    </dgm:pt>
    <dgm:pt modelId="{D73D6D51-C780-48E7-A216-B83E61B04A17}" type="pres">
      <dgm:prSet presAssocID="{ED6B6554-4291-4E77-A787-8A83C3D9A096}" presName="sibTrans" presStyleCnt="0"/>
      <dgm:spPr/>
    </dgm:pt>
    <dgm:pt modelId="{C344E1DC-8DD3-4880-B680-226C852A336B}" type="pres">
      <dgm:prSet presAssocID="{F51BB99E-6164-4E36-A3FB-64BFA6A87FD4}" presName="node" presStyleLbl="node1" presStyleIdx="1" presStyleCnt="5" custScaleX="200848" custScaleY="141737" custLinFactY="24990" custLinFactNeighborX="7402" custLinFactNeighborY="100000">
        <dgm:presLayoutVars>
          <dgm:bulletEnabled val="1"/>
        </dgm:presLayoutVars>
      </dgm:prSet>
      <dgm:spPr/>
    </dgm:pt>
    <dgm:pt modelId="{EBC5C8A4-32AA-4AEE-8B00-71A61603351B}" type="pres">
      <dgm:prSet presAssocID="{272A1D44-F009-4E73-BFCA-B40B4E6BF66E}" presName="sibTrans" presStyleCnt="0"/>
      <dgm:spPr/>
    </dgm:pt>
    <dgm:pt modelId="{F32200C2-8BB5-4A6B-A149-BB1BF23CF3B7}" type="pres">
      <dgm:prSet presAssocID="{0838627B-341C-47C5-9848-DB62CCC89EF9}" presName="node" presStyleLbl="node1" presStyleIdx="2" presStyleCnt="5" custScaleY="140498" custLinFactX="-98812" custLinFactNeighborX="-100000" custLinFactNeighborY="-26816">
        <dgm:presLayoutVars>
          <dgm:bulletEnabled val="1"/>
        </dgm:presLayoutVars>
      </dgm:prSet>
      <dgm:spPr/>
    </dgm:pt>
    <dgm:pt modelId="{E82D4FED-631F-411F-AB99-E1BB542BBF39}" type="pres">
      <dgm:prSet presAssocID="{F7DB9AD3-A3DF-49B4-A1EC-DE72C3CCA092}" presName="sibTrans" presStyleCnt="0"/>
      <dgm:spPr/>
    </dgm:pt>
    <dgm:pt modelId="{36E4EEFD-9EB1-4B60-95B6-3FE11AE3E015}" type="pres">
      <dgm:prSet presAssocID="{2316E71B-A4B9-43BF-B1B7-227E74E96917}" presName="node" presStyleLbl="node1" presStyleIdx="3" presStyleCnt="5" custScaleX="99860" custScaleY="96761" custLinFactY="-64351" custLinFactNeighborX="76469" custLinFactNeighborY="-100000">
        <dgm:presLayoutVars>
          <dgm:bulletEnabled val="1"/>
        </dgm:presLayoutVars>
      </dgm:prSet>
      <dgm:spPr/>
    </dgm:pt>
    <dgm:pt modelId="{4365DE29-EACA-4D33-BB88-3B3912D9EB25}" type="pres">
      <dgm:prSet presAssocID="{7453F2BC-5FE4-4165-898A-BF5C96A49064}" presName="sibTrans" presStyleCnt="0"/>
      <dgm:spPr/>
    </dgm:pt>
    <dgm:pt modelId="{0A81964C-BD6C-41C9-A283-5B1485DA00FB}" type="pres">
      <dgm:prSet presAssocID="{BCCDF16B-77EE-4C92-9F83-F01F56CB7C31}" presName="node" presStyleLbl="node1" presStyleIdx="4" presStyleCnt="5" custLinFactNeighborX="57813" custLinFactNeighborY="-6068">
        <dgm:presLayoutVars>
          <dgm:bulletEnabled val="1"/>
        </dgm:presLayoutVars>
      </dgm:prSet>
      <dgm:spPr/>
    </dgm:pt>
  </dgm:ptLst>
  <dgm:cxnLst>
    <dgm:cxn modelId="{352DE21C-B5D3-4BA0-8F7A-6DE7CDD7379A}" type="presOf" srcId="{DB2212C4-191C-435C-BEDB-FD716CF59A99}" destId="{A725969A-7D58-4E53-819C-31C253500009}" srcOrd="0" destOrd="0" presId="urn:microsoft.com/office/officeart/2005/8/layout/default"/>
    <dgm:cxn modelId="{67F67538-7201-44F8-85AD-D3D5AC39F19C}" type="presOf" srcId="{0838627B-341C-47C5-9848-DB62CCC89EF9}" destId="{F32200C2-8BB5-4A6B-A149-BB1BF23CF3B7}" srcOrd="0" destOrd="0" presId="urn:microsoft.com/office/officeart/2005/8/layout/default"/>
    <dgm:cxn modelId="{F83AEF63-FDFF-4BD1-A89C-70A17E652475}" type="presOf" srcId="{2316E71B-A4B9-43BF-B1B7-227E74E96917}" destId="{36E4EEFD-9EB1-4B60-95B6-3FE11AE3E015}" srcOrd="0" destOrd="0" presId="urn:microsoft.com/office/officeart/2005/8/layout/default"/>
    <dgm:cxn modelId="{1E732472-3EA1-4BBD-9975-957AF4E5D057}" srcId="{DB2212C4-191C-435C-BEDB-FD716CF59A99}" destId="{0838627B-341C-47C5-9848-DB62CCC89EF9}" srcOrd="2" destOrd="0" parTransId="{D6913674-B2F3-4EFE-8DF8-73ED8CCDADFC}" sibTransId="{F7DB9AD3-A3DF-49B4-A1EC-DE72C3CCA092}"/>
    <dgm:cxn modelId="{C5C71F76-C174-4F12-8017-99B225EBA7C7}" type="presOf" srcId="{F51BB99E-6164-4E36-A3FB-64BFA6A87FD4}" destId="{C344E1DC-8DD3-4880-B680-226C852A336B}" srcOrd="0" destOrd="0" presId="urn:microsoft.com/office/officeart/2005/8/layout/default"/>
    <dgm:cxn modelId="{FEB72485-2B5A-433A-917C-37097A19A996}" srcId="{DB2212C4-191C-435C-BEDB-FD716CF59A99}" destId="{11663EB8-CBF0-4DD3-BD75-35951AE0238A}" srcOrd="0" destOrd="0" parTransId="{A7C75A50-7072-4310-A87A-7B64B8DEB6B4}" sibTransId="{ED6B6554-4291-4E77-A787-8A83C3D9A096}"/>
    <dgm:cxn modelId="{7C5E0ABF-C678-40E5-91CA-E68612F40993}" type="presOf" srcId="{BCCDF16B-77EE-4C92-9F83-F01F56CB7C31}" destId="{0A81964C-BD6C-41C9-A283-5B1485DA00FB}" srcOrd="0" destOrd="0" presId="urn:microsoft.com/office/officeart/2005/8/layout/default"/>
    <dgm:cxn modelId="{32E95BE1-1896-4817-A1DC-67F819FBE268}" type="presOf" srcId="{11663EB8-CBF0-4DD3-BD75-35951AE0238A}" destId="{D04EE74F-61FA-42DA-80DC-50AD279F8AB3}" srcOrd="0" destOrd="0" presId="urn:microsoft.com/office/officeart/2005/8/layout/default"/>
    <dgm:cxn modelId="{D20AF1F1-823F-47E8-BA42-2DD39C8F954D}" srcId="{DB2212C4-191C-435C-BEDB-FD716CF59A99}" destId="{2316E71B-A4B9-43BF-B1B7-227E74E96917}" srcOrd="3" destOrd="0" parTransId="{573F6048-0962-4189-A275-1227D82F7859}" sibTransId="{7453F2BC-5FE4-4165-898A-BF5C96A49064}"/>
    <dgm:cxn modelId="{93E20CF6-E8F6-4AC7-B4B1-BA21C7708F32}" srcId="{DB2212C4-191C-435C-BEDB-FD716CF59A99}" destId="{F51BB99E-6164-4E36-A3FB-64BFA6A87FD4}" srcOrd="1" destOrd="0" parTransId="{32E6C496-FC43-4488-9239-3CB8F9B6F44D}" sibTransId="{272A1D44-F009-4E73-BFCA-B40B4E6BF66E}"/>
    <dgm:cxn modelId="{346F79FB-C2FA-4879-BEB9-3A8C24C25117}" srcId="{DB2212C4-191C-435C-BEDB-FD716CF59A99}" destId="{BCCDF16B-77EE-4C92-9F83-F01F56CB7C31}" srcOrd="4" destOrd="0" parTransId="{4A9BD6EE-B299-41AE-8A85-464407ECD9A4}" sibTransId="{D9DA62C0-DA69-4C97-A8E8-A273BAB7245A}"/>
    <dgm:cxn modelId="{F6EEC4AB-18A1-4155-890D-76282B5D36F1}" type="presParOf" srcId="{A725969A-7D58-4E53-819C-31C253500009}" destId="{D04EE74F-61FA-42DA-80DC-50AD279F8AB3}" srcOrd="0" destOrd="0" presId="urn:microsoft.com/office/officeart/2005/8/layout/default"/>
    <dgm:cxn modelId="{8DB7849D-F4BC-4351-94A0-D048A4A2D9A6}" type="presParOf" srcId="{A725969A-7D58-4E53-819C-31C253500009}" destId="{D73D6D51-C780-48E7-A216-B83E61B04A17}" srcOrd="1" destOrd="0" presId="urn:microsoft.com/office/officeart/2005/8/layout/default"/>
    <dgm:cxn modelId="{B9A509CE-28E7-4DDC-8C2A-06A7BF9EEAFA}" type="presParOf" srcId="{A725969A-7D58-4E53-819C-31C253500009}" destId="{C344E1DC-8DD3-4880-B680-226C852A336B}" srcOrd="2" destOrd="0" presId="urn:microsoft.com/office/officeart/2005/8/layout/default"/>
    <dgm:cxn modelId="{2620B781-FAC2-4C7B-9EBF-1F95AB63A050}" type="presParOf" srcId="{A725969A-7D58-4E53-819C-31C253500009}" destId="{EBC5C8A4-32AA-4AEE-8B00-71A61603351B}" srcOrd="3" destOrd="0" presId="urn:microsoft.com/office/officeart/2005/8/layout/default"/>
    <dgm:cxn modelId="{C736F063-FEBF-4D08-9695-7D596BD09934}" type="presParOf" srcId="{A725969A-7D58-4E53-819C-31C253500009}" destId="{F32200C2-8BB5-4A6B-A149-BB1BF23CF3B7}" srcOrd="4" destOrd="0" presId="urn:microsoft.com/office/officeart/2005/8/layout/default"/>
    <dgm:cxn modelId="{12580B9B-A4AC-4D76-8CE4-2B7A1E722BEF}" type="presParOf" srcId="{A725969A-7D58-4E53-819C-31C253500009}" destId="{E82D4FED-631F-411F-AB99-E1BB542BBF39}" srcOrd="5" destOrd="0" presId="urn:microsoft.com/office/officeart/2005/8/layout/default"/>
    <dgm:cxn modelId="{D1EC295D-328C-4475-8C5A-1D36BD5F200C}" type="presParOf" srcId="{A725969A-7D58-4E53-819C-31C253500009}" destId="{36E4EEFD-9EB1-4B60-95B6-3FE11AE3E015}" srcOrd="6" destOrd="0" presId="urn:microsoft.com/office/officeart/2005/8/layout/default"/>
    <dgm:cxn modelId="{C68AFFEA-4EC0-4E7B-9BF3-0000130535B4}" type="presParOf" srcId="{A725969A-7D58-4E53-819C-31C253500009}" destId="{4365DE29-EACA-4D33-BB88-3B3912D9EB25}" srcOrd="7" destOrd="0" presId="urn:microsoft.com/office/officeart/2005/8/layout/default"/>
    <dgm:cxn modelId="{9E5434C6-8BC5-4919-A0A1-777D6A11EE35}" type="presParOf" srcId="{A725969A-7D58-4E53-819C-31C253500009}" destId="{0A81964C-BD6C-41C9-A283-5B1485DA00F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507D28-E0C0-44AD-A11E-E21B29DA76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A8B06B-ACC8-4486-8F47-897B287269F4}">
      <dgm:prSet/>
      <dgm:spPr/>
      <dgm:t>
        <a:bodyPr/>
        <a:lstStyle/>
        <a:p>
          <a:r>
            <a:rPr lang="en-US" b="0" i="0" baseline="0"/>
            <a:t>Youth unemployment in Africa is 6 times higher in urban areas than in rural areas.</a:t>
          </a:r>
          <a:endParaRPr lang="en-US"/>
        </a:p>
      </dgm:t>
    </dgm:pt>
    <dgm:pt modelId="{D1694A19-2A06-48C8-9585-7AD45186338D}" type="parTrans" cxnId="{BD70D906-B40B-46B0-87E0-020015C98A1E}">
      <dgm:prSet/>
      <dgm:spPr/>
      <dgm:t>
        <a:bodyPr/>
        <a:lstStyle/>
        <a:p>
          <a:endParaRPr lang="en-US"/>
        </a:p>
      </dgm:t>
    </dgm:pt>
    <dgm:pt modelId="{339B815C-A368-4B3B-8E49-82166DF93838}" type="sibTrans" cxnId="{BD70D906-B40B-46B0-87E0-020015C98A1E}">
      <dgm:prSet/>
      <dgm:spPr/>
      <dgm:t>
        <a:bodyPr/>
        <a:lstStyle/>
        <a:p>
          <a:endParaRPr lang="en-US"/>
        </a:p>
      </dgm:t>
    </dgm:pt>
    <dgm:pt modelId="{7EBB684D-B603-496F-A0AC-1A718D2801B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i="0" baseline="0" dirty="0"/>
            <a:t>In Kinshasa, there is only 63m of paved road per 1,000 inhabitants, as opposed to 1,000m per 1,000 inhabitants in developing countries.</a:t>
          </a:r>
          <a:endParaRPr lang="en-US" sz="1400" dirty="0"/>
        </a:p>
      </dgm:t>
    </dgm:pt>
    <dgm:pt modelId="{968F10F6-6E45-4A5D-91C1-9F808D52D06A}" type="parTrans" cxnId="{1CD6B83A-5461-4E2F-90CD-115B506426CC}">
      <dgm:prSet/>
      <dgm:spPr/>
      <dgm:t>
        <a:bodyPr/>
        <a:lstStyle/>
        <a:p>
          <a:endParaRPr lang="en-US"/>
        </a:p>
      </dgm:t>
    </dgm:pt>
    <dgm:pt modelId="{2E9F2D78-02F9-4BC8-B74A-45E8E20BBDD0}" type="sibTrans" cxnId="{1CD6B83A-5461-4E2F-90CD-115B506426CC}">
      <dgm:prSet/>
      <dgm:spPr/>
      <dgm:t>
        <a:bodyPr/>
        <a:lstStyle/>
        <a:p>
          <a:endParaRPr lang="en-US"/>
        </a:p>
      </dgm:t>
    </dgm:pt>
    <dgm:pt modelId="{CCFA77B4-4A36-432A-999C-608D8CB4571F}">
      <dgm:prSet/>
      <dgm:spPr/>
      <dgm:t>
        <a:bodyPr/>
        <a:lstStyle/>
        <a:p>
          <a:r>
            <a:rPr lang="en-US" b="0" i="0" baseline="0" dirty="0"/>
            <a:t>61% of urban employment opportunities in Africa are informal.</a:t>
          </a:r>
          <a:endParaRPr lang="en-US" dirty="0"/>
        </a:p>
      </dgm:t>
    </dgm:pt>
    <dgm:pt modelId="{5B66ABC6-CFB3-43C5-B66A-08A04EB5E650}" type="parTrans" cxnId="{CEAA2736-AA1F-40EE-AD92-6B036480E822}">
      <dgm:prSet/>
      <dgm:spPr/>
      <dgm:t>
        <a:bodyPr/>
        <a:lstStyle/>
        <a:p>
          <a:endParaRPr lang="en-US"/>
        </a:p>
      </dgm:t>
    </dgm:pt>
    <dgm:pt modelId="{322AC439-4E98-46CE-8C53-5A32335A9293}" type="sibTrans" cxnId="{CEAA2736-AA1F-40EE-AD92-6B036480E822}">
      <dgm:prSet/>
      <dgm:spPr/>
      <dgm:t>
        <a:bodyPr/>
        <a:lstStyle/>
        <a:p>
          <a:endParaRPr lang="en-US"/>
        </a:p>
      </dgm:t>
    </dgm:pt>
    <dgm:pt modelId="{DF520D61-553E-45D6-9594-5444FF84ECA9}">
      <dgm:prSet/>
      <dgm:spPr/>
      <dgm:t>
        <a:bodyPr/>
        <a:lstStyle/>
        <a:p>
          <a:r>
            <a:rPr lang="en-US" b="0" i="0" baseline="0"/>
            <a:t>In Dakar, 1 million working hours are lost every day due to traffic congestion.</a:t>
          </a:r>
          <a:endParaRPr lang="en-US"/>
        </a:p>
      </dgm:t>
    </dgm:pt>
    <dgm:pt modelId="{CF16385D-5378-40F8-A745-1102553F244C}" type="parTrans" cxnId="{DAEE2AAA-9AF9-460A-9717-90D1C7D7B7FA}">
      <dgm:prSet/>
      <dgm:spPr/>
      <dgm:t>
        <a:bodyPr/>
        <a:lstStyle/>
        <a:p>
          <a:endParaRPr lang="en-US"/>
        </a:p>
      </dgm:t>
    </dgm:pt>
    <dgm:pt modelId="{4084FF0E-1B90-4436-B024-26112DA7D8B9}" type="sibTrans" cxnId="{DAEE2AAA-9AF9-460A-9717-90D1C7D7B7FA}">
      <dgm:prSet/>
      <dgm:spPr/>
      <dgm:t>
        <a:bodyPr/>
        <a:lstStyle/>
        <a:p>
          <a:endParaRPr lang="en-US"/>
        </a:p>
      </dgm:t>
    </dgm:pt>
    <dgm:pt modelId="{20169BBF-9A2D-4A5A-BF23-DC13E376334A}">
      <dgm:prSet/>
      <dgm:spPr/>
      <dgm:t>
        <a:bodyPr/>
        <a:lstStyle/>
        <a:p>
          <a:r>
            <a:rPr lang="en-US" b="0" i="0" baseline="0"/>
            <a:t>Around 1⁄3 of urban dwellers in sub-Saharan Africa have no access to electricity.</a:t>
          </a:r>
          <a:endParaRPr lang="en-US"/>
        </a:p>
      </dgm:t>
    </dgm:pt>
    <dgm:pt modelId="{95A24B02-C5AE-42DF-9C00-17770975A1AE}" type="parTrans" cxnId="{8066BE2D-C33D-4C2E-B5CB-0B2347D84378}">
      <dgm:prSet/>
      <dgm:spPr/>
      <dgm:t>
        <a:bodyPr/>
        <a:lstStyle/>
        <a:p>
          <a:endParaRPr lang="en-US"/>
        </a:p>
      </dgm:t>
    </dgm:pt>
    <dgm:pt modelId="{CD4C1048-3B00-4452-B43B-19D2FB26E533}" type="sibTrans" cxnId="{8066BE2D-C33D-4C2E-B5CB-0B2347D84378}">
      <dgm:prSet/>
      <dgm:spPr/>
      <dgm:t>
        <a:bodyPr/>
        <a:lstStyle/>
        <a:p>
          <a:endParaRPr lang="en-US"/>
        </a:p>
      </dgm:t>
    </dgm:pt>
    <dgm:pt modelId="{85B69E26-D55B-4642-AE04-0561E5ED6DAC}">
      <dgm:prSet/>
      <dgm:spPr/>
      <dgm:t>
        <a:bodyPr/>
        <a:lstStyle/>
        <a:p>
          <a:r>
            <a:rPr lang="en-US" b="0" i="0" baseline="0"/>
            <a:t>37 out of the 54 African countries are still more than 50% rural.</a:t>
          </a:r>
          <a:endParaRPr lang="en-US"/>
        </a:p>
      </dgm:t>
    </dgm:pt>
    <dgm:pt modelId="{D35A9A61-4446-44FD-B2C8-BCEF7F5DBB1C}" type="parTrans" cxnId="{D0B0F5F2-D9E3-4440-B5BF-8E1518061959}">
      <dgm:prSet/>
      <dgm:spPr/>
      <dgm:t>
        <a:bodyPr/>
        <a:lstStyle/>
        <a:p>
          <a:endParaRPr lang="en-US"/>
        </a:p>
      </dgm:t>
    </dgm:pt>
    <dgm:pt modelId="{30167417-F8C2-407A-8F94-79D7ECF6C5F0}" type="sibTrans" cxnId="{D0B0F5F2-D9E3-4440-B5BF-8E1518061959}">
      <dgm:prSet/>
      <dgm:spPr/>
      <dgm:t>
        <a:bodyPr/>
        <a:lstStyle/>
        <a:p>
          <a:endParaRPr lang="en-US"/>
        </a:p>
      </dgm:t>
    </dgm:pt>
    <dgm:pt modelId="{21692ABE-16BB-4575-907D-B20D36341A9E}">
      <dgm:prSet/>
      <dgm:spPr/>
      <dgm:t>
        <a:bodyPr/>
        <a:lstStyle/>
        <a:p>
          <a:r>
            <a:rPr lang="en-US" b="0" i="0" baseline="0"/>
            <a:t>In 2050, Africa is expected to host nearly 25% of the global urban population.</a:t>
          </a:r>
          <a:endParaRPr lang="en-US"/>
        </a:p>
      </dgm:t>
    </dgm:pt>
    <dgm:pt modelId="{37E7C8B4-A82E-44EC-A277-8E44C8CBE252}" type="parTrans" cxnId="{80A4AB4B-B2A2-4788-BE6E-46DA09F15B43}">
      <dgm:prSet/>
      <dgm:spPr/>
      <dgm:t>
        <a:bodyPr/>
        <a:lstStyle/>
        <a:p>
          <a:endParaRPr lang="en-US"/>
        </a:p>
      </dgm:t>
    </dgm:pt>
    <dgm:pt modelId="{E4D2BB7E-BB64-4B45-B4E6-EB98AB82F61B}" type="sibTrans" cxnId="{80A4AB4B-B2A2-4788-BE6E-46DA09F15B43}">
      <dgm:prSet/>
      <dgm:spPr/>
      <dgm:t>
        <a:bodyPr/>
        <a:lstStyle/>
        <a:p>
          <a:endParaRPr lang="en-US"/>
        </a:p>
      </dgm:t>
    </dgm:pt>
    <dgm:pt modelId="{45287450-A2CA-411B-8ABF-9EAEBAA62064}">
      <dgm:prSet/>
      <dgm:spPr/>
      <dgm:t>
        <a:bodyPr/>
        <a:lstStyle/>
        <a:p>
          <a:r>
            <a:rPr lang="en-US" b="0" i="0" baseline="0"/>
            <a:t>Residential electricity consumption per capita in Africa is only . that of China.</a:t>
          </a:r>
          <a:endParaRPr lang="en-US"/>
        </a:p>
      </dgm:t>
    </dgm:pt>
    <dgm:pt modelId="{4F8255F3-2D53-4B7E-85AF-3B53FF965564}" type="parTrans" cxnId="{330F320B-3A8F-4B05-BED9-22901179B7B4}">
      <dgm:prSet/>
      <dgm:spPr/>
      <dgm:t>
        <a:bodyPr/>
        <a:lstStyle/>
        <a:p>
          <a:endParaRPr lang="en-US"/>
        </a:p>
      </dgm:t>
    </dgm:pt>
    <dgm:pt modelId="{728AC300-BE34-4CC1-90CF-DDED6B545DAB}" type="sibTrans" cxnId="{330F320B-3A8F-4B05-BED9-22901179B7B4}">
      <dgm:prSet/>
      <dgm:spPr/>
      <dgm:t>
        <a:bodyPr/>
        <a:lstStyle/>
        <a:p>
          <a:endParaRPr lang="en-US"/>
        </a:p>
      </dgm:t>
    </dgm:pt>
    <dgm:pt modelId="{0D88685E-93C9-48AC-8BB2-BEE527D5E45C}">
      <dgm:prSet/>
      <dgm:spPr/>
      <dgm:t>
        <a:bodyPr/>
        <a:lstStyle/>
        <a:p>
          <a:r>
            <a:rPr lang="en-US" b="0" i="0" baseline="0" dirty="0"/>
            <a:t>In Africa, less than 50% of solid waste is collected &amp; only 5% is contained or recycled</a:t>
          </a:r>
          <a:endParaRPr lang="en-US" dirty="0"/>
        </a:p>
      </dgm:t>
    </dgm:pt>
    <dgm:pt modelId="{1C928F70-D928-4AF0-AA84-97AE31F24855}" type="parTrans" cxnId="{51F6F204-4B22-4DDD-BF91-635735964CD9}">
      <dgm:prSet/>
      <dgm:spPr/>
      <dgm:t>
        <a:bodyPr/>
        <a:lstStyle/>
        <a:p>
          <a:endParaRPr lang="en-US"/>
        </a:p>
      </dgm:t>
    </dgm:pt>
    <dgm:pt modelId="{2F141314-99A6-4F19-BB0A-818C3D8C9BFF}" type="sibTrans" cxnId="{51F6F204-4B22-4DDD-BF91-635735964CD9}">
      <dgm:prSet/>
      <dgm:spPr/>
      <dgm:t>
        <a:bodyPr/>
        <a:lstStyle/>
        <a:p>
          <a:endParaRPr lang="en-US"/>
        </a:p>
      </dgm:t>
    </dgm:pt>
    <dgm:pt modelId="{7A8B4D86-B9D7-4A8E-87F8-EAA6ABA98402}">
      <dgm:prSet/>
      <dgm:spPr/>
      <dgm:t>
        <a:bodyPr/>
        <a:lstStyle/>
        <a:p>
          <a:r>
            <a:rPr lang="en-US" b="0" i="0" baseline="0"/>
            <a:t>Nigeria’s housing shortage is estimated at 17 million units.</a:t>
          </a:r>
          <a:endParaRPr lang="en-US"/>
        </a:p>
      </dgm:t>
    </dgm:pt>
    <dgm:pt modelId="{73907766-8278-467E-B55B-EFDB5D94DE72}" type="parTrans" cxnId="{2CB477B3-CDF3-40A2-A4AC-650DF585C10F}">
      <dgm:prSet/>
      <dgm:spPr/>
      <dgm:t>
        <a:bodyPr/>
        <a:lstStyle/>
        <a:p>
          <a:endParaRPr lang="en-US"/>
        </a:p>
      </dgm:t>
    </dgm:pt>
    <dgm:pt modelId="{F7CD65EF-DB27-4B7E-9418-6625ADFAF600}" type="sibTrans" cxnId="{2CB477B3-CDF3-40A2-A4AC-650DF585C10F}">
      <dgm:prSet/>
      <dgm:spPr/>
      <dgm:t>
        <a:bodyPr/>
        <a:lstStyle/>
        <a:p>
          <a:endParaRPr lang="en-US"/>
        </a:p>
      </dgm:t>
    </dgm:pt>
    <dgm:pt modelId="{9FEF3517-9542-40C3-B58D-D321CFDE693C}">
      <dgm:prSet/>
      <dgm:spPr/>
      <dgm:t>
        <a:bodyPr/>
        <a:lstStyle/>
        <a:p>
          <a:r>
            <a:rPr lang="en-US" b="0" i="0" baseline="0"/>
            <a:t>The total resources of local authorities in Africa were estimated in 2010 at $52 per capita per year.</a:t>
          </a:r>
          <a:endParaRPr lang="en-US"/>
        </a:p>
      </dgm:t>
    </dgm:pt>
    <dgm:pt modelId="{8A2772A3-2D49-49BD-A38C-6015079F0E9C}" type="parTrans" cxnId="{A6353349-7A83-47E6-8526-6FCD48E93D7D}">
      <dgm:prSet/>
      <dgm:spPr/>
      <dgm:t>
        <a:bodyPr/>
        <a:lstStyle/>
        <a:p>
          <a:endParaRPr lang="en-US"/>
        </a:p>
      </dgm:t>
    </dgm:pt>
    <dgm:pt modelId="{FE812F82-62FD-4AEC-8E05-2F1AE33FAFCB}" type="sibTrans" cxnId="{A6353349-7A83-47E6-8526-6FCD48E93D7D}">
      <dgm:prSet/>
      <dgm:spPr/>
      <dgm:t>
        <a:bodyPr/>
        <a:lstStyle/>
        <a:p>
          <a:endParaRPr lang="en-US"/>
        </a:p>
      </dgm:t>
    </dgm:pt>
    <dgm:pt modelId="{E8F8324A-7710-4916-B27A-17E48B74318C}" type="pres">
      <dgm:prSet presAssocID="{28507D28-E0C0-44AD-A11E-E21B29DA765C}" presName="diagram" presStyleCnt="0">
        <dgm:presLayoutVars>
          <dgm:dir/>
          <dgm:resizeHandles val="exact"/>
        </dgm:presLayoutVars>
      </dgm:prSet>
      <dgm:spPr/>
    </dgm:pt>
    <dgm:pt modelId="{A1226D2D-7ACB-4ED0-922B-B04DF3356F51}" type="pres">
      <dgm:prSet presAssocID="{79A8B06B-ACC8-4486-8F47-897B287269F4}" presName="node" presStyleLbl="node1" presStyleIdx="0" presStyleCnt="11">
        <dgm:presLayoutVars>
          <dgm:bulletEnabled val="1"/>
        </dgm:presLayoutVars>
      </dgm:prSet>
      <dgm:spPr/>
    </dgm:pt>
    <dgm:pt modelId="{C71011AE-539B-4494-9F2C-BE6403EACCE0}" type="pres">
      <dgm:prSet presAssocID="{339B815C-A368-4B3B-8E49-82166DF93838}" presName="sibTrans" presStyleCnt="0"/>
      <dgm:spPr/>
    </dgm:pt>
    <dgm:pt modelId="{61408894-9840-4BCC-B9F2-79DB429A939A}" type="pres">
      <dgm:prSet presAssocID="{7EBB684D-B603-496F-A0AC-1A718D2801BB}" presName="node" presStyleLbl="node1" presStyleIdx="1" presStyleCnt="11">
        <dgm:presLayoutVars>
          <dgm:bulletEnabled val="1"/>
        </dgm:presLayoutVars>
      </dgm:prSet>
      <dgm:spPr/>
    </dgm:pt>
    <dgm:pt modelId="{84DB3C33-2140-487E-B2F5-4A03F038D2D2}" type="pres">
      <dgm:prSet presAssocID="{2E9F2D78-02F9-4BC8-B74A-45E8E20BBDD0}" presName="sibTrans" presStyleCnt="0"/>
      <dgm:spPr/>
    </dgm:pt>
    <dgm:pt modelId="{8F57DA6E-5450-465F-879F-A349B6314DD6}" type="pres">
      <dgm:prSet presAssocID="{CCFA77B4-4A36-432A-999C-608D8CB4571F}" presName="node" presStyleLbl="node1" presStyleIdx="2" presStyleCnt="11">
        <dgm:presLayoutVars>
          <dgm:bulletEnabled val="1"/>
        </dgm:presLayoutVars>
      </dgm:prSet>
      <dgm:spPr/>
    </dgm:pt>
    <dgm:pt modelId="{E38E7D9C-B2DB-4341-91DB-8EB6F6F0CB71}" type="pres">
      <dgm:prSet presAssocID="{322AC439-4E98-46CE-8C53-5A32335A9293}" presName="sibTrans" presStyleCnt="0"/>
      <dgm:spPr/>
    </dgm:pt>
    <dgm:pt modelId="{FC8FCD01-F7D7-4DCD-9FA2-77AFAACE9F3F}" type="pres">
      <dgm:prSet presAssocID="{DF520D61-553E-45D6-9594-5444FF84ECA9}" presName="node" presStyleLbl="node1" presStyleIdx="3" presStyleCnt="11">
        <dgm:presLayoutVars>
          <dgm:bulletEnabled val="1"/>
        </dgm:presLayoutVars>
      </dgm:prSet>
      <dgm:spPr/>
    </dgm:pt>
    <dgm:pt modelId="{DAEBE91D-C670-48FC-815D-7F8B5F25F29F}" type="pres">
      <dgm:prSet presAssocID="{4084FF0E-1B90-4436-B024-26112DA7D8B9}" presName="sibTrans" presStyleCnt="0"/>
      <dgm:spPr/>
    </dgm:pt>
    <dgm:pt modelId="{4F5EDC60-7979-40D2-A04F-6EFBD7A00D06}" type="pres">
      <dgm:prSet presAssocID="{20169BBF-9A2D-4A5A-BF23-DC13E376334A}" presName="node" presStyleLbl="node1" presStyleIdx="4" presStyleCnt="11">
        <dgm:presLayoutVars>
          <dgm:bulletEnabled val="1"/>
        </dgm:presLayoutVars>
      </dgm:prSet>
      <dgm:spPr/>
    </dgm:pt>
    <dgm:pt modelId="{9AA399E5-9EF6-441F-B8EA-2C4AC136B7EF}" type="pres">
      <dgm:prSet presAssocID="{CD4C1048-3B00-4452-B43B-19D2FB26E533}" presName="sibTrans" presStyleCnt="0"/>
      <dgm:spPr/>
    </dgm:pt>
    <dgm:pt modelId="{730F7EEE-94AB-4EC7-A53A-97472AB43D50}" type="pres">
      <dgm:prSet presAssocID="{85B69E26-D55B-4642-AE04-0561E5ED6DAC}" presName="node" presStyleLbl="node1" presStyleIdx="5" presStyleCnt="11">
        <dgm:presLayoutVars>
          <dgm:bulletEnabled val="1"/>
        </dgm:presLayoutVars>
      </dgm:prSet>
      <dgm:spPr/>
    </dgm:pt>
    <dgm:pt modelId="{97CE3079-1FB0-4E99-9949-2ABBF44C4E1F}" type="pres">
      <dgm:prSet presAssocID="{30167417-F8C2-407A-8F94-79D7ECF6C5F0}" presName="sibTrans" presStyleCnt="0"/>
      <dgm:spPr/>
    </dgm:pt>
    <dgm:pt modelId="{9DD2E149-008D-4E7C-941D-93BBE116AF02}" type="pres">
      <dgm:prSet presAssocID="{21692ABE-16BB-4575-907D-B20D36341A9E}" presName="node" presStyleLbl="node1" presStyleIdx="6" presStyleCnt="11">
        <dgm:presLayoutVars>
          <dgm:bulletEnabled val="1"/>
        </dgm:presLayoutVars>
      </dgm:prSet>
      <dgm:spPr/>
    </dgm:pt>
    <dgm:pt modelId="{43EBA835-D5E2-4571-999F-61146E46A0DF}" type="pres">
      <dgm:prSet presAssocID="{E4D2BB7E-BB64-4B45-B4E6-EB98AB82F61B}" presName="sibTrans" presStyleCnt="0"/>
      <dgm:spPr/>
    </dgm:pt>
    <dgm:pt modelId="{62916728-A4A3-480A-A0AF-FD02B4646BBC}" type="pres">
      <dgm:prSet presAssocID="{45287450-A2CA-411B-8ABF-9EAEBAA62064}" presName="node" presStyleLbl="node1" presStyleIdx="7" presStyleCnt="11">
        <dgm:presLayoutVars>
          <dgm:bulletEnabled val="1"/>
        </dgm:presLayoutVars>
      </dgm:prSet>
      <dgm:spPr/>
    </dgm:pt>
    <dgm:pt modelId="{FBA344DC-85F8-4917-A0F7-E40B4326D46C}" type="pres">
      <dgm:prSet presAssocID="{728AC300-BE34-4CC1-90CF-DDED6B545DAB}" presName="sibTrans" presStyleCnt="0"/>
      <dgm:spPr/>
    </dgm:pt>
    <dgm:pt modelId="{76121569-EA86-496A-A5C0-D7E619986C92}" type="pres">
      <dgm:prSet presAssocID="{0D88685E-93C9-48AC-8BB2-BEE527D5E45C}" presName="node" presStyleLbl="node1" presStyleIdx="8" presStyleCnt="11">
        <dgm:presLayoutVars>
          <dgm:bulletEnabled val="1"/>
        </dgm:presLayoutVars>
      </dgm:prSet>
      <dgm:spPr/>
    </dgm:pt>
    <dgm:pt modelId="{38D1C2C6-6840-4835-BBE8-6431D68D1B75}" type="pres">
      <dgm:prSet presAssocID="{2F141314-99A6-4F19-BB0A-818C3D8C9BFF}" presName="sibTrans" presStyleCnt="0"/>
      <dgm:spPr/>
    </dgm:pt>
    <dgm:pt modelId="{4BF622CD-7D23-4007-8BFF-8B37CCC13AF3}" type="pres">
      <dgm:prSet presAssocID="{7A8B4D86-B9D7-4A8E-87F8-EAA6ABA98402}" presName="node" presStyleLbl="node1" presStyleIdx="9" presStyleCnt="11">
        <dgm:presLayoutVars>
          <dgm:bulletEnabled val="1"/>
        </dgm:presLayoutVars>
      </dgm:prSet>
      <dgm:spPr/>
    </dgm:pt>
    <dgm:pt modelId="{A37130C9-C510-4AA2-BDDB-89BBE708162F}" type="pres">
      <dgm:prSet presAssocID="{F7CD65EF-DB27-4B7E-9418-6625ADFAF600}" presName="sibTrans" presStyleCnt="0"/>
      <dgm:spPr/>
    </dgm:pt>
    <dgm:pt modelId="{D3060258-A558-4231-B952-479D47CAE7B4}" type="pres">
      <dgm:prSet presAssocID="{9FEF3517-9542-40C3-B58D-D321CFDE693C}" presName="node" presStyleLbl="node1" presStyleIdx="10" presStyleCnt="11">
        <dgm:presLayoutVars>
          <dgm:bulletEnabled val="1"/>
        </dgm:presLayoutVars>
      </dgm:prSet>
      <dgm:spPr/>
    </dgm:pt>
  </dgm:ptLst>
  <dgm:cxnLst>
    <dgm:cxn modelId="{51F6F204-4B22-4DDD-BF91-635735964CD9}" srcId="{28507D28-E0C0-44AD-A11E-E21B29DA765C}" destId="{0D88685E-93C9-48AC-8BB2-BEE527D5E45C}" srcOrd="8" destOrd="0" parTransId="{1C928F70-D928-4AF0-AA84-97AE31F24855}" sibTransId="{2F141314-99A6-4F19-BB0A-818C3D8C9BFF}"/>
    <dgm:cxn modelId="{BD70D906-B40B-46B0-87E0-020015C98A1E}" srcId="{28507D28-E0C0-44AD-A11E-E21B29DA765C}" destId="{79A8B06B-ACC8-4486-8F47-897B287269F4}" srcOrd="0" destOrd="0" parTransId="{D1694A19-2A06-48C8-9585-7AD45186338D}" sibTransId="{339B815C-A368-4B3B-8E49-82166DF93838}"/>
    <dgm:cxn modelId="{330F320B-3A8F-4B05-BED9-22901179B7B4}" srcId="{28507D28-E0C0-44AD-A11E-E21B29DA765C}" destId="{45287450-A2CA-411B-8ABF-9EAEBAA62064}" srcOrd="7" destOrd="0" parTransId="{4F8255F3-2D53-4B7E-85AF-3B53FF965564}" sibTransId="{728AC300-BE34-4CC1-90CF-DDED6B545DAB}"/>
    <dgm:cxn modelId="{94162710-4E15-4CEA-AC0F-F3E391D68615}" type="presOf" srcId="{85B69E26-D55B-4642-AE04-0561E5ED6DAC}" destId="{730F7EEE-94AB-4EC7-A53A-97472AB43D50}" srcOrd="0" destOrd="0" presId="urn:microsoft.com/office/officeart/2005/8/layout/default"/>
    <dgm:cxn modelId="{8066BE2D-C33D-4C2E-B5CB-0B2347D84378}" srcId="{28507D28-E0C0-44AD-A11E-E21B29DA765C}" destId="{20169BBF-9A2D-4A5A-BF23-DC13E376334A}" srcOrd="4" destOrd="0" parTransId="{95A24B02-C5AE-42DF-9C00-17770975A1AE}" sibTransId="{CD4C1048-3B00-4452-B43B-19D2FB26E533}"/>
    <dgm:cxn modelId="{32B0C92F-6137-4D95-A27A-ABD3B5BD27F8}" type="presOf" srcId="{DF520D61-553E-45D6-9594-5444FF84ECA9}" destId="{FC8FCD01-F7D7-4DCD-9FA2-77AFAACE9F3F}" srcOrd="0" destOrd="0" presId="urn:microsoft.com/office/officeart/2005/8/layout/default"/>
    <dgm:cxn modelId="{CEAA2736-AA1F-40EE-AD92-6B036480E822}" srcId="{28507D28-E0C0-44AD-A11E-E21B29DA765C}" destId="{CCFA77B4-4A36-432A-999C-608D8CB4571F}" srcOrd="2" destOrd="0" parTransId="{5B66ABC6-CFB3-43C5-B66A-08A04EB5E650}" sibTransId="{322AC439-4E98-46CE-8C53-5A32335A9293}"/>
    <dgm:cxn modelId="{1CD6B83A-5461-4E2F-90CD-115B506426CC}" srcId="{28507D28-E0C0-44AD-A11E-E21B29DA765C}" destId="{7EBB684D-B603-496F-A0AC-1A718D2801BB}" srcOrd="1" destOrd="0" parTransId="{968F10F6-6E45-4A5D-91C1-9F808D52D06A}" sibTransId="{2E9F2D78-02F9-4BC8-B74A-45E8E20BBDD0}"/>
    <dgm:cxn modelId="{9577F65B-1541-480C-A617-82105150E540}" type="presOf" srcId="{CCFA77B4-4A36-432A-999C-608D8CB4571F}" destId="{8F57DA6E-5450-465F-879F-A349B6314DD6}" srcOrd="0" destOrd="0" presId="urn:microsoft.com/office/officeart/2005/8/layout/default"/>
    <dgm:cxn modelId="{83986F41-BECC-4163-87D7-ACEE40805D69}" type="presOf" srcId="{28507D28-E0C0-44AD-A11E-E21B29DA765C}" destId="{E8F8324A-7710-4916-B27A-17E48B74318C}" srcOrd="0" destOrd="0" presId="urn:microsoft.com/office/officeart/2005/8/layout/default"/>
    <dgm:cxn modelId="{A6353349-7A83-47E6-8526-6FCD48E93D7D}" srcId="{28507D28-E0C0-44AD-A11E-E21B29DA765C}" destId="{9FEF3517-9542-40C3-B58D-D321CFDE693C}" srcOrd="10" destOrd="0" parTransId="{8A2772A3-2D49-49BD-A38C-6015079F0E9C}" sibTransId="{FE812F82-62FD-4AEC-8E05-2F1AE33FAFCB}"/>
    <dgm:cxn modelId="{80A4AB4B-B2A2-4788-BE6E-46DA09F15B43}" srcId="{28507D28-E0C0-44AD-A11E-E21B29DA765C}" destId="{21692ABE-16BB-4575-907D-B20D36341A9E}" srcOrd="6" destOrd="0" parTransId="{37E7C8B4-A82E-44EC-A277-8E44C8CBE252}" sibTransId="{E4D2BB7E-BB64-4B45-B4E6-EB98AB82F61B}"/>
    <dgm:cxn modelId="{BF5A6971-99FE-4F6C-815A-C0B3AE09805B}" type="presOf" srcId="{7EBB684D-B603-496F-A0AC-1A718D2801BB}" destId="{61408894-9840-4BCC-B9F2-79DB429A939A}" srcOrd="0" destOrd="0" presId="urn:microsoft.com/office/officeart/2005/8/layout/default"/>
    <dgm:cxn modelId="{5850D076-B8EB-48A5-824A-F7DC220E9AAF}" type="presOf" srcId="{79A8B06B-ACC8-4486-8F47-897B287269F4}" destId="{A1226D2D-7ACB-4ED0-922B-B04DF3356F51}" srcOrd="0" destOrd="0" presId="urn:microsoft.com/office/officeart/2005/8/layout/default"/>
    <dgm:cxn modelId="{DAEE2AAA-9AF9-460A-9717-90D1C7D7B7FA}" srcId="{28507D28-E0C0-44AD-A11E-E21B29DA765C}" destId="{DF520D61-553E-45D6-9594-5444FF84ECA9}" srcOrd="3" destOrd="0" parTransId="{CF16385D-5378-40F8-A745-1102553F244C}" sibTransId="{4084FF0E-1B90-4436-B024-26112DA7D8B9}"/>
    <dgm:cxn modelId="{2CB477B3-CDF3-40A2-A4AC-650DF585C10F}" srcId="{28507D28-E0C0-44AD-A11E-E21B29DA765C}" destId="{7A8B4D86-B9D7-4A8E-87F8-EAA6ABA98402}" srcOrd="9" destOrd="0" parTransId="{73907766-8278-467E-B55B-EFDB5D94DE72}" sibTransId="{F7CD65EF-DB27-4B7E-9418-6625ADFAF600}"/>
    <dgm:cxn modelId="{0AE5F4B5-D815-42BA-BC7C-C22FCBFF4707}" type="presOf" srcId="{45287450-A2CA-411B-8ABF-9EAEBAA62064}" destId="{62916728-A4A3-480A-A0AF-FD02B4646BBC}" srcOrd="0" destOrd="0" presId="urn:microsoft.com/office/officeart/2005/8/layout/default"/>
    <dgm:cxn modelId="{661C31B8-6108-4590-A5C0-054B7F5EDA90}" type="presOf" srcId="{21692ABE-16BB-4575-907D-B20D36341A9E}" destId="{9DD2E149-008D-4E7C-941D-93BBE116AF02}" srcOrd="0" destOrd="0" presId="urn:microsoft.com/office/officeart/2005/8/layout/default"/>
    <dgm:cxn modelId="{3C3605CA-5B31-47A6-8C48-A5209FD7B233}" type="presOf" srcId="{20169BBF-9A2D-4A5A-BF23-DC13E376334A}" destId="{4F5EDC60-7979-40D2-A04F-6EFBD7A00D06}" srcOrd="0" destOrd="0" presId="urn:microsoft.com/office/officeart/2005/8/layout/default"/>
    <dgm:cxn modelId="{7C1270D2-BE29-4166-AD4F-5A3C724B31DF}" type="presOf" srcId="{0D88685E-93C9-48AC-8BB2-BEE527D5E45C}" destId="{76121569-EA86-496A-A5C0-D7E619986C92}" srcOrd="0" destOrd="0" presId="urn:microsoft.com/office/officeart/2005/8/layout/default"/>
    <dgm:cxn modelId="{AC5596DD-304D-46CB-A98B-7094C385F998}" type="presOf" srcId="{7A8B4D86-B9D7-4A8E-87F8-EAA6ABA98402}" destId="{4BF622CD-7D23-4007-8BFF-8B37CCC13AF3}" srcOrd="0" destOrd="0" presId="urn:microsoft.com/office/officeart/2005/8/layout/default"/>
    <dgm:cxn modelId="{FB2D1DE2-3B1A-4F4A-8760-64C86DA637FE}" type="presOf" srcId="{9FEF3517-9542-40C3-B58D-D321CFDE693C}" destId="{D3060258-A558-4231-B952-479D47CAE7B4}" srcOrd="0" destOrd="0" presId="urn:microsoft.com/office/officeart/2005/8/layout/default"/>
    <dgm:cxn modelId="{D0B0F5F2-D9E3-4440-B5BF-8E1518061959}" srcId="{28507D28-E0C0-44AD-A11E-E21B29DA765C}" destId="{85B69E26-D55B-4642-AE04-0561E5ED6DAC}" srcOrd="5" destOrd="0" parTransId="{D35A9A61-4446-44FD-B2C8-BCEF7F5DBB1C}" sibTransId="{30167417-F8C2-407A-8F94-79D7ECF6C5F0}"/>
    <dgm:cxn modelId="{7E7FE59B-E9C8-4DFC-8FFE-34D19CE4B857}" type="presParOf" srcId="{E8F8324A-7710-4916-B27A-17E48B74318C}" destId="{A1226D2D-7ACB-4ED0-922B-B04DF3356F51}" srcOrd="0" destOrd="0" presId="urn:microsoft.com/office/officeart/2005/8/layout/default"/>
    <dgm:cxn modelId="{32CFCFCD-F806-4790-8236-5F251CF4EF58}" type="presParOf" srcId="{E8F8324A-7710-4916-B27A-17E48B74318C}" destId="{C71011AE-539B-4494-9F2C-BE6403EACCE0}" srcOrd="1" destOrd="0" presId="urn:microsoft.com/office/officeart/2005/8/layout/default"/>
    <dgm:cxn modelId="{CF845895-4E4D-4776-B2A3-B622898BFAB5}" type="presParOf" srcId="{E8F8324A-7710-4916-B27A-17E48B74318C}" destId="{61408894-9840-4BCC-B9F2-79DB429A939A}" srcOrd="2" destOrd="0" presId="urn:microsoft.com/office/officeart/2005/8/layout/default"/>
    <dgm:cxn modelId="{689C3F50-E1D7-4CA8-881C-59F144B68B0D}" type="presParOf" srcId="{E8F8324A-7710-4916-B27A-17E48B74318C}" destId="{84DB3C33-2140-487E-B2F5-4A03F038D2D2}" srcOrd="3" destOrd="0" presId="urn:microsoft.com/office/officeart/2005/8/layout/default"/>
    <dgm:cxn modelId="{2C2F8000-8BF2-4C29-946A-6FF1514FC4B2}" type="presParOf" srcId="{E8F8324A-7710-4916-B27A-17E48B74318C}" destId="{8F57DA6E-5450-465F-879F-A349B6314DD6}" srcOrd="4" destOrd="0" presId="urn:microsoft.com/office/officeart/2005/8/layout/default"/>
    <dgm:cxn modelId="{360C8DB1-03F6-43F9-ADD0-EB6FA6D6E1BE}" type="presParOf" srcId="{E8F8324A-7710-4916-B27A-17E48B74318C}" destId="{E38E7D9C-B2DB-4341-91DB-8EB6F6F0CB71}" srcOrd="5" destOrd="0" presId="urn:microsoft.com/office/officeart/2005/8/layout/default"/>
    <dgm:cxn modelId="{A30FC226-C239-4A81-BD9A-AF84E6DB97D0}" type="presParOf" srcId="{E8F8324A-7710-4916-B27A-17E48B74318C}" destId="{FC8FCD01-F7D7-4DCD-9FA2-77AFAACE9F3F}" srcOrd="6" destOrd="0" presId="urn:microsoft.com/office/officeart/2005/8/layout/default"/>
    <dgm:cxn modelId="{26A74394-9A13-4DF5-9845-857EFE4ADF2F}" type="presParOf" srcId="{E8F8324A-7710-4916-B27A-17E48B74318C}" destId="{DAEBE91D-C670-48FC-815D-7F8B5F25F29F}" srcOrd="7" destOrd="0" presId="urn:microsoft.com/office/officeart/2005/8/layout/default"/>
    <dgm:cxn modelId="{DC57CCB0-993C-4F05-9861-94B898837344}" type="presParOf" srcId="{E8F8324A-7710-4916-B27A-17E48B74318C}" destId="{4F5EDC60-7979-40D2-A04F-6EFBD7A00D06}" srcOrd="8" destOrd="0" presId="urn:microsoft.com/office/officeart/2005/8/layout/default"/>
    <dgm:cxn modelId="{4D91860C-5B4A-4102-8527-D335BF3EE543}" type="presParOf" srcId="{E8F8324A-7710-4916-B27A-17E48B74318C}" destId="{9AA399E5-9EF6-441F-B8EA-2C4AC136B7EF}" srcOrd="9" destOrd="0" presId="urn:microsoft.com/office/officeart/2005/8/layout/default"/>
    <dgm:cxn modelId="{DF6525CD-6D35-4E22-A2D5-DD5EA783BF4E}" type="presParOf" srcId="{E8F8324A-7710-4916-B27A-17E48B74318C}" destId="{730F7EEE-94AB-4EC7-A53A-97472AB43D50}" srcOrd="10" destOrd="0" presId="urn:microsoft.com/office/officeart/2005/8/layout/default"/>
    <dgm:cxn modelId="{2A4EF5C6-3AA6-44ED-BB69-CD262BA34DB0}" type="presParOf" srcId="{E8F8324A-7710-4916-B27A-17E48B74318C}" destId="{97CE3079-1FB0-4E99-9949-2ABBF44C4E1F}" srcOrd="11" destOrd="0" presId="urn:microsoft.com/office/officeart/2005/8/layout/default"/>
    <dgm:cxn modelId="{EF44810C-7DC8-4151-946E-8B4BB75BACD2}" type="presParOf" srcId="{E8F8324A-7710-4916-B27A-17E48B74318C}" destId="{9DD2E149-008D-4E7C-941D-93BBE116AF02}" srcOrd="12" destOrd="0" presId="urn:microsoft.com/office/officeart/2005/8/layout/default"/>
    <dgm:cxn modelId="{BEC65D6C-473B-470E-BB46-6274C25A223C}" type="presParOf" srcId="{E8F8324A-7710-4916-B27A-17E48B74318C}" destId="{43EBA835-D5E2-4571-999F-61146E46A0DF}" srcOrd="13" destOrd="0" presId="urn:microsoft.com/office/officeart/2005/8/layout/default"/>
    <dgm:cxn modelId="{BE3D31D5-2518-444D-ADBD-FF822F1F88DD}" type="presParOf" srcId="{E8F8324A-7710-4916-B27A-17E48B74318C}" destId="{62916728-A4A3-480A-A0AF-FD02B4646BBC}" srcOrd="14" destOrd="0" presId="urn:microsoft.com/office/officeart/2005/8/layout/default"/>
    <dgm:cxn modelId="{95A56A99-25C7-4AF4-8E6B-EFAF84A5C4A8}" type="presParOf" srcId="{E8F8324A-7710-4916-B27A-17E48B74318C}" destId="{FBA344DC-85F8-4917-A0F7-E40B4326D46C}" srcOrd="15" destOrd="0" presId="urn:microsoft.com/office/officeart/2005/8/layout/default"/>
    <dgm:cxn modelId="{67638D79-3BFC-415B-8CF8-6CE9C4C860C7}" type="presParOf" srcId="{E8F8324A-7710-4916-B27A-17E48B74318C}" destId="{76121569-EA86-496A-A5C0-D7E619986C92}" srcOrd="16" destOrd="0" presId="urn:microsoft.com/office/officeart/2005/8/layout/default"/>
    <dgm:cxn modelId="{BA6C07A0-2DA1-4C85-BF74-3C635F839601}" type="presParOf" srcId="{E8F8324A-7710-4916-B27A-17E48B74318C}" destId="{38D1C2C6-6840-4835-BBE8-6431D68D1B75}" srcOrd="17" destOrd="0" presId="urn:microsoft.com/office/officeart/2005/8/layout/default"/>
    <dgm:cxn modelId="{99F797FA-4185-4702-AB0B-F0337F2BE07E}" type="presParOf" srcId="{E8F8324A-7710-4916-B27A-17E48B74318C}" destId="{4BF622CD-7D23-4007-8BFF-8B37CCC13AF3}" srcOrd="18" destOrd="0" presId="urn:microsoft.com/office/officeart/2005/8/layout/default"/>
    <dgm:cxn modelId="{E4E81073-B5BA-4216-962B-D9D40FB922C7}" type="presParOf" srcId="{E8F8324A-7710-4916-B27A-17E48B74318C}" destId="{A37130C9-C510-4AA2-BDDB-89BBE708162F}" srcOrd="19" destOrd="0" presId="urn:microsoft.com/office/officeart/2005/8/layout/default"/>
    <dgm:cxn modelId="{472188AB-BEBE-4C13-AC9D-E657E5C2EA13}" type="presParOf" srcId="{E8F8324A-7710-4916-B27A-17E48B74318C}" destId="{D3060258-A558-4231-B952-479D47CAE7B4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7898BA-E40A-4F98-8F27-97E29278AEB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F81C5C8-08C3-4EFF-B54B-F1C15FFDA8B8}">
      <dgm:prSet/>
      <dgm:spPr/>
      <dgm:t>
        <a:bodyPr/>
        <a:lstStyle/>
        <a:p>
          <a:r>
            <a:rPr lang="en-US" b="0" i="0" baseline="0"/>
            <a:t>Africa's urban population, as a share of the total population, is considerably smaller than in Asia, Europe and Latin America &amp; the Caribbean.</a:t>
          </a:r>
          <a:endParaRPr lang="en-US"/>
        </a:p>
      </dgm:t>
    </dgm:pt>
    <dgm:pt modelId="{52585814-D337-4DC6-9688-5520FB3C34CD}" type="parTrans" cxnId="{DE71AD5F-67CA-4770-BD63-D42B46272303}">
      <dgm:prSet/>
      <dgm:spPr/>
      <dgm:t>
        <a:bodyPr/>
        <a:lstStyle/>
        <a:p>
          <a:endParaRPr lang="en-US"/>
        </a:p>
      </dgm:t>
    </dgm:pt>
    <dgm:pt modelId="{38F98032-4843-4251-AD98-8240FA2BA6BF}" type="sibTrans" cxnId="{DE71AD5F-67CA-4770-BD63-D42B46272303}">
      <dgm:prSet/>
      <dgm:spPr/>
      <dgm:t>
        <a:bodyPr/>
        <a:lstStyle/>
        <a:p>
          <a:endParaRPr lang="en-US"/>
        </a:p>
      </dgm:t>
    </dgm:pt>
    <dgm:pt modelId="{30582AA8-DD62-4292-A53B-4415DC2BB9B4}">
      <dgm:prSet/>
      <dgm:spPr/>
      <dgm:t>
        <a:bodyPr/>
        <a:lstStyle/>
        <a:p>
          <a:r>
            <a:rPr lang="en-US" b="0" i="0" baseline="0" dirty="0"/>
            <a:t>The percentage of people living in urban areas in Northern Europe (82%) is more than double that of Africa.</a:t>
          </a:r>
          <a:endParaRPr lang="en-US" dirty="0"/>
        </a:p>
      </dgm:t>
    </dgm:pt>
    <dgm:pt modelId="{4F19760E-05F6-41CC-92DD-CE21083199F9}" type="parTrans" cxnId="{177BD69D-A4C8-4AAC-992A-1F8D8A0CBA7C}">
      <dgm:prSet/>
      <dgm:spPr/>
      <dgm:t>
        <a:bodyPr/>
        <a:lstStyle/>
        <a:p>
          <a:endParaRPr lang="en-US"/>
        </a:p>
      </dgm:t>
    </dgm:pt>
    <dgm:pt modelId="{E6722F0F-C20E-4F28-BEE8-2CBE5F6F852D}" type="sibTrans" cxnId="{177BD69D-A4C8-4AAC-992A-1F8D8A0CBA7C}">
      <dgm:prSet/>
      <dgm:spPr/>
      <dgm:t>
        <a:bodyPr/>
        <a:lstStyle/>
        <a:p>
          <a:endParaRPr lang="en-US"/>
        </a:p>
      </dgm:t>
    </dgm:pt>
    <dgm:pt modelId="{2CE5734A-A912-4234-A3B0-3D60A675824E}">
      <dgm:prSet/>
      <dgm:spPr/>
      <dgm:t>
        <a:bodyPr/>
        <a:lstStyle/>
        <a:p>
          <a:r>
            <a:rPr lang="en-US" b="0" i="0" baseline="0"/>
            <a:t>Africa will be the last continent to become 50% urban, in 2037.</a:t>
          </a:r>
          <a:endParaRPr lang="en-US"/>
        </a:p>
      </dgm:t>
    </dgm:pt>
    <dgm:pt modelId="{FB0A6767-E934-411E-93FB-8CF36D140F03}" type="parTrans" cxnId="{93FAA28D-6DE7-4971-BB51-3F971ACCF618}">
      <dgm:prSet/>
      <dgm:spPr/>
      <dgm:t>
        <a:bodyPr/>
        <a:lstStyle/>
        <a:p>
          <a:endParaRPr lang="en-US"/>
        </a:p>
      </dgm:t>
    </dgm:pt>
    <dgm:pt modelId="{00EB8860-6279-4DD1-806B-F0577FC0A422}" type="sibTrans" cxnId="{93FAA28D-6DE7-4971-BB51-3F971ACCF618}">
      <dgm:prSet/>
      <dgm:spPr/>
      <dgm:t>
        <a:bodyPr/>
        <a:lstStyle/>
        <a:p>
          <a:endParaRPr lang="en-US"/>
        </a:p>
      </dgm:t>
    </dgm:pt>
    <dgm:pt modelId="{3BFEE7FF-AA70-42D5-B4C0-5620FC5E584C}">
      <dgm:prSet/>
      <dgm:spPr/>
      <dgm:t>
        <a:bodyPr/>
        <a:lstStyle/>
        <a:p>
          <a:r>
            <a:rPr lang="en-US" b="0" i="0" baseline="0"/>
            <a:t>The number of people living in urban areas in Asia is 4.5 times larger than in Africa.</a:t>
          </a:r>
          <a:endParaRPr lang="en-US"/>
        </a:p>
      </dgm:t>
    </dgm:pt>
    <dgm:pt modelId="{9B7C292E-8E61-4DF5-B94A-EA289D64D451}" type="parTrans" cxnId="{12E64DA6-B2BF-4C39-90A5-F7F8985F1601}">
      <dgm:prSet/>
      <dgm:spPr/>
      <dgm:t>
        <a:bodyPr/>
        <a:lstStyle/>
        <a:p>
          <a:endParaRPr lang="en-US"/>
        </a:p>
      </dgm:t>
    </dgm:pt>
    <dgm:pt modelId="{51DCCC3C-2027-4A40-B4C4-8167C1FC3E9E}" type="sibTrans" cxnId="{12E64DA6-B2BF-4C39-90A5-F7F8985F1601}">
      <dgm:prSet/>
      <dgm:spPr/>
      <dgm:t>
        <a:bodyPr/>
        <a:lstStyle/>
        <a:p>
          <a:endParaRPr lang="en-US"/>
        </a:p>
      </dgm:t>
    </dgm:pt>
    <dgm:pt modelId="{47608721-076A-4A69-AA24-C567470FDB3E}">
      <dgm:prSet/>
      <dgm:spPr/>
      <dgm:t>
        <a:bodyPr/>
        <a:lstStyle/>
        <a:p>
          <a:r>
            <a:rPr lang="en-US" b="0" i="0" baseline="0"/>
            <a:t>In 6 African countries, less than 20% of the population live in urban areas.</a:t>
          </a:r>
          <a:endParaRPr lang="en-US"/>
        </a:p>
      </dgm:t>
    </dgm:pt>
    <dgm:pt modelId="{CBBE8FF8-03F4-4669-9C92-D7D5207BF883}" type="parTrans" cxnId="{7A0EFD87-AC14-4090-B127-3C3D5671D4E5}">
      <dgm:prSet/>
      <dgm:spPr/>
      <dgm:t>
        <a:bodyPr/>
        <a:lstStyle/>
        <a:p>
          <a:endParaRPr lang="en-US"/>
        </a:p>
      </dgm:t>
    </dgm:pt>
    <dgm:pt modelId="{B27CE6B1-4E02-46B9-B304-3E24ED60A548}" type="sibTrans" cxnId="{7A0EFD87-AC14-4090-B127-3C3D5671D4E5}">
      <dgm:prSet/>
      <dgm:spPr/>
      <dgm:t>
        <a:bodyPr/>
        <a:lstStyle/>
        <a:p>
          <a:endParaRPr lang="en-US"/>
        </a:p>
      </dgm:t>
    </dgm:pt>
    <dgm:pt modelId="{0EE5113F-0E13-41C1-9609-E34A95EB2C1F}">
      <dgm:prSet/>
      <dgm:spPr/>
      <dgm:t>
        <a:bodyPr/>
        <a:lstStyle/>
        <a:p>
          <a:r>
            <a:rPr lang="en-US" b="0" i="0" baseline="0"/>
            <a:t>In the majority of North African countries, over 50% of the population lives in urban areas.</a:t>
          </a:r>
          <a:endParaRPr lang="en-US"/>
        </a:p>
      </dgm:t>
    </dgm:pt>
    <dgm:pt modelId="{6AEBEE01-A70E-4D5A-9613-E9A860FAEF18}" type="parTrans" cxnId="{35B08C03-DC9C-4903-8AD8-21F76267AF63}">
      <dgm:prSet/>
      <dgm:spPr/>
      <dgm:t>
        <a:bodyPr/>
        <a:lstStyle/>
        <a:p>
          <a:endParaRPr lang="en-US"/>
        </a:p>
      </dgm:t>
    </dgm:pt>
    <dgm:pt modelId="{7EB9B107-7920-4031-9470-CBAC03D455D9}" type="sibTrans" cxnId="{35B08C03-DC9C-4903-8AD8-21F76267AF63}">
      <dgm:prSet/>
      <dgm:spPr/>
      <dgm:t>
        <a:bodyPr/>
        <a:lstStyle/>
        <a:p>
          <a:endParaRPr lang="en-US"/>
        </a:p>
      </dgm:t>
    </dgm:pt>
    <dgm:pt modelId="{111EE99E-A1FA-4DD2-A8B6-DA5CCC3AE5D2}" type="pres">
      <dgm:prSet presAssocID="{DB7898BA-E40A-4F98-8F27-97E29278AEBA}" presName="diagram" presStyleCnt="0">
        <dgm:presLayoutVars>
          <dgm:dir/>
          <dgm:resizeHandles val="exact"/>
        </dgm:presLayoutVars>
      </dgm:prSet>
      <dgm:spPr/>
    </dgm:pt>
    <dgm:pt modelId="{25436BDB-78D0-453B-AFC5-AC78F81BED89}" type="pres">
      <dgm:prSet presAssocID="{9F81C5C8-08C3-4EFF-B54B-F1C15FFDA8B8}" presName="node" presStyleLbl="node1" presStyleIdx="0" presStyleCnt="6">
        <dgm:presLayoutVars>
          <dgm:bulletEnabled val="1"/>
        </dgm:presLayoutVars>
      </dgm:prSet>
      <dgm:spPr/>
    </dgm:pt>
    <dgm:pt modelId="{CA67C429-6ED0-423B-BD2E-BFB227EDC901}" type="pres">
      <dgm:prSet presAssocID="{38F98032-4843-4251-AD98-8240FA2BA6BF}" presName="sibTrans" presStyleCnt="0"/>
      <dgm:spPr/>
    </dgm:pt>
    <dgm:pt modelId="{6D65BACD-1512-4F32-98AD-396EFA5F7006}" type="pres">
      <dgm:prSet presAssocID="{30582AA8-DD62-4292-A53B-4415DC2BB9B4}" presName="node" presStyleLbl="node1" presStyleIdx="1" presStyleCnt="6">
        <dgm:presLayoutVars>
          <dgm:bulletEnabled val="1"/>
        </dgm:presLayoutVars>
      </dgm:prSet>
      <dgm:spPr/>
    </dgm:pt>
    <dgm:pt modelId="{F1C3EEB7-0FE6-4F9F-B991-EBFA1E411A8D}" type="pres">
      <dgm:prSet presAssocID="{E6722F0F-C20E-4F28-BEE8-2CBE5F6F852D}" presName="sibTrans" presStyleCnt="0"/>
      <dgm:spPr/>
    </dgm:pt>
    <dgm:pt modelId="{F4F50BB3-9E81-4294-825F-7C6D7A945FD2}" type="pres">
      <dgm:prSet presAssocID="{2CE5734A-A912-4234-A3B0-3D60A675824E}" presName="node" presStyleLbl="node1" presStyleIdx="2" presStyleCnt="6">
        <dgm:presLayoutVars>
          <dgm:bulletEnabled val="1"/>
        </dgm:presLayoutVars>
      </dgm:prSet>
      <dgm:spPr/>
    </dgm:pt>
    <dgm:pt modelId="{A070176D-115E-4AF1-A1C9-5206EBB60C87}" type="pres">
      <dgm:prSet presAssocID="{00EB8860-6279-4DD1-806B-F0577FC0A422}" presName="sibTrans" presStyleCnt="0"/>
      <dgm:spPr/>
    </dgm:pt>
    <dgm:pt modelId="{A201A85F-0ECD-4B98-B67E-DBCE5B12E658}" type="pres">
      <dgm:prSet presAssocID="{3BFEE7FF-AA70-42D5-B4C0-5620FC5E584C}" presName="node" presStyleLbl="node1" presStyleIdx="3" presStyleCnt="6">
        <dgm:presLayoutVars>
          <dgm:bulletEnabled val="1"/>
        </dgm:presLayoutVars>
      </dgm:prSet>
      <dgm:spPr/>
    </dgm:pt>
    <dgm:pt modelId="{9D9C1008-61B6-42E0-B2B9-9CBCD4217848}" type="pres">
      <dgm:prSet presAssocID="{51DCCC3C-2027-4A40-B4C4-8167C1FC3E9E}" presName="sibTrans" presStyleCnt="0"/>
      <dgm:spPr/>
    </dgm:pt>
    <dgm:pt modelId="{BAB32226-DCC3-4024-BCE9-5FE662843990}" type="pres">
      <dgm:prSet presAssocID="{47608721-076A-4A69-AA24-C567470FDB3E}" presName="node" presStyleLbl="node1" presStyleIdx="4" presStyleCnt="6">
        <dgm:presLayoutVars>
          <dgm:bulletEnabled val="1"/>
        </dgm:presLayoutVars>
      </dgm:prSet>
      <dgm:spPr/>
    </dgm:pt>
    <dgm:pt modelId="{14DAAA06-BC56-4AC3-84C0-72EF280D5E59}" type="pres">
      <dgm:prSet presAssocID="{B27CE6B1-4E02-46B9-B304-3E24ED60A548}" presName="sibTrans" presStyleCnt="0"/>
      <dgm:spPr/>
    </dgm:pt>
    <dgm:pt modelId="{E22C105B-027A-44EE-85D7-3B85C0034297}" type="pres">
      <dgm:prSet presAssocID="{0EE5113F-0E13-41C1-9609-E34A95EB2C1F}" presName="node" presStyleLbl="node1" presStyleIdx="5" presStyleCnt="6">
        <dgm:presLayoutVars>
          <dgm:bulletEnabled val="1"/>
        </dgm:presLayoutVars>
      </dgm:prSet>
      <dgm:spPr/>
    </dgm:pt>
  </dgm:ptLst>
  <dgm:cxnLst>
    <dgm:cxn modelId="{35B08C03-DC9C-4903-8AD8-21F76267AF63}" srcId="{DB7898BA-E40A-4F98-8F27-97E29278AEBA}" destId="{0EE5113F-0E13-41C1-9609-E34A95EB2C1F}" srcOrd="5" destOrd="0" parTransId="{6AEBEE01-A70E-4D5A-9613-E9A860FAEF18}" sibTransId="{7EB9B107-7920-4031-9470-CBAC03D455D9}"/>
    <dgm:cxn modelId="{F59DAD2E-2CC8-426A-8116-0D19744C444F}" type="presOf" srcId="{9F81C5C8-08C3-4EFF-B54B-F1C15FFDA8B8}" destId="{25436BDB-78D0-453B-AFC5-AC78F81BED89}" srcOrd="0" destOrd="0" presId="urn:microsoft.com/office/officeart/2005/8/layout/default"/>
    <dgm:cxn modelId="{DE71AD5F-67CA-4770-BD63-D42B46272303}" srcId="{DB7898BA-E40A-4F98-8F27-97E29278AEBA}" destId="{9F81C5C8-08C3-4EFF-B54B-F1C15FFDA8B8}" srcOrd="0" destOrd="0" parTransId="{52585814-D337-4DC6-9688-5520FB3C34CD}" sibTransId="{38F98032-4843-4251-AD98-8240FA2BA6BF}"/>
    <dgm:cxn modelId="{DE008651-1CE8-45B2-9438-9A328CC5007E}" type="presOf" srcId="{3BFEE7FF-AA70-42D5-B4C0-5620FC5E584C}" destId="{A201A85F-0ECD-4B98-B67E-DBCE5B12E658}" srcOrd="0" destOrd="0" presId="urn:microsoft.com/office/officeart/2005/8/layout/default"/>
    <dgm:cxn modelId="{45B13D77-7D7B-48C7-8784-26C5CDC72BB1}" type="presOf" srcId="{30582AA8-DD62-4292-A53B-4415DC2BB9B4}" destId="{6D65BACD-1512-4F32-98AD-396EFA5F7006}" srcOrd="0" destOrd="0" presId="urn:microsoft.com/office/officeart/2005/8/layout/default"/>
    <dgm:cxn modelId="{0386CE85-7944-4C5C-8D26-25EA94A250FC}" type="presOf" srcId="{0EE5113F-0E13-41C1-9609-E34A95EB2C1F}" destId="{E22C105B-027A-44EE-85D7-3B85C0034297}" srcOrd="0" destOrd="0" presId="urn:microsoft.com/office/officeart/2005/8/layout/default"/>
    <dgm:cxn modelId="{7A0EFD87-AC14-4090-B127-3C3D5671D4E5}" srcId="{DB7898BA-E40A-4F98-8F27-97E29278AEBA}" destId="{47608721-076A-4A69-AA24-C567470FDB3E}" srcOrd="4" destOrd="0" parTransId="{CBBE8FF8-03F4-4669-9C92-D7D5207BF883}" sibTransId="{B27CE6B1-4E02-46B9-B304-3E24ED60A548}"/>
    <dgm:cxn modelId="{60F4098D-D15E-4BD2-ACD8-0F0DC610A2DD}" type="presOf" srcId="{DB7898BA-E40A-4F98-8F27-97E29278AEBA}" destId="{111EE99E-A1FA-4DD2-A8B6-DA5CCC3AE5D2}" srcOrd="0" destOrd="0" presId="urn:microsoft.com/office/officeart/2005/8/layout/default"/>
    <dgm:cxn modelId="{93FAA28D-6DE7-4971-BB51-3F971ACCF618}" srcId="{DB7898BA-E40A-4F98-8F27-97E29278AEBA}" destId="{2CE5734A-A912-4234-A3B0-3D60A675824E}" srcOrd="2" destOrd="0" parTransId="{FB0A6767-E934-411E-93FB-8CF36D140F03}" sibTransId="{00EB8860-6279-4DD1-806B-F0577FC0A422}"/>
    <dgm:cxn modelId="{177BD69D-A4C8-4AAC-992A-1F8D8A0CBA7C}" srcId="{DB7898BA-E40A-4F98-8F27-97E29278AEBA}" destId="{30582AA8-DD62-4292-A53B-4415DC2BB9B4}" srcOrd="1" destOrd="0" parTransId="{4F19760E-05F6-41CC-92DD-CE21083199F9}" sibTransId="{E6722F0F-C20E-4F28-BEE8-2CBE5F6F852D}"/>
    <dgm:cxn modelId="{FAE85AA4-3C64-410D-A1F2-6333E0776EA3}" type="presOf" srcId="{2CE5734A-A912-4234-A3B0-3D60A675824E}" destId="{F4F50BB3-9E81-4294-825F-7C6D7A945FD2}" srcOrd="0" destOrd="0" presId="urn:microsoft.com/office/officeart/2005/8/layout/default"/>
    <dgm:cxn modelId="{12E64DA6-B2BF-4C39-90A5-F7F8985F1601}" srcId="{DB7898BA-E40A-4F98-8F27-97E29278AEBA}" destId="{3BFEE7FF-AA70-42D5-B4C0-5620FC5E584C}" srcOrd="3" destOrd="0" parTransId="{9B7C292E-8E61-4DF5-B94A-EA289D64D451}" sibTransId="{51DCCC3C-2027-4A40-B4C4-8167C1FC3E9E}"/>
    <dgm:cxn modelId="{87054ED5-A10D-42FB-B341-78DA58C4F2E4}" type="presOf" srcId="{47608721-076A-4A69-AA24-C567470FDB3E}" destId="{BAB32226-DCC3-4024-BCE9-5FE662843990}" srcOrd="0" destOrd="0" presId="urn:microsoft.com/office/officeart/2005/8/layout/default"/>
    <dgm:cxn modelId="{F2C5E348-11F8-4B1E-8827-437131370E1E}" type="presParOf" srcId="{111EE99E-A1FA-4DD2-A8B6-DA5CCC3AE5D2}" destId="{25436BDB-78D0-453B-AFC5-AC78F81BED89}" srcOrd="0" destOrd="0" presId="urn:microsoft.com/office/officeart/2005/8/layout/default"/>
    <dgm:cxn modelId="{08C701F7-A609-40D3-BCCF-752B6AD0D14B}" type="presParOf" srcId="{111EE99E-A1FA-4DD2-A8B6-DA5CCC3AE5D2}" destId="{CA67C429-6ED0-423B-BD2E-BFB227EDC901}" srcOrd="1" destOrd="0" presId="urn:microsoft.com/office/officeart/2005/8/layout/default"/>
    <dgm:cxn modelId="{27919674-9BA0-4AAB-912B-FCB7862FE6A9}" type="presParOf" srcId="{111EE99E-A1FA-4DD2-A8B6-DA5CCC3AE5D2}" destId="{6D65BACD-1512-4F32-98AD-396EFA5F7006}" srcOrd="2" destOrd="0" presId="urn:microsoft.com/office/officeart/2005/8/layout/default"/>
    <dgm:cxn modelId="{C62DF71E-F6C4-4F6E-A0A3-A770D9403A36}" type="presParOf" srcId="{111EE99E-A1FA-4DD2-A8B6-DA5CCC3AE5D2}" destId="{F1C3EEB7-0FE6-4F9F-B991-EBFA1E411A8D}" srcOrd="3" destOrd="0" presId="urn:microsoft.com/office/officeart/2005/8/layout/default"/>
    <dgm:cxn modelId="{25FE81A2-D50C-49CC-B5CD-3486DA70B0EF}" type="presParOf" srcId="{111EE99E-A1FA-4DD2-A8B6-DA5CCC3AE5D2}" destId="{F4F50BB3-9E81-4294-825F-7C6D7A945FD2}" srcOrd="4" destOrd="0" presId="urn:microsoft.com/office/officeart/2005/8/layout/default"/>
    <dgm:cxn modelId="{A235ED56-3907-4F13-83BA-CD0014FFA100}" type="presParOf" srcId="{111EE99E-A1FA-4DD2-A8B6-DA5CCC3AE5D2}" destId="{A070176D-115E-4AF1-A1C9-5206EBB60C87}" srcOrd="5" destOrd="0" presId="urn:microsoft.com/office/officeart/2005/8/layout/default"/>
    <dgm:cxn modelId="{1882A9C9-5397-43EF-821F-6420C5CF28B1}" type="presParOf" srcId="{111EE99E-A1FA-4DD2-A8B6-DA5CCC3AE5D2}" destId="{A201A85F-0ECD-4B98-B67E-DBCE5B12E658}" srcOrd="6" destOrd="0" presId="urn:microsoft.com/office/officeart/2005/8/layout/default"/>
    <dgm:cxn modelId="{72316C47-3E3E-4DF8-920D-179B7B5A2485}" type="presParOf" srcId="{111EE99E-A1FA-4DD2-A8B6-DA5CCC3AE5D2}" destId="{9D9C1008-61B6-42E0-B2B9-9CBCD4217848}" srcOrd="7" destOrd="0" presId="urn:microsoft.com/office/officeart/2005/8/layout/default"/>
    <dgm:cxn modelId="{5D1F4D5E-8FBF-4EA5-9796-BCC0230AC3AB}" type="presParOf" srcId="{111EE99E-A1FA-4DD2-A8B6-DA5CCC3AE5D2}" destId="{BAB32226-DCC3-4024-BCE9-5FE662843990}" srcOrd="8" destOrd="0" presId="urn:microsoft.com/office/officeart/2005/8/layout/default"/>
    <dgm:cxn modelId="{08822B9C-2FBC-4940-B2E7-C96EA5DE2AB9}" type="presParOf" srcId="{111EE99E-A1FA-4DD2-A8B6-DA5CCC3AE5D2}" destId="{14DAAA06-BC56-4AC3-84C0-72EF280D5E59}" srcOrd="9" destOrd="0" presId="urn:microsoft.com/office/officeart/2005/8/layout/default"/>
    <dgm:cxn modelId="{37A1FA24-B1BE-451F-83E0-49B3E9A16054}" type="presParOf" srcId="{111EE99E-A1FA-4DD2-A8B6-DA5CCC3AE5D2}" destId="{E22C105B-027A-44EE-85D7-3B85C003429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477D71-44B7-4774-ADB4-89C48F03E0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7FC2139-15AC-4AA6-8A18-BE84F2DC9313}">
      <dgm:prSet/>
      <dgm:spPr/>
      <dgm:t>
        <a:bodyPr/>
        <a:lstStyle/>
        <a:p>
          <a:r>
            <a:rPr lang="en-US" b="0" i="0" baseline="0"/>
            <a:t>Urbanisation only occurs if the rate of urban population growth exceeds the rate of overall population growth.</a:t>
          </a:r>
          <a:endParaRPr lang="en-US"/>
        </a:p>
      </dgm:t>
    </dgm:pt>
    <dgm:pt modelId="{CEE69C44-097B-4608-8F6E-AFCDC1BEDEEA}" type="parTrans" cxnId="{3A8D7EB7-7238-4984-8479-DA881F91168E}">
      <dgm:prSet/>
      <dgm:spPr/>
      <dgm:t>
        <a:bodyPr/>
        <a:lstStyle/>
        <a:p>
          <a:endParaRPr lang="en-US"/>
        </a:p>
      </dgm:t>
    </dgm:pt>
    <dgm:pt modelId="{A2E6FC4A-9AEF-4367-89AA-806DE7FDFC24}" type="sibTrans" cxnId="{3A8D7EB7-7238-4984-8479-DA881F91168E}">
      <dgm:prSet/>
      <dgm:spPr/>
      <dgm:t>
        <a:bodyPr/>
        <a:lstStyle/>
        <a:p>
          <a:endParaRPr lang="en-US"/>
        </a:p>
      </dgm:t>
    </dgm:pt>
    <dgm:pt modelId="{3EB4E116-7A24-41A4-AFC9-CC761944E9DD}">
      <dgm:prSet/>
      <dgm:spPr/>
      <dgm:t>
        <a:bodyPr/>
        <a:lstStyle/>
        <a:p>
          <a:r>
            <a:rPr lang="en-US" b="0" i="0" baseline="0"/>
            <a:t>Compared to Asia, although African urban population growth may be higher, the rate at which it has urbanised in recent years is slower.</a:t>
          </a:r>
          <a:endParaRPr lang="en-US"/>
        </a:p>
      </dgm:t>
    </dgm:pt>
    <dgm:pt modelId="{5A6AB590-FDEF-478A-89CF-C0C681665090}" type="parTrans" cxnId="{9FDBDF73-8F9C-46A2-A05B-AD83258F0BE8}">
      <dgm:prSet/>
      <dgm:spPr/>
      <dgm:t>
        <a:bodyPr/>
        <a:lstStyle/>
        <a:p>
          <a:endParaRPr lang="en-US"/>
        </a:p>
      </dgm:t>
    </dgm:pt>
    <dgm:pt modelId="{2A9A81C8-55B2-497A-AEED-5528EF4FA296}" type="sibTrans" cxnId="{9FDBDF73-8F9C-46A2-A05B-AD83258F0BE8}">
      <dgm:prSet/>
      <dgm:spPr/>
      <dgm:t>
        <a:bodyPr/>
        <a:lstStyle/>
        <a:p>
          <a:endParaRPr lang="en-US"/>
        </a:p>
      </dgm:t>
    </dgm:pt>
    <dgm:pt modelId="{5D4D45D8-0E9A-49BE-BBC9-66CD2C4F6BEC}">
      <dgm:prSet/>
      <dgm:spPr/>
      <dgm:t>
        <a:bodyPr/>
        <a:lstStyle/>
        <a:p>
          <a:r>
            <a:rPr lang="en-US" b="0" i="0" baseline="0"/>
            <a:t>In the next 30 years, even with a slowing urbanisation rate, Africa is expected to replace Asia as the fastest urbanising continent.</a:t>
          </a:r>
          <a:endParaRPr lang="en-US"/>
        </a:p>
      </dgm:t>
    </dgm:pt>
    <dgm:pt modelId="{A905A062-7674-4A64-86A8-42C6F8E493F4}" type="parTrans" cxnId="{643FC590-7955-4824-A9A4-26E6CBE1C64D}">
      <dgm:prSet/>
      <dgm:spPr/>
      <dgm:t>
        <a:bodyPr/>
        <a:lstStyle/>
        <a:p>
          <a:endParaRPr lang="en-US"/>
        </a:p>
      </dgm:t>
    </dgm:pt>
    <dgm:pt modelId="{5AEDF0F1-75D8-414F-838F-413A5F4F364A}" type="sibTrans" cxnId="{643FC590-7955-4824-A9A4-26E6CBE1C64D}">
      <dgm:prSet/>
      <dgm:spPr/>
      <dgm:t>
        <a:bodyPr/>
        <a:lstStyle/>
        <a:p>
          <a:endParaRPr lang="en-US"/>
        </a:p>
      </dgm:t>
    </dgm:pt>
    <dgm:pt modelId="{8B26F210-644F-4285-80DC-61741AC95A43}" type="pres">
      <dgm:prSet presAssocID="{73477D71-44B7-4774-ADB4-89C48F03E07D}" presName="linear" presStyleCnt="0">
        <dgm:presLayoutVars>
          <dgm:animLvl val="lvl"/>
          <dgm:resizeHandles val="exact"/>
        </dgm:presLayoutVars>
      </dgm:prSet>
      <dgm:spPr/>
    </dgm:pt>
    <dgm:pt modelId="{FB7BDFCB-7058-467A-BFA1-CC68E7726CE4}" type="pres">
      <dgm:prSet presAssocID="{D7FC2139-15AC-4AA6-8A18-BE84F2DC931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ACB7E6-7D9D-45D3-812A-18888CC9CF58}" type="pres">
      <dgm:prSet presAssocID="{A2E6FC4A-9AEF-4367-89AA-806DE7FDFC24}" presName="spacer" presStyleCnt="0"/>
      <dgm:spPr/>
    </dgm:pt>
    <dgm:pt modelId="{1CDC0FD2-0F17-4EDA-B65D-2828A05E4802}" type="pres">
      <dgm:prSet presAssocID="{3EB4E116-7A24-41A4-AFC9-CC761944E9D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C14C65-B526-4394-A764-1A51BFA23636}" type="pres">
      <dgm:prSet presAssocID="{2A9A81C8-55B2-497A-AEED-5528EF4FA296}" presName="spacer" presStyleCnt="0"/>
      <dgm:spPr/>
    </dgm:pt>
    <dgm:pt modelId="{51839ECB-D633-486D-B8C6-2260871263D3}" type="pres">
      <dgm:prSet presAssocID="{5D4D45D8-0E9A-49BE-BBC9-66CD2C4F6BE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402B50D-7FF6-40D5-BA06-7FB5FF4A3C99}" type="presOf" srcId="{3EB4E116-7A24-41A4-AFC9-CC761944E9DD}" destId="{1CDC0FD2-0F17-4EDA-B65D-2828A05E4802}" srcOrd="0" destOrd="0" presId="urn:microsoft.com/office/officeart/2005/8/layout/vList2"/>
    <dgm:cxn modelId="{1C71991C-8146-467C-B124-7EBCBD038E17}" type="presOf" srcId="{73477D71-44B7-4774-ADB4-89C48F03E07D}" destId="{8B26F210-644F-4285-80DC-61741AC95A43}" srcOrd="0" destOrd="0" presId="urn:microsoft.com/office/officeart/2005/8/layout/vList2"/>
    <dgm:cxn modelId="{CE5BDD39-DB9C-41E4-982A-6A8B868A0A04}" type="presOf" srcId="{5D4D45D8-0E9A-49BE-BBC9-66CD2C4F6BEC}" destId="{51839ECB-D633-486D-B8C6-2260871263D3}" srcOrd="0" destOrd="0" presId="urn:microsoft.com/office/officeart/2005/8/layout/vList2"/>
    <dgm:cxn modelId="{9FDBDF73-8F9C-46A2-A05B-AD83258F0BE8}" srcId="{73477D71-44B7-4774-ADB4-89C48F03E07D}" destId="{3EB4E116-7A24-41A4-AFC9-CC761944E9DD}" srcOrd="1" destOrd="0" parTransId="{5A6AB590-FDEF-478A-89CF-C0C681665090}" sibTransId="{2A9A81C8-55B2-497A-AEED-5528EF4FA296}"/>
    <dgm:cxn modelId="{643FC590-7955-4824-A9A4-26E6CBE1C64D}" srcId="{73477D71-44B7-4774-ADB4-89C48F03E07D}" destId="{5D4D45D8-0E9A-49BE-BBC9-66CD2C4F6BEC}" srcOrd="2" destOrd="0" parTransId="{A905A062-7674-4A64-86A8-42C6F8E493F4}" sibTransId="{5AEDF0F1-75D8-414F-838F-413A5F4F364A}"/>
    <dgm:cxn modelId="{AEA534A9-1ED5-4464-8DC7-D064BAD16C5B}" type="presOf" srcId="{D7FC2139-15AC-4AA6-8A18-BE84F2DC9313}" destId="{FB7BDFCB-7058-467A-BFA1-CC68E7726CE4}" srcOrd="0" destOrd="0" presId="urn:microsoft.com/office/officeart/2005/8/layout/vList2"/>
    <dgm:cxn modelId="{3A8D7EB7-7238-4984-8479-DA881F91168E}" srcId="{73477D71-44B7-4774-ADB4-89C48F03E07D}" destId="{D7FC2139-15AC-4AA6-8A18-BE84F2DC9313}" srcOrd="0" destOrd="0" parTransId="{CEE69C44-097B-4608-8F6E-AFCDC1BEDEEA}" sibTransId="{A2E6FC4A-9AEF-4367-89AA-806DE7FDFC24}"/>
    <dgm:cxn modelId="{523B687A-1688-4374-9F30-DF3D9EC350EA}" type="presParOf" srcId="{8B26F210-644F-4285-80DC-61741AC95A43}" destId="{FB7BDFCB-7058-467A-BFA1-CC68E7726CE4}" srcOrd="0" destOrd="0" presId="urn:microsoft.com/office/officeart/2005/8/layout/vList2"/>
    <dgm:cxn modelId="{D996F225-338E-4F38-B92A-42E91F50176D}" type="presParOf" srcId="{8B26F210-644F-4285-80DC-61741AC95A43}" destId="{7CACB7E6-7D9D-45D3-812A-18888CC9CF58}" srcOrd="1" destOrd="0" presId="urn:microsoft.com/office/officeart/2005/8/layout/vList2"/>
    <dgm:cxn modelId="{DB14D7DC-00B3-4745-85BD-E131C04FDC16}" type="presParOf" srcId="{8B26F210-644F-4285-80DC-61741AC95A43}" destId="{1CDC0FD2-0F17-4EDA-B65D-2828A05E4802}" srcOrd="2" destOrd="0" presId="urn:microsoft.com/office/officeart/2005/8/layout/vList2"/>
    <dgm:cxn modelId="{60EC95E1-8E6B-456A-AFE0-CF7AD84B6A62}" type="presParOf" srcId="{8B26F210-644F-4285-80DC-61741AC95A43}" destId="{32C14C65-B526-4394-A764-1A51BFA23636}" srcOrd="3" destOrd="0" presId="urn:microsoft.com/office/officeart/2005/8/layout/vList2"/>
    <dgm:cxn modelId="{7AC84B57-453D-46F2-9899-3243BE6A1930}" type="presParOf" srcId="{8B26F210-644F-4285-80DC-61741AC95A43}" destId="{51839ECB-D633-486D-B8C6-2260871263D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EE74F-61FA-42DA-80DC-50AD279F8AB3}">
      <dsp:nvSpPr>
        <dsp:cNvPr id="0" name=""/>
        <dsp:cNvSpPr/>
      </dsp:nvSpPr>
      <dsp:spPr>
        <a:xfrm>
          <a:off x="735482" y="0"/>
          <a:ext cx="7121044" cy="15943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i="0" kern="1200" baseline="0" dirty="0"/>
            <a:t>In the next 35 years, Africa will need to accommodate almost 900 million new urban dwellers, which is equivalent to what Europe, USA &amp; Japan combined have managed over the last 265 years.</a:t>
          </a:r>
          <a:endParaRPr lang="en-US" sz="1600" kern="1200" dirty="0"/>
        </a:p>
      </dsp:txBody>
      <dsp:txXfrm>
        <a:off x="735482" y="0"/>
        <a:ext cx="7121044" cy="1594352"/>
      </dsp:txXfrm>
    </dsp:sp>
    <dsp:sp modelId="{C344E1DC-8DD3-4880-B680-226C852A336B}">
      <dsp:nvSpPr>
        <dsp:cNvPr id="0" name=""/>
        <dsp:cNvSpPr/>
      </dsp:nvSpPr>
      <dsp:spPr>
        <a:xfrm>
          <a:off x="483933" y="4119558"/>
          <a:ext cx="5337043" cy="2259788"/>
        </a:xfrm>
        <a:prstGeom prst="rect">
          <a:avLst/>
        </a:prstGeom>
        <a:solidFill>
          <a:schemeClr val="accent2">
            <a:hueOff val="374187"/>
            <a:satOff val="-169"/>
            <a:lumOff val="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i="0" kern="1200" baseline="0" dirty="0"/>
            <a:t>Cairo, Africa’s most populous city, manages a population that is larger than each of the 36 least populous countries on the continent.</a:t>
          </a:r>
          <a:endParaRPr lang="en-US" sz="1600" kern="1200" dirty="0"/>
        </a:p>
      </dsp:txBody>
      <dsp:txXfrm>
        <a:off x="483933" y="4119558"/>
        <a:ext cx="5337043" cy="2259788"/>
      </dsp:txXfrm>
    </dsp:sp>
    <dsp:sp modelId="{F32200C2-8BB5-4A6B-A149-BB1BF23CF3B7}">
      <dsp:nvSpPr>
        <dsp:cNvPr id="0" name=""/>
        <dsp:cNvSpPr/>
      </dsp:nvSpPr>
      <dsp:spPr>
        <a:xfrm>
          <a:off x="607070" y="1709111"/>
          <a:ext cx="2657254" cy="2240034"/>
        </a:xfrm>
        <a:prstGeom prst="rect">
          <a:avLst/>
        </a:prstGeom>
        <a:solidFill>
          <a:schemeClr val="accent2">
            <a:hueOff val="748374"/>
            <a:satOff val="-337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75 % </a:t>
          </a:r>
          <a:r>
            <a:rPr lang="en-US" sz="1600" b="0" i="0" kern="1200" baseline="0" dirty="0"/>
            <a:t>of Africa’s urban population is younger than 35</a:t>
          </a:r>
          <a:r>
            <a:rPr lang="en-US" sz="1200" b="0" i="0" kern="1200" baseline="0" dirty="0"/>
            <a:t>.</a:t>
          </a:r>
          <a:endParaRPr lang="en-US" sz="1200" kern="1200" dirty="0"/>
        </a:p>
      </dsp:txBody>
      <dsp:txXfrm>
        <a:off x="607070" y="1709111"/>
        <a:ext cx="2657254" cy="2240034"/>
      </dsp:txXfrm>
    </dsp:sp>
    <dsp:sp modelId="{36E4EEFD-9EB1-4B60-95B6-3FE11AE3E015}">
      <dsp:nvSpPr>
        <dsp:cNvPr id="0" name=""/>
        <dsp:cNvSpPr/>
      </dsp:nvSpPr>
      <dsp:spPr>
        <a:xfrm>
          <a:off x="3660973" y="2057775"/>
          <a:ext cx="2653534" cy="1542711"/>
        </a:xfrm>
        <a:prstGeom prst="rect">
          <a:avLst/>
        </a:prstGeom>
        <a:solidFill>
          <a:schemeClr val="accent2">
            <a:hueOff val="1122560"/>
            <a:satOff val="-506"/>
            <a:lumOff val="5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i="0" kern="1200" baseline="0" dirty="0"/>
            <a:t>Almost  50% of Africa’s urban population lives in slums &amp; informal settlements.</a:t>
          </a:r>
          <a:endParaRPr lang="en-US" sz="1600" kern="1200" dirty="0"/>
        </a:p>
      </dsp:txBody>
      <dsp:txXfrm>
        <a:off x="3660973" y="2057775"/>
        <a:ext cx="2653534" cy="1542711"/>
      </dsp:txXfrm>
    </dsp:sp>
    <dsp:sp modelId="{0A81964C-BD6C-41C9-A283-5B1485DA00FB}">
      <dsp:nvSpPr>
        <dsp:cNvPr id="0" name=""/>
        <dsp:cNvSpPr/>
      </dsp:nvSpPr>
      <dsp:spPr>
        <a:xfrm>
          <a:off x="6084496" y="4555544"/>
          <a:ext cx="2657254" cy="1594352"/>
        </a:xfrm>
        <a:prstGeom prst="rect">
          <a:avLst/>
        </a:prstGeom>
        <a:solidFill>
          <a:schemeClr val="accent2">
            <a:hueOff val="1496747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Inequality in African cities is the 2nd highest in the world</a:t>
          </a:r>
          <a:r>
            <a:rPr lang="en-US" sz="1900" b="0" i="0" kern="1200" baseline="0" dirty="0"/>
            <a:t>.</a:t>
          </a:r>
          <a:endParaRPr lang="en-US" sz="1900" kern="1200" dirty="0"/>
        </a:p>
      </dsp:txBody>
      <dsp:txXfrm>
        <a:off x="6084496" y="4555544"/>
        <a:ext cx="2657254" cy="1594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26D2D-7ACB-4ED0-922B-B04DF3356F51}">
      <dsp:nvSpPr>
        <dsp:cNvPr id="0" name=""/>
        <dsp:cNvSpPr/>
      </dsp:nvSpPr>
      <dsp:spPr>
        <a:xfrm>
          <a:off x="3416" y="217382"/>
          <a:ext cx="2710483" cy="162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Youth unemployment in Africa is 6 times higher in urban areas than in rural areas.</a:t>
          </a:r>
          <a:endParaRPr lang="en-US" sz="1500" kern="1200"/>
        </a:p>
      </dsp:txBody>
      <dsp:txXfrm>
        <a:off x="3416" y="217382"/>
        <a:ext cx="2710483" cy="1626290"/>
      </dsp:txXfrm>
    </dsp:sp>
    <dsp:sp modelId="{61408894-9840-4BCC-B9F2-79DB429A939A}">
      <dsp:nvSpPr>
        <dsp:cNvPr id="0" name=""/>
        <dsp:cNvSpPr/>
      </dsp:nvSpPr>
      <dsp:spPr>
        <a:xfrm>
          <a:off x="2984948" y="217382"/>
          <a:ext cx="2710483" cy="162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i="0" kern="1200" baseline="0" dirty="0"/>
            <a:t>In Kinshasa, there is only 63m of paved road per 1,000 inhabitants, as opposed to 1,000m per 1,000 inhabitants in developing countries.</a:t>
          </a:r>
          <a:endParaRPr lang="en-US" sz="1400" kern="1200" dirty="0"/>
        </a:p>
      </dsp:txBody>
      <dsp:txXfrm>
        <a:off x="2984948" y="217382"/>
        <a:ext cx="2710483" cy="1626290"/>
      </dsp:txXfrm>
    </dsp:sp>
    <dsp:sp modelId="{8F57DA6E-5450-465F-879F-A349B6314DD6}">
      <dsp:nvSpPr>
        <dsp:cNvPr id="0" name=""/>
        <dsp:cNvSpPr/>
      </dsp:nvSpPr>
      <dsp:spPr>
        <a:xfrm>
          <a:off x="5966480" y="217382"/>
          <a:ext cx="2710483" cy="162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61% of urban employment opportunities in Africa are informal.</a:t>
          </a:r>
          <a:endParaRPr lang="en-US" sz="1500" kern="1200" dirty="0"/>
        </a:p>
      </dsp:txBody>
      <dsp:txXfrm>
        <a:off x="5966480" y="217382"/>
        <a:ext cx="2710483" cy="1626290"/>
      </dsp:txXfrm>
    </dsp:sp>
    <dsp:sp modelId="{FC8FCD01-F7D7-4DCD-9FA2-77AFAACE9F3F}">
      <dsp:nvSpPr>
        <dsp:cNvPr id="0" name=""/>
        <dsp:cNvSpPr/>
      </dsp:nvSpPr>
      <dsp:spPr>
        <a:xfrm>
          <a:off x="8948012" y="217382"/>
          <a:ext cx="2710483" cy="162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In Dakar, 1 million working hours are lost every day due to traffic congestion.</a:t>
          </a:r>
          <a:endParaRPr lang="en-US" sz="1500" kern="1200"/>
        </a:p>
      </dsp:txBody>
      <dsp:txXfrm>
        <a:off x="8948012" y="217382"/>
        <a:ext cx="2710483" cy="1626290"/>
      </dsp:txXfrm>
    </dsp:sp>
    <dsp:sp modelId="{4F5EDC60-7979-40D2-A04F-6EFBD7A00D06}">
      <dsp:nvSpPr>
        <dsp:cNvPr id="0" name=""/>
        <dsp:cNvSpPr/>
      </dsp:nvSpPr>
      <dsp:spPr>
        <a:xfrm>
          <a:off x="3416" y="2114721"/>
          <a:ext cx="2710483" cy="162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Around 1⁄3 of urban dwellers in sub-Saharan Africa have no access to electricity.</a:t>
          </a:r>
          <a:endParaRPr lang="en-US" sz="1500" kern="1200"/>
        </a:p>
      </dsp:txBody>
      <dsp:txXfrm>
        <a:off x="3416" y="2114721"/>
        <a:ext cx="2710483" cy="1626290"/>
      </dsp:txXfrm>
    </dsp:sp>
    <dsp:sp modelId="{730F7EEE-94AB-4EC7-A53A-97472AB43D50}">
      <dsp:nvSpPr>
        <dsp:cNvPr id="0" name=""/>
        <dsp:cNvSpPr/>
      </dsp:nvSpPr>
      <dsp:spPr>
        <a:xfrm>
          <a:off x="2984948" y="2114721"/>
          <a:ext cx="2710483" cy="162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37 out of the 54 African countries are still more than 50% rural.</a:t>
          </a:r>
          <a:endParaRPr lang="en-US" sz="1500" kern="1200"/>
        </a:p>
      </dsp:txBody>
      <dsp:txXfrm>
        <a:off x="2984948" y="2114721"/>
        <a:ext cx="2710483" cy="1626290"/>
      </dsp:txXfrm>
    </dsp:sp>
    <dsp:sp modelId="{9DD2E149-008D-4E7C-941D-93BBE116AF02}">
      <dsp:nvSpPr>
        <dsp:cNvPr id="0" name=""/>
        <dsp:cNvSpPr/>
      </dsp:nvSpPr>
      <dsp:spPr>
        <a:xfrm>
          <a:off x="5966480" y="2114721"/>
          <a:ext cx="2710483" cy="162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In 2050, Africa is expected to host nearly 25% of the global urban population.</a:t>
          </a:r>
          <a:endParaRPr lang="en-US" sz="1500" kern="1200"/>
        </a:p>
      </dsp:txBody>
      <dsp:txXfrm>
        <a:off x="5966480" y="2114721"/>
        <a:ext cx="2710483" cy="1626290"/>
      </dsp:txXfrm>
    </dsp:sp>
    <dsp:sp modelId="{62916728-A4A3-480A-A0AF-FD02B4646BBC}">
      <dsp:nvSpPr>
        <dsp:cNvPr id="0" name=""/>
        <dsp:cNvSpPr/>
      </dsp:nvSpPr>
      <dsp:spPr>
        <a:xfrm>
          <a:off x="8948012" y="2114721"/>
          <a:ext cx="2710483" cy="162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Residential electricity consumption per capita in Africa is only . that of China.</a:t>
          </a:r>
          <a:endParaRPr lang="en-US" sz="1500" kern="1200"/>
        </a:p>
      </dsp:txBody>
      <dsp:txXfrm>
        <a:off x="8948012" y="2114721"/>
        <a:ext cx="2710483" cy="1626290"/>
      </dsp:txXfrm>
    </dsp:sp>
    <dsp:sp modelId="{76121569-EA86-496A-A5C0-D7E619986C92}">
      <dsp:nvSpPr>
        <dsp:cNvPr id="0" name=""/>
        <dsp:cNvSpPr/>
      </dsp:nvSpPr>
      <dsp:spPr>
        <a:xfrm>
          <a:off x="1494182" y="4012059"/>
          <a:ext cx="2710483" cy="162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In Africa, less than 50% of solid waste is collected &amp; only 5% is contained or recycled</a:t>
          </a:r>
          <a:endParaRPr lang="en-US" sz="1500" kern="1200" dirty="0"/>
        </a:p>
      </dsp:txBody>
      <dsp:txXfrm>
        <a:off x="1494182" y="4012059"/>
        <a:ext cx="2710483" cy="1626290"/>
      </dsp:txXfrm>
    </dsp:sp>
    <dsp:sp modelId="{4BF622CD-7D23-4007-8BFF-8B37CCC13AF3}">
      <dsp:nvSpPr>
        <dsp:cNvPr id="0" name=""/>
        <dsp:cNvSpPr/>
      </dsp:nvSpPr>
      <dsp:spPr>
        <a:xfrm>
          <a:off x="4475714" y="4012059"/>
          <a:ext cx="2710483" cy="162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Nigeria’s housing shortage is estimated at 17 million units.</a:t>
          </a:r>
          <a:endParaRPr lang="en-US" sz="1500" kern="1200"/>
        </a:p>
      </dsp:txBody>
      <dsp:txXfrm>
        <a:off x="4475714" y="4012059"/>
        <a:ext cx="2710483" cy="1626290"/>
      </dsp:txXfrm>
    </dsp:sp>
    <dsp:sp modelId="{D3060258-A558-4231-B952-479D47CAE7B4}">
      <dsp:nvSpPr>
        <dsp:cNvPr id="0" name=""/>
        <dsp:cNvSpPr/>
      </dsp:nvSpPr>
      <dsp:spPr>
        <a:xfrm>
          <a:off x="7457246" y="4012059"/>
          <a:ext cx="2710483" cy="162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The total resources of local authorities in Africa were estimated in 2010 at $52 per capita per year.</a:t>
          </a:r>
          <a:endParaRPr lang="en-US" sz="1500" kern="1200"/>
        </a:p>
      </dsp:txBody>
      <dsp:txXfrm>
        <a:off x="7457246" y="4012059"/>
        <a:ext cx="2710483" cy="16262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36BDB-78D0-453B-AFC5-AC78F81BED89}">
      <dsp:nvSpPr>
        <dsp:cNvPr id="0" name=""/>
        <dsp:cNvSpPr/>
      </dsp:nvSpPr>
      <dsp:spPr>
        <a:xfrm>
          <a:off x="0" y="289708"/>
          <a:ext cx="3596750" cy="2158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Africa's urban population, as a share of the total population, is considerably smaller than in Asia, Europe and Latin America &amp; the Caribbean.</a:t>
          </a:r>
          <a:endParaRPr lang="en-US" sz="1800" kern="1200"/>
        </a:p>
      </dsp:txBody>
      <dsp:txXfrm>
        <a:off x="0" y="289708"/>
        <a:ext cx="3596750" cy="2158050"/>
      </dsp:txXfrm>
    </dsp:sp>
    <dsp:sp modelId="{6D65BACD-1512-4F32-98AD-396EFA5F7006}">
      <dsp:nvSpPr>
        <dsp:cNvPr id="0" name=""/>
        <dsp:cNvSpPr/>
      </dsp:nvSpPr>
      <dsp:spPr>
        <a:xfrm>
          <a:off x="3956425" y="289708"/>
          <a:ext cx="3596750" cy="2158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The percentage of people living in urban areas in Northern Europe (82%) is more than double that of Africa.</a:t>
          </a:r>
          <a:endParaRPr lang="en-US" sz="1800" kern="1200" dirty="0"/>
        </a:p>
      </dsp:txBody>
      <dsp:txXfrm>
        <a:off x="3956425" y="289708"/>
        <a:ext cx="3596750" cy="2158050"/>
      </dsp:txXfrm>
    </dsp:sp>
    <dsp:sp modelId="{F4F50BB3-9E81-4294-825F-7C6D7A945FD2}">
      <dsp:nvSpPr>
        <dsp:cNvPr id="0" name=""/>
        <dsp:cNvSpPr/>
      </dsp:nvSpPr>
      <dsp:spPr>
        <a:xfrm>
          <a:off x="7912851" y="289708"/>
          <a:ext cx="3596750" cy="2158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Africa will be the last continent to become 50% urban, in 2037.</a:t>
          </a:r>
          <a:endParaRPr lang="en-US" sz="1800" kern="1200"/>
        </a:p>
      </dsp:txBody>
      <dsp:txXfrm>
        <a:off x="7912851" y="289708"/>
        <a:ext cx="3596750" cy="2158050"/>
      </dsp:txXfrm>
    </dsp:sp>
    <dsp:sp modelId="{A201A85F-0ECD-4B98-B67E-DBCE5B12E658}">
      <dsp:nvSpPr>
        <dsp:cNvPr id="0" name=""/>
        <dsp:cNvSpPr/>
      </dsp:nvSpPr>
      <dsp:spPr>
        <a:xfrm>
          <a:off x="0" y="2807434"/>
          <a:ext cx="3596750" cy="2158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The number of people living in urban areas in Asia is 4.5 times larger than in Africa.</a:t>
          </a:r>
          <a:endParaRPr lang="en-US" sz="1800" kern="1200"/>
        </a:p>
      </dsp:txBody>
      <dsp:txXfrm>
        <a:off x="0" y="2807434"/>
        <a:ext cx="3596750" cy="2158050"/>
      </dsp:txXfrm>
    </dsp:sp>
    <dsp:sp modelId="{BAB32226-DCC3-4024-BCE9-5FE662843990}">
      <dsp:nvSpPr>
        <dsp:cNvPr id="0" name=""/>
        <dsp:cNvSpPr/>
      </dsp:nvSpPr>
      <dsp:spPr>
        <a:xfrm>
          <a:off x="3956425" y="2807434"/>
          <a:ext cx="3596750" cy="2158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In 6 African countries, less than 20% of the population live in urban areas.</a:t>
          </a:r>
          <a:endParaRPr lang="en-US" sz="1800" kern="1200"/>
        </a:p>
      </dsp:txBody>
      <dsp:txXfrm>
        <a:off x="3956425" y="2807434"/>
        <a:ext cx="3596750" cy="2158050"/>
      </dsp:txXfrm>
    </dsp:sp>
    <dsp:sp modelId="{E22C105B-027A-44EE-85D7-3B85C0034297}">
      <dsp:nvSpPr>
        <dsp:cNvPr id="0" name=""/>
        <dsp:cNvSpPr/>
      </dsp:nvSpPr>
      <dsp:spPr>
        <a:xfrm>
          <a:off x="7912851" y="2807434"/>
          <a:ext cx="3596750" cy="2158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In the majority of North African countries, over 50% of the population lives in urban areas.</a:t>
          </a:r>
          <a:endParaRPr lang="en-US" sz="1800" kern="1200"/>
        </a:p>
      </dsp:txBody>
      <dsp:txXfrm>
        <a:off x="7912851" y="2807434"/>
        <a:ext cx="3596750" cy="2158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BDFCB-7058-467A-BFA1-CC68E7726CE4}">
      <dsp:nvSpPr>
        <dsp:cNvPr id="0" name=""/>
        <dsp:cNvSpPr/>
      </dsp:nvSpPr>
      <dsp:spPr>
        <a:xfrm>
          <a:off x="0" y="42838"/>
          <a:ext cx="8312785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Urbanisation only occurs if the rate of urban population growth exceeds the rate of overall population growth.</a:t>
          </a:r>
          <a:endParaRPr lang="en-US" sz="1800" kern="1200"/>
        </a:p>
      </dsp:txBody>
      <dsp:txXfrm>
        <a:off x="52431" y="95269"/>
        <a:ext cx="8207923" cy="969198"/>
      </dsp:txXfrm>
    </dsp:sp>
    <dsp:sp modelId="{1CDC0FD2-0F17-4EDA-B65D-2828A05E4802}">
      <dsp:nvSpPr>
        <dsp:cNvPr id="0" name=""/>
        <dsp:cNvSpPr/>
      </dsp:nvSpPr>
      <dsp:spPr>
        <a:xfrm>
          <a:off x="0" y="1168738"/>
          <a:ext cx="8312785" cy="1074060"/>
        </a:xfrm>
        <a:prstGeom prst="roundRect">
          <a:avLst/>
        </a:prstGeom>
        <a:solidFill>
          <a:schemeClr val="accent2">
            <a:hueOff val="748374"/>
            <a:satOff val="-337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Compared to Asia, although African urban population growth may be higher, the rate at which it has urbanised in recent years is slower.</a:t>
          </a:r>
          <a:endParaRPr lang="en-US" sz="1800" kern="1200"/>
        </a:p>
      </dsp:txBody>
      <dsp:txXfrm>
        <a:off x="52431" y="1221169"/>
        <a:ext cx="8207923" cy="969198"/>
      </dsp:txXfrm>
    </dsp:sp>
    <dsp:sp modelId="{51839ECB-D633-486D-B8C6-2260871263D3}">
      <dsp:nvSpPr>
        <dsp:cNvPr id="0" name=""/>
        <dsp:cNvSpPr/>
      </dsp:nvSpPr>
      <dsp:spPr>
        <a:xfrm>
          <a:off x="0" y="2294638"/>
          <a:ext cx="8312785" cy="1074060"/>
        </a:xfrm>
        <a:prstGeom prst="roundRect">
          <a:avLst/>
        </a:prstGeom>
        <a:solidFill>
          <a:schemeClr val="accent2">
            <a:hueOff val="1496747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In the next 30 years, even with a slowing urbanisation rate, Africa is expected to replace Asia as the fastest urbanising continent.</a:t>
          </a:r>
          <a:endParaRPr lang="en-US" sz="1800" kern="1200"/>
        </a:p>
      </dsp:txBody>
      <dsp:txXfrm>
        <a:off x="52431" y="2347069"/>
        <a:ext cx="8207923" cy="96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11/15/2021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1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11/15/2021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4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1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11/15/2021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4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11/15/2021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4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11/15/2021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4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11/15/2021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84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11/15/2021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5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11/15/2021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11/15/2021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8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11/15/2021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3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60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92719-7A6B-4D12-AC3D-1B187469E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r>
              <a:rPr lang="en-US" dirty="0"/>
              <a:t>Africa’s Urbanization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D7CE4-0584-4CCB-9B54-E08E401AF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369" y="4630738"/>
            <a:ext cx="5617794" cy="1150937"/>
          </a:xfrm>
        </p:spPr>
        <p:txBody>
          <a:bodyPr anchor="t">
            <a:normAutofit/>
          </a:bodyPr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04806-3512-4F1A-9018-0E16B2AB1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1" r="52235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21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C86DB4-572A-4F71-AF8A-2395B4CA7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56583" y="0"/>
            <a:ext cx="11435265" cy="6858000"/>
          </a:xfrm>
          <a:custGeom>
            <a:avLst/>
            <a:gdLst>
              <a:gd name="connsiteX0" fmla="*/ 9925983 w 11435265"/>
              <a:gd name="connsiteY0" fmla="*/ 6858000 h 6858000"/>
              <a:gd name="connsiteX1" fmla="*/ 0 w 11435265"/>
              <a:gd name="connsiteY1" fmla="*/ 6858000 h 6858000"/>
              <a:gd name="connsiteX2" fmla="*/ 0 w 11435265"/>
              <a:gd name="connsiteY2" fmla="*/ 0 h 6858000"/>
              <a:gd name="connsiteX3" fmla="*/ 996904 w 11435265"/>
              <a:gd name="connsiteY3" fmla="*/ 0 h 6858000"/>
              <a:gd name="connsiteX4" fmla="*/ 2426875 w 11435265"/>
              <a:gd name="connsiteY4" fmla="*/ 0 h 6858000"/>
              <a:gd name="connsiteX5" fmla="*/ 4014127 w 11435265"/>
              <a:gd name="connsiteY5" fmla="*/ 0 h 6858000"/>
              <a:gd name="connsiteX6" fmla="*/ 4359595 w 11435265"/>
              <a:gd name="connsiteY6" fmla="*/ 0 h 6858000"/>
              <a:gd name="connsiteX7" fmla="*/ 4647960 w 11435265"/>
              <a:gd name="connsiteY7" fmla="*/ 0 h 6858000"/>
              <a:gd name="connsiteX8" fmla="*/ 4691093 w 11435265"/>
              <a:gd name="connsiteY8" fmla="*/ 0 h 6858000"/>
              <a:gd name="connsiteX9" fmla="*/ 5558544 w 11435265"/>
              <a:gd name="connsiteY9" fmla="*/ 0 h 6858000"/>
              <a:gd name="connsiteX10" fmla="*/ 5570664 w 11435265"/>
              <a:gd name="connsiteY10" fmla="*/ 0 h 6858000"/>
              <a:gd name="connsiteX11" fmla="*/ 5695183 w 11435265"/>
              <a:gd name="connsiteY11" fmla="*/ 0 h 6858000"/>
              <a:gd name="connsiteX12" fmla="*/ 7177357 w 11435265"/>
              <a:gd name="connsiteY12" fmla="*/ 0 h 6858000"/>
              <a:gd name="connsiteX13" fmla="*/ 9824163 w 11435265"/>
              <a:gd name="connsiteY13" fmla="*/ 0 h 6858000"/>
              <a:gd name="connsiteX14" fmla="*/ 9846125 w 11435265"/>
              <a:gd name="connsiteY14" fmla="*/ 16892 h 6858000"/>
              <a:gd name="connsiteX15" fmla="*/ 11435265 w 11435265"/>
              <a:gd name="connsiteY15" fmla="*/ 4079318 h 6858000"/>
              <a:gd name="connsiteX16" fmla="*/ 10261404 w 11435265"/>
              <a:gd name="connsiteY16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5265" h="6858000">
                <a:moveTo>
                  <a:pt x="992598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6904" y="0"/>
                </a:lnTo>
                <a:lnTo>
                  <a:pt x="2426875" y="0"/>
                </a:lnTo>
                <a:lnTo>
                  <a:pt x="4014127" y="0"/>
                </a:lnTo>
                <a:lnTo>
                  <a:pt x="4359595" y="0"/>
                </a:lnTo>
                <a:lnTo>
                  <a:pt x="4647960" y="0"/>
                </a:lnTo>
                <a:lnTo>
                  <a:pt x="4691093" y="0"/>
                </a:lnTo>
                <a:lnTo>
                  <a:pt x="5558544" y="0"/>
                </a:lnTo>
                <a:lnTo>
                  <a:pt x="5570664" y="0"/>
                </a:lnTo>
                <a:lnTo>
                  <a:pt x="5695183" y="0"/>
                </a:lnTo>
                <a:lnTo>
                  <a:pt x="7177357" y="0"/>
                </a:lnTo>
                <a:lnTo>
                  <a:pt x="9824163" y="0"/>
                </a:lnTo>
                <a:lnTo>
                  <a:pt x="9846125" y="16892"/>
                </a:lnTo>
                <a:cubicBezTo>
                  <a:pt x="10865743" y="850004"/>
                  <a:pt x="11435265" y="2357705"/>
                  <a:pt x="11435265" y="4079318"/>
                </a:cubicBezTo>
                <a:cubicBezTo>
                  <a:pt x="11435265" y="5217633"/>
                  <a:pt x="10916694" y="5903717"/>
                  <a:pt x="10261404" y="654244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1BA53A4-C4B7-4189-9FC1-6350B1AB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41199" y="0"/>
            <a:ext cx="1518348" cy="6858000"/>
          </a:xfrm>
          <a:custGeom>
            <a:avLst/>
            <a:gdLst>
              <a:gd name="connsiteX0" fmla="*/ 19178 w 1518348"/>
              <a:gd name="connsiteY0" fmla="*/ 6858000 h 6858000"/>
              <a:gd name="connsiteX1" fmla="*/ 0 w 1518348"/>
              <a:gd name="connsiteY1" fmla="*/ 6858000 h 6858000"/>
              <a:gd name="connsiteX2" fmla="*/ 241394 w 1518348"/>
              <a:gd name="connsiteY2" fmla="*/ 6638611 h 6858000"/>
              <a:gd name="connsiteX3" fmla="*/ 1493356 w 1518348"/>
              <a:gd name="connsiteY3" fmla="*/ 4142424 h 6858000"/>
              <a:gd name="connsiteX4" fmla="*/ 282053 w 1518348"/>
              <a:gd name="connsiteY4" fmla="*/ 26474 h 6858000"/>
              <a:gd name="connsiteX5" fmla="*/ 256233 w 1518348"/>
              <a:gd name="connsiteY5" fmla="*/ 0 h 6858000"/>
              <a:gd name="connsiteX6" fmla="*/ 273463 w 1518348"/>
              <a:gd name="connsiteY6" fmla="*/ 0 h 6858000"/>
              <a:gd name="connsiteX7" fmla="*/ 300199 w 1518348"/>
              <a:gd name="connsiteY7" fmla="*/ 27414 h 6858000"/>
              <a:gd name="connsiteX8" fmla="*/ 1511501 w 1518348"/>
              <a:gd name="connsiteY8" fmla="*/ 4143362 h 6858000"/>
              <a:gd name="connsiteX9" fmla="*/ 259539 w 1518348"/>
              <a:gd name="connsiteY9" fmla="*/ 6639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48" h="6858000">
                <a:moveTo>
                  <a:pt x="19178" y="6858000"/>
                </a:moveTo>
                <a:lnTo>
                  <a:pt x="0" y="6858000"/>
                </a:lnTo>
                <a:lnTo>
                  <a:pt x="241394" y="6638611"/>
                </a:lnTo>
                <a:cubicBezTo>
                  <a:pt x="909582" y="6009084"/>
                  <a:pt x="1445892" y="5323498"/>
                  <a:pt x="1493356" y="4142424"/>
                </a:cubicBezTo>
                <a:cubicBezTo>
                  <a:pt x="1560655" y="2467784"/>
                  <a:pt x="1130049" y="962858"/>
                  <a:pt x="282053" y="26474"/>
                </a:cubicBezTo>
                <a:lnTo>
                  <a:pt x="256233" y="0"/>
                </a:lnTo>
                <a:lnTo>
                  <a:pt x="273463" y="0"/>
                </a:lnTo>
                <a:lnTo>
                  <a:pt x="300199" y="27414"/>
                </a:lnTo>
                <a:cubicBezTo>
                  <a:pt x="1148195" y="963796"/>
                  <a:pt x="1578800" y="2468723"/>
                  <a:pt x="1511501" y="4143362"/>
                </a:cubicBezTo>
                <a:cubicBezTo>
                  <a:pt x="1464037" y="5324436"/>
                  <a:pt x="927728" y="6010023"/>
                  <a:pt x="259539" y="663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58AD6E-B070-4640-AA07-87E20898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52928" y="0"/>
            <a:ext cx="1644534" cy="6858000"/>
          </a:xfrm>
          <a:custGeom>
            <a:avLst/>
            <a:gdLst>
              <a:gd name="connsiteX0" fmla="*/ 135252 w 1644534"/>
              <a:gd name="connsiteY0" fmla="*/ 6858000 h 6858000"/>
              <a:gd name="connsiteX1" fmla="*/ 101819 w 1644534"/>
              <a:gd name="connsiteY1" fmla="*/ 6858000 h 6858000"/>
              <a:gd name="connsiteX2" fmla="*/ 437240 w 1644534"/>
              <a:gd name="connsiteY2" fmla="*/ 6542447 h 6858000"/>
              <a:gd name="connsiteX3" fmla="*/ 1611101 w 1644534"/>
              <a:gd name="connsiteY3" fmla="*/ 4079318 h 6858000"/>
              <a:gd name="connsiteX4" fmla="*/ 21961 w 1644534"/>
              <a:gd name="connsiteY4" fmla="*/ 16892 h 6858000"/>
              <a:gd name="connsiteX5" fmla="*/ 0 w 1644534"/>
              <a:gd name="connsiteY5" fmla="*/ 0 h 6858000"/>
              <a:gd name="connsiteX6" fmla="*/ 33433 w 1644534"/>
              <a:gd name="connsiteY6" fmla="*/ 0 h 6858000"/>
              <a:gd name="connsiteX7" fmla="*/ 55394 w 1644534"/>
              <a:gd name="connsiteY7" fmla="*/ 16892 h 6858000"/>
              <a:gd name="connsiteX8" fmla="*/ 1644534 w 1644534"/>
              <a:gd name="connsiteY8" fmla="*/ 4079318 h 6858000"/>
              <a:gd name="connsiteX9" fmla="*/ 470673 w 1644534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534" h="6858000">
                <a:moveTo>
                  <a:pt x="135252" y="6858000"/>
                </a:moveTo>
                <a:lnTo>
                  <a:pt x="101819" y="6858000"/>
                </a:lnTo>
                <a:lnTo>
                  <a:pt x="437240" y="6542447"/>
                </a:lnTo>
                <a:cubicBezTo>
                  <a:pt x="1092531" y="5903717"/>
                  <a:pt x="1611101" y="5217633"/>
                  <a:pt x="1611101" y="4079318"/>
                </a:cubicBezTo>
                <a:cubicBezTo>
                  <a:pt x="1611101" y="2357705"/>
                  <a:pt x="1041580" y="850004"/>
                  <a:pt x="21961" y="16892"/>
                </a:cubicBezTo>
                <a:lnTo>
                  <a:pt x="0" y="0"/>
                </a:lnTo>
                <a:lnTo>
                  <a:pt x="33433" y="0"/>
                </a:lnTo>
                <a:lnTo>
                  <a:pt x="55394" y="16892"/>
                </a:lnTo>
                <a:cubicBezTo>
                  <a:pt x="1075012" y="850004"/>
                  <a:pt x="1644534" y="2357705"/>
                  <a:pt x="1644534" y="4079318"/>
                </a:cubicBezTo>
                <a:cubicBezTo>
                  <a:pt x="1644534" y="5217633"/>
                  <a:pt x="1125963" y="5903717"/>
                  <a:pt x="470673" y="6542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6ACFB69-D148-449E-AC5A-C55AA20A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88858" y="0"/>
            <a:ext cx="1461546" cy="6858000"/>
          </a:xfrm>
          <a:custGeom>
            <a:avLst/>
            <a:gdLst>
              <a:gd name="connsiteX0" fmla="*/ 107940 w 1461546"/>
              <a:gd name="connsiteY0" fmla="*/ 6858000 h 6858000"/>
              <a:gd name="connsiteX1" fmla="*/ 91317 w 1461546"/>
              <a:gd name="connsiteY1" fmla="*/ 6858000 h 6858000"/>
              <a:gd name="connsiteX2" fmla="*/ 392141 w 1461546"/>
              <a:gd name="connsiteY2" fmla="*/ 6542447 h 6858000"/>
              <a:gd name="connsiteX3" fmla="*/ 1444924 w 1461546"/>
              <a:gd name="connsiteY3" fmla="*/ 4079318 h 6858000"/>
              <a:gd name="connsiteX4" fmla="*/ 19696 w 1461546"/>
              <a:gd name="connsiteY4" fmla="*/ 16892 h 6858000"/>
              <a:gd name="connsiteX5" fmla="*/ 0 w 1461546"/>
              <a:gd name="connsiteY5" fmla="*/ 0 h 6858000"/>
              <a:gd name="connsiteX6" fmla="*/ 16622 w 1461546"/>
              <a:gd name="connsiteY6" fmla="*/ 0 h 6858000"/>
              <a:gd name="connsiteX7" fmla="*/ 36319 w 1461546"/>
              <a:gd name="connsiteY7" fmla="*/ 16892 h 6858000"/>
              <a:gd name="connsiteX8" fmla="*/ 1461546 w 1461546"/>
              <a:gd name="connsiteY8" fmla="*/ 4079318 h 6858000"/>
              <a:gd name="connsiteX9" fmla="*/ 408763 w 1461546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1546" h="6858000">
                <a:moveTo>
                  <a:pt x="107940" y="6858000"/>
                </a:moveTo>
                <a:lnTo>
                  <a:pt x="91317" y="6858000"/>
                </a:lnTo>
                <a:lnTo>
                  <a:pt x="392141" y="6542447"/>
                </a:lnTo>
                <a:cubicBezTo>
                  <a:pt x="979841" y="5903717"/>
                  <a:pt x="1444924" y="5217633"/>
                  <a:pt x="1444924" y="4079318"/>
                </a:cubicBezTo>
                <a:cubicBezTo>
                  <a:pt x="1444924" y="2357705"/>
                  <a:pt x="934146" y="850004"/>
                  <a:pt x="19696" y="16892"/>
                </a:cubicBezTo>
                <a:lnTo>
                  <a:pt x="0" y="0"/>
                </a:lnTo>
                <a:lnTo>
                  <a:pt x="16622" y="0"/>
                </a:lnTo>
                <a:lnTo>
                  <a:pt x="36319" y="16892"/>
                </a:lnTo>
                <a:cubicBezTo>
                  <a:pt x="950768" y="850004"/>
                  <a:pt x="1461546" y="2357705"/>
                  <a:pt x="1461546" y="4079318"/>
                </a:cubicBezTo>
                <a:cubicBezTo>
                  <a:pt x="1461546" y="5217633"/>
                  <a:pt x="996464" y="5903717"/>
                  <a:pt x="408763" y="654244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6D17E-659D-41D4-8C63-0F42C39FC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442221"/>
            <a:ext cx="11901267" cy="472180"/>
          </a:xfrm>
        </p:spPr>
        <p:txBody>
          <a:bodyPr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000" b="0" i="0" u="none" strike="noStrike" baseline="0">
                <a:latin typeface="Bliss2-Heavy"/>
              </a:rPr>
              <a:t>The rural-urban balance: Africa’s population is still majority rural</a:t>
            </a:r>
            <a:endParaRPr lang="en-US" sz="3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9B7928-08F3-4988-BF22-8E34456395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234711"/>
              </p:ext>
            </p:extLst>
          </p:nvPr>
        </p:nvGraphicFramePr>
        <p:xfrm>
          <a:off x="341199" y="1356622"/>
          <a:ext cx="11509602" cy="525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0151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3A25589-788F-463A-B313-A02EBDA6F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297665"/>
              </p:ext>
            </p:extLst>
          </p:nvPr>
        </p:nvGraphicFramePr>
        <p:xfrm>
          <a:off x="410817" y="225287"/>
          <a:ext cx="11569148" cy="6346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4574">
                  <a:extLst>
                    <a:ext uri="{9D8B030D-6E8A-4147-A177-3AD203B41FA5}">
                      <a16:colId xmlns:a16="http://schemas.microsoft.com/office/drawing/2014/main" val="780232736"/>
                    </a:ext>
                  </a:extLst>
                </a:gridCol>
                <a:gridCol w="5784574">
                  <a:extLst>
                    <a:ext uri="{9D8B030D-6E8A-4147-A177-3AD203B41FA5}">
                      <a16:colId xmlns:a16="http://schemas.microsoft.com/office/drawing/2014/main" val="34848731"/>
                    </a:ext>
                  </a:extLst>
                </a:gridCol>
              </a:tblGrid>
              <a:tr h="634653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25748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A1DB78-19A6-4F03-B87B-0A59C3F18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3" y="-30444"/>
            <a:ext cx="4930680" cy="6858000"/>
          </a:xfrm>
          <a:prstGeom prst="rect">
            <a:avLst/>
          </a:prstGeom>
        </p:spPr>
      </p:pic>
      <p:pic>
        <p:nvPicPr>
          <p:cNvPr id="8" name="Picture 2" descr="May be an image of text that says 'Tunisia Morocco Algeria Mauritania Libya Egypt Senegal Gambia Guinea- Bissau Guinea Burkina Faso Niger Chad Sierra Cote d'' Ivoire Sudan Liberia Nigeria Benin Ghana Central Africa Rep. Djibouti Somaliland Ethiopia &amp;Principe Gabon Republic of the Congo Kenya Africa Original Angola Comoros Zimbabwe Mozambique Narls Botswana South Africa'">
            <a:extLst>
              <a:ext uri="{FF2B5EF4-FFF2-40B4-BE49-F238E27FC236}">
                <a16:creationId xmlns:a16="http://schemas.microsoft.com/office/drawing/2014/main" id="{10A8A8A7-8B55-40E1-BD27-70EA26D8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4678" y="496330"/>
            <a:ext cx="5546505" cy="58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49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1F5379-68BC-40E1-BA35-3FA337E3E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60100"/>
            <a:ext cx="10918464" cy="533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61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A4809-A11E-44BC-90A3-F247A7811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5" y="412636"/>
            <a:ext cx="11240087" cy="61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1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423E5-2C9E-4536-85B7-53608A770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72" y="478302"/>
            <a:ext cx="12005965" cy="60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89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4B4936-5D11-4F12-AFB3-09C7E47DE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5" y="548640"/>
            <a:ext cx="12170565" cy="54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67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87F70E-C70C-4999-B952-9105BB1A2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82880"/>
            <a:ext cx="11338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09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3BC053-BEB6-43EE-83EF-8565E2F67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" y="478359"/>
            <a:ext cx="11648049" cy="597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98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C86DB4-572A-4F71-AF8A-2395B4CA7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56583" y="0"/>
            <a:ext cx="11435265" cy="6858000"/>
          </a:xfrm>
          <a:custGeom>
            <a:avLst/>
            <a:gdLst>
              <a:gd name="connsiteX0" fmla="*/ 9925983 w 11435265"/>
              <a:gd name="connsiteY0" fmla="*/ 6858000 h 6858000"/>
              <a:gd name="connsiteX1" fmla="*/ 0 w 11435265"/>
              <a:gd name="connsiteY1" fmla="*/ 6858000 h 6858000"/>
              <a:gd name="connsiteX2" fmla="*/ 0 w 11435265"/>
              <a:gd name="connsiteY2" fmla="*/ 0 h 6858000"/>
              <a:gd name="connsiteX3" fmla="*/ 996904 w 11435265"/>
              <a:gd name="connsiteY3" fmla="*/ 0 h 6858000"/>
              <a:gd name="connsiteX4" fmla="*/ 2426875 w 11435265"/>
              <a:gd name="connsiteY4" fmla="*/ 0 h 6858000"/>
              <a:gd name="connsiteX5" fmla="*/ 4014127 w 11435265"/>
              <a:gd name="connsiteY5" fmla="*/ 0 h 6858000"/>
              <a:gd name="connsiteX6" fmla="*/ 4359595 w 11435265"/>
              <a:gd name="connsiteY6" fmla="*/ 0 h 6858000"/>
              <a:gd name="connsiteX7" fmla="*/ 4647960 w 11435265"/>
              <a:gd name="connsiteY7" fmla="*/ 0 h 6858000"/>
              <a:gd name="connsiteX8" fmla="*/ 4691093 w 11435265"/>
              <a:gd name="connsiteY8" fmla="*/ 0 h 6858000"/>
              <a:gd name="connsiteX9" fmla="*/ 5558544 w 11435265"/>
              <a:gd name="connsiteY9" fmla="*/ 0 h 6858000"/>
              <a:gd name="connsiteX10" fmla="*/ 5570664 w 11435265"/>
              <a:gd name="connsiteY10" fmla="*/ 0 h 6858000"/>
              <a:gd name="connsiteX11" fmla="*/ 5695183 w 11435265"/>
              <a:gd name="connsiteY11" fmla="*/ 0 h 6858000"/>
              <a:gd name="connsiteX12" fmla="*/ 7177357 w 11435265"/>
              <a:gd name="connsiteY12" fmla="*/ 0 h 6858000"/>
              <a:gd name="connsiteX13" fmla="*/ 9824163 w 11435265"/>
              <a:gd name="connsiteY13" fmla="*/ 0 h 6858000"/>
              <a:gd name="connsiteX14" fmla="*/ 9846125 w 11435265"/>
              <a:gd name="connsiteY14" fmla="*/ 16892 h 6858000"/>
              <a:gd name="connsiteX15" fmla="*/ 11435265 w 11435265"/>
              <a:gd name="connsiteY15" fmla="*/ 4079318 h 6858000"/>
              <a:gd name="connsiteX16" fmla="*/ 10261404 w 11435265"/>
              <a:gd name="connsiteY16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5265" h="6858000">
                <a:moveTo>
                  <a:pt x="992598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6904" y="0"/>
                </a:lnTo>
                <a:lnTo>
                  <a:pt x="2426875" y="0"/>
                </a:lnTo>
                <a:lnTo>
                  <a:pt x="4014127" y="0"/>
                </a:lnTo>
                <a:lnTo>
                  <a:pt x="4359595" y="0"/>
                </a:lnTo>
                <a:lnTo>
                  <a:pt x="4647960" y="0"/>
                </a:lnTo>
                <a:lnTo>
                  <a:pt x="4691093" y="0"/>
                </a:lnTo>
                <a:lnTo>
                  <a:pt x="5558544" y="0"/>
                </a:lnTo>
                <a:lnTo>
                  <a:pt x="5570664" y="0"/>
                </a:lnTo>
                <a:lnTo>
                  <a:pt x="5695183" y="0"/>
                </a:lnTo>
                <a:lnTo>
                  <a:pt x="7177357" y="0"/>
                </a:lnTo>
                <a:lnTo>
                  <a:pt x="9824163" y="0"/>
                </a:lnTo>
                <a:lnTo>
                  <a:pt x="9846125" y="16892"/>
                </a:lnTo>
                <a:cubicBezTo>
                  <a:pt x="10865743" y="850004"/>
                  <a:pt x="11435265" y="2357705"/>
                  <a:pt x="11435265" y="4079318"/>
                </a:cubicBezTo>
                <a:cubicBezTo>
                  <a:pt x="11435265" y="5217633"/>
                  <a:pt x="10916694" y="5903717"/>
                  <a:pt x="10261404" y="654244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BA53A4-C4B7-4189-9FC1-6350B1AB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41199" y="0"/>
            <a:ext cx="1518348" cy="6858000"/>
          </a:xfrm>
          <a:custGeom>
            <a:avLst/>
            <a:gdLst>
              <a:gd name="connsiteX0" fmla="*/ 19178 w 1518348"/>
              <a:gd name="connsiteY0" fmla="*/ 6858000 h 6858000"/>
              <a:gd name="connsiteX1" fmla="*/ 0 w 1518348"/>
              <a:gd name="connsiteY1" fmla="*/ 6858000 h 6858000"/>
              <a:gd name="connsiteX2" fmla="*/ 241394 w 1518348"/>
              <a:gd name="connsiteY2" fmla="*/ 6638611 h 6858000"/>
              <a:gd name="connsiteX3" fmla="*/ 1493356 w 1518348"/>
              <a:gd name="connsiteY3" fmla="*/ 4142424 h 6858000"/>
              <a:gd name="connsiteX4" fmla="*/ 282053 w 1518348"/>
              <a:gd name="connsiteY4" fmla="*/ 26474 h 6858000"/>
              <a:gd name="connsiteX5" fmla="*/ 256233 w 1518348"/>
              <a:gd name="connsiteY5" fmla="*/ 0 h 6858000"/>
              <a:gd name="connsiteX6" fmla="*/ 273463 w 1518348"/>
              <a:gd name="connsiteY6" fmla="*/ 0 h 6858000"/>
              <a:gd name="connsiteX7" fmla="*/ 300199 w 1518348"/>
              <a:gd name="connsiteY7" fmla="*/ 27414 h 6858000"/>
              <a:gd name="connsiteX8" fmla="*/ 1511501 w 1518348"/>
              <a:gd name="connsiteY8" fmla="*/ 4143362 h 6858000"/>
              <a:gd name="connsiteX9" fmla="*/ 259539 w 1518348"/>
              <a:gd name="connsiteY9" fmla="*/ 6639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48" h="6858000">
                <a:moveTo>
                  <a:pt x="19178" y="6858000"/>
                </a:moveTo>
                <a:lnTo>
                  <a:pt x="0" y="6858000"/>
                </a:lnTo>
                <a:lnTo>
                  <a:pt x="241394" y="6638611"/>
                </a:lnTo>
                <a:cubicBezTo>
                  <a:pt x="909582" y="6009084"/>
                  <a:pt x="1445892" y="5323498"/>
                  <a:pt x="1493356" y="4142424"/>
                </a:cubicBezTo>
                <a:cubicBezTo>
                  <a:pt x="1560655" y="2467784"/>
                  <a:pt x="1130049" y="962858"/>
                  <a:pt x="282053" y="26474"/>
                </a:cubicBezTo>
                <a:lnTo>
                  <a:pt x="256233" y="0"/>
                </a:lnTo>
                <a:lnTo>
                  <a:pt x="273463" y="0"/>
                </a:lnTo>
                <a:lnTo>
                  <a:pt x="300199" y="27414"/>
                </a:lnTo>
                <a:cubicBezTo>
                  <a:pt x="1148195" y="963796"/>
                  <a:pt x="1578800" y="2468723"/>
                  <a:pt x="1511501" y="4143362"/>
                </a:cubicBezTo>
                <a:cubicBezTo>
                  <a:pt x="1464037" y="5324436"/>
                  <a:pt x="927728" y="6010023"/>
                  <a:pt x="259539" y="663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58AD6E-B070-4640-AA07-87E20898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52928" y="0"/>
            <a:ext cx="1644534" cy="6858000"/>
          </a:xfrm>
          <a:custGeom>
            <a:avLst/>
            <a:gdLst>
              <a:gd name="connsiteX0" fmla="*/ 135252 w 1644534"/>
              <a:gd name="connsiteY0" fmla="*/ 6858000 h 6858000"/>
              <a:gd name="connsiteX1" fmla="*/ 101819 w 1644534"/>
              <a:gd name="connsiteY1" fmla="*/ 6858000 h 6858000"/>
              <a:gd name="connsiteX2" fmla="*/ 437240 w 1644534"/>
              <a:gd name="connsiteY2" fmla="*/ 6542447 h 6858000"/>
              <a:gd name="connsiteX3" fmla="*/ 1611101 w 1644534"/>
              <a:gd name="connsiteY3" fmla="*/ 4079318 h 6858000"/>
              <a:gd name="connsiteX4" fmla="*/ 21961 w 1644534"/>
              <a:gd name="connsiteY4" fmla="*/ 16892 h 6858000"/>
              <a:gd name="connsiteX5" fmla="*/ 0 w 1644534"/>
              <a:gd name="connsiteY5" fmla="*/ 0 h 6858000"/>
              <a:gd name="connsiteX6" fmla="*/ 33433 w 1644534"/>
              <a:gd name="connsiteY6" fmla="*/ 0 h 6858000"/>
              <a:gd name="connsiteX7" fmla="*/ 55394 w 1644534"/>
              <a:gd name="connsiteY7" fmla="*/ 16892 h 6858000"/>
              <a:gd name="connsiteX8" fmla="*/ 1644534 w 1644534"/>
              <a:gd name="connsiteY8" fmla="*/ 4079318 h 6858000"/>
              <a:gd name="connsiteX9" fmla="*/ 470673 w 1644534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534" h="6858000">
                <a:moveTo>
                  <a:pt x="135252" y="6858000"/>
                </a:moveTo>
                <a:lnTo>
                  <a:pt x="101819" y="6858000"/>
                </a:lnTo>
                <a:lnTo>
                  <a:pt x="437240" y="6542447"/>
                </a:lnTo>
                <a:cubicBezTo>
                  <a:pt x="1092531" y="5903717"/>
                  <a:pt x="1611101" y="5217633"/>
                  <a:pt x="1611101" y="4079318"/>
                </a:cubicBezTo>
                <a:cubicBezTo>
                  <a:pt x="1611101" y="2357705"/>
                  <a:pt x="1041580" y="850004"/>
                  <a:pt x="21961" y="16892"/>
                </a:cubicBezTo>
                <a:lnTo>
                  <a:pt x="0" y="0"/>
                </a:lnTo>
                <a:lnTo>
                  <a:pt x="33433" y="0"/>
                </a:lnTo>
                <a:lnTo>
                  <a:pt x="55394" y="16892"/>
                </a:lnTo>
                <a:cubicBezTo>
                  <a:pt x="1075012" y="850004"/>
                  <a:pt x="1644534" y="2357705"/>
                  <a:pt x="1644534" y="4079318"/>
                </a:cubicBezTo>
                <a:cubicBezTo>
                  <a:pt x="1644534" y="5217633"/>
                  <a:pt x="1125963" y="5903717"/>
                  <a:pt x="470673" y="6542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6ACFB69-D148-449E-AC5A-C55AA20A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88858" y="0"/>
            <a:ext cx="1461546" cy="6858000"/>
          </a:xfrm>
          <a:custGeom>
            <a:avLst/>
            <a:gdLst>
              <a:gd name="connsiteX0" fmla="*/ 107940 w 1461546"/>
              <a:gd name="connsiteY0" fmla="*/ 6858000 h 6858000"/>
              <a:gd name="connsiteX1" fmla="*/ 91317 w 1461546"/>
              <a:gd name="connsiteY1" fmla="*/ 6858000 h 6858000"/>
              <a:gd name="connsiteX2" fmla="*/ 392141 w 1461546"/>
              <a:gd name="connsiteY2" fmla="*/ 6542447 h 6858000"/>
              <a:gd name="connsiteX3" fmla="*/ 1444924 w 1461546"/>
              <a:gd name="connsiteY3" fmla="*/ 4079318 h 6858000"/>
              <a:gd name="connsiteX4" fmla="*/ 19696 w 1461546"/>
              <a:gd name="connsiteY4" fmla="*/ 16892 h 6858000"/>
              <a:gd name="connsiteX5" fmla="*/ 0 w 1461546"/>
              <a:gd name="connsiteY5" fmla="*/ 0 h 6858000"/>
              <a:gd name="connsiteX6" fmla="*/ 16622 w 1461546"/>
              <a:gd name="connsiteY6" fmla="*/ 0 h 6858000"/>
              <a:gd name="connsiteX7" fmla="*/ 36319 w 1461546"/>
              <a:gd name="connsiteY7" fmla="*/ 16892 h 6858000"/>
              <a:gd name="connsiteX8" fmla="*/ 1461546 w 1461546"/>
              <a:gd name="connsiteY8" fmla="*/ 4079318 h 6858000"/>
              <a:gd name="connsiteX9" fmla="*/ 408763 w 1461546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1546" h="6858000">
                <a:moveTo>
                  <a:pt x="107940" y="6858000"/>
                </a:moveTo>
                <a:lnTo>
                  <a:pt x="91317" y="6858000"/>
                </a:lnTo>
                <a:lnTo>
                  <a:pt x="392141" y="6542447"/>
                </a:lnTo>
                <a:cubicBezTo>
                  <a:pt x="979841" y="5903717"/>
                  <a:pt x="1444924" y="5217633"/>
                  <a:pt x="1444924" y="4079318"/>
                </a:cubicBezTo>
                <a:cubicBezTo>
                  <a:pt x="1444924" y="2357705"/>
                  <a:pt x="934146" y="850004"/>
                  <a:pt x="19696" y="16892"/>
                </a:cubicBezTo>
                <a:lnTo>
                  <a:pt x="0" y="0"/>
                </a:lnTo>
                <a:lnTo>
                  <a:pt x="16622" y="0"/>
                </a:lnTo>
                <a:lnTo>
                  <a:pt x="36319" y="16892"/>
                </a:lnTo>
                <a:cubicBezTo>
                  <a:pt x="950768" y="850004"/>
                  <a:pt x="1461546" y="2357705"/>
                  <a:pt x="1461546" y="4079318"/>
                </a:cubicBezTo>
                <a:cubicBezTo>
                  <a:pt x="1461546" y="5217633"/>
                  <a:pt x="996464" y="5903717"/>
                  <a:pt x="408763" y="654244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5EA247-4125-4238-9C94-28437474ADE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27668848"/>
              </p:ext>
            </p:extLst>
          </p:nvPr>
        </p:nvGraphicFramePr>
        <p:xfrm>
          <a:off x="2377439" y="2312988"/>
          <a:ext cx="8312785" cy="341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4606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AB8F98-27E9-490A-9FFC-6FB07CEAB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762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BB673AF-CE4B-46CB-AF61-47A2F6B51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92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B244C92-C225-4ED6-9477-FE38CFE2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3B79606-5986-49BA-9D40-A0FD94094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7618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534AD34-A74F-4FCD-8E77-6A38F9263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6083" y="0"/>
            <a:ext cx="9841377" cy="6858000"/>
          </a:xfrm>
          <a:custGeom>
            <a:avLst/>
            <a:gdLst>
              <a:gd name="connsiteX0" fmla="*/ 1623023 w 9841377"/>
              <a:gd name="connsiteY0" fmla="*/ 0 h 6858000"/>
              <a:gd name="connsiteX1" fmla="*/ 4289416 w 9841377"/>
              <a:gd name="connsiteY1" fmla="*/ 0 h 6858000"/>
              <a:gd name="connsiteX2" fmla="*/ 4359035 w 9841377"/>
              <a:gd name="connsiteY2" fmla="*/ 0 h 6858000"/>
              <a:gd name="connsiteX3" fmla="*/ 5482342 w 9841377"/>
              <a:gd name="connsiteY3" fmla="*/ 0 h 6858000"/>
              <a:gd name="connsiteX4" fmla="*/ 5551962 w 9841377"/>
              <a:gd name="connsiteY4" fmla="*/ 0 h 6858000"/>
              <a:gd name="connsiteX5" fmla="*/ 8218354 w 9841377"/>
              <a:gd name="connsiteY5" fmla="*/ 0 h 6858000"/>
              <a:gd name="connsiteX6" fmla="*/ 8240478 w 9841377"/>
              <a:gd name="connsiteY6" fmla="*/ 14997 h 6858000"/>
              <a:gd name="connsiteX7" fmla="*/ 9841377 w 9841377"/>
              <a:gd name="connsiteY7" fmla="*/ 3621656 h 6858000"/>
              <a:gd name="connsiteX8" fmla="*/ 7967027 w 9841377"/>
              <a:gd name="connsiteY8" fmla="*/ 6374814 h 6858000"/>
              <a:gd name="connsiteX9" fmla="*/ 7450379 w 9841377"/>
              <a:gd name="connsiteY9" fmla="*/ 6780599 h 6858000"/>
              <a:gd name="connsiteX10" fmla="*/ 7338623 w 9841377"/>
              <a:gd name="connsiteY10" fmla="*/ 6858000 h 6858000"/>
              <a:gd name="connsiteX11" fmla="*/ 5551962 w 9841377"/>
              <a:gd name="connsiteY11" fmla="*/ 6858000 h 6858000"/>
              <a:gd name="connsiteX12" fmla="*/ 5482342 w 9841377"/>
              <a:gd name="connsiteY12" fmla="*/ 6858000 h 6858000"/>
              <a:gd name="connsiteX13" fmla="*/ 4359035 w 9841377"/>
              <a:gd name="connsiteY13" fmla="*/ 6858000 h 6858000"/>
              <a:gd name="connsiteX14" fmla="*/ 4289416 w 9841377"/>
              <a:gd name="connsiteY14" fmla="*/ 6858000 h 6858000"/>
              <a:gd name="connsiteX15" fmla="*/ 2502754 w 9841377"/>
              <a:gd name="connsiteY15" fmla="*/ 6858000 h 6858000"/>
              <a:gd name="connsiteX16" fmla="*/ 2390998 w 9841377"/>
              <a:gd name="connsiteY16" fmla="*/ 6780599 h 6858000"/>
              <a:gd name="connsiteX17" fmla="*/ 1874350 w 9841377"/>
              <a:gd name="connsiteY17" fmla="*/ 6374814 h 6858000"/>
              <a:gd name="connsiteX18" fmla="*/ 0 w 9841377"/>
              <a:gd name="connsiteY18" fmla="*/ 3621656 h 6858000"/>
              <a:gd name="connsiteX19" fmla="*/ 1600899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1623023" y="0"/>
                </a:moveTo>
                <a:lnTo>
                  <a:pt x="4289416" y="0"/>
                </a:lnTo>
                <a:lnTo>
                  <a:pt x="4359035" y="0"/>
                </a:lnTo>
                <a:lnTo>
                  <a:pt x="5482342" y="0"/>
                </a:lnTo>
                <a:lnTo>
                  <a:pt x="5551962" y="0"/>
                </a:lnTo>
                <a:lnTo>
                  <a:pt x="8218354" y="0"/>
                </a:lnTo>
                <a:lnTo>
                  <a:pt x="8240478" y="14997"/>
                </a:lnTo>
                <a:cubicBezTo>
                  <a:pt x="9267641" y="754641"/>
                  <a:pt x="9841377" y="2093192"/>
                  <a:pt x="9841377" y="3621656"/>
                </a:cubicBezTo>
                <a:cubicBezTo>
                  <a:pt x="9841377" y="4969131"/>
                  <a:pt x="8912652" y="5602839"/>
                  <a:pt x="7967027" y="6374814"/>
                </a:cubicBezTo>
                <a:cubicBezTo>
                  <a:pt x="7794824" y="6515397"/>
                  <a:pt x="7624197" y="6653108"/>
                  <a:pt x="7450379" y="6780599"/>
                </a:cubicBezTo>
                <a:lnTo>
                  <a:pt x="7338623" y="6858000"/>
                </a:lnTo>
                <a:lnTo>
                  <a:pt x="5551962" y="6858000"/>
                </a:lnTo>
                <a:lnTo>
                  <a:pt x="5482342" y="6858000"/>
                </a:lnTo>
                <a:lnTo>
                  <a:pt x="4359035" y="6858000"/>
                </a:lnTo>
                <a:lnTo>
                  <a:pt x="428941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DC145-E3B4-4E7E-9194-E8C7D660F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708" y="494479"/>
            <a:ext cx="6052583" cy="58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4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lf the world's population lives in 7 countries">
            <a:extLst>
              <a:ext uri="{FF2B5EF4-FFF2-40B4-BE49-F238E27FC236}">
                <a16:creationId xmlns:a16="http://schemas.microsoft.com/office/drawing/2014/main" id="{DF52B497-7B6C-4B2F-B8F6-13A6FE525F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236" y="547596"/>
            <a:ext cx="784657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19877F-93E4-483E-B7D9-56323FB09526}"/>
              </a:ext>
            </a:extLst>
          </p:cNvPr>
          <p:cNvSpPr txBox="1"/>
          <p:nvPr/>
        </p:nvSpPr>
        <p:spPr>
          <a:xfrm>
            <a:off x="7945150" y="712047"/>
            <a:ext cx="3800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https://www.pewresearch.org/fact-tank/2018/07/11/world-population-day/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9071A-EF5E-4948-B5A6-736166EFE498}"/>
              </a:ext>
            </a:extLst>
          </p:cNvPr>
          <p:cNvSpPr txBox="1"/>
          <p:nvPr/>
        </p:nvSpPr>
        <p:spPr>
          <a:xfrm>
            <a:off x="829994" y="2096086"/>
            <a:ext cx="131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329 million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E13D05D-079D-469F-83D4-B6A65BF4D6E7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2142235" y="2266122"/>
            <a:ext cx="706982" cy="14630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E6657A-30D9-4626-BD49-875BD76778AF}"/>
              </a:ext>
            </a:extLst>
          </p:cNvPr>
          <p:cNvCxnSpPr>
            <a:cxnSpLocks/>
          </p:cNvCxnSpPr>
          <p:nvPr/>
        </p:nvCxnSpPr>
        <p:spPr>
          <a:xfrm>
            <a:off x="2545472" y="4102703"/>
            <a:ext cx="1645956" cy="0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28FF9A3-4B79-4F82-9452-0C482AC43346}"/>
              </a:ext>
            </a:extLst>
          </p:cNvPr>
          <p:cNvSpPr txBox="1"/>
          <p:nvPr/>
        </p:nvSpPr>
        <p:spPr>
          <a:xfrm>
            <a:off x="1233231" y="3775348"/>
            <a:ext cx="1312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212,5 million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2A993E-7EA1-40D8-A67E-9259A64378A9}"/>
              </a:ext>
            </a:extLst>
          </p:cNvPr>
          <p:cNvCxnSpPr>
            <a:cxnSpLocks/>
          </p:cNvCxnSpPr>
          <p:nvPr/>
        </p:nvCxnSpPr>
        <p:spPr>
          <a:xfrm flipH="1" flipV="1">
            <a:off x="6093490" y="3429000"/>
            <a:ext cx="954424" cy="669513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E2CE97E-0BF9-488B-BD4F-D156C178C616}"/>
              </a:ext>
            </a:extLst>
          </p:cNvPr>
          <p:cNvSpPr txBox="1"/>
          <p:nvPr/>
        </p:nvSpPr>
        <p:spPr>
          <a:xfrm>
            <a:off x="7078392" y="3921573"/>
            <a:ext cx="131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206 million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0990946-C223-40B6-AD04-1C0A4D2760F6}"/>
              </a:ext>
            </a:extLst>
          </p:cNvPr>
          <p:cNvCxnSpPr>
            <a:cxnSpLocks/>
          </p:cNvCxnSpPr>
          <p:nvPr/>
        </p:nvCxnSpPr>
        <p:spPr>
          <a:xfrm flipH="1">
            <a:off x="8602888" y="2253965"/>
            <a:ext cx="1290919" cy="1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6F7F1BD-8A39-404F-93B6-4258F1F84F23}"/>
              </a:ext>
            </a:extLst>
          </p:cNvPr>
          <p:cNvSpPr txBox="1"/>
          <p:nvPr/>
        </p:nvSpPr>
        <p:spPr>
          <a:xfrm>
            <a:off x="9989133" y="2069299"/>
            <a:ext cx="131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1.4 billion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BC02B7-F9B0-40BC-804E-8D07D0C7F24A}"/>
              </a:ext>
            </a:extLst>
          </p:cNvPr>
          <p:cNvCxnSpPr>
            <a:cxnSpLocks/>
          </p:cNvCxnSpPr>
          <p:nvPr/>
        </p:nvCxnSpPr>
        <p:spPr>
          <a:xfrm>
            <a:off x="6724357" y="1852337"/>
            <a:ext cx="480548" cy="586294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DF587AD-3D5F-4D52-A099-5B5B099E1927}"/>
              </a:ext>
            </a:extLst>
          </p:cNvPr>
          <p:cNvSpPr txBox="1"/>
          <p:nvPr/>
        </p:nvSpPr>
        <p:spPr>
          <a:xfrm>
            <a:off x="5944664" y="1450711"/>
            <a:ext cx="131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220 million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97E2F2-A3AD-4AB3-B610-1DA2EE99B7E1}"/>
              </a:ext>
            </a:extLst>
          </p:cNvPr>
          <p:cNvCxnSpPr>
            <a:cxnSpLocks/>
          </p:cNvCxnSpPr>
          <p:nvPr/>
        </p:nvCxnSpPr>
        <p:spPr>
          <a:xfrm flipH="1">
            <a:off x="7877478" y="2949343"/>
            <a:ext cx="1290919" cy="1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F4B8BE2-1123-499E-A6DA-69B59BB7CEDD}"/>
              </a:ext>
            </a:extLst>
          </p:cNvPr>
          <p:cNvSpPr txBox="1"/>
          <p:nvPr/>
        </p:nvSpPr>
        <p:spPr>
          <a:xfrm>
            <a:off x="9395571" y="2734026"/>
            <a:ext cx="131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1.38 billion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3CAF3C7-B6F9-4F8A-B575-EA312D39468B}"/>
              </a:ext>
            </a:extLst>
          </p:cNvPr>
          <p:cNvCxnSpPr>
            <a:cxnSpLocks/>
          </p:cNvCxnSpPr>
          <p:nvPr/>
        </p:nvCxnSpPr>
        <p:spPr>
          <a:xfrm flipH="1">
            <a:off x="9206863" y="3605031"/>
            <a:ext cx="686944" cy="1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C827AAC-B85C-4CC6-9492-AC19C9164CF1}"/>
              </a:ext>
            </a:extLst>
          </p:cNvPr>
          <p:cNvSpPr txBox="1"/>
          <p:nvPr/>
        </p:nvSpPr>
        <p:spPr>
          <a:xfrm>
            <a:off x="9893807" y="3380961"/>
            <a:ext cx="1312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270 million (the fourth largest population)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3A5EEB13-B773-4EAD-A741-4C83DDFCF2BA}"/>
              </a:ext>
            </a:extLst>
          </p:cNvPr>
          <p:cNvSpPr txBox="1">
            <a:spLocks/>
          </p:cNvSpPr>
          <p:nvPr/>
        </p:nvSpPr>
        <p:spPr bwMode="auto">
          <a:xfrm>
            <a:off x="2298193" y="5841910"/>
            <a:ext cx="81343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Thrive Webinar Series September 21, 2021                                               URBAN AND REGIONAL PLANNING PROGRAM UNS</a:t>
            </a:r>
            <a:endParaRPr lang="pl-PL" altLang="en-US" sz="1200" dirty="0">
              <a:solidFill>
                <a:srgbClr val="898989"/>
              </a:solidFill>
            </a:endParaRPr>
          </a:p>
        </p:txBody>
      </p:sp>
      <p:pic>
        <p:nvPicPr>
          <p:cNvPr id="33" name="Picture 2" descr="Image result for logo uns">
            <a:extLst>
              <a:ext uri="{FF2B5EF4-FFF2-40B4-BE49-F238E27FC236}">
                <a16:creationId xmlns:a16="http://schemas.microsoft.com/office/drawing/2014/main" id="{DC9041D3-FFA4-42A8-9E19-48D4B66F4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659" y="5730639"/>
            <a:ext cx="551430" cy="5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  <p:bldP spid="23" grpId="0"/>
      <p:bldP spid="26" grpId="0"/>
      <p:bldP spid="28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D843-9AC3-4FED-B656-D37BAAA9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84AA-FEBF-437E-A941-88AB94494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2015 Facts and Figures African Urban Dynamics Mo Ibrahim Foundation </a:t>
            </a:r>
          </a:p>
        </p:txBody>
      </p:sp>
    </p:spTree>
    <p:extLst>
      <p:ext uri="{BB962C8B-B14F-4D97-AF65-F5344CB8AC3E}">
        <p14:creationId xmlns:p14="http://schemas.microsoft.com/office/powerpoint/2010/main" val="288631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y be an image of text that says 'Tunisia Morocco Algeria Mauritania Libya Egypt Senegal Gambia Guinea- Bissau Guinea Burkina Faso Niger Chad Sierra Cote d'' Ivoire Sudan Liberia Nigeria Benin Ghana Central Africa Rep. Djibouti Somaliland Ethiopia &amp;Principe Gabon Republic of the Congo Kenya Africa Original Angola Comoros Zimbabwe Mozambique Narls Botswana South Africa'">
            <a:extLst>
              <a:ext uri="{FF2B5EF4-FFF2-40B4-BE49-F238E27FC236}">
                <a16:creationId xmlns:a16="http://schemas.microsoft.com/office/drawing/2014/main" id="{75061AF5-1AA0-4367-9ED9-0E609091B3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9471" y="117494"/>
            <a:ext cx="6562281" cy="657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7DC39B-65AA-48A8-B964-EB9E742DD004}"/>
              </a:ext>
            </a:extLst>
          </p:cNvPr>
          <p:cNvSpPr txBox="1"/>
          <p:nvPr/>
        </p:nvSpPr>
        <p:spPr>
          <a:xfrm>
            <a:off x="940904" y="4492487"/>
            <a:ext cx="153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Kinshasha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9137A02-11BD-4800-999E-88EBE24E2702}"/>
              </a:ext>
            </a:extLst>
          </p:cNvPr>
          <p:cNvCxnSpPr>
            <a:cxnSpLocks/>
          </p:cNvCxnSpPr>
          <p:nvPr/>
        </p:nvCxnSpPr>
        <p:spPr>
          <a:xfrm flipV="1">
            <a:off x="2183751" y="4067553"/>
            <a:ext cx="403478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83ABFD3-3928-4ED8-A246-58A6C884C199}"/>
              </a:ext>
            </a:extLst>
          </p:cNvPr>
          <p:cNvSpPr txBox="1"/>
          <p:nvPr/>
        </p:nvSpPr>
        <p:spPr>
          <a:xfrm>
            <a:off x="795130" y="1338470"/>
            <a:ext cx="128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Dakar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254F03-F361-48E1-A715-50A1DDCBECAB}"/>
              </a:ext>
            </a:extLst>
          </p:cNvPr>
          <p:cNvCxnSpPr>
            <a:stCxn id="6" idx="3"/>
          </p:cNvCxnSpPr>
          <p:nvPr/>
        </p:nvCxnSpPr>
        <p:spPr>
          <a:xfrm>
            <a:off x="2080591" y="1523136"/>
            <a:ext cx="1470992" cy="504447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8F62C42-0C9C-4684-9D08-8B88BB2ABC93}"/>
              </a:ext>
            </a:extLst>
          </p:cNvPr>
          <p:cNvSpPr txBox="1"/>
          <p:nvPr/>
        </p:nvSpPr>
        <p:spPr>
          <a:xfrm>
            <a:off x="9992139" y="821635"/>
            <a:ext cx="151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Cairo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7E0CE7-9EC7-4385-910F-DC14387FC37B}"/>
              </a:ext>
            </a:extLst>
          </p:cNvPr>
          <p:cNvCxnSpPr/>
          <p:nvPr/>
        </p:nvCxnSpPr>
        <p:spPr>
          <a:xfrm flipH="1">
            <a:off x="8110330" y="1086678"/>
            <a:ext cx="2040835" cy="104289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08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BA7D1-CCA7-4E64-9442-0F8A4A82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04" y="1034894"/>
            <a:ext cx="3013545" cy="4277802"/>
          </a:xfrm>
        </p:spPr>
        <p:txBody>
          <a:bodyPr anchor="ctr">
            <a:normAutofit/>
          </a:bodyPr>
          <a:lstStyle/>
          <a:p>
            <a:r>
              <a:rPr lang="en-US" sz="3000" dirty="0"/>
              <a:t>Facts about urbanization in Africa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D684F8-91BF-481C-A965-722756A38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57D75D-6052-4239-B6A3-3CD5BD641C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427536"/>
              </p:ext>
            </p:extLst>
          </p:nvPr>
        </p:nvGraphicFramePr>
        <p:xfrm>
          <a:off x="3177286" y="344659"/>
          <a:ext cx="8834510" cy="6513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81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412D-BACD-4452-B343-FD0054AC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152400"/>
            <a:ext cx="8770571" cy="69746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Facts about urbanization in Africa</a:t>
            </a:r>
            <a:endParaRPr lang="en-US" dirty="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C3E04FDB-4379-43AF-B69E-1901B3CB3A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719119"/>
              </p:ext>
            </p:extLst>
          </p:nvPr>
        </p:nvGraphicFramePr>
        <p:xfrm>
          <a:off x="225287" y="849867"/>
          <a:ext cx="11661913" cy="5855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91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307B38-60EA-4A2E-AF14-652CC0B6C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726" y="239150"/>
            <a:ext cx="6949439" cy="656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6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B438E-3B87-4520-825B-AB418BCDE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76442"/>
            <a:ext cx="10918464" cy="430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3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90975-0747-4C2B-9342-72FD8B1AD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0" y="79404"/>
            <a:ext cx="5148775" cy="657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7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B11534-440C-4FE9-9B37-C3BF9AC99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262421"/>
              </p:ext>
            </p:extLst>
          </p:nvPr>
        </p:nvGraphicFramePr>
        <p:xfrm>
          <a:off x="371061" y="719666"/>
          <a:ext cx="11423374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687">
                  <a:extLst>
                    <a:ext uri="{9D8B030D-6E8A-4147-A177-3AD203B41FA5}">
                      <a16:colId xmlns:a16="http://schemas.microsoft.com/office/drawing/2014/main" val="1034200958"/>
                    </a:ext>
                  </a:extLst>
                </a:gridCol>
                <a:gridCol w="5711687">
                  <a:extLst>
                    <a:ext uri="{9D8B030D-6E8A-4147-A177-3AD203B41FA5}">
                      <a16:colId xmlns:a16="http://schemas.microsoft.com/office/drawing/2014/main" val="4136306281"/>
                    </a:ext>
                  </a:extLst>
                </a:gridCol>
              </a:tblGrid>
              <a:tr h="594499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6085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C5F43EF-1A54-444D-BF73-E98762885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31" y="901148"/>
            <a:ext cx="5457447" cy="5804452"/>
          </a:xfrm>
          <a:prstGeom prst="rect">
            <a:avLst/>
          </a:prstGeom>
        </p:spPr>
      </p:pic>
      <p:pic>
        <p:nvPicPr>
          <p:cNvPr id="9" name="Picture 2" descr="May be an image of text that says 'Tunisia Morocco Algeria Mauritania Libya Egypt Senegal Gambia Guinea- Bissau Guinea Burkina Faso Niger Chad Sierra Cote d'' Ivoire Sudan Liberia Nigeria Benin Ghana Central Africa Rep. Djibouti Somaliland Ethiopia &amp;Principe Gabon Republic of the Congo Kenya Africa Original Angola Comoros Zimbabwe Mozambique Narls Botswana South Africa'">
            <a:extLst>
              <a:ext uri="{FF2B5EF4-FFF2-40B4-BE49-F238E27FC236}">
                <a16:creationId xmlns:a16="http://schemas.microsoft.com/office/drawing/2014/main" id="{6D90CA99-F760-4B97-A46C-38ACEE76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9464" y="901148"/>
            <a:ext cx="5546505" cy="58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1966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RightStep">
      <a:dk1>
        <a:srgbClr val="000000"/>
      </a:dk1>
      <a:lt1>
        <a:srgbClr val="FFFFFF"/>
      </a:lt1>
      <a:dk2>
        <a:srgbClr val="1B252F"/>
      </a:dk2>
      <a:lt2>
        <a:srgbClr val="F3F0F1"/>
      </a:lt2>
      <a:accent1>
        <a:srgbClr val="20B59F"/>
      </a:accent1>
      <a:accent2>
        <a:srgbClr val="17A1D5"/>
      </a:accent2>
      <a:accent3>
        <a:srgbClr val="2964E7"/>
      </a:accent3>
      <a:accent4>
        <a:srgbClr val="4432DA"/>
      </a:accent4>
      <a:accent5>
        <a:srgbClr val="8C29E7"/>
      </a:accent5>
      <a:accent6>
        <a:srgbClr val="C917D5"/>
      </a:accent6>
      <a:hlink>
        <a:srgbClr val="BF3F52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549</Words>
  <Application>Microsoft Office PowerPoint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Meiryo</vt:lpstr>
      <vt:lpstr>Bliss2-Heavy</vt:lpstr>
      <vt:lpstr>Calibri</vt:lpstr>
      <vt:lpstr>Corbel</vt:lpstr>
      <vt:lpstr>SketchLinesVTI</vt:lpstr>
      <vt:lpstr>Africa’s Urbanization </vt:lpstr>
      <vt:lpstr>PowerPoint Presentation</vt:lpstr>
      <vt:lpstr>PowerPoint Presentation</vt:lpstr>
      <vt:lpstr>Facts about urbanization in Africa</vt:lpstr>
      <vt:lpstr>Facts about urbanization in Africa</vt:lpstr>
      <vt:lpstr>PowerPoint Presentation</vt:lpstr>
      <vt:lpstr>PowerPoint Presentation</vt:lpstr>
      <vt:lpstr>PowerPoint Presentation</vt:lpstr>
      <vt:lpstr>PowerPoint Presentation</vt:lpstr>
      <vt:lpstr>The rural-urban balance: Africa’s population is still majority rural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Africa’s Urbanization </dc:title>
  <dc:creator>Paramita Rahayu</dc:creator>
  <cp:lastModifiedBy>Paramita Rahayu</cp:lastModifiedBy>
  <cp:revision>6</cp:revision>
  <dcterms:created xsi:type="dcterms:W3CDTF">2021-11-14T14:45:37Z</dcterms:created>
  <dcterms:modified xsi:type="dcterms:W3CDTF">2021-11-15T04:07:21Z</dcterms:modified>
</cp:coreProperties>
</file>