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D2ADD5-9588-4ACD-965D-B953D2FD1F6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B12D721-89F6-4F9E-A5B4-1D4FE324FBE6}">
      <dgm:prSet/>
      <dgm:spPr/>
      <dgm:t>
        <a:bodyPr/>
        <a:lstStyle/>
        <a:p>
          <a:r>
            <a:rPr lang="en-US" b="0" i="0"/>
            <a:t>All places with a municipality, corporation, cantonment board or notified town area committee etc. </a:t>
          </a:r>
          <a:endParaRPr lang="en-US"/>
        </a:p>
      </dgm:t>
    </dgm:pt>
    <dgm:pt modelId="{856A1556-4F04-4729-BA90-BA166F038E7E}" type="parTrans" cxnId="{7A8C72FB-0C92-4AE5-A4F7-B17DB46C8042}">
      <dgm:prSet/>
      <dgm:spPr/>
      <dgm:t>
        <a:bodyPr/>
        <a:lstStyle/>
        <a:p>
          <a:endParaRPr lang="en-US"/>
        </a:p>
      </dgm:t>
    </dgm:pt>
    <dgm:pt modelId="{494F1E03-38B4-4A92-991D-85ADF85C00AF}" type="sibTrans" cxnId="{7A8C72FB-0C92-4AE5-A4F7-B17DB46C8042}">
      <dgm:prSet/>
      <dgm:spPr/>
      <dgm:t>
        <a:bodyPr/>
        <a:lstStyle/>
        <a:p>
          <a:endParaRPr lang="en-US"/>
        </a:p>
      </dgm:t>
    </dgm:pt>
    <dgm:pt modelId="{90D1C834-BC15-4EFE-A6A6-B8F8C1C8C652}">
      <dgm:prSet/>
      <dgm:spPr/>
      <dgm:t>
        <a:bodyPr/>
        <a:lstStyle/>
        <a:p>
          <a:r>
            <a:rPr lang="en-US" b="0" i="0"/>
            <a:t>All other places which satisfy the following criteria: a) Minimum population of 5000 b) At least 75 % of male working population engaged in non-agricultural pursuits and c) A density of population of at least 400 persons per square km</a:t>
          </a:r>
          <a:endParaRPr lang="en-US"/>
        </a:p>
      </dgm:t>
    </dgm:pt>
    <dgm:pt modelId="{64297AFE-39B0-457A-B244-D08070FC315F}" type="parTrans" cxnId="{1E0320C6-B58A-4D4B-8DD2-103CC218E0EE}">
      <dgm:prSet/>
      <dgm:spPr/>
      <dgm:t>
        <a:bodyPr/>
        <a:lstStyle/>
        <a:p>
          <a:endParaRPr lang="en-US"/>
        </a:p>
      </dgm:t>
    </dgm:pt>
    <dgm:pt modelId="{03AA95A0-19D4-43A7-A3C5-1E8A16DEC914}" type="sibTrans" cxnId="{1E0320C6-B58A-4D4B-8DD2-103CC218E0EE}">
      <dgm:prSet/>
      <dgm:spPr/>
      <dgm:t>
        <a:bodyPr/>
        <a:lstStyle/>
        <a:p>
          <a:endParaRPr lang="en-US"/>
        </a:p>
      </dgm:t>
    </dgm:pt>
    <dgm:pt modelId="{B339687D-016D-4ABD-88E8-FA559B82C89A}">
      <dgm:prSet/>
      <dgm:spPr/>
      <dgm:t>
        <a:bodyPr/>
        <a:lstStyle/>
        <a:p>
          <a:r>
            <a:rPr lang="en-US"/>
            <a:t>some places having distinct urban characteristics as urban even if such places did not strictly satisfy all the criteria</a:t>
          </a:r>
        </a:p>
      </dgm:t>
    </dgm:pt>
    <dgm:pt modelId="{BA5C7510-E254-4505-8400-2B239FC94E6B}" type="parTrans" cxnId="{B130AC13-D39F-48B2-8883-7779B1D107F8}">
      <dgm:prSet/>
      <dgm:spPr/>
      <dgm:t>
        <a:bodyPr/>
        <a:lstStyle/>
        <a:p>
          <a:endParaRPr lang="en-US"/>
        </a:p>
      </dgm:t>
    </dgm:pt>
    <dgm:pt modelId="{382A3B13-DB8F-480A-8064-FCB94DB2975C}" type="sibTrans" cxnId="{B130AC13-D39F-48B2-8883-7779B1D107F8}">
      <dgm:prSet/>
      <dgm:spPr/>
      <dgm:t>
        <a:bodyPr/>
        <a:lstStyle/>
        <a:p>
          <a:endParaRPr lang="en-US"/>
        </a:p>
      </dgm:t>
    </dgm:pt>
    <dgm:pt modelId="{EFEC644C-4C37-4847-ACD8-D7A32A8F9292}" type="pres">
      <dgm:prSet presAssocID="{8FD2ADD5-9588-4ACD-965D-B953D2FD1F66}" presName="linear" presStyleCnt="0">
        <dgm:presLayoutVars>
          <dgm:animLvl val="lvl"/>
          <dgm:resizeHandles val="exact"/>
        </dgm:presLayoutVars>
      </dgm:prSet>
      <dgm:spPr/>
    </dgm:pt>
    <dgm:pt modelId="{7C16B738-D360-4AFB-B5D8-5B23A980FD41}" type="pres">
      <dgm:prSet presAssocID="{1B12D721-89F6-4F9E-A5B4-1D4FE324FBE6}" presName="parentText" presStyleLbl="node1" presStyleIdx="0" presStyleCnt="3">
        <dgm:presLayoutVars>
          <dgm:chMax val="0"/>
          <dgm:bulletEnabled val="1"/>
        </dgm:presLayoutVars>
      </dgm:prSet>
      <dgm:spPr/>
    </dgm:pt>
    <dgm:pt modelId="{30B287E9-8A2A-4D4D-B379-539BDD42C74D}" type="pres">
      <dgm:prSet presAssocID="{494F1E03-38B4-4A92-991D-85ADF85C00AF}" presName="spacer" presStyleCnt="0"/>
      <dgm:spPr/>
    </dgm:pt>
    <dgm:pt modelId="{F3640814-69D5-404C-8EF0-6BE3EAE18423}" type="pres">
      <dgm:prSet presAssocID="{90D1C834-BC15-4EFE-A6A6-B8F8C1C8C652}" presName="parentText" presStyleLbl="node1" presStyleIdx="1" presStyleCnt="3">
        <dgm:presLayoutVars>
          <dgm:chMax val="0"/>
          <dgm:bulletEnabled val="1"/>
        </dgm:presLayoutVars>
      </dgm:prSet>
      <dgm:spPr/>
    </dgm:pt>
    <dgm:pt modelId="{C7E338F1-C5EE-4404-9343-31C0ED8BF685}" type="pres">
      <dgm:prSet presAssocID="{03AA95A0-19D4-43A7-A3C5-1E8A16DEC914}" presName="spacer" presStyleCnt="0"/>
      <dgm:spPr/>
    </dgm:pt>
    <dgm:pt modelId="{5443988C-DD4B-4A4D-805A-DD0F28455A5F}" type="pres">
      <dgm:prSet presAssocID="{B339687D-016D-4ABD-88E8-FA559B82C89A}" presName="parentText" presStyleLbl="node1" presStyleIdx="2" presStyleCnt="3">
        <dgm:presLayoutVars>
          <dgm:chMax val="0"/>
          <dgm:bulletEnabled val="1"/>
        </dgm:presLayoutVars>
      </dgm:prSet>
      <dgm:spPr/>
    </dgm:pt>
  </dgm:ptLst>
  <dgm:cxnLst>
    <dgm:cxn modelId="{FB460A08-C152-42BE-9586-53297558B3C7}" type="presOf" srcId="{1B12D721-89F6-4F9E-A5B4-1D4FE324FBE6}" destId="{7C16B738-D360-4AFB-B5D8-5B23A980FD41}" srcOrd="0" destOrd="0" presId="urn:microsoft.com/office/officeart/2005/8/layout/vList2"/>
    <dgm:cxn modelId="{B130AC13-D39F-48B2-8883-7779B1D107F8}" srcId="{8FD2ADD5-9588-4ACD-965D-B953D2FD1F66}" destId="{B339687D-016D-4ABD-88E8-FA559B82C89A}" srcOrd="2" destOrd="0" parTransId="{BA5C7510-E254-4505-8400-2B239FC94E6B}" sibTransId="{382A3B13-DB8F-480A-8064-FCB94DB2975C}"/>
    <dgm:cxn modelId="{9ABE3CA9-CB56-48D8-B618-CEE2D8986B19}" type="presOf" srcId="{90D1C834-BC15-4EFE-A6A6-B8F8C1C8C652}" destId="{F3640814-69D5-404C-8EF0-6BE3EAE18423}" srcOrd="0" destOrd="0" presId="urn:microsoft.com/office/officeart/2005/8/layout/vList2"/>
    <dgm:cxn modelId="{1E0320C6-B58A-4D4B-8DD2-103CC218E0EE}" srcId="{8FD2ADD5-9588-4ACD-965D-B953D2FD1F66}" destId="{90D1C834-BC15-4EFE-A6A6-B8F8C1C8C652}" srcOrd="1" destOrd="0" parTransId="{64297AFE-39B0-457A-B244-D08070FC315F}" sibTransId="{03AA95A0-19D4-43A7-A3C5-1E8A16DEC914}"/>
    <dgm:cxn modelId="{70D974D8-8E1B-4D75-9169-390E66DB126F}" type="presOf" srcId="{8FD2ADD5-9588-4ACD-965D-B953D2FD1F66}" destId="{EFEC644C-4C37-4847-ACD8-D7A32A8F9292}" srcOrd="0" destOrd="0" presId="urn:microsoft.com/office/officeart/2005/8/layout/vList2"/>
    <dgm:cxn modelId="{8E2314E3-9CBA-4DEE-8F07-991B044DCEEE}" type="presOf" srcId="{B339687D-016D-4ABD-88E8-FA559B82C89A}" destId="{5443988C-DD4B-4A4D-805A-DD0F28455A5F}" srcOrd="0" destOrd="0" presId="urn:microsoft.com/office/officeart/2005/8/layout/vList2"/>
    <dgm:cxn modelId="{7A8C72FB-0C92-4AE5-A4F7-B17DB46C8042}" srcId="{8FD2ADD5-9588-4ACD-965D-B953D2FD1F66}" destId="{1B12D721-89F6-4F9E-A5B4-1D4FE324FBE6}" srcOrd="0" destOrd="0" parTransId="{856A1556-4F04-4729-BA90-BA166F038E7E}" sibTransId="{494F1E03-38B4-4A92-991D-85ADF85C00AF}"/>
    <dgm:cxn modelId="{691737B4-BD35-4F2F-9115-24821F90DF53}" type="presParOf" srcId="{EFEC644C-4C37-4847-ACD8-D7A32A8F9292}" destId="{7C16B738-D360-4AFB-B5D8-5B23A980FD41}" srcOrd="0" destOrd="0" presId="urn:microsoft.com/office/officeart/2005/8/layout/vList2"/>
    <dgm:cxn modelId="{889430E3-66C2-4F15-A704-B1F951067729}" type="presParOf" srcId="{EFEC644C-4C37-4847-ACD8-D7A32A8F9292}" destId="{30B287E9-8A2A-4D4D-B379-539BDD42C74D}" srcOrd="1" destOrd="0" presId="urn:microsoft.com/office/officeart/2005/8/layout/vList2"/>
    <dgm:cxn modelId="{560D76B7-4644-4AD3-8465-35421804C264}" type="presParOf" srcId="{EFEC644C-4C37-4847-ACD8-D7A32A8F9292}" destId="{F3640814-69D5-404C-8EF0-6BE3EAE18423}" srcOrd="2" destOrd="0" presId="urn:microsoft.com/office/officeart/2005/8/layout/vList2"/>
    <dgm:cxn modelId="{9E85F009-B810-41E5-BFD3-276B272360CC}" type="presParOf" srcId="{EFEC644C-4C37-4847-ACD8-D7A32A8F9292}" destId="{C7E338F1-C5EE-4404-9343-31C0ED8BF685}" srcOrd="3" destOrd="0" presId="urn:microsoft.com/office/officeart/2005/8/layout/vList2"/>
    <dgm:cxn modelId="{60A27E1E-B1F6-4A2D-844E-FBCABAB0954B}" type="presParOf" srcId="{EFEC644C-4C37-4847-ACD8-D7A32A8F9292}" destId="{5443988C-DD4B-4A4D-805A-DD0F28455A5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982EED-472D-4634-A458-96BF447207F1}"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460AE3EC-05BC-4947-A4F3-70A061775BC2}">
      <dgm:prSet/>
      <dgm:spPr/>
      <dgm:t>
        <a:bodyPr/>
        <a:lstStyle/>
        <a:p>
          <a:r>
            <a:rPr lang="en-US" b="0" i="0" dirty="0"/>
            <a:t>In China, the urban population lives within the jurisdiction of cities and towns, and rural population lives in counties</a:t>
          </a:r>
          <a:endParaRPr lang="en-US" dirty="0"/>
        </a:p>
      </dgm:t>
    </dgm:pt>
    <dgm:pt modelId="{7F2192FA-4409-4BCA-9AA9-3AD431326CB2}" type="parTrans" cxnId="{47270DF6-AF53-4D05-BBC3-B9A62DE10250}">
      <dgm:prSet/>
      <dgm:spPr/>
      <dgm:t>
        <a:bodyPr/>
        <a:lstStyle/>
        <a:p>
          <a:endParaRPr lang="en-US"/>
        </a:p>
      </dgm:t>
    </dgm:pt>
    <dgm:pt modelId="{7AF255D7-2DDF-472C-A983-082F1ACE246D}" type="sibTrans" cxnId="{47270DF6-AF53-4D05-BBC3-B9A62DE10250}">
      <dgm:prSet/>
      <dgm:spPr/>
      <dgm:t>
        <a:bodyPr/>
        <a:lstStyle/>
        <a:p>
          <a:endParaRPr lang="en-US"/>
        </a:p>
      </dgm:t>
    </dgm:pt>
    <dgm:pt modelId="{EDC24645-AB50-4BA6-B144-702BAA7CC7EF}">
      <dgm:prSet/>
      <dgm:spPr/>
      <dgm:t>
        <a:bodyPr/>
        <a:lstStyle/>
        <a:p>
          <a:r>
            <a:rPr lang="en-US" b="0" i="0" dirty="0"/>
            <a:t>Cities are established with the approval of the central government and towns are classified based on population size as well the size of non-agricultural population under the township government. </a:t>
          </a:r>
          <a:endParaRPr lang="en-US" dirty="0"/>
        </a:p>
      </dgm:t>
    </dgm:pt>
    <dgm:pt modelId="{075FCD02-470D-4520-BC3D-9C5517E2FC83}" type="parTrans" cxnId="{E715C17F-D6E4-411F-8CFE-907CBEB1A65F}">
      <dgm:prSet/>
      <dgm:spPr/>
      <dgm:t>
        <a:bodyPr/>
        <a:lstStyle/>
        <a:p>
          <a:endParaRPr lang="en-US"/>
        </a:p>
      </dgm:t>
    </dgm:pt>
    <dgm:pt modelId="{00A8C8E2-D043-43FD-81DE-C480801AECB1}" type="sibTrans" cxnId="{E715C17F-D6E4-411F-8CFE-907CBEB1A65F}">
      <dgm:prSet/>
      <dgm:spPr/>
      <dgm:t>
        <a:bodyPr/>
        <a:lstStyle/>
        <a:p>
          <a:endParaRPr lang="en-US"/>
        </a:p>
      </dgm:t>
    </dgm:pt>
    <dgm:pt modelId="{A43DA17B-FA3C-43CA-98B4-2FEDB616D29A}">
      <dgm:prSet/>
      <dgm:spPr/>
      <dgm:t>
        <a:bodyPr/>
        <a:lstStyle/>
        <a:p>
          <a:r>
            <a:rPr lang="en-US" b="0" i="0" dirty="0"/>
            <a:t>The non-agricultural population is ascertained based on household registration system maintained by local resident committees in towns and village committees in townships</a:t>
          </a:r>
          <a:endParaRPr lang="en-US" dirty="0"/>
        </a:p>
      </dgm:t>
    </dgm:pt>
    <dgm:pt modelId="{549F3575-6DE9-4CCB-B6C5-D5B56D9BE7A7}" type="parTrans" cxnId="{719BBA0B-3127-49DC-890D-6C4EC3AAC265}">
      <dgm:prSet/>
      <dgm:spPr/>
      <dgm:t>
        <a:bodyPr/>
        <a:lstStyle/>
        <a:p>
          <a:endParaRPr lang="en-US"/>
        </a:p>
      </dgm:t>
    </dgm:pt>
    <dgm:pt modelId="{E78798D8-0A24-49A7-BF37-D5FB2C3103CC}" type="sibTrans" cxnId="{719BBA0B-3127-49DC-890D-6C4EC3AAC265}">
      <dgm:prSet/>
      <dgm:spPr/>
      <dgm:t>
        <a:bodyPr/>
        <a:lstStyle/>
        <a:p>
          <a:endParaRPr lang="en-US"/>
        </a:p>
      </dgm:t>
    </dgm:pt>
    <dgm:pt modelId="{E9587B2F-48CC-46FD-8721-DF8E855B1F53}">
      <dgm:prSet/>
      <dgm:spPr/>
      <dgm:t>
        <a:bodyPr/>
        <a:lstStyle/>
        <a:p>
          <a:r>
            <a:rPr lang="en-US" b="0" i="0"/>
            <a:t>There is no uniform rules followed by these committees in making distinction between non-agricultural and agricultural populations, nor are the rules transparent as the nonagricultural resident enjoy significant privileges in terms of access to apartments, jobs and subsidized food</a:t>
          </a:r>
          <a:endParaRPr lang="en-US"/>
        </a:p>
      </dgm:t>
    </dgm:pt>
    <dgm:pt modelId="{52ACAFFD-BBDF-4490-A106-DEC966B7B8EC}" type="parTrans" cxnId="{40247E5A-E970-4D8C-B8E7-D0D55145A40B}">
      <dgm:prSet/>
      <dgm:spPr/>
      <dgm:t>
        <a:bodyPr/>
        <a:lstStyle/>
        <a:p>
          <a:endParaRPr lang="en-US"/>
        </a:p>
      </dgm:t>
    </dgm:pt>
    <dgm:pt modelId="{D1353B09-DD5C-4FBE-A082-280E04766CAE}" type="sibTrans" cxnId="{40247E5A-E970-4D8C-B8E7-D0D55145A40B}">
      <dgm:prSet/>
      <dgm:spPr/>
      <dgm:t>
        <a:bodyPr/>
        <a:lstStyle/>
        <a:p>
          <a:endParaRPr lang="en-US"/>
        </a:p>
      </dgm:t>
    </dgm:pt>
    <dgm:pt modelId="{0BFB534C-D921-4F5B-A94F-3C1743771E6B}" type="pres">
      <dgm:prSet presAssocID="{BC982EED-472D-4634-A458-96BF447207F1}" presName="linear" presStyleCnt="0">
        <dgm:presLayoutVars>
          <dgm:animLvl val="lvl"/>
          <dgm:resizeHandles val="exact"/>
        </dgm:presLayoutVars>
      </dgm:prSet>
      <dgm:spPr/>
    </dgm:pt>
    <dgm:pt modelId="{E2E8159F-1CA4-4E8C-A88A-5D43206349F1}" type="pres">
      <dgm:prSet presAssocID="{460AE3EC-05BC-4947-A4F3-70A061775BC2}" presName="parentText" presStyleLbl="node1" presStyleIdx="0" presStyleCnt="4">
        <dgm:presLayoutVars>
          <dgm:chMax val="0"/>
          <dgm:bulletEnabled val="1"/>
        </dgm:presLayoutVars>
      </dgm:prSet>
      <dgm:spPr/>
    </dgm:pt>
    <dgm:pt modelId="{6FD3E429-C43E-4509-B49A-49F00DC50637}" type="pres">
      <dgm:prSet presAssocID="{7AF255D7-2DDF-472C-A983-082F1ACE246D}" presName="spacer" presStyleCnt="0"/>
      <dgm:spPr/>
    </dgm:pt>
    <dgm:pt modelId="{A5F3410E-E389-4332-8836-F14E4F37CA9A}" type="pres">
      <dgm:prSet presAssocID="{EDC24645-AB50-4BA6-B144-702BAA7CC7EF}" presName="parentText" presStyleLbl="node1" presStyleIdx="1" presStyleCnt="4">
        <dgm:presLayoutVars>
          <dgm:chMax val="0"/>
          <dgm:bulletEnabled val="1"/>
        </dgm:presLayoutVars>
      </dgm:prSet>
      <dgm:spPr/>
    </dgm:pt>
    <dgm:pt modelId="{AD60D04F-3DE6-421D-83CE-E2E704CA9097}" type="pres">
      <dgm:prSet presAssocID="{00A8C8E2-D043-43FD-81DE-C480801AECB1}" presName="spacer" presStyleCnt="0"/>
      <dgm:spPr/>
    </dgm:pt>
    <dgm:pt modelId="{90133836-3D76-4E20-95A3-9BA1B87BA55D}" type="pres">
      <dgm:prSet presAssocID="{A43DA17B-FA3C-43CA-98B4-2FEDB616D29A}" presName="parentText" presStyleLbl="node1" presStyleIdx="2" presStyleCnt="4">
        <dgm:presLayoutVars>
          <dgm:chMax val="0"/>
          <dgm:bulletEnabled val="1"/>
        </dgm:presLayoutVars>
      </dgm:prSet>
      <dgm:spPr/>
    </dgm:pt>
    <dgm:pt modelId="{9864CDB9-DC01-43B0-8A4D-3F8424598F2D}" type="pres">
      <dgm:prSet presAssocID="{E78798D8-0A24-49A7-BF37-D5FB2C3103CC}" presName="spacer" presStyleCnt="0"/>
      <dgm:spPr/>
    </dgm:pt>
    <dgm:pt modelId="{0BA442EB-049E-480E-B51D-EFBE90B9D4A6}" type="pres">
      <dgm:prSet presAssocID="{E9587B2F-48CC-46FD-8721-DF8E855B1F53}" presName="parentText" presStyleLbl="node1" presStyleIdx="3" presStyleCnt="4">
        <dgm:presLayoutVars>
          <dgm:chMax val="0"/>
          <dgm:bulletEnabled val="1"/>
        </dgm:presLayoutVars>
      </dgm:prSet>
      <dgm:spPr/>
    </dgm:pt>
  </dgm:ptLst>
  <dgm:cxnLst>
    <dgm:cxn modelId="{719BBA0B-3127-49DC-890D-6C4EC3AAC265}" srcId="{BC982EED-472D-4634-A458-96BF447207F1}" destId="{A43DA17B-FA3C-43CA-98B4-2FEDB616D29A}" srcOrd="2" destOrd="0" parTransId="{549F3575-6DE9-4CCB-B6C5-D5B56D9BE7A7}" sibTransId="{E78798D8-0A24-49A7-BF37-D5FB2C3103CC}"/>
    <dgm:cxn modelId="{F40AFE4D-5979-41A7-8C05-68C22A174809}" type="presOf" srcId="{A43DA17B-FA3C-43CA-98B4-2FEDB616D29A}" destId="{90133836-3D76-4E20-95A3-9BA1B87BA55D}" srcOrd="0" destOrd="0" presId="urn:microsoft.com/office/officeart/2005/8/layout/vList2"/>
    <dgm:cxn modelId="{67246F58-A1CF-44EF-91C6-678C353E3A6C}" type="presOf" srcId="{460AE3EC-05BC-4947-A4F3-70A061775BC2}" destId="{E2E8159F-1CA4-4E8C-A88A-5D43206349F1}" srcOrd="0" destOrd="0" presId="urn:microsoft.com/office/officeart/2005/8/layout/vList2"/>
    <dgm:cxn modelId="{40247E5A-E970-4D8C-B8E7-D0D55145A40B}" srcId="{BC982EED-472D-4634-A458-96BF447207F1}" destId="{E9587B2F-48CC-46FD-8721-DF8E855B1F53}" srcOrd="3" destOrd="0" parTransId="{52ACAFFD-BBDF-4490-A106-DEC966B7B8EC}" sibTransId="{D1353B09-DD5C-4FBE-A082-280E04766CAE}"/>
    <dgm:cxn modelId="{E715C17F-D6E4-411F-8CFE-907CBEB1A65F}" srcId="{BC982EED-472D-4634-A458-96BF447207F1}" destId="{EDC24645-AB50-4BA6-B144-702BAA7CC7EF}" srcOrd="1" destOrd="0" parTransId="{075FCD02-470D-4520-BC3D-9C5517E2FC83}" sibTransId="{00A8C8E2-D043-43FD-81DE-C480801AECB1}"/>
    <dgm:cxn modelId="{8CB1E8AC-F279-450A-AA2D-8E2047986DB9}" type="presOf" srcId="{E9587B2F-48CC-46FD-8721-DF8E855B1F53}" destId="{0BA442EB-049E-480E-B51D-EFBE90B9D4A6}" srcOrd="0" destOrd="0" presId="urn:microsoft.com/office/officeart/2005/8/layout/vList2"/>
    <dgm:cxn modelId="{0AE554BF-3307-4F8E-B1B3-6A73D233CB8E}" type="presOf" srcId="{EDC24645-AB50-4BA6-B144-702BAA7CC7EF}" destId="{A5F3410E-E389-4332-8836-F14E4F37CA9A}" srcOrd="0" destOrd="0" presId="urn:microsoft.com/office/officeart/2005/8/layout/vList2"/>
    <dgm:cxn modelId="{71513FD6-E1CE-4810-85A8-48C61A7D43E2}" type="presOf" srcId="{BC982EED-472D-4634-A458-96BF447207F1}" destId="{0BFB534C-D921-4F5B-A94F-3C1743771E6B}" srcOrd="0" destOrd="0" presId="urn:microsoft.com/office/officeart/2005/8/layout/vList2"/>
    <dgm:cxn modelId="{47270DF6-AF53-4D05-BBC3-B9A62DE10250}" srcId="{BC982EED-472D-4634-A458-96BF447207F1}" destId="{460AE3EC-05BC-4947-A4F3-70A061775BC2}" srcOrd="0" destOrd="0" parTransId="{7F2192FA-4409-4BCA-9AA9-3AD431326CB2}" sibTransId="{7AF255D7-2DDF-472C-A983-082F1ACE246D}"/>
    <dgm:cxn modelId="{0C231D22-9810-4DFF-884E-670A51A2E773}" type="presParOf" srcId="{0BFB534C-D921-4F5B-A94F-3C1743771E6B}" destId="{E2E8159F-1CA4-4E8C-A88A-5D43206349F1}" srcOrd="0" destOrd="0" presId="urn:microsoft.com/office/officeart/2005/8/layout/vList2"/>
    <dgm:cxn modelId="{CC7B16C5-27CC-471E-8FDA-535AE83BF577}" type="presParOf" srcId="{0BFB534C-D921-4F5B-A94F-3C1743771E6B}" destId="{6FD3E429-C43E-4509-B49A-49F00DC50637}" srcOrd="1" destOrd="0" presId="urn:microsoft.com/office/officeart/2005/8/layout/vList2"/>
    <dgm:cxn modelId="{1E9D70B5-72AE-4C74-ADE9-E5EFC1CB7B7C}" type="presParOf" srcId="{0BFB534C-D921-4F5B-A94F-3C1743771E6B}" destId="{A5F3410E-E389-4332-8836-F14E4F37CA9A}" srcOrd="2" destOrd="0" presId="urn:microsoft.com/office/officeart/2005/8/layout/vList2"/>
    <dgm:cxn modelId="{37CB05DB-75D8-44A9-87FA-046137B96F8C}" type="presParOf" srcId="{0BFB534C-D921-4F5B-A94F-3C1743771E6B}" destId="{AD60D04F-3DE6-421D-83CE-E2E704CA9097}" srcOrd="3" destOrd="0" presId="urn:microsoft.com/office/officeart/2005/8/layout/vList2"/>
    <dgm:cxn modelId="{7848BFFE-A5FD-4EA8-9BA0-7E1E87C77525}" type="presParOf" srcId="{0BFB534C-D921-4F5B-A94F-3C1743771E6B}" destId="{90133836-3D76-4E20-95A3-9BA1B87BA55D}" srcOrd="4" destOrd="0" presId="urn:microsoft.com/office/officeart/2005/8/layout/vList2"/>
    <dgm:cxn modelId="{085F6647-55CA-4367-9798-7E80F71BE823}" type="presParOf" srcId="{0BFB534C-D921-4F5B-A94F-3C1743771E6B}" destId="{9864CDB9-DC01-43B0-8A4D-3F8424598F2D}" srcOrd="5" destOrd="0" presId="urn:microsoft.com/office/officeart/2005/8/layout/vList2"/>
    <dgm:cxn modelId="{3D0E1988-125E-4CE7-BC21-7079B0033CD2}" type="presParOf" srcId="{0BFB534C-D921-4F5B-A94F-3C1743771E6B}" destId="{0BA442EB-049E-480E-B51D-EFBE90B9D4A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712283-35C4-4BB9-8E09-2D28F2DEF76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188A143-E504-4187-AB50-12EB61C6104F}">
      <dgm:prSet/>
      <dgm:spPr/>
      <dgm:t>
        <a:bodyPr/>
        <a:lstStyle/>
        <a:p>
          <a:r>
            <a:rPr lang="en-US" b="0" i="0"/>
            <a:t>India’s definition of urban seems to be more stringent compared to other south Asian countries.</a:t>
          </a:r>
          <a:endParaRPr lang="en-US"/>
        </a:p>
      </dgm:t>
    </dgm:pt>
    <dgm:pt modelId="{27FEAFD7-CF4B-4E70-A1F1-F53FA5110634}" type="parTrans" cxnId="{17D33DD6-9C75-47AF-8A90-777212C94BA3}">
      <dgm:prSet/>
      <dgm:spPr/>
      <dgm:t>
        <a:bodyPr/>
        <a:lstStyle/>
        <a:p>
          <a:endParaRPr lang="en-US"/>
        </a:p>
      </dgm:t>
    </dgm:pt>
    <dgm:pt modelId="{2731B130-7027-4BF5-9DA7-2190993FB7D2}" type="sibTrans" cxnId="{17D33DD6-9C75-47AF-8A90-777212C94BA3}">
      <dgm:prSet/>
      <dgm:spPr/>
      <dgm:t>
        <a:bodyPr/>
        <a:lstStyle/>
        <a:p>
          <a:endParaRPr lang="en-US"/>
        </a:p>
      </dgm:t>
    </dgm:pt>
    <dgm:pt modelId="{B632B703-B38A-491A-A172-9BB5E279F960}">
      <dgm:prSet/>
      <dgm:spPr/>
      <dgm:t>
        <a:bodyPr/>
        <a:lstStyle/>
        <a:p>
          <a:r>
            <a:rPr lang="en-US" b="0" i="0" dirty="0"/>
            <a:t>It is because of this reason that India’s level of urbanization is much lower than Pakistan and several African countries</a:t>
          </a:r>
          <a:endParaRPr lang="en-US" dirty="0"/>
        </a:p>
      </dgm:t>
    </dgm:pt>
    <dgm:pt modelId="{1F2AB1C2-3C2F-426F-BAB3-EDC2563A8A22}" type="parTrans" cxnId="{1C0285C0-B9F6-4572-8AEA-1F3458A814A5}">
      <dgm:prSet/>
      <dgm:spPr/>
      <dgm:t>
        <a:bodyPr/>
        <a:lstStyle/>
        <a:p>
          <a:endParaRPr lang="en-US"/>
        </a:p>
      </dgm:t>
    </dgm:pt>
    <dgm:pt modelId="{0D9BB3CB-B12E-4C57-9E4E-E9B95F671E07}" type="sibTrans" cxnId="{1C0285C0-B9F6-4572-8AEA-1F3458A814A5}">
      <dgm:prSet/>
      <dgm:spPr/>
      <dgm:t>
        <a:bodyPr/>
        <a:lstStyle/>
        <a:p>
          <a:endParaRPr lang="en-US"/>
        </a:p>
      </dgm:t>
    </dgm:pt>
    <dgm:pt modelId="{88331C51-2EFD-43D2-8678-AFAF6DD91268}">
      <dgm:prSet/>
      <dgm:spPr/>
      <dgm:t>
        <a:bodyPr/>
        <a:lstStyle/>
        <a:p>
          <a:r>
            <a:rPr lang="en-US" b="0" i="0"/>
            <a:t>most of the parts of central, eastern and north-eastern India has very low level of urbanization. This region is also economically less developed part of India.</a:t>
          </a:r>
          <a:endParaRPr lang="en-US"/>
        </a:p>
      </dgm:t>
    </dgm:pt>
    <dgm:pt modelId="{4CC080F3-9C66-48F3-AD0E-1715D46BB68A}" type="parTrans" cxnId="{9C64975E-6FC5-49F4-9DE7-62BA32B5AF39}">
      <dgm:prSet/>
      <dgm:spPr/>
      <dgm:t>
        <a:bodyPr/>
        <a:lstStyle/>
        <a:p>
          <a:endParaRPr lang="en-US"/>
        </a:p>
      </dgm:t>
    </dgm:pt>
    <dgm:pt modelId="{AE5C98F2-BA76-4925-A6A3-8A10585C4289}" type="sibTrans" cxnId="{9C64975E-6FC5-49F4-9DE7-62BA32B5AF39}">
      <dgm:prSet/>
      <dgm:spPr/>
      <dgm:t>
        <a:bodyPr/>
        <a:lstStyle/>
        <a:p>
          <a:endParaRPr lang="en-US"/>
        </a:p>
      </dgm:t>
    </dgm:pt>
    <dgm:pt modelId="{F41EE54C-B4CF-48B3-B9DE-5CD018FCC7AE}">
      <dgm:prSet/>
      <dgm:spPr/>
      <dgm:t>
        <a:bodyPr/>
        <a:lstStyle/>
        <a:p>
          <a:r>
            <a:rPr lang="en-US" b="0" i="0"/>
            <a:t>All southern states along states of northern and western India such as Punjab, Haryana, Gujarat, Maharashtra have higher urbanisation level than the national average</a:t>
          </a:r>
          <a:endParaRPr lang="en-US"/>
        </a:p>
      </dgm:t>
    </dgm:pt>
    <dgm:pt modelId="{23BDA55F-3290-4038-842C-7B5132463977}" type="parTrans" cxnId="{538C3CFD-9829-46B2-9736-EC4EFD36A4B6}">
      <dgm:prSet/>
      <dgm:spPr/>
      <dgm:t>
        <a:bodyPr/>
        <a:lstStyle/>
        <a:p>
          <a:endParaRPr lang="en-US"/>
        </a:p>
      </dgm:t>
    </dgm:pt>
    <dgm:pt modelId="{56AB0A46-80D0-4ACD-8777-AAC5C62DABD1}" type="sibTrans" cxnId="{538C3CFD-9829-46B2-9736-EC4EFD36A4B6}">
      <dgm:prSet/>
      <dgm:spPr/>
      <dgm:t>
        <a:bodyPr/>
        <a:lstStyle/>
        <a:p>
          <a:endParaRPr lang="en-US"/>
        </a:p>
      </dgm:t>
    </dgm:pt>
    <dgm:pt modelId="{C9F042AD-EE49-4F0B-B098-DAA8D0B31C20}" type="pres">
      <dgm:prSet presAssocID="{63712283-35C4-4BB9-8E09-2D28F2DEF765}" presName="linear" presStyleCnt="0">
        <dgm:presLayoutVars>
          <dgm:animLvl val="lvl"/>
          <dgm:resizeHandles val="exact"/>
        </dgm:presLayoutVars>
      </dgm:prSet>
      <dgm:spPr/>
    </dgm:pt>
    <dgm:pt modelId="{531113B4-16B0-47D0-92C2-D03073BA3D4A}" type="pres">
      <dgm:prSet presAssocID="{C188A143-E504-4187-AB50-12EB61C6104F}" presName="parentText" presStyleLbl="node1" presStyleIdx="0" presStyleCnt="4">
        <dgm:presLayoutVars>
          <dgm:chMax val="0"/>
          <dgm:bulletEnabled val="1"/>
        </dgm:presLayoutVars>
      </dgm:prSet>
      <dgm:spPr/>
    </dgm:pt>
    <dgm:pt modelId="{54C4B8A5-0EE2-46B2-B3EC-CE441DE14368}" type="pres">
      <dgm:prSet presAssocID="{2731B130-7027-4BF5-9DA7-2190993FB7D2}" presName="spacer" presStyleCnt="0"/>
      <dgm:spPr/>
    </dgm:pt>
    <dgm:pt modelId="{7B998534-40FF-4D92-83C5-016F347DB14F}" type="pres">
      <dgm:prSet presAssocID="{B632B703-B38A-491A-A172-9BB5E279F960}" presName="parentText" presStyleLbl="node1" presStyleIdx="1" presStyleCnt="4">
        <dgm:presLayoutVars>
          <dgm:chMax val="0"/>
          <dgm:bulletEnabled val="1"/>
        </dgm:presLayoutVars>
      </dgm:prSet>
      <dgm:spPr/>
    </dgm:pt>
    <dgm:pt modelId="{F464A199-FE18-4004-AA88-598470B68FC7}" type="pres">
      <dgm:prSet presAssocID="{0D9BB3CB-B12E-4C57-9E4E-E9B95F671E07}" presName="spacer" presStyleCnt="0"/>
      <dgm:spPr/>
    </dgm:pt>
    <dgm:pt modelId="{8D43CC1E-EEBF-4AA8-8191-86AA34C9B39A}" type="pres">
      <dgm:prSet presAssocID="{88331C51-2EFD-43D2-8678-AFAF6DD91268}" presName="parentText" presStyleLbl="node1" presStyleIdx="2" presStyleCnt="4">
        <dgm:presLayoutVars>
          <dgm:chMax val="0"/>
          <dgm:bulletEnabled val="1"/>
        </dgm:presLayoutVars>
      </dgm:prSet>
      <dgm:spPr/>
    </dgm:pt>
    <dgm:pt modelId="{4C7EEA3F-192D-4686-AB9B-9BDF3C64ADEC}" type="pres">
      <dgm:prSet presAssocID="{AE5C98F2-BA76-4925-A6A3-8A10585C4289}" presName="spacer" presStyleCnt="0"/>
      <dgm:spPr/>
    </dgm:pt>
    <dgm:pt modelId="{8903852D-1B00-45F0-95F9-4A22B66E1643}" type="pres">
      <dgm:prSet presAssocID="{F41EE54C-B4CF-48B3-B9DE-5CD018FCC7AE}" presName="parentText" presStyleLbl="node1" presStyleIdx="3" presStyleCnt="4">
        <dgm:presLayoutVars>
          <dgm:chMax val="0"/>
          <dgm:bulletEnabled val="1"/>
        </dgm:presLayoutVars>
      </dgm:prSet>
      <dgm:spPr/>
    </dgm:pt>
  </dgm:ptLst>
  <dgm:cxnLst>
    <dgm:cxn modelId="{9C64975E-6FC5-49F4-9DE7-62BA32B5AF39}" srcId="{63712283-35C4-4BB9-8E09-2D28F2DEF765}" destId="{88331C51-2EFD-43D2-8678-AFAF6DD91268}" srcOrd="2" destOrd="0" parTransId="{4CC080F3-9C66-48F3-AD0E-1715D46BB68A}" sibTransId="{AE5C98F2-BA76-4925-A6A3-8A10585C4289}"/>
    <dgm:cxn modelId="{0559994F-56E1-4D73-AFE6-662BC32C60E2}" type="presOf" srcId="{B632B703-B38A-491A-A172-9BB5E279F960}" destId="{7B998534-40FF-4D92-83C5-016F347DB14F}" srcOrd="0" destOrd="0" presId="urn:microsoft.com/office/officeart/2005/8/layout/vList2"/>
    <dgm:cxn modelId="{21017E83-8D4B-4AC9-B392-DD7FE2F23D29}" type="presOf" srcId="{88331C51-2EFD-43D2-8678-AFAF6DD91268}" destId="{8D43CC1E-EEBF-4AA8-8191-86AA34C9B39A}" srcOrd="0" destOrd="0" presId="urn:microsoft.com/office/officeart/2005/8/layout/vList2"/>
    <dgm:cxn modelId="{1C0285C0-B9F6-4572-8AEA-1F3458A814A5}" srcId="{63712283-35C4-4BB9-8E09-2D28F2DEF765}" destId="{B632B703-B38A-491A-A172-9BB5E279F960}" srcOrd="1" destOrd="0" parTransId="{1F2AB1C2-3C2F-426F-BAB3-EDC2563A8A22}" sibTransId="{0D9BB3CB-B12E-4C57-9E4E-E9B95F671E07}"/>
    <dgm:cxn modelId="{7E83F6C6-D9AF-4B79-A87E-F72FDD9BF23B}" type="presOf" srcId="{F41EE54C-B4CF-48B3-B9DE-5CD018FCC7AE}" destId="{8903852D-1B00-45F0-95F9-4A22B66E1643}" srcOrd="0" destOrd="0" presId="urn:microsoft.com/office/officeart/2005/8/layout/vList2"/>
    <dgm:cxn modelId="{17D33DD6-9C75-47AF-8A90-777212C94BA3}" srcId="{63712283-35C4-4BB9-8E09-2D28F2DEF765}" destId="{C188A143-E504-4187-AB50-12EB61C6104F}" srcOrd="0" destOrd="0" parTransId="{27FEAFD7-CF4B-4E70-A1F1-F53FA5110634}" sibTransId="{2731B130-7027-4BF5-9DA7-2190993FB7D2}"/>
    <dgm:cxn modelId="{2F656BE7-BCC7-4B1B-B3F9-30F9E281D93F}" type="presOf" srcId="{63712283-35C4-4BB9-8E09-2D28F2DEF765}" destId="{C9F042AD-EE49-4F0B-B098-DAA8D0B31C20}" srcOrd="0" destOrd="0" presId="urn:microsoft.com/office/officeart/2005/8/layout/vList2"/>
    <dgm:cxn modelId="{6477BAF9-B305-4037-850E-F7D4DD7DBF86}" type="presOf" srcId="{C188A143-E504-4187-AB50-12EB61C6104F}" destId="{531113B4-16B0-47D0-92C2-D03073BA3D4A}" srcOrd="0" destOrd="0" presId="urn:microsoft.com/office/officeart/2005/8/layout/vList2"/>
    <dgm:cxn modelId="{538C3CFD-9829-46B2-9736-EC4EFD36A4B6}" srcId="{63712283-35C4-4BB9-8E09-2D28F2DEF765}" destId="{F41EE54C-B4CF-48B3-B9DE-5CD018FCC7AE}" srcOrd="3" destOrd="0" parTransId="{23BDA55F-3290-4038-842C-7B5132463977}" sibTransId="{56AB0A46-80D0-4ACD-8777-AAC5C62DABD1}"/>
    <dgm:cxn modelId="{BF154832-0207-462A-85EC-644F95B785B7}" type="presParOf" srcId="{C9F042AD-EE49-4F0B-B098-DAA8D0B31C20}" destId="{531113B4-16B0-47D0-92C2-D03073BA3D4A}" srcOrd="0" destOrd="0" presId="urn:microsoft.com/office/officeart/2005/8/layout/vList2"/>
    <dgm:cxn modelId="{800A76FE-8F7D-4C49-B5CF-6AEC238173F3}" type="presParOf" srcId="{C9F042AD-EE49-4F0B-B098-DAA8D0B31C20}" destId="{54C4B8A5-0EE2-46B2-B3EC-CE441DE14368}" srcOrd="1" destOrd="0" presId="urn:microsoft.com/office/officeart/2005/8/layout/vList2"/>
    <dgm:cxn modelId="{AA69C583-0D61-4095-B2E1-D2F9D47F4F7A}" type="presParOf" srcId="{C9F042AD-EE49-4F0B-B098-DAA8D0B31C20}" destId="{7B998534-40FF-4D92-83C5-016F347DB14F}" srcOrd="2" destOrd="0" presId="urn:microsoft.com/office/officeart/2005/8/layout/vList2"/>
    <dgm:cxn modelId="{44191FC8-EB4B-4A2C-A6A8-F3A22115AA0E}" type="presParOf" srcId="{C9F042AD-EE49-4F0B-B098-DAA8D0B31C20}" destId="{F464A199-FE18-4004-AA88-598470B68FC7}" srcOrd="3" destOrd="0" presId="urn:microsoft.com/office/officeart/2005/8/layout/vList2"/>
    <dgm:cxn modelId="{778037AF-8159-4E20-8183-9B2FCEBD8A36}" type="presParOf" srcId="{C9F042AD-EE49-4F0B-B098-DAA8D0B31C20}" destId="{8D43CC1E-EEBF-4AA8-8191-86AA34C9B39A}" srcOrd="4" destOrd="0" presId="urn:microsoft.com/office/officeart/2005/8/layout/vList2"/>
    <dgm:cxn modelId="{E5684AD6-D6D9-457D-85C1-7B6AFE2B5324}" type="presParOf" srcId="{C9F042AD-EE49-4F0B-B098-DAA8D0B31C20}" destId="{4C7EEA3F-192D-4686-AB9B-9BDF3C64ADEC}" srcOrd="5" destOrd="0" presId="urn:microsoft.com/office/officeart/2005/8/layout/vList2"/>
    <dgm:cxn modelId="{BE6AC2F8-F19C-407D-942F-BB508E7BD99E}" type="presParOf" srcId="{C9F042AD-EE49-4F0B-B098-DAA8D0B31C20}" destId="{8903852D-1B00-45F0-95F9-4A22B66E164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70CD14-70C2-43EC-B83B-3DC90BD90958}"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D21C56E3-AC41-4754-9355-B78E2F33F2DA}">
      <dgm:prSet/>
      <dgm:spPr/>
      <dgm:t>
        <a:bodyPr/>
        <a:lstStyle/>
        <a:p>
          <a:r>
            <a:rPr lang="en-US" b="0" i="0"/>
            <a:t>Scholar mentioned that urbanization in India as “shock urbanization” </a:t>
          </a:r>
          <a:endParaRPr lang="en-US"/>
        </a:p>
      </dgm:t>
    </dgm:pt>
    <dgm:pt modelId="{9DCCF751-0372-4B67-AE11-955857393ADF}" type="parTrans" cxnId="{79EF5D1B-2B82-4860-A4D7-B83D706F80EB}">
      <dgm:prSet/>
      <dgm:spPr/>
      <dgm:t>
        <a:bodyPr/>
        <a:lstStyle/>
        <a:p>
          <a:endParaRPr lang="en-US"/>
        </a:p>
      </dgm:t>
    </dgm:pt>
    <dgm:pt modelId="{FA2ED3EB-AC87-4DFC-8579-7E1B74C6FD92}" type="sibTrans" cxnId="{79EF5D1B-2B82-4860-A4D7-B83D706F80EB}">
      <dgm:prSet/>
      <dgm:spPr/>
      <dgm:t>
        <a:bodyPr/>
        <a:lstStyle/>
        <a:p>
          <a:endParaRPr lang="en-US"/>
        </a:p>
      </dgm:t>
    </dgm:pt>
    <dgm:pt modelId="{E8992E09-68D4-4E7B-A123-237387DA2A38}">
      <dgm:prSet/>
      <dgm:spPr/>
      <dgm:t>
        <a:bodyPr/>
        <a:lstStyle/>
        <a:p>
          <a:r>
            <a:rPr lang="en-US" b="0" i="0"/>
            <a:t>In India, the rapid growth of census towns has drawn substantial attention amongst scholars. </a:t>
          </a:r>
          <a:endParaRPr lang="en-US"/>
        </a:p>
      </dgm:t>
    </dgm:pt>
    <dgm:pt modelId="{65F75CEF-FB68-4952-8C3C-CB85FB7ACE69}" type="parTrans" cxnId="{91AD3602-C8E6-461F-A58A-7E33280F0985}">
      <dgm:prSet/>
      <dgm:spPr/>
      <dgm:t>
        <a:bodyPr/>
        <a:lstStyle/>
        <a:p>
          <a:endParaRPr lang="en-US"/>
        </a:p>
      </dgm:t>
    </dgm:pt>
    <dgm:pt modelId="{EF318C61-7203-46C2-8872-03E9869B6E65}" type="sibTrans" cxnId="{91AD3602-C8E6-461F-A58A-7E33280F0985}">
      <dgm:prSet/>
      <dgm:spPr/>
      <dgm:t>
        <a:bodyPr/>
        <a:lstStyle/>
        <a:p>
          <a:endParaRPr lang="en-US"/>
        </a:p>
      </dgm:t>
    </dgm:pt>
    <dgm:pt modelId="{4177DAEB-60DB-4E2B-A143-A1BD10DBE1FC}">
      <dgm:prSet/>
      <dgm:spPr/>
      <dgm:t>
        <a:bodyPr/>
        <a:lstStyle/>
        <a:p>
          <a:r>
            <a:rPr lang="en-US" b="0" i="0"/>
            <a:t>Census towns are settlements that, despite fulfilling the census criteria1for being  urban are not entitled with an urban local body. They are under rural administrative authority of Gram Pachayat</a:t>
          </a:r>
          <a:endParaRPr lang="en-US"/>
        </a:p>
      </dgm:t>
    </dgm:pt>
    <dgm:pt modelId="{BAD806FF-CBA1-4682-B1F3-CA8C2CF2CE03}" type="parTrans" cxnId="{81993987-4CA0-4AA4-8C76-3382FB9A9810}">
      <dgm:prSet/>
      <dgm:spPr/>
      <dgm:t>
        <a:bodyPr/>
        <a:lstStyle/>
        <a:p>
          <a:endParaRPr lang="en-US"/>
        </a:p>
      </dgm:t>
    </dgm:pt>
    <dgm:pt modelId="{FB1636A0-5EA8-4A1A-BD34-0367F7B465FD}" type="sibTrans" cxnId="{81993987-4CA0-4AA4-8C76-3382FB9A9810}">
      <dgm:prSet/>
      <dgm:spPr/>
      <dgm:t>
        <a:bodyPr/>
        <a:lstStyle/>
        <a:p>
          <a:endParaRPr lang="en-US"/>
        </a:p>
      </dgm:t>
    </dgm:pt>
    <dgm:pt modelId="{13545D00-4EF3-4CC3-8CA6-00F13B5998CF}">
      <dgm:prSet/>
      <dgm:spPr/>
      <dgm:t>
        <a:bodyPr/>
        <a:lstStyle/>
        <a:p>
          <a:r>
            <a:rPr lang="en-US" b="0" i="0"/>
            <a:t>Settlements possessing a municipal status are called statutory towns and are governed by urban local bodies for economic development, social justice, land use planning and regulation (GoI, 2018)</a:t>
          </a:r>
          <a:endParaRPr lang="en-US"/>
        </a:p>
      </dgm:t>
    </dgm:pt>
    <dgm:pt modelId="{8339C76C-1D87-4DCF-BD61-90FEFDD51E51}" type="parTrans" cxnId="{43F6E654-8DAF-45A3-925C-FBA8792A19E1}">
      <dgm:prSet/>
      <dgm:spPr/>
      <dgm:t>
        <a:bodyPr/>
        <a:lstStyle/>
        <a:p>
          <a:endParaRPr lang="en-US"/>
        </a:p>
      </dgm:t>
    </dgm:pt>
    <dgm:pt modelId="{7D5F0454-40DF-4079-9F21-198E55FC21ED}" type="sibTrans" cxnId="{43F6E654-8DAF-45A3-925C-FBA8792A19E1}">
      <dgm:prSet/>
      <dgm:spPr/>
      <dgm:t>
        <a:bodyPr/>
        <a:lstStyle/>
        <a:p>
          <a:endParaRPr lang="en-US"/>
        </a:p>
      </dgm:t>
    </dgm:pt>
    <dgm:pt modelId="{3123D8F7-DB0E-4574-AE76-40665A0CA121}">
      <dgm:prSet/>
      <dgm:spPr/>
      <dgm:t>
        <a:bodyPr/>
        <a:lstStyle/>
        <a:p>
          <a:r>
            <a:rPr lang="en-US" b="0" i="0"/>
            <a:t>Census towns/settlements accounted for &gt; 30% of total urban population growth between 2001 and 2011, but only for 8%between 1991 and 2001 (Pradhan, 2013, 2017). </a:t>
          </a:r>
          <a:endParaRPr lang="en-US"/>
        </a:p>
      </dgm:t>
    </dgm:pt>
    <dgm:pt modelId="{03AD92C9-3082-4605-8A18-C07AF08345C9}" type="parTrans" cxnId="{D46F5DC6-F7A2-42CA-BDC0-F1768CD747AF}">
      <dgm:prSet/>
      <dgm:spPr/>
      <dgm:t>
        <a:bodyPr/>
        <a:lstStyle/>
        <a:p>
          <a:endParaRPr lang="en-US"/>
        </a:p>
      </dgm:t>
    </dgm:pt>
    <dgm:pt modelId="{22D8CD4C-7474-4337-963D-8BE6858A8EB1}" type="sibTrans" cxnId="{D46F5DC6-F7A2-42CA-BDC0-F1768CD747AF}">
      <dgm:prSet/>
      <dgm:spPr/>
      <dgm:t>
        <a:bodyPr/>
        <a:lstStyle/>
        <a:p>
          <a:endParaRPr lang="en-US"/>
        </a:p>
      </dgm:t>
    </dgm:pt>
    <dgm:pt modelId="{C572AC97-1872-48D7-9E8E-866F60108711}">
      <dgm:prSet/>
      <dgm:spPr/>
      <dgm:t>
        <a:bodyPr/>
        <a:lstStyle/>
        <a:p>
          <a:r>
            <a:rPr lang="en-US" b="0" i="0"/>
            <a:t>Compared to urban local bodies, the gram panchayats are only re-sponsible for preparation of plans for economic development and socialjustice, and for implementation of the plans as may be entrusted tothem (GoI, 2018). However, they are not empowered to oversee landuse planning and regulation.</a:t>
          </a:r>
          <a:endParaRPr lang="en-US"/>
        </a:p>
      </dgm:t>
    </dgm:pt>
    <dgm:pt modelId="{98F85DCE-F80C-4345-9A79-A67B78AE99C4}" type="parTrans" cxnId="{780227A4-5071-475C-8958-C1BD4FA6C37E}">
      <dgm:prSet/>
      <dgm:spPr/>
      <dgm:t>
        <a:bodyPr/>
        <a:lstStyle/>
        <a:p>
          <a:endParaRPr lang="en-US"/>
        </a:p>
      </dgm:t>
    </dgm:pt>
    <dgm:pt modelId="{7D70CEFD-FEC9-420C-AE38-A9E4E9CC5BEE}" type="sibTrans" cxnId="{780227A4-5071-475C-8958-C1BD4FA6C37E}">
      <dgm:prSet/>
      <dgm:spPr/>
      <dgm:t>
        <a:bodyPr/>
        <a:lstStyle/>
        <a:p>
          <a:endParaRPr lang="en-US"/>
        </a:p>
      </dgm:t>
    </dgm:pt>
    <dgm:pt modelId="{E72A4B72-1C9C-4A94-AFF4-3269523BD3F4}" type="pres">
      <dgm:prSet presAssocID="{C270CD14-70C2-43EC-B83B-3DC90BD90958}" presName="diagram" presStyleCnt="0">
        <dgm:presLayoutVars>
          <dgm:dir/>
          <dgm:resizeHandles val="exact"/>
        </dgm:presLayoutVars>
      </dgm:prSet>
      <dgm:spPr/>
    </dgm:pt>
    <dgm:pt modelId="{DAC05B65-842B-44CC-9BC5-AC7D6B644894}" type="pres">
      <dgm:prSet presAssocID="{D21C56E3-AC41-4754-9355-B78E2F33F2DA}" presName="node" presStyleLbl="node1" presStyleIdx="0" presStyleCnt="6">
        <dgm:presLayoutVars>
          <dgm:bulletEnabled val="1"/>
        </dgm:presLayoutVars>
      </dgm:prSet>
      <dgm:spPr/>
    </dgm:pt>
    <dgm:pt modelId="{1CD245BA-A5A4-448A-BA3C-C7069BD1879B}" type="pres">
      <dgm:prSet presAssocID="{FA2ED3EB-AC87-4DFC-8579-7E1B74C6FD92}" presName="sibTrans" presStyleCnt="0"/>
      <dgm:spPr/>
    </dgm:pt>
    <dgm:pt modelId="{ECC6173B-1474-47BC-9056-78A8EC32586A}" type="pres">
      <dgm:prSet presAssocID="{E8992E09-68D4-4E7B-A123-237387DA2A38}" presName="node" presStyleLbl="node1" presStyleIdx="1" presStyleCnt="6">
        <dgm:presLayoutVars>
          <dgm:bulletEnabled val="1"/>
        </dgm:presLayoutVars>
      </dgm:prSet>
      <dgm:spPr/>
    </dgm:pt>
    <dgm:pt modelId="{251FCAF0-56F5-43D3-9853-87EAF366C00D}" type="pres">
      <dgm:prSet presAssocID="{EF318C61-7203-46C2-8872-03E9869B6E65}" presName="sibTrans" presStyleCnt="0"/>
      <dgm:spPr/>
    </dgm:pt>
    <dgm:pt modelId="{01C44570-D326-49D6-99FE-8FB7B274E3B4}" type="pres">
      <dgm:prSet presAssocID="{4177DAEB-60DB-4E2B-A143-A1BD10DBE1FC}" presName="node" presStyleLbl="node1" presStyleIdx="2" presStyleCnt="6">
        <dgm:presLayoutVars>
          <dgm:bulletEnabled val="1"/>
        </dgm:presLayoutVars>
      </dgm:prSet>
      <dgm:spPr/>
    </dgm:pt>
    <dgm:pt modelId="{DC403EB9-977C-4425-AA59-989413CB7590}" type="pres">
      <dgm:prSet presAssocID="{FB1636A0-5EA8-4A1A-BD34-0367F7B465FD}" presName="sibTrans" presStyleCnt="0"/>
      <dgm:spPr/>
    </dgm:pt>
    <dgm:pt modelId="{7401831F-1055-4729-A237-07773EED1645}" type="pres">
      <dgm:prSet presAssocID="{13545D00-4EF3-4CC3-8CA6-00F13B5998CF}" presName="node" presStyleLbl="node1" presStyleIdx="3" presStyleCnt="6">
        <dgm:presLayoutVars>
          <dgm:bulletEnabled val="1"/>
        </dgm:presLayoutVars>
      </dgm:prSet>
      <dgm:spPr/>
    </dgm:pt>
    <dgm:pt modelId="{A216AD6B-1B42-4E09-A649-A603EC22B3C9}" type="pres">
      <dgm:prSet presAssocID="{7D5F0454-40DF-4079-9F21-198E55FC21ED}" presName="sibTrans" presStyleCnt="0"/>
      <dgm:spPr/>
    </dgm:pt>
    <dgm:pt modelId="{A54CD00A-37A8-4B33-AE50-858CA87058CE}" type="pres">
      <dgm:prSet presAssocID="{3123D8F7-DB0E-4574-AE76-40665A0CA121}" presName="node" presStyleLbl="node1" presStyleIdx="4" presStyleCnt="6">
        <dgm:presLayoutVars>
          <dgm:bulletEnabled val="1"/>
        </dgm:presLayoutVars>
      </dgm:prSet>
      <dgm:spPr/>
    </dgm:pt>
    <dgm:pt modelId="{307BC71F-E982-4990-9019-9EDFAA53A825}" type="pres">
      <dgm:prSet presAssocID="{22D8CD4C-7474-4337-963D-8BE6858A8EB1}" presName="sibTrans" presStyleCnt="0"/>
      <dgm:spPr/>
    </dgm:pt>
    <dgm:pt modelId="{0828F0B9-4829-4723-8D51-42252850F55C}" type="pres">
      <dgm:prSet presAssocID="{C572AC97-1872-48D7-9E8E-866F60108711}" presName="node" presStyleLbl="node1" presStyleIdx="5" presStyleCnt="6">
        <dgm:presLayoutVars>
          <dgm:bulletEnabled val="1"/>
        </dgm:presLayoutVars>
      </dgm:prSet>
      <dgm:spPr/>
    </dgm:pt>
  </dgm:ptLst>
  <dgm:cxnLst>
    <dgm:cxn modelId="{91AD3602-C8E6-461F-A58A-7E33280F0985}" srcId="{C270CD14-70C2-43EC-B83B-3DC90BD90958}" destId="{E8992E09-68D4-4E7B-A123-237387DA2A38}" srcOrd="1" destOrd="0" parTransId="{65F75CEF-FB68-4952-8C3C-CB85FB7ACE69}" sibTransId="{EF318C61-7203-46C2-8872-03E9869B6E65}"/>
    <dgm:cxn modelId="{79EF5D1B-2B82-4860-A4D7-B83D706F80EB}" srcId="{C270CD14-70C2-43EC-B83B-3DC90BD90958}" destId="{D21C56E3-AC41-4754-9355-B78E2F33F2DA}" srcOrd="0" destOrd="0" parTransId="{9DCCF751-0372-4B67-AE11-955857393ADF}" sibTransId="{FA2ED3EB-AC87-4DFC-8579-7E1B74C6FD92}"/>
    <dgm:cxn modelId="{01B1954A-07BA-425E-8911-11A7D84E01BA}" type="presOf" srcId="{3123D8F7-DB0E-4574-AE76-40665A0CA121}" destId="{A54CD00A-37A8-4B33-AE50-858CA87058CE}" srcOrd="0" destOrd="0" presId="urn:microsoft.com/office/officeart/2005/8/layout/default"/>
    <dgm:cxn modelId="{43F6E654-8DAF-45A3-925C-FBA8792A19E1}" srcId="{C270CD14-70C2-43EC-B83B-3DC90BD90958}" destId="{13545D00-4EF3-4CC3-8CA6-00F13B5998CF}" srcOrd="3" destOrd="0" parTransId="{8339C76C-1D87-4DCF-BD61-90FEFDD51E51}" sibTransId="{7D5F0454-40DF-4079-9F21-198E55FC21ED}"/>
    <dgm:cxn modelId="{5CFE9079-54B2-4CEA-8570-E39C0F3235F8}" type="presOf" srcId="{13545D00-4EF3-4CC3-8CA6-00F13B5998CF}" destId="{7401831F-1055-4729-A237-07773EED1645}" srcOrd="0" destOrd="0" presId="urn:microsoft.com/office/officeart/2005/8/layout/default"/>
    <dgm:cxn modelId="{A21D2682-BC55-4C1C-9159-35D0AAF08CB9}" type="presOf" srcId="{E8992E09-68D4-4E7B-A123-237387DA2A38}" destId="{ECC6173B-1474-47BC-9056-78A8EC32586A}" srcOrd="0" destOrd="0" presId="urn:microsoft.com/office/officeart/2005/8/layout/default"/>
    <dgm:cxn modelId="{81993987-4CA0-4AA4-8C76-3382FB9A9810}" srcId="{C270CD14-70C2-43EC-B83B-3DC90BD90958}" destId="{4177DAEB-60DB-4E2B-A143-A1BD10DBE1FC}" srcOrd="2" destOrd="0" parTransId="{BAD806FF-CBA1-4682-B1F3-CA8C2CF2CE03}" sibTransId="{FB1636A0-5EA8-4A1A-BD34-0367F7B465FD}"/>
    <dgm:cxn modelId="{780227A4-5071-475C-8958-C1BD4FA6C37E}" srcId="{C270CD14-70C2-43EC-B83B-3DC90BD90958}" destId="{C572AC97-1872-48D7-9E8E-866F60108711}" srcOrd="5" destOrd="0" parTransId="{98F85DCE-F80C-4345-9A79-A67B78AE99C4}" sibTransId="{7D70CEFD-FEC9-420C-AE38-A9E4E9CC5BEE}"/>
    <dgm:cxn modelId="{716790BE-0732-49DB-AE1E-99356E29F947}" type="presOf" srcId="{C270CD14-70C2-43EC-B83B-3DC90BD90958}" destId="{E72A4B72-1C9C-4A94-AFF4-3269523BD3F4}" srcOrd="0" destOrd="0" presId="urn:microsoft.com/office/officeart/2005/8/layout/default"/>
    <dgm:cxn modelId="{DA2677C4-8602-443E-9CF5-AB836488C89C}" type="presOf" srcId="{D21C56E3-AC41-4754-9355-B78E2F33F2DA}" destId="{DAC05B65-842B-44CC-9BC5-AC7D6B644894}" srcOrd="0" destOrd="0" presId="urn:microsoft.com/office/officeart/2005/8/layout/default"/>
    <dgm:cxn modelId="{D46F5DC6-F7A2-42CA-BDC0-F1768CD747AF}" srcId="{C270CD14-70C2-43EC-B83B-3DC90BD90958}" destId="{3123D8F7-DB0E-4574-AE76-40665A0CA121}" srcOrd="4" destOrd="0" parTransId="{03AD92C9-3082-4605-8A18-C07AF08345C9}" sibTransId="{22D8CD4C-7474-4337-963D-8BE6858A8EB1}"/>
    <dgm:cxn modelId="{B4BAD4D6-C1FC-4A42-B7CB-ACE25EF6D4AF}" type="presOf" srcId="{C572AC97-1872-48D7-9E8E-866F60108711}" destId="{0828F0B9-4829-4723-8D51-42252850F55C}" srcOrd="0" destOrd="0" presId="urn:microsoft.com/office/officeart/2005/8/layout/default"/>
    <dgm:cxn modelId="{93F4B6FA-A5A8-4245-A97F-054997FAFED1}" type="presOf" srcId="{4177DAEB-60DB-4E2B-A143-A1BD10DBE1FC}" destId="{01C44570-D326-49D6-99FE-8FB7B274E3B4}" srcOrd="0" destOrd="0" presId="urn:microsoft.com/office/officeart/2005/8/layout/default"/>
    <dgm:cxn modelId="{41A9EBB5-0447-4AC8-87BF-2765D44E5035}" type="presParOf" srcId="{E72A4B72-1C9C-4A94-AFF4-3269523BD3F4}" destId="{DAC05B65-842B-44CC-9BC5-AC7D6B644894}" srcOrd="0" destOrd="0" presId="urn:microsoft.com/office/officeart/2005/8/layout/default"/>
    <dgm:cxn modelId="{10381412-A610-439F-A374-3357079CC18F}" type="presParOf" srcId="{E72A4B72-1C9C-4A94-AFF4-3269523BD3F4}" destId="{1CD245BA-A5A4-448A-BA3C-C7069BD1879B}" srcOrd="1" destOrd="0" presId="urn:microsoft.com/office/officeart/2005/8/layout/default"/>
    <dgm:cxn modelId="{0767456C-F3E4-4FED-8375-E556EAE3C37B}" type="presParOf" srcId="{E72A4B72-1C9C-4A94-AFF4-3269523BD3F4}" destId="{ECC6173B-1474-47BC-9056-78A8EC32586A}" srcOrd="2" destOrd="0" presId="urn:microsoft.com/office/officeart/2005/8/layout/default"/>
    <dgm:cxn modelId="{38104EBE-4B28-4D57-995A-F1BE91524277}" type="presParOf" srcId="{E72A4B72-1C9C-4A94-AFF4-3269523BD3F4}" destId="{251FCAF0-56F5-43D3-9853-87EAF366C00D}" srcOrd="3" destOrd="0" presId="urn:microsoft.com/office/officeart/2005/8/layout/default"/>
    <dgm:cxn modelId="{04E61046-D147-489E-864B-3B4010153A5A}" type="presParOf" srcId="{E72A4B72-1C9C-4A94-AFF4-3269523BD3F4}" destId="{01C44570-D326-49D6-99FE-8FB7B274E3B4}" srcOrd="4" destOrd="0" presId="urn:microsoft.com/office/officeart/2005/8/layout/default"/>
    <dgm:cxn modelId="{11E5D3FF-5280-4464-A1DC-48E707596A08}" type="presParOf" srcId="{E72A4B72-1C9C-4A94-AFF4-3269523BD3F4}" destId="{DC403EB9-977C-4425-AA59-989413CB7590}" srcOrd="5" destOrd="0" presId="urn:microsoft.com/office/officeart/2005/8/layout/default"/>
    <dgm:cxn modelId="{67274640-200E-4D4B-8B15-92C968DD94D9}" type="presParOf" srcId="{E72A4B72-1C9C-4A94-AFF4-3269523BD3F4}" destId="{7401831F-1055-4729-A237-07773EED1645}" srcOrd="6" destOrd="0" presId="urn:microsoft.com/office/officeart/2005/8/layout/default"/>
    <dgm:cxn modelId="{7F2DECE1-269A-46F0-9115-32DA5EF9E46E}" type="presParOf" srcId="{E72A4B72-1C9C-4A94-AFF4-3269523BD3F4}" destId="{A216AD6B-1B42-4E09-A649-A603EC22B3C9}" srcOrd="7" destOrd="0" presId="urn:microsoft.com/office/officeart/2005/8/layout/default"/>
    <dgm:cxn modelId="{F215752D-F7E3-4B32-98B4-DF3C8E9E9827}" type="presParOf" srcId="{E72A4B72-1C9C-4A94-AFF4-3269523BD3F4}" destId="{A54CD00A-37A8-4B33-AE50-858CA87058CE}" srcOrd="8" destOrd="0" presId="urn:microsoft.com/office/officeart/2005/8/layout/default"/>
    <dgm:cxn modelId="{06CF0EDC-CDC8-4BBF-99EE-D183ED51545F}" type="presParOf" srcId="{E72A4B72-1C9C-4A94-AFF4-3269523BD3F4}" destId="{307BC71F-E982-4990-9019-9EDFAA53A825}" srcOrd="9" destOrd="0" presId="urn:microsoft.com/office/officeart/2005/8/layout/default"/>
    <dgm:cxn modelId="{AE916CD0-4853-4AB6-9520-AA018215C18D}" type="presParOf" srcId="{E72A4B72-1C9C-4A94-AFF4-3269523BD3F4}" destId="{0828F0B9-4829-4723-8D51-42252850F55C}"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6F7F60-E218-4584-839D-E280CC66C5E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773E903-C0DC-49A9-B730-8A233966DC35}">
      <dgm:prSet/>
      <dgm:spPr/>
      <dgm:t>
        <a:bodyPr/>
        <a:lstStyle/>
        <a:p>
          <a:r>
            <a:rPr lang="en-US" b="0" i="0"/>
            <a:t>Thus, census towns are growing in anunplanned manner. </a:t>
          </a:r>
          <a:endParaRPr lang="en-US"/>
        </a:p>
      </dgm:t>
    </dgm:pt>
    <dgm:pt modelId="{F4C74798-2695-49E2-B0F6-338C511F3A4B}" type="parTrans" cxnId="{A4DFAB29-30E5-40C1-A33C-F2F1BAAFEA02}">
      <dgm:prSet/>
      <dgm:spPr/>
      <dgm:t>
        <a:bodyPr/>
        <a:lstStyle/>
        <a:p>
          <a:endParaRPr lang="en-US"/>
        </a:p>
      </dgm:t>
    </dgm:pt>
    <dgm:pt modelId="{C944C742-640F-4B50-8F2B-1DD71152846B}" type="sibTrans" cxnId="{A4DFAB29-30E5-40C1-A33C-F2F1BAAFEA02}">
      <dgm:prSet/>
      <dgm:spPr/>
      <dgm:t>
        <a:bodyPr/>
        <a:lstStyle/>
        <a:p>
          <a:endParaRPr lang="en-US"/>
        </a:p>
      </dgm:t>
    </dgm:pt>
    <dgm:pt modelId="{121DA7D2-527A-4B2F-A7C5-DA13D05EB310}">
      <dgm:prSet/>
      <dgm:spPr/>
      <dgm:t>
        <a:bodyPr/>
        <a:lstStyle/>
        <a:p>
          <a:r>
            <a:rPr lang="en-US" b="0" i="0"/>
            <a:t>That is why, the growth of census towns has been referred  to  as </a:t>
          </a:r>
          <a:endParaRPr lang="en-US"/>
        </a:p>
      </dgm:t>
    </dgm:pt>
    <dgm:pt modelId="{663FD65A-633A-482E-8C58-1109EDA69CFC}" type="parTrans" cxnId="{89F9F751-7546-42C4-8945-80E990C7E0A7}">
      <dgm:prSet/>
      <dgm:spPr/>
      <dgm:t>
        <a:bodyPr/>
        <a:lstStyle/>
        <a:p>
          <a:endParaRPr lang="en-US"/>
        </a:p>
      </dgm:t>
    </dgm:pt>
    <dgm:pt modelId="{D4C73EF8-5E6E-4620-88C7-1FF53D648C9A}" type="sibTrans" cxnId="{89F9F751-7546-42C4-8945-80E990C7E0A7}">
      <dgm:prSet/>
      <dgm:spPr/>
      <dgm:t>
        <a:bodyPr/>
        <a:lstStyle/>
        <a:p>
          <a:endParaRPr lang="en-US"/>
        </a:p>
      </dgm:t>
    </dgm:pt>
    <dgm:pt modelId="{EB6202E0-F496-441E-AE3A-E0120F2176B6}">
      <dgm:prSet/>
      <dgm:spPr/>
      <dgm:t>
        <a:bodyPr/>
        <a:lstStyle/>
        <a:p>
          <a:r>
            <a:rPr lang="en-US" b="0" i="0"/>
            <a:t>non-recognised  growth  (Samanta,  2014)</a:t>
          </a:r>
          <a:endParaRPr lang="en-US"/>
        </a:p>
      </dgm:t>
    </dgm:pt>
    <dgm:pt modelId="{A45C7BD1-3C2A-48BB-B274-BBA95B89A7FC}" type="parTrans" cxnId="{611C5FC0-FAAF-4F09-909D-4185BB2152A7}">
      <dgm:prSet/>
      <dgm:spPr/>
      <dgm:t>
        <a:bodyPr/>
        <a:lstStyle/>
        <a:p>
          <a:endParaRPr lang="en-US"/>
        </a:p>
      </dgm:t>
    </dgm:pt>
    <dgm:pt modelId="{241CBF7C-0609-4305-8542-4CC11AE2BB41}" type="sibTrans" cxnId="{611C5FC0-FAAF-4F09-909D-4185BB2152A7}">
      <dgm:prSet/>
      <dgm:spPr/>
      <dgm:t>
        <a:bodyPr/>
        <a:lstStyle/>
        <a:p>
          <a:endParaRPr lang="en-US"/>
        </a:p>
      </dgm:t>
    </dgm:pt>
    <dgm:pt modelId="{A89A8910-B5C8-46EB-BF4B-2AC5145C80B7}">
      <dgm:prSet/>
      <dgm:spPr/>
      <dgm:t>
        <a:bodyPr/>
        <a:lstStyle/>
        <a:p>
          <a:r>
            <a:rPr lang="en-US" b="0" i="0"/>
            <a:t>un-acknowledged urbanisation (Pradhan, 2013)</a:t>
          </a:r>
          <a:endParaRPr lang="en-US"/>
        </a:p>
      </dgm:t>
    </dgm:pt>
    <dgm:pt modelId="{CD543DE3-7288-4098-B3B4-64B67BEC80DE}" type="parTrans" cxnId="{A6453912-4BDC-4949-BBE5-D282C019E982}">
      <dgm:prSet/>
      <dgm:spPr/>
      <dgm:t>
        <a:bodyPr/>
        <a:lstStyle/>
        <a:p>
          <a:endParaRPr lang="en-US"/>
        </a:p>
      </dgm:t>
    </dgm:pt>
    <dgm:pt modelId="{FEA32AF4-2023-4A9A-992D-B38671B89A11}" type="sibTrans" cxnId="{A6453912-4BDC-4949-BBE5-D282C019E982}">
      <dgm:prSet/>
      <dgm:spPr/>
      <dgm:t>
        <a:bodyPr/>
        <a:lstStyle/>
        <a:p>
          <a:endParaRPr lang="en-US"/>
        </a:p>
      </dgm:t>
    </dgm:pt>
    <dgm:pt modelId="{F44F3547-B29E-44F2-815F-70784F0BF813}">
      <dgm:prSet/>
      <dgm:spPr/>
      <dgm:t>
        <a:bodyPr/>
        <a:lstStyle/>
        <a:p>
          <a:r>
            <a:rPr lang="en-US" b="0" i="0"/>
            <a:t>denied urbanization (Denis, Mukhopadhyay, &amp; Zérah, 2012)</a:t>
          </a:r>
          <a:endParaRPr lang="en-US"/>
        </a:p>
      </dgm:t>
    </dgm:pt>
    <dgm:pt modelId="{B52B3743-28B0-4347-B0D5-F0C23BC5C9F2}" type="parTrans" cxnId="{F3BDE6A8-CF21-4497-B9AE-659B11D2A811}">
      <dgm:prSet/>
      <dgm:spPr/>
      <dgm:t>
        <a:bodyPr/>
        <a:lstStyle/>
        <a:p>
          <a:endParaRPr lang="en-US"/>
        </a:p>
      </dgm:t>
    </dgm:pt>
    <dgm:pt modelId="{726A373D-F1D0-42DE-A3F8-6628B5476F3C}" type="sibTrans" cxnId="{F3BDE6A8-CF21-4497-B9AE-659B11D2A811}">
      <dgm:prSet/>
      <dgm:spPr/>
      <dgm:t>
        <a:bodyPr/>
        <a:lstStyle/>
        <a:p>
          <a:endParaRPr lang="en-US"/>
        </a:p>
      </dgm:t>
    </dgm:pt>
    <dgm:pt modelId="{53B773E5-3398-4BFC-9274-BE7F42300490}">
      <dgm:prSet/>
      <dgm:spPr/>
      <dgm:t>
        <a:bodyPr/>
        <a:lstStyle/>
        <a:p>
          <a:r>
            <a:rPr lang="en-US" b="0" i="0"/>
            <a:t>unregulated growth (Jain,2018a). </a:t>
          </a:r>
          <a:endParaRPr lang="en-US"/>
        </a:p>
      </dgm:t>
    </dgm:pt>
    <dgm:pt modelId="{DE114EE5-B42E-46C7-86B2-4D19E5942A79}" type="parTrans" cxnId="{52F92570-AB7C-4931-8004-D73B40B35AD4}">
      <dgm:prSet/>
      <dgm:spPr/>
      <dgm:t>
        <a:bodyPr/>
        <a:lstStyle/>
        <a:p>
          <a:endParaRPr lang="en-US"/>
        </a:p>
      </dgm:t>
    </dgm:pt>
    <dgm:pt modelId="{03FC01C8-7406-423F-A75B-28E7210992C1}" type="sibTrans" cxnId="{52F92570-AB7C-4931-8004-D73B40B35AD4}">
      <dgm:prSet/>
      <dgm:spPr/>
      <dgm:t>
        <a:bodyPr/>
        <a:lstStyle/>
        <a:p>
          <a:endParaRPr lang="en-US"/>
        </a:p>
      </dgm:t>
    </dgm:pt>
    <dgm:pt modelId="{BE74080C-94C4-4E44-82EF-645F56218F7A}" type="pres">
      <dgm:prSet presAssocID="{BB6F7F60-E218-4584-839D-E280CC66C5E5}" presName="linear" presStyleCnt="0">
        <dgm:presLayoutVars>
          <dgm:animLvl val="lvl"/>
          <dgm:resizeHandles val="exact"/>
        </dgm:presLayoutVars>
      </dgm:prSet>
      <dgm:spPr/>
    </dgm:pt>
    <dgm:pt modelId="{0D83F700-405F-4F91-A737-B68147750601}" type="pres">
      <dgm:prSet presAssocID="{D773E903-C0DC-49A9-B730-8A233966DC35}" presName="parentText" presStyleLbl="node1" presStyleIdx="0" presStyleCnt="2">
        <dgm:presLayoutVars>
          <dgm:chMax val="0"/>
          <dgm:bulletEnabled val="1"/>
        </dgm:presLayoutVars>
      </dgm:prSet>
      <dgm:spPr/>
    </dgm:pt>
    <dgm:pt modelId="{15F25652-0174-4577-8E79-4536F2E779CF}" type="pres">
      <dgm:prSet presAssocID="{C944C742-640F-4B50-8F2B-1DD71152846B}" presName="spacer" presStyleCnt="0"/>
      <dgm:spPr/>
    </dgm:pt>
    <dgm:pt modelId="{294235FD-9E72-45DC-AC2B-C44529FE6D4C}" type="pres">
      <dgm:prSet presAssocID="{121DA7D2-527A-4B2F-A7C5-DA13D05EB310}" presName="parentText" presStyleLbl="node1" presStyleIdx="1" presStyleCnt="2">
        <dgm:presLayoutVars>
          <dgm:chMax val="0"/>
          <dgm:bulletEnabled val="1"/>
        </dgm:presLayoutVars>
      </dgm:prSet>
      <dgm:spPr/>
    </dgm:pt>
    <dgm:pt modelId="{6722E5B7-F15F-420C-855E-8F7DA4BD514A}" type="pres">
      <dgm:prSet presAssocID="{121DA7D2-527A-4B2F-A7C5-DA13D05EB310}" presName="childText" presStyleLbl="revTx" presStyleIdx="0" presStyleCnt="1">
        <dgm:presLayoutVars>
          <dgm:bulletEnabled val="1"/>
        </dgm:presLayoutVars>
      </dgm:prSet>
      <dgm:spPr/>
    </dgm:pt>
  </dgm:ptLst>
  <dgm:cxnLst>
    <dgm:cxn modelId="{3B636807-5E95-4128-91D0-38F74ADC8466}" type="presOf" srcId="{F44F3547-B29E-44F2-815F-70784F0BF813}" destId="{6722E5B7-F15F-420C-855E-8F7DA4BD514A}" srcOrd="0" destOrd="2" presId="urn:microsoft.com/office/officeart/2005/8/layout/vList2"/>
    <dgm:cxn modelId="{A6453912-4BDC-4949-BBE5-D282C019E982}" srcId="{121DA7D2-527A-4B2F-A7C5-DA13D05EB310}" destId="{A89A8910-B5C8-46EB-BF4B-2AC5145C80B7}" srcOrd="1" destOrd="0" parTransId="{CD543DE3-7288-4098-B3B4-64B67BEC80DE}" sibTransId="{FEA32AF4-2023-4A9A-992D-B38671B89A11}"/>
    <dgm:cxn modelId="{A4DFAB29-30E5-40C1-A33C-F2F1BAAFEA02}" srcId="{BB6F7F60-E218-4584-839D-E280CC66C5E5}" destId="{D773E903-C0DC-49A9-B730-8A233966DC35}" srcOrd="0" destOrd="0" parTransId="{F4C74798-2695-49E2-B0F6-338C511F3A4B}" sibTransId="{C944C742-640F-4B50-8F2B-1DD71152846B}"/>
    <dgm:cxn modelId="{E8CD8E5D-EB39-466C-B2EB-D6558391162C}" type="presOf" srcId="{A89A8910-B5C8-46EB-BF4B-2AC5145C80B7}" destId="{6722E5B7-F15F-420C-855E-8F7DA4BD514A}" srcOrd="0" destOrd="1" presId="urn:microsoft.com/office/officeart/2005/8/layout/vList2"/>
    <dgm:cxn modelId="{52F92570-AB7C-4931-8004-D73B40B35AD4}" srcId="{121DA7D2-527A-4B2F-A7C5-DA13D05EB310}" destId="{53B773E5-3398-4BFC-9274-BE7F42300490}" srcOrd="3" destOrd="0" parTransId="{DE114EE5-B42E-46C7-86B2-4D19E5942A79}" sibTransId="{03FC01C8-7406-423F-A75B-28E7210992C1}"/>
    <dgm:cxn modelId="{89F9F751-7546-42C4-8945-80E990C7E0A7}" srcId="{BB6F7F60-E218-4584-839D-E280CC66C5E5}" destId="{121DA7D2-527A-4B2F-A7C5-DA13D05EB310}" srcOrd="1" destOrd="0" parTransId="{663FD65A-633A-482E-8C58-1109EDA69CFC}" sibTransId="{D4C73EF8-5E6E-4620-88C7-1FF53D648C9A}"/>
    <dgm:cxn modelId="{F3BDE6A8-CF21-4497-B9AE-659B11D2A811}" srcId="{121DA7D2-527A-4B2F-A7C5-DA13D05EB310}" destId="{F44F3547-B29E-44F2-815F-70784F0BF813}" srcOrd="2" destOrd="0" parTransId="{B52B3743-28B0-4347-B0D5-F0C23BC5C9F2}" sibTransId="{726A373D-F1D0-42DE-A3F8-6628B5476F3C}"/>
    <dgm:cxn modelId="{36E6FAA8-0066-47B5-9827-0E12C9996939}" type="presOf" srcId="{53B773E5-3398-4BFC-9274-BE7F42300490}" destId="{6722E5B7-F15F-420C-855E-8F7DA4BD514A}" srcOrd="0" destOrd="3" presId="urn:microsoft.com/office/officeart/2005/8/layout/vList2"/>
    <dgm:cxn modelId="{40C6A4BD-9724-4EAE-AD0A-93F06823C532}" type="presOf" srcId="{EB6202E0-F496-441E-AE3A-E0120F2176B6}" destId="{6722E5B7-F15F-420C-855E-8F7DA4BD514A}" srcOrd="0" destOrd="0" presId="urn:microsoft.com/office/officeart/2005/8/layout/vList2"/>
    <dgm:cxn modelId="{611C5FC0-FAAF-4F09-909D-4185BB2152A7}" srcId="{121DA7D2-527A-4B2F-A7C5-DA13D05EB310}" destId="{EB6202E0-F496-441E-AE3A-E0120F2176B6}" srcOrd="0" destOrd="0" parTransId="{A45C7BD1-3C2A-48BB-B274-BBA95B89A7FC}" sibTransId="{241CBF7C-0609-4305-8542-4CC11AE2BB41}"/>
    <dgm:cxn modelId="{E230AED3-F87C-449C-999D-8B92D6C24D89}" type="presOf" srcId="{D773E903-C0DC-49A9-B730-8A233966DC35}" destId="{0D83F700-405F-4F91-A737-B68147750601}" srcOrd="0" destOrd="0" presId="urn:microsoft.com/office/officeart/2005/8/layout/vList2"/>
    <dgm:cxn modelId="{398B7EE2-2569-4D0D-BC25-94274CAC470D}" type="presOf" srcId="{BB6F7F60-E218-4584-839D-E280CC66C5E5}" destId="{BE74080C-94C4-4E44-82EF-645F56218F7A}" srcOrd="0" destOrd="0" presId="urn:microsoft.com/office/officeart/2005/8/layout/vList2"/>
    <dgm:cxn modelId="{5707A9F3-1A6F-4D43-B83F-540B09DAA82D}" type="presOf" srcId="{121DA7D2-527A-4B2F-A7C5-DA13D05EB310}" destId="{294235FD-9E72-45DC-AC2B-C44529FE6D4C}" srcOrd="0" destOrd="0" presId="urn:microsoft.com/office/officeart/2005/8/layout/vList2"/>
    <dgm:cxn modelId="{34F49A8C-3610-44EE-A550-0C36F8B0EE8D}" type="presParOf" srcId="{BE74080C-94C4-4E44-82EF-645F56218F7A}" destId="{0D83F700-405F-4F91-A737-B68147750601}" srcOrd="0" destOrd="0" presId="urn:microsoft.com/office/officeart/2005/8/layout/vList2"/>
    <dgm:cxn modelId="{136EABF7-79CA-46CD-8A9F-8061AD3931F2}" type="presParOf" srcId="{BE74080C-94C4-4E44-82EF-645F56218F7A}" destId="{15F25652-0174-4577-8E79-4536F2E779CF}" srcOrd="1" destOrd="0" presId="urn:microsoft.com/office/officeart/2005/8/layout/vList2"/>
    <dgm:cxn modelId="{1CC6DC0F-5EFC-497F-9728-8858DC9BB6D4}" type="presParOf" srcId="{BE74080C-94C4-4E44-82EF-645F56218F7A}" destId="{294235FD-9E72-45DC-AC2B-C44529FE6D4C}" srcOrd="2" destOrd="0" presId="urn:microsoft.com/office/officeart/2005/8/layout/vList2"/>
    <dgm:cxn modelId="{5F5F4227-E095-448E-8527-A4EADF539F8C}" type="presParOf" srcId="{BE74080C-94C4-4E44-82EF-645F56218F7A}" destId="{6722E5B7-F15F-420C-855E-8F7DA4BD514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6B738-D360-4AFB-B5D8-5B23A980FD41}">
      <dsp:nvSpPr>
        <dsp:cNvPr id="0" name=""/>
        <dsp:cNvSpPr/>
      </dsp:nvSpPr>
      <dsp:spPr>
        <a:xfrm>
          <a:off x="0" y="228591"/>
          <a:ext cx="6104761" cy="16325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All places with a municipality, corporation, cantonment board or notified town area committee etc. </a:t>
          </a:r>
          <a:endParaRPr lang="en-US" sz="1900" kern="1200"/>
        </a:p>
      </dsp:txBody>
      <dsp:txXfrm>
        <a:off x="79693" y="308284"/>
        <a:ext cx="5945375" cy="1473129"/>
      </dsp:txXfrm>
    </dsp:sp>
    <dsp:sp modelId="{F3640814-69D5-404C-8EF0-6BE3EAE18423}">
      <dsp:nvSpPr>
        <dsp:cNvPr id="0" name=""/>
        <dsp:cNvSpPr/>
      </dsp:nvSpPr>
      <dsp:spPr>
        <a:xfrm>
          <a:off x="0" y="1915827"/>
          <a:ext cx="6104761" cy="1632515"/>
        </a:xfrm>
        <a:prstGeom prst="roundRect">
          <a:avLst/>
        </a:prstGeom>
        <a:solidFill>
          <a:schemeClr val="accent2">
            <a:hueOff val="10052529"/>
            <a:satOff val="-209"/>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0" i="0" kern="1200"/>
            <a:t>All other places which satisfy the following criteria: a) Minimum population of 5000 b) At least 75 % of male working population engaged in non-agricultural pursuits and c) A density of population of at least 400 persons per square km</a:t>
          </a:r>
          <a:endParaRPr lang="en-US" sz="1900" kern="1200"/>
        </a:p>
      </dsp:txBody>
      <dsp:txXfrm>
        <a:off x="79693" y="1995520"/>
        <a:ext cx="5945375" cy="1473129"/>
      </dsp:txXfrm>
    </dsp:sp>
    <dsp:sp modelId="{5443988C-DD4B-4A4D-805A-DD0F28455A5F}">
      <dsp:nvSpPr>
        <dsp:cNvPr id="0" name=""/>
        <dsp:cNvSpPr/>
      </dsp:nvSpPr>
      <dsp:spPr>
        <a:xfrm>
          <a:off x="0" y="3603062"/>
          <a:ext cx="6104761" cy="1632515"/>
        </a:xfrm>
        <a:prstGeom prst="roundRect">
          <a:avLst/>
        </a:prstGeom>
        <a:solidFill>
          <a:schemeClr val="accent2">
            <a:hueOff val="20105057"/>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some places having distinct urban characteristics as urban even if such places did not strictly satisfy all the criteria</a:t>
          </a:r>
        </a:p>
      </dsp:txBody>
      <dsp:txXfrm>
        <a:off x="79693" y="3682755"/>
        <a:ext cx="5945375" cy="14731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8159F-1CA4-4E8C-A88A-5D43206349F1}">
      <dsp:nvSpPr>
        <dsp:cNvPr id="0" name=""/>
        <dsp:cNvSpPr/>
      </dsp:nvSpPr>
      <dsp:spPr>
        <a:xfrm>
          <a:off x="0" y="144648"/>
          <a:ext cx="11472947" cy="111881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In China, the urban population lives within the jurisdiction of cities and towns, and rural population lives in counties</a:t>
          </a:r>
          <a:endParaRPr lang="en-US" sz="2000" kern="1200" dirty="0"/>
        </a:p>
      </dsp:txBody>
      <dsp:txXfrm>
        <a:off x="54616" y="199264"/>
        <a:ext cx="11363715" cy="1009580"/>
      </dsp:txXfrm>
    </dsp:sp>
    <dsp:sp modelId="{A5F3410E-E389-4332-8836-F14E4F37CA9A}">
      <dsp:nvSpPr>
        <dsp:cNvPr id="0" name=""/>
        <dsp:cNvSpPr/>
      </dsp:nvSpPr>
      <dsp:spPr>
        <a:xfrm>
          <a:off x="0" y="1321060"/>
          <a:ext cx="11472947" cy="111881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Cities are established with the approval of the central government and towns are classified based on population size as well the size of non-agricultural population under the township government. </a:t>
          </a:r>
          <a:endParaRPr lang="en-US" sz="2000" kern="1200" dirty="0"/>
        </a:p>
      </dsp:txBody>
      <dsp:txXfrm>
        <a:off x="54616" y="1375676"/>
        <a:ext cx="11363715" cy="1009580"/>
      </dsp:txXfrm>
    </dsp:sp>
    <dsp:sp modelId="{90133836-3D76-4E20-95A3-9BA1B87BA55D}">
      <dsp:nvSpPr>
        <dsp:cNvPr id="0" name=""/>
        <dsp:cNvSpPr/>
      </dsp:nvSpPr>
      <dsp:spPr>
        <a:xfrm>
          <a:off x="0" y="2497473"/>
          <a:ext cx="11472947" cy="111881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The non-agricultural population is ascertained based on household registration system maintained by local resident committees in towns and village committees in townships</a:t>
          </a:r>
          <a:endParaRPr lang="en-US" sz="2000" kern="1200" dirty="0"/>
        </a:p>
      </dsp:txBody>
      <dsp:txXfrm>
        <a:off x="54616" y="2552089"/>
        <a:ext cx="11363715" cy="1009580"/>
      </dsp:txXfrm>
    </dsp:sp>
    <dsp:sp modelId="{0BA442EB-049E-480E-B51D-EFBE90B9D4A6}">
      <dsp:nvSpPr>
        <dsp:cNvPr id="0" name=""/>
        <dsp:cNvSpPr/>
      </dsp:nvSpPr>
      <dsp:spPr>
        <a:xfrm>
          <a:off x="0" y="3673885"/>
          <a:ext cx="11472947" cy="1118812"/>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a:t>There is no uniform rules followed by these committees in making distinction between non-agricultural and agricultural populations, nor are the rules transparent as the nonagricultural resident enjoy significant privileges in terms of access to apartments, jobs and subsidized food</a:t>
          </a:r>
          <a:endParaRPr lang="en-US" sz="2000" kern="1200"/>
        </a:p>
      </dsp:txBody>
      <dsp:txXfrm>
        <a:off x="54616" y="3728501"/>
        <a:ext cx="11363715" cy="10095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113B4-16B0-47D0-92C2-D03073BA3D4A}">
      <dsp:nvSpPr>
        <dsp:cNvPr id="0" name=""/>
        <dsp:cNvSpPr/>
      </dsp:nvSpPr>
      <dsp:spPr>
        <a:xfrm>
          <a:off x="0" y="98363"/>
          <a:ext cx="8257735" cy="117475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India’s definition of urban seems to be more stringent compared to other south Asian countries.</a:t>
          </a:r>
          <a:endParaRPr lang="en-US" sz="2100" kern="1200"/>
        </a:p>
      </dsp:txBody>
      <dsp:txXfrm>
        <a:off x="57347" y="155710"/>
        <a:ext cx="8143041" cy="1060059"/>
      </dsp:txXfrm>
    </dsp:sp>
    <dsp:sp modelId="{7B998534-40FF-4D92-83C5-016F347DB14F}">
      <dsp:nvSpPr>
        <dsp:cNvPr id="0" name=""/>
        <dsp:cNvSpPr/>
      </dsp:nvSpPr>
      <dsp:spPr>
        <a:xfrm>
          <a:off x="0" y="1333596"/>
          <a:ext cx="8257735" cy="1174753"/>
        </a:xfrm>
        <a:prstGeom prst="roundRect">
          <a:avLst/>
        </a:prstGeom>
        <a:solidFill>
          <a:schemeClr val="accent2">
            <a:hueOff val="6701686"/>
            <a:satOff val="-139"/>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dirty="0"/>
            <a:t>It is because of this reason that India’s level of urbanization is much lower than Pakistan and several African countries</a:t>
          </a:r>
          <a:endParaRPr lang="en-US" sz="2100" kern="1200" dirty="0"/>
        </a:p>
      </dsp:txBody>
      <dsp:txXfrm>
        <a:off x="57347" y="1390943"/>
        <a:ext cx="8143041" cy="1060059"/>
      </dsp:txXfrm>
    </dsp:sp>
    <dsp:sp modelId="{8D43CC1E-EEBF-4AA8-8191-86AA34C9B39A}">
      <dsp:nvSpPr>
        <dsp:cNvPr id="0" name=""/>
        <dsp:cNvSpPr/>
      </dsp:nvSpPr>
      <dsp:spPr>
        <a:xfrm>
          <a:off x="0" y="2568829"/>
          <a:ext cx="8257735" cy="1174753"/>
        </a:xfrm>
        <a:prstGeom prst="roundRect">
          <a:avLst/>
        </a:prstGeom>
        <a:solidFill>
          <a:schemeClr val="accent2">
            <a:hueOff val="13403372"/>
            <a:satOff val="-279"/>
            <a:lumOff val="47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most of the parts of central, eastern and north-eastern India has very low level of urbanization. This region is also economically less developed part of India.</a:t>
          </a:r>
          <a:endParaRPr lang="en-US" sz="2100" kern="1200"/>
        </a:p>
      </dsp:txBody>
      <dsp:txXfrm>
        <a:off x="57347" y="2626176"/>
        <a:ext cx="8143041" cy="1060059"/>
      </dsp:txXfrm>
    </dsp:sp>
    <dsp:sp modelId="{8903852D-1B00-45F0-95F9-4A22B66E1643}">
      <dsp:nvSpPr>
        <dsp:cNvPr id="0" name=""/>
        <dsp:cNvSpPr/>
      </dsp:nvSpPr>
      <dsp:spPr>
        <a:xfrm>
          <a:off x="0" y="3804063"/>
          <a:ext cx="8257735" cy="1174753"/>
        </a:xfrm>
        <a:prstGeom prst="roundRect">
          <a:avLst/>
        </a:prstGeom>
        <a:solidFill>
          <a:schemeClr val="accent2">
            <a:hueOff val="20105057"/>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0" kern="1200"/>
            <a:t>All southern states along states of northern and western India such as Punjab, Haryana, Gujarat, Maharashtra have higher urbanisation level than the national average</a:t>
          </a:r>
          <a:endParaRPr lang="en-US" sz="2100" kern="1200"/>
        </a:p>
      </dsp:txBody>
      <dsp:txXfrm>
        <a:off x="57347" y="3861410"/>
        <a:ext cx="8143041" cy="10600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05B65-842B-44CC-9BC5-AC7D6B644894}">
      <dsp:nvSpPr>
        <dsp:cNvPr id="0" name=""/>
        <dsp:cNvSpPr/>
      </dsp:nvSpPr>
      <dsp:spPr>
        <a:xfrm>
          <a:off x="0" y="152698"/>
          <a:ext cx="3509249" cy="210554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Scholar mentioned that urbanization in India as “shock urbanization” </a:t>
          </a:r>
          <a:endParaRPr lang="en-US" sz="1500" kern="1200"/>
        </a:p>
      </dsp:txBody>
      <dsp:txXfrm>
        <a:off x="0" y="152698"/>
        <a:ext cx="3509249" cy="2105549"/>
      </dsp:txXfrm>
    </dsp:sp>
    <dsp:sp modelId="{ECC6173B-1474-47BC-9056-78A8EC32586A}">
      <dsp:nvSpPr>
        <dsp:cNvPr id="0" name=""/>
        <dsp:cNvSpPr/>
      </dsp:nvSpPr>
      <dsp:spPr>
        <a:xfrm>
          <a:off x="3860174" y="152698"/>
          <a:ext cx="3509249" cy="210554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In India, the rapid growth of census towns has drawn substantial attention amongst scholars. </a:t>
          </a:r>
          <a:endParaRPr lang="en-US" sz="1500" kern="1200"/>
        </a:p>
      </dsp:txBody>
      <dsp:txXfrm>
        <a:off x="3860174" y="152698"/>
        <a:ext cx="3509249" cy="2105549"/>
      </dsp:txXfrm>
    </dsp:sp>
    <dsp:sp modelId="{01C44570-D326-49D6-99FE-8FB7B274E3B4}">
      <dsp:nvSpPr>
        <dsp:cNvPr id="0" name=""/>
        <dsp:cNvSpPr/>
      </dsp:nvSpPr>
      <dsp:spPr>
        <a:xfrm>
          <a:off x="7720348" y="152698"/>
          <a:ext cx="3509249" cy="210554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Census towns are settlements that, despite fulfilling the census criteria1for being  urban are not entitled with an urban local body. They are under rural administrative authority of Gram Pachayat</a:t>
          </a:r>
          <a:endParaRPr lang="en-US" sz="1500" kern="1200"/>
        </a:p>
      </dsp:txBody>
      <dsp:txXfrm>
        <a:off x="7720348" y="152698"/>
        <a:ext cx="3509249" cy="2105549"/>
      </dsp:txXfrm>
    </dsp:sp>
    <dsp:sp modelId="{7401831F-1055-4729-A237-07773EED1645}">
      <dsp:nvSpPr>
        <dsp:cNvPr id="0" name=""/>
        <dsp:cNvSpPr/>
      </dsp:nvSpPr>
      <dsp:spPr>
        <a:xfrm>
          <a:off x="0" y="2609173"/>
          <a:ext cx="3509249" cy="21055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Settlements possessing a municipal status are called statutory towns and are governed by urban local bodies for economic development, social justice, land use planning and regulation (GoI, 2018)</a:t>
          </a:r>
          <a:endParaRPr lang="en-US" sz="1500" kern="1200"/>
        </a:p>
      </dsp:txBody>
      <dsp:txXfrm>
        <a:off x="0" y="2609173"/>
        <a:ext cx="3509249" cy="2105549"/>
      </dsp:txXfrm>
    </dsp:sp>
    <dsp:sp modelId="{A54CD00A-37A8-4B33-AE50-858CA87058CE}">
      <dsp:nvSpPr>
        <dsp:cNvPr id="0" name=""/>
        <dsp:cNvSpPr/>
      </dsp:nvSpPr>
      <dsp:spPr>
        <a:xfrm>
          <a:off x="3860174" y="2609173"/>
          <a:ext cx="3509249" cy="210554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Census towns/settlements accounted for &gt; 30% of total urban population growth between 2001 and 2011, but only for 8%between 1991 and 2001 (Pradhan, 2013, 2017). </a:t>
          </a:r>
          <a:endParaRPr lang="en-US" sz="1500" kern="1200"/>
        </a:p>
      </dsp:txBody>
      <dsp:txXfrm>
        <a:off x="3860174" y="2609173"/>
        <a:ext cx="3509249" cy="2105549"/>
      </dsp:txXfrm>
    </dsp:sp>
    <dsp:sp modelId="{0828F0B9-4829-4723-8D51-42252850F55C}">
      <dsp:nvSpPr>
        <dsp:cNvPr id="0" name=""/>
        <dsp:cNvSpPr/>
      </dsp:nvSpPr>
      <dsp:spPr>
        <a:xfrm>
          <a:off x="7720348" y="2609173"/>
          <a:ext cx="3509249" cy="210554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a:t>Compared to urban local bodies, the gram panchayats are only re-sponsible for preparation of plans for economic development and socialjustice, and for implementation of the plans as may be entrusted tothem (GoI, 2018). However, they are not empowered to oversee landuse planning and regulation.</a:t>
          </a:r>
          <a:endParaRPr lang="en-US" sz="1500" kern="1200"/>
        </a:p>
      </dsp:txBody>
      <dsp:txXfrm>
        <a:off x="7720348" y="2609173"/>
        <a:ext cx="3509249" cy="21055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83F700-405F-4F91-A737-B68147750601}">
      <dsp:nvSpPr>
        <dsp:cNvPr id="0" name=""/>
        <dsp:cNvSpPr/>
      </dsp:nvSpPr>
      <dsp:spPr>
        <a:xfrm>
          <a:off x="0" y="246059"/>
          <a:ext cx="6104761" cy="11536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i="0" kern="1200"/>
            <a:t>Thus, census towns are growing in anunplanned manner. </a:t>
          </a:r>
          <a:endParaRPr lang="en-US" sz="2900" kern="1200"/>
        </a:p>
      </dsp:txBody>
      <dsp:txXfrm>
        <a:off x="56315" y="302374"/>
        <a:ext cx="5992131" cy="1040990"/>
      </dsp:txXfrm>
    </dsp:sp>
    <dsp:sp modelId="{294235FD-9E72-45DC-AC2B-C44529FE6D4C}">
      <dsp:nvSpPr>
        <dsp:cNvPr id="0" name=""/>
        <dsp:cNvSpPr/>
      </dsp:nvSpPr>
      <dsp:spPr>
        <a:xfrm>
          <a:off x="0" y="1483199"/>
          <a:ext cx="6104761" cy="1153620"/>
        </a:xfrm>
        <a:prstGeom prst="roundRect">
          <a:avLst/>
        </a:prstGeom>
        <a:solidFill>
          <a:schemeClr val="accent2">
            <a:hueOff val="20105057"/>
            <a:satOff val="-418"/>
            <a:lumOff val="70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b="0" i="0" kern="1200"/>
            <a:t>That is why, the growth of census towns has been referred  to  as </a:t>
          </a:r>
          <a:endParaRPr lang="en-US" sz="2900" kern="1200"/>
        </a:p>
      </dsp:txBody>
      <dsp:txXfrm>
        <a:off x="56315" y="1539514"/>
        <a:ext cx="5992131" cy="1040990"/>
      </dsp:txXfrm>
    </dsp:sp>
    <dsp:sp modelId="{6722E5B7-F15F-420C-855E-8F7DA4BD514A}">
      <dsp:nvSpPr>
        <dsp:cNvPr id="0" name=""/>
        <dsp:cNvSpPr/>
      </dsp:nvSpPr>
      <dsp:spPr>
        <a:xfrm>
          <a:off x="0" y="2636819"/>
          <a:ext cx="6104761" cy="2581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826"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b="0" i="0" kern="1200"/>
            <a:t>non-recognised  growth  (Samanta,  2014)</a:t>
          </a:r>
          <a:endParaRPr lang="en-US" sz="2300" kern="1200"/>
        </a:p>
        <a:p>
          <a:pPr marL="228600" lvl="1" indent="-228600" algn="l" defTabSz="1022350">
            <a:lnSpc>
              <a:spcPct val="90000"/>
            </a:lnSpc>
            <a:spcBef>
              <a:spcPct val="0"/>
            </a:spcBef>
            <a:spcAft>
              <a:spcPct val="20000"/>
            </a:spcAft>
            <a:buChar char="•"/>
          </a:pPr>
          <a:r>
            <a:rPr lang="en-US" sz="2300" b="0" i="0" kern="1200"/>
            <a:t>un-acknowledged urbanisation (Pradhan, 2013)</a:t>
          </a:r>
          <a:endParaRPr lang="en-US" sz="2300" kern="1200"/>
        </a:p>
        <a:p>
          <a:pPr marL="228600" lvl="1" indent="-228600" algn="l" defTabSz="1022350">
            <a:lnSpc>
              <a:spcPct val="90000"/>
            </a:lnSpc>
            <a:spcBef>
              <a:spcPct val="0"/>
            </a:spcBef>
            <a:spcAft>
              <a:spcPct val="20000"/>
            </a:spcAft>
            <a:buChar char="•"/>
          </a:pPr>
          <a:r>
            <a:rPr lang="en-US" sz="2300" b="0" i="0" kern="1200"/>
            <a:t>denied urbanization (Denis, Mukhopadhyay, &amp; Zérah, 2012)</a:t>
          </a:r>
          <a:endParaRPr lang="en-US" sz="2300" kern="1200"/>
        </a:p>
        <a:p>
          <a:pPr marL="228600" lvl="1" indent="-228600" algn="l" defTabSz="1022350">
            <a:lnSpc>
              <a:spcPct val="90000"/>
            </a:lnSpc>
            <a:spcBef>
              <a:spcPct val="0"/>
            </a:spcBef>
            <a:spcAft>
              <a:spcPct val="20000"/>
            </a:spcAft>
            <a:buChar char="•"/>
          </a:pPr>
          <a:r>
            <a:rPr lang="en-US" sz="2300" b="0" i="0" kern="1200"/>
            <a:t>unregulated growth (Jain,2018a). </a:t>
          </a:r>
          <a:endParaRPr lang="en-US" sz="2300" kern="1200"/>
        </a:p>
      </dsp:txBody>
      <dsp:txXfrm>
        <a:off x="0" y="2636819"/>
        <a:ext cx="6104761" cy="25812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11/9/2021</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016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11/9/2021</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3784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11/9/2021</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88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11/9/2021</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11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11/9/2021</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07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11/9/2021</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54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11/9/2021</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62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11/9/2021</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955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11/9/2021</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217203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11/9/2021</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91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11/9/2021</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4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11/9/2021</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7664598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FEC71D4-7F89-4AA8-B1AC-1DE666F0BA72}"/>
              </a:ext>
            </a:extLst>
          </p:cNvPr>
          <p:cNvPicPr>
            <a:picLocks noChangeAspect="1"/>
          </p:cNvPicPr>
          <p:nvPr/>
        </p:nvPicPr>
        <p:blipFill rotWithShape="1">
          <a:blip r:embed="rId2"/>
          <a:srcRect t="32061" b="11689"/>
          <a:stretch/>
        </p:blipFill>
        <p:spPr>
          <a:xfrm>
            <a:off x="1709550" y="-1828799"/>
            <a:ext cx="12191980" cy="6857999"/>
          </a:xfrm>
          <a:prstGeom prst="rect">
            <a:avLst/>
          </a:prstGeom>
        </p:spPr>
      </p:pic>
      <p:sp>
        <p:nvSpPr>
          <p:cNvPr id="11" name="Rectangle">
            <a:extLst>
              <a:ext uri="{FF2B5EF4-FFF2-40B4-BE49-F238E27FC236}">
                <a16:creationId xmlns:a16="http://schemas.microsoft.com/office/drawing/2014/main" id="{B4F75AE3-A3AC-DE4C-98FE-EC9DC3BF8D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67217" cy="6858000"/>
          </a:xfrm>
          <a:prstGeom prst="rect">
            <a:avLst/>
          </a:prstGeom>
          <a:gradFill flip="none" rotWithShape="1">
            <a:gsLst>
              <a:gs pos="31000">
                <a:schemeClr val="bg1">
                  <a:alpha val="80000"/>
                </a:schemeClr>
              </a:gs>
              <a:gs pos="0">
                <a:schemeClr val="bg1"/>
              </a:gs>
              <a:gs pos="100000">
                <a:schemeClr val="bg1">
                  <a:alpha val="34000"/>
                </a:schemeClr>
              </a:gs>
            </a:gsLst>
            <a:path path="circle">
              <a:fillToRect r="100000" b="100000"/>
            </a:path>
            <a:tileRect l="-100000" t="-100000"/>
          </a:gradFill>
          <a:ln w="12700">
            <a:miter lim="400000"/>
          </a:ln>
        </p:spPr>
        <p:txBody>
          <a:bodyPr lIns="50800" tIns="50800" rIns="50800" bIns="50800" anchor="ctr"/>
          <a:lstStyle/>
          <a:p>
            <a:pPr algn="ctr"/>
            <a:endParaRPr sz="2600" cap="all" dirty="0">
              <a:solidFill>
                <a:srgbClr val="FFFFFF"/>
              </a:solidFill>
              <a:sym typeface="Avenir Next"/>
            </a:endParaRPr>
          </a:p>
        </p:txBody>
      </p:sp>
      <p:sp>
        <p:nvSpPr>
          <p:cNvPr id="2" name="Title 1">
            <a:extLst>
              <a:ext uri="{FF2B5EF4-FFF2-40B4-BE49-F238E27FC236}">
                <a16:creationId xmlns:a16="http://schemas.microsoft.com/office/drawing/2014/main" id="{982DB322-5CD0-4B4A-B825-E982DDF9C648}"/>
              </a:ext>
            </a:extLst>
          </p:cNvPr>
          <p:cNvSpPr>
            <a:spLocks noGrp="1"/>
          </p:cNvSpPr>
          <p:nvPr>
            <p:ph type="ctrTitle"/>
          </p:nvPr>
        </p:nvSpPr>
        <p:spPr>
          <a:xfrm>
            <a:off x="565151" y="768334"/>
            <a:ext cx="4134538" cy="2866405"/>
          </a:xfrm>
        </p:spPr>
        <p:txBody>
          <a:bodyPr>
            <a:normAutofit/>
          </a:bodyPr>
          <a:lstStyle/>
          <a:p>
            <a:r>
              <a:rPr lang="en-US" sz="5000"/>
              <a:t>India Urbanization </a:t>
            </a:r>
          </a:p>
        </p:txBody>
      </p:sp>
      <p:sp>
        <p:nvSpPr>
          <p:cNvPr id="3" name="Subtitle 2">
            <a:extLst>
              <a:ext uri="{FF2B5EF4-FFF2-40B4-BE49-F238E27FC236}">
                <a16:creationId xmlns:a16="http://schemas.microsoft.com/office/drawing/2014/main" id="{08B9A9BD-A5FB-433A-B83D-3D377B1BD57F}"/>
              </a:ext>
            </a:extLst>
          </p:cNvPr>
          <p:cNvSpPr>
            <a:spLocks noGrp="1"/>
          </p:cNvSpPr>
          <p:nvPr>
            <p:ph type="subTitle" idx="1"/>
          </p:nvPr>
        </p:nvSpPr>
        <p:spPr>
          <a:xfrm>
            <a:off x="565151" y="4283239"/>
            <a:ext cx="4134538" cy="1475177"/>
          </a:xfrm>
        </p:spPr>
        <p:txBody>
          <a:bodyPr>
            <a:normAutofit/>
          </a:bodyPr>
          <a:lstStyle/>
          <a:p>
            <a:r>
              <a:rPr lang="en-US" dirty="0"/>
              <a:t>11-Sustainabble </a:t>
            </a:r>
          </a:p>
        </p:txBody>
      </p:sp>
      <p:cxnSp>
        <p:nvCxnSpPr>
          <p:cNvPr id="13" name="Straight Connector 12">
            <a:extLst>
              <a:ext uri="{FF2B5EF4-FFF2-40B4-BE49-F238E27FC236}">
                <a16:creationId xmlns:a16="http://schemas.microsoft.com/office/drawing/2014/main" id="{41C79BB7-CCAB-2243-9830-5569626C4D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413453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44406D7A-DB1A-D940-8AD1-93FAF9DD71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1746" y="0"/>
            <a:ext cx="1900254" cy="6858000"/>
            <a:chOff x="10291746" y="0"/>
            <a:chExt cx="1900254" cy="6858000"/>
          </a:xfrm>
        </p:grpSpPr>
        <p:sp>
          <p:nvSpPr>
            <p:cNvPr id="16" name="Freeform 40">
              <a:extLst>
                <a:ext uri="{FF2B5EF4-FFF2-40B4-BE49-F238E27FC236}">
                  <a16:creationId xmlns:a16="http://schemas.microsoft.com/office/drawing/2014/main" id="{D0F85DF7-431B-BE45-B932-0E22FC3F8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9" y="809310"/>
              <a:ext cx="536171" cy="1124839"/>
            </a:xfrm>
            <a:custGeom>
              <a:avLst/>
              <a:gdLst>
                <a:gd name="connsiteX0" fmla="*/ 536171 w 536171"/>
                <a:gd name="connsiteY0" fmla="*/ 0 h 1124839"/>
                <a:gd name="connsiteX1" fmla="*/ 536171 w 536171"/>
                <a:gd name="connsiteY1" fmla="*/ 1124839 h 1124839"/>
                <a:gd name="connsiteX2" fmla="*/ 451423 w 536171"/>
                <a:gd name="connsiteY2" fmla="*/ 1116295 h 1124839"/>
                <a:gd name="connsiteX3" fmla="*/ 0 w 536171"/>
                <a:gd name="connsiteY3" fmla="*/ 562419 h 1124839"/>
                <a:gd name="connsiteX4" fmla="*/ 451423 w 536171"/>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1" h="1124839">
                  <a:moveTo>
                    <a:pt x="536171" y="0"/>
                  </a:moveTo>
                  <a:lnTo>
                    <a:pt x="536171"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41">
              <a:extLst>
                <a:ext uri="{FF2B5EF4-FFF2-40B4-BE49-F238E27FC236}">
                  <a16:creationId xmlns:a16="http://schemas.microsoft.com/office/drawing/2014/main" id="{BEA0AA89-2965-2A44-B84E-51C748B2D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8"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42">
              <a:extLst>
                <a:ext uri="{FF2B5EF4-FFF2-40B4-BE49-F238E27FC236}">
                  <a16:creationId xmlns:a16="http://schemas.microsoft.com/office/drawing/2014/main" id="{7EC47259-887A-FD48-989C-42BC5A3C9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0"/>
              <a:ext cx="535422" cy="562344"/>
            </a:xfrm>
            <a:custGeom>
              <a:avLst/>
              <a:gdLst>
                <a:gd name="connsiteX0" fmla="*/ 0 w 535422"/>
                <a:gd name="connsiteY0" fmla="*/ 0 h 562344"/>
                <a:gd name="connsiteX1" fmla="*/ 25421 w 535422"/>
                <a:gd name="connsiteY1" fmla="*/ 0 h 562344"/>
                <a:gd name="connsiteX2" fmla="*/ 36370 w 535422"/>
                <a:gd name="connsiteY2" fmla="*/ 108609 h 562344"/>
                <a:gd name="connsiteX3" fmla="*/ 469781 w 535422"/>
                <a:gd name="connsiteY3" fmla="*/ 531316 h 562344"/>
                <a:gd name="connsiteX4" fmla="*/ 535422 w 535422"/>
                <a:gd name="connsiteY4" fmla="*/ 537108 h 562344"/>
                <a:gd name="connsiteX5" fmla="*/ 535422 w 535422"/>
                <a:gd name="connsiteY5" fmla="*/ 562344 h 562344"/>
                <a:gd name="connsiteX6" fmla="*/ 451424 w 535422"/>
                <a:gd name="connsiteY6" fmla="*/ 553876 h 562344"/>
                <a:gd name="connsiteX7" fmla="*/ 0 w 535422"/>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2" h="562344">
                  <a:moveTo>
                    <a:pt x="0" y="0"/>
                  </a:moveTo>
                  <a:lnTo>
                    <a:pt x="25421" y="0"/>
                  </a:lnTo>
                  <a:lnTo>
                    <a:pt x="36370" y="108609"/>
                  </a:lnTo>
                  <a:cubicBezTo>
                    <a:pt x="80425" y="323904"/>
                    <a:pt x="252614" y="492525"/>
                    <a:pt x="469781" y="531316"/>
                  </a:cubicBezTo>
                  <a:lnTo>
                    <a:pt x="535422" y="537108"/>
                  </a:lnTo>
                  <a:lnTo>
                    <a:pt x="535422" y="562344"/>
                  </a:lnTo>
                  <a:lnTo>
                    <a:pt x="451424" y="553876"/>
                  </a:lnTo>
                  <a:cubicBezTo>
                    <a:pt x="193797" y="501158"/>
                    <a:pt x="0" y="273211"/>
                    <a:pt x="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43">
              <a:extLst>
                <a:ext uri="{FF2B5EF4-FFF2-40B4-BE49-F238E27FC236}">
                  <a16:creationId xmlns:a16="http://schemas.microsoft.com/office/drawing/2014/main" id="{16E261C3-18BE-934F-8A2B-59BE70AE2F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2181112"/>
              <a:ext cx="535422" cy="1124687"/>
            </a:xfrm>
            <a:custGeom>
              <a:avLst/>
              <a:gdLst>
                <a:gd name="connsiteX0" fmla="*/ 535422 w 535422"/>
                <a:gd name="connsiteY0" fmla="*/ 0 h 1124687"/>
                <a:gd name="connsiteX1" fmla="*/ 535422 w 535422"/>
                <a:gd name="connsiteY1" fmla="*/ 25186 h 1124687"/>
                <a:gd name="connsiteX2" fmla="*/ 456541 w 535422"/>
                <a:gd name="connsiteY2" fmla="*/ 33138 h 1124687"/>
                <a:gd name="connsiteX3" fmla="*/ 25399 w 535422"/>
                <a:gd name="connsiteY3" fmla="*/ 562130 h 1124687"/>
                <a:gd name="connsiteX4" fmla="*/ 456541 w 535422"/>
                <a:gd name="connsiteY4" fmla="*/ 1091123 h 1124687"/>
                <a:gd name="connsiteX5" fmla="*/ 535422 w 535422"/>
                <a:gd name="connsiteY5" fmla="*/ 1099075 h 1124687"/>
                <a:gd name="connsiteX6" fmla="*/ 535422 w 535422"/>
                <a:gd name="connsiteY6" fmla="*/ 1124687 h 1124687"/>
                <a:gd name="connsiteX7" fmla="*/ 451423 w 535422"/>
                <a:gd name="connsiteY7" fmla="*/ 1116219 h 1124687"/>
                <a:gd name="connsiteX8" fmla="*/ 0 w 535422"/>
                <a:gd name="connsiteY8" fmla="*/ 562343 h 1124687"/>
                <a:gd name="connsiteX9" fmla="*/ 451423 w 535422"/>
                <a:gd name="connsiteY9" fmla="*/ 8468 h 11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7">
                  <a:moveTo>
                    <a:pt x="535422" y="0"/>
                  </a:moveTo>
                  <a:lnTo>
                    <a:pt x="535422" y="25186"/>
                  </a:lnTo>
                  <a:lnTo>
                    <a:pt x="456541" y="33138"/>
                  </a:lnTo>
                  <a:cubicBezTo>
                    <a:pt x="210489" y="83487"/>
                    <a:pt x="25399" y="301194"/>
                    <a:pt x="25399" y="562130"/>
                  </a:cubicBezTo>
                  <a:cubicBezTo>
                    <a:pt x="25399" y="823067"/>
                    <a:pt x="210489" y="1040774"/>
                    <a:pt x="456541" y="1091123"/>
                  </a:cubicBezTo>
                  <a:lnTo>
                    <a:pt x="535422" y="1099075"/>
                  </a:lnTo>
                  <a:lnTo>
                    <a:pt x="535422" y="1124687"/>
                  </a:lnTo>
                  <a:lnTo>
                    <a:pt x="451423" y="1116219"/>
                  </a:lnTo>
                  <a:cubicBezTo>
                    <a:pt x="193797" y="1063501"/>
                    <a:pt x="0" y="835554"/>
                    <a:pt x="0" y="562343"/>
                  </a:cubicBezTo>
                  <a:cubicBezTo>
                    <a:pt x="0" y="289132"/>
                    <a:pt x="193797" y="61185"/>
                    <a:pt x="451423" y="84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44">
              <a:extLst>
                <a:ext uri="{FF2B5EF4-FFF2-40B4-BE49-F238E27FC236}">
                  <a16:creationId xmlns:a16="http://schemas.microsoft.com/office/drawing/2014/main" id="{35A2267B-0862-A24E-87D2-6CE5187CF9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6"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45">
              <a:extLst>
                <a:ext uri="{FF2B5EF4-FFF2-40B4-BE49-F238E27FC236}">
                  <a16:creationId xmlns:a16="http://schemas.microsoft.com/office/drawing/2014/main" id="{A404A0DE-A076-8C4E-B8D4-EBC9453377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3552837"/>
              <a:ext cx="535422" cy="1124688"/>
            </a:xfrm>
            <a:custGeom>
              <a:avLst/>
              <a:gdLst>
                <a:gd name="connsiteX0" fmla="*/ 535422 w 535422"/>
                <a:gd name="connsiteY0" fmla="*/ 0 h 1124688"/>
                <a:gd name="connsiteX1" fmla="*/ 535422 w 535422"/>
                <a:gd name="connsiteY1" fmla="*/ 25186 h 1124688"/>
                <a:gd name="connsiteX2" fmla="*/ 456541 w 535422"/>
                <a:gd name="connsiteY2" fmla="*/ 33138 h 1124688"/>
                <a:gd name="connsiteX3" fmla="*/ 25399 w 535422"/>
                <a:gd name="connsiteY3" fmla="*/ 562131 h 1124688"/>
                <a:gd name="connsiteX4" fmla="*/ 456541 w 535422"/>
                <a:gd name="connsiteY4" fmla="*/ 1091124 h 1124688"/>
                <a:gd name="connsiteX5" fmla="*/ 535422 w 535422"/>
                <a:gd name="connsiteY5" fmla="*/ 1099076 h 1124688"/>
                <a:gd name="connsiteX6" fmla="*/ 535422 w 535422"/>
                <a:gd name="connsiteY6" fmla="*/ 1124688 h 1124688"/>
                <a:gd name="connsiteX7" fmla="*/ 451423 w 535422"/>
                <a:gd name="connsiteY7" fmla="*/ 1116220 h 1124688"/>
                <a:gd name="connsiteX8" fmla="*/ 0 w 535422"/>
                <a:gd name="connsiteY8" fmla="*/ 562344 h 1124688"/>
                <a:gd name="connsiteX9" fmla="*/ 451423 w 535422"/>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8">
                  <a:moveTo>
                    <a:pt x="535422" y="0"/>
                  </a:moveTo>
                  <a:lnTo>
                    <a:pt x="535422" y="25186"/>
                  </a:lnTo>
                  <a:lnTo>
                    <a:pt x="456541" y="33138"/>
                  </a:lnTo>
                  <a:cubicBezTo>
                    <a:pt x="210489" y="83488"/>
                    <a:pt x="25399" y="301195"/>
                    <a:pt x="25399" y="562131"/>
                  </a:cubicBezTo>
                  <a:cubicBezTo>
                    <a:pt x="25399" y="823068"/>
                    <a:pt x="210489" y="1040775"/>
                    <a:pt x="456541" y="1091124"/>
                  </a:cubicBezTo>
                  <a:lnTo>
                    <a:pt x="535422" y="1099076"/>
                  </a:lnTo>
                  <a:lnTo>
                    <a:pt x="535422" y="1124688"/>
                  </a:lnTo>
                  <a:lnTo>
                    <a:pt x="451423" y="1116220"/>
                  </a:lnTo>
                  <a:cubicBezTo>
                    <a:pt x="193797" y="1063502"/>
                    <a:pt x="0" y="835555"/>
                    <a:pt x="0" y="562344"/>
                  </a:cubicBezTo>
                  <a:cubicBezTo>
                    <a:pt x="0" y="289133"/>
                    <a:pt x="193797" y="61186"/>
                    <a:pt x="451423" y="8468"/>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53">
              <a:extLst>
                <a:ext uri="{FF2B5EF4-FFF2-40B4-BE49-F238E27FC236}">
                  <a16:creationId xmlns:a16="http://schemas.microsoft.com/office/drawing/2014/main" id="{9EED6D73-C275-3347-BB66-C839642572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2" y="6295916"/>
              <a:ext cx="535358" cy="562084"/>
            </a:xfrm>
            <a:custGeom>
              <a:avLst/>
              <a:gdLst>
                <a:gd name="connsiteX0" fmla="*/ 535358 w 535358"/>
                <a:gd name="connsiteY0" fmla="*/ 0 h 562084"/>
                <a:gd name="connsiteX1" fmla="*/ 535358 w 535358"/>
                <a:gd name="connsiteY1" fmla="*/ 25186 h 562084"/>
                <a:gd name="connsiteX2" fmla="*/ 469717 w 535358"/>
                <a:gd name="connsiteY2" fmla="*/ 30978 h 562084"/>
                <a:gd name="connsiteX3" fmla="*/ 36306 w 535358"/>
                <a:gd name="connsiteY3" fmla="*/ 453686 h 562084"/>
                <a:gd name="connsiteX4" fmla="*/ 25378 w 535358"/>
                <a:gd name="connsiteY4" fmla="*/ 562084 h 562084"/>
                <a:gd name="connsiteX5" fmla="*/ 0 w 535358"/>
                <a:gd name="connsiteY5" fmla="*/ 562084 h 562084"/>
                <a:gd name="connsiteX6" fmla="*/ 11423 w 535358"/>
                <a:gd name="connsiteY6" fmla="*/ 448780 h 562084"/>
                <a:gd name="connsiteX7" fmla="*/ 465221 w 535358"/>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58" h="562084">
                  <a:moveTo>
                    <a:pt x="535358" y="0"/>
                  </a:moveTo>
                  <a:lnTo>
                    <a:pt x="535358" y="25186"/>
                  </a:lnTo>
                  <a:lnTo>
                    <a:pt x="469717" y="30978"/>
                  </a:lnTo>
                  <a:cubicBezTo>
                    <a:pt x="252550" y="69769"/>
                    <a:pt x="80361" y="238391"/>
                    <a:pt x="36306" y="453686"/>
                  </a:cubicBezTo>
                  <a:lnTo>
                    <a:pt x="25378" y="562084"/>
                  </a:lnTo>
                  <a:lnTo>
                    <a:pt x="0" y="562084"/>
                  </a:lnTo>
                  <a:lnTo>
                    <a:pt x="11423" y="448780"/>
                  </a:lnTo>
                  <a:cubicBezTo>
                    <a:pt x="57551" y="223357"/>
                    <a:pt x="237840" y="46805"/>
                    <a:pt x="465221" y="6189"/>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8006468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809DDE-2D5B-4A7D-8494-31407C3A2016}"/>
              </a:ext>
            </a:extLst>
          </p:cNvPr>
          <p:cNvSpPr>
            <a:spLocks noGrp="1"/>
          </p:cNvSpPr>
          <p:nvPr>
            <p:ph type="title"/>
          </p:nvPr>
        </p:nvSpPr>
        <p:spPr>
          <a:xfrm>
            <a:off x="283796" y="136397"/>
            <a:ext cx="11575269" cy="634492"/>
          </a:xfrm>
        </p:spPr>
        <p:txBody>
          <a:bodyPr>
            <a:normAutofit fontScale="90000"/>
          </a:bodyPr>
          <a:lstStyle/>
          <a:p>
            <a:pPr>
              <a:lnSpc>
                <a:spcPct val="90000"/>
              </a:lnSpc>
            </a:pPr>
            <a:r>
              <a:rPr lang="en-US" dirty="0"/>
              <a:t>India Urbanization: The census towns </a:t>
            </a:r>
          </a:p>
        </p:txBody>
      </p:sp>
      <p:cxnSp>
        <p:nvCxnSpPr>
          <p:cNvPr id="64" name="Straight Connector 63">
            <a:extLst>
              <a:ext uri="{FF2B5EF4-FFF2-40B4-BE49-F238E27FC236}">
                <a16:creationId xmlns:a16="http://schemas.microsoft.com/office/drawing/2014/main" id="{65824CF1-E973-7D48-9ECB-68CF79EC0D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8" name="Content Placeholder 2">
            <a:extLst>
              <a:ext uri="{FF2B5EF4-FFF2-40B4-BE49-F238E27FC236}">
                <a16:creationId xmlns:a16="http://schemas.microsoft.com/office/drawing/2014/main" id="{77286755-FF33-4B1F-834C-3251C6DDB497}"/>
              </a:ext>
            </a:extLst>
          </p:cNvPr>
          <p:cNvGraphicFramePr>
            <a:graphicFrameLocks noGrp="1"/>
          </p:cNvGraphicFramePr>
          <p:nvPr>
            <p:ph idx="1"/>
            <p:extLst>
              <p:ext uri="{D42A27DB-BD31-4B8C-83A1-F6EECF244321}">
                <p14:modId xmlns:p14="http://schemas.microsoft.com/office/powerpoint/2010/main" val="1300529192"/>
              </p:ext>
            </p:extLst>
          </p:nvPr>
        </p:nvGraphicFramePr>
        <p:xfrm>
          <a:off x="393896" y="1097280"/>
          <a:ext cx="11229598" cy="4867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3720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6ADA2A-55E6-476F-AB0B-A66ED3A4FE03}"/>
              </a:ext>
            </a:extLst>
          </p:cNvPr>
          <p:cNvSpPr>
            <a:spLocks noGrp="1"/>
          </p:cNvSpPr>
          <p:nvPr>
            <p:ph type="title"/>
          </p:nvPr>
        </p:nvSpPr>
        <p:spPr>
          <a:xfrm>
            <a:off x="565151" y="770889"/>
            <a:ext cx="4133560" cy="3395469"/>
          </a:xfrm>
        </p:spPr>
        <p:txBody>
          <a:bodyPr>
            <a:normAutofit/>
          </a:bodyPr>
          <a:lstStyle/>
          <a:p>
            <a:r>
              <a:rPr lang="en-US" dirty="0"/>
              <a:t>India Urbanization: The census towns</a:t>
            </a:r>
          </a:p>
        </p:txBody>
      </p:sp>
      <p:cxnSp>
        <p:nvCxnSpPr>
          <p:cNvPr id="11" name="Straight Connector 10">
            <a:extLst>
              <a:ext uri="{FF2B5EF4-FFF2-40B4-BE49-F238E27FC236}">
                <a16:creationId xmlns:a16="http://schemas.microsoft.com/office/drawing/2014/main" id="{BF3CF3DF-4809-5B42-9F22-981391379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413356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C01BD4B-2F82-4A49-AE19-A899CFC7C891}"/>
              </a:ext>
            </a:extLst>
          </p:cNvPr>
          <p:cNvGraphicFramePr>
            <a:graphicFrameLocks noGrp="1"/>
          </p:cNvGraphicFramePr>
          <p:nvPr>
            <p:ph idx="1"/>
            <p:extLst>
              <p:ext uri="{D42A27DB-BD31-4B8C-83A1-F6EECF244321}">
                <p14:modId xmlns:p14="http://schemas.microsoft.com/office/powerpoint/2010/main" val="1770480562"/>
              </p:ext>
            </p:extLst>
          </p:nvPr>
        </p:nvGraphicFramePr>
        <p:xfrm>
          <a:off x="5316278" y="809039"/>
          <a:ext cx="6104761" cy="5464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4901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12" name="Oval 11">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Oval 14">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Oval 19">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7" name="Straight Connector 36">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9" name="Rectangle 3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0B95169D-0472-4E6C-96EB-04F13124F902}"/>
              </a:ext>
            </a:extLst>
          </p:cNvPr>
          <p:cNvSpPr>
            <a:spLocks noGrp="1"/>
          </p:cNvSpPr>
          <p:nvPr>
            <p:ph type="title"/>
          </p:nvPr>
        </p:nvSpPr>
        <p:spPr>
          <a:xfrm>
            <a:off x="565150" y="275071"/>
            <a:ext cx="7707077" cy="603608"/>
          </a:xfrm>
        </p:spPr>
        <p:txBody>
          <a:bodyPr vert="horz" lIns="91440" tIns="45720" rIns="91440" bIns="45720" rtlCol="0" anchor="t">
            <a:normAutofit/>
          </a:bodyPr>
          <a:lstStyle/>
          <a:p>
            <a:r>
              <a:rPr lang="en-US" sz="2800" dirty="0"/>
              <a:t>Statutory vs Census Towns</a:t>
            </a:r>
          </a:p>
        </p:txBody>
      </p:sp>
      <p:grpSp>
        <p:nvGrpSpPr>
          <p:cNvPr id="41" name="Group 40">
            <a:extLst>
              <a:ext uri="{FF2B5EF4-FFF2-40B4-BE49-F238E27FC236}">
                <a16:creationId xmlns:a16="http://schemas.microsoft.com/office/drawing/2014/main" id="{665B630C-8A26-BF40-AD00-AAAB3F8DFB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4677439"/>
            <a:chOff x="10290315" y="0"/>
            <a:chExt cx="1901686" cy="4677439"/>
          </a:xfrm>
        </p:grpSpPr>
        <p:sp>
          <p:nvSpPr>
            <p:cNvPr id="42" name="Freeform 85">
              <a:extLst>
                <a:ext uri="{FF2B5EF4-FFF2-40B4-BE49-F238E27FC236}">
                  <a16:creationId xmlns:a16="http://schemas.microsoft.com/office/drawing/2014/main" id="{47332152-49D9-5F42-9522-9424EDC706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87">
              <a:extLst>
                <a:ext uri="{FF2B5EF4-FFF2-40B4-BE49-F238E27FC236}">
                  <a16:creationId xmlns:a16="http://schemas.microsoft.com/office/drawing/2014/main" id="{60C97C94-6942-C048-8F6F-55E05CBA1A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89">
              <a:extLst>
                <a:ext uri="{FF2B5EF4-FFF2-40B4-BE49-F238E27FC236}">
                  <a16:creationId xmlns:a16="http://schemas.microsoft.com/office/drawing/2014/main" id="{BD92967A-BFB2-E441-AC07-5997DDDD5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100">
              <a:extLst>
                <a:ext uri="{FF2B5EF4-FFF2-40B4-BE49-F238E27FC236}">
                  <a16:creationId xmlns:a16="http://schemas.microsoft.com/office/drawing/2014/main" id="{DC25488D-5181-EC40-A6AC-862FC37879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47" name="Straight Connector 46">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413453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3872E00-90AF-46C5-B169-EFCF3B544C57}"/>
              </a:ext>
            </a:extLst>
          </p:cNvPr>
          <p:cNvPicPr>
            <a:picLocks noChangeAspect="1"/>
          </p:cNvPicPr>
          <p:nvPr/>
        </p:nvPicPr>
        <p:blipFill>
          <a:blip r:embed="rId2"/>
          <a:stretch>
            <a:fillRect/>
          </a:stretch>
        </p:blipFill>
        <p:spPr>
          <a:xfrm>
            <a:off x="3075835" y="814486"/>
            <a:ext cx="8512555" cy="5791651"/>
          </a:xfrm>
          <a:prstGeom prst="rect">
            <a:avLst/>
          </a:prstGeom>
        </p:spPr>
      </p:pic>
    </p:spTree>
    <p:extLst>
      <p:ext uri="{BB962C8B-B14F-4D97-AF65-F5344CB8AC3E}">
        <p14:creationId xmlns:p14="http://schemas.microsoft.com/office/powerpoint/2010/main" val="83494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19BD98-D4FC-43F1-A43E-EC3AD2C720F2}"/>
              </a:ext>
            </a:extLst>
          </p:cNvPr>
          <p:cNvSpPr>
            <a:spLocks noGrp="1"/>
          </p:cNvSpPr>
          <p:nvPr>
            <p:ph type="title"/>
          </p:nvPr>
        </p:nvSpPr>
        <p:spPr>
          <a:xfrm>
            <a:off x="565150" y="770890"/>
            <a:ext cx="9198761" cy="1268984"/>
          </a:xfrm>
        </p:spPr>
        <p:txBody>
          <a:bodyPr>
            <a:normAutofit/>
          </a:bodyPr>
          <a:lstStyle/>
          <a:p>
            <a:r>
              <a:rPr lang="en-US" dirty="0"/>
              <a:t>Other variables of comparison</a:t>
            </a:r>
          </a:p>
        </p:txBody>
      </p:sp>
      <p:sp>
        <p:nvSpPr>
          <p:cNvPr id="3" name="Content Placeholder 2">
            <a:extLst>
              <a:ext uri="{FF2B5EF4-FFF2-40B4-BE49-F238E27FC236}">
                <a16:creationId xmlns:a16="http://schemas.microsoft.com/office/drawing/2014/main" id="{589E055F-BC72-4DCA-8060-2B2E515D52D2}"/>
              </a:ext>
            </a:extLst>
          </p:cNvPr>
          <p:cNvSpPr>
            <a:spLocks noGrp="1"/>
          </p:cNvSpPr>
          <p:nvPr>
            <p:ph idx="1"/>
          </p:nvPr>
        </p:nvSpPr>
        <p:spPr>
          <a:xfrm>
            <a:off x="565150" y="2160016"/>
            <a:ext cx="9198761" cy="3601212"/>
          </a:xfrm>
        </p:spPr>
        <p:txBody>
          <a:bodyPr>
            <a:normAutofit fontScale="92500" lnSpcReduction="10000"/>
          </a:bodyPr>
          <a:lstStyle/>
          <a:p>
            <a:r>
              <a:rPr lang="en-US" dirty="0"/>
              <a:t>Population growth rates are higher in census town than statutory town</a:t>
            </a:r>
          </a:p>
          <a:p>
            <a:r>
              <a:rPr lang="en-US" dirty="0"/>
              <a:t>The share of nonagricultural employment is significantly higher than the statutory town</a:t>
            </a:r>
          </a:p>
          <a:p>
            <a:r>
              <a:rPr lang="en-US" dirty="0"/>
              <a:t>The level of literacy is the same. </a:t>
            </a:r>
          </a:p>
          <a:p>
            <a:r>
              <a:rPr lang="en-US" dirty="0"/>
              <a:t>The provision of domestic electrical connection is also higher</a:t>
            </a:r>
          </a:p>
          <a:p>
            <a:r>
              <a:rPr lang="en-US" dirty="0"/>
              <a:t>These characters make them more urban than statutory towns</a:t>
            </a:r>
          </a:p>
          <a:p>
            <a:r>
              <a:rPr lang="en-US" dirty="0"/>
              <a:t>Census towns are lagging behind mostly in permanent road provision, primary schools and colleges as well as hospital beds</a:t>
            </a:r>
          </a:p>
        </p:txBody>
      </p:sp>
      <p:cxnSp>
        <p:nvCxnSpPr>
          <p:cNvPr id="10" name="Straight Connector 9">
            <a:extLst>
              <a:ext uri="{FF2B5EF4-FFF2-40B4-BE49-F238E27FC236}">
                <a16:creationId xmlns:a16="http://schemas.microsoft.com/office/drawing/2014/main" id="{BA7C2670-8081-9C42-82A1-23BBFAEAAA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919876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75BEF7CB-BB00-3345-8542-8F0FAFE1C4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13" name="Oval 12">
              <a:extLst>
                <a:ext uri="{FF2B5EF4-FFF2-40B4-BE49-F238E27FC236}">
                  <a16:creationId xmlns:a16="http://schemas.microsoft.com/office/drawing/2014/main" id="{4E633967-4EB4-9A43-9984-7E0C7DCE8F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4">
              <a:extLst>
                <a:ext uri="{FF2B5EF4-FFF2-40B4-BE49-F238E27FC236}">
                  <a16:creationId xmlns:a16="http://schemas.microsoft.com/office/drawing/2014/main" id="{80BB32CE-B79D-9449-AEBB-EC9F56A9A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5">
              <a:extLst>
                <a:ext uri="{FF2B5EF4-FFF2-40B4-BE49-F238E27FC236}">
                  <a16:creationId xmlns:a16="http://schemas.microsoft.com/office/drawing/2014/main" id="{AFE8EC8C-9217-6E47-ACFA-7B2148F1B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6">
              <a:extLst>
                <a:ext uri="{FF2B5EF4-FFF2-40B4-BE49-F238E27FC236}">
                  <a16:creationId xmlns:a16="http://schemas.microsoft.com/office/drawing/2014/main" id="{8BEA612E-5CC4-DA4D-8A68-059864439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7">
              <a:extLst>
                <a:ext uri="{FF2B5EF4-FFF2-40B4-BE49-F238E27FC236}">
                  <a16:creationId xmlns:a16="http://schemas.microsoft.com/office/drawing/2014/main" id="{59DC8CDB-7B92-E848-AA26-43105184E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28">
              <a:extLst>
                <a:ext uri="{FF2B5EF4-FFF2-40B4-BE49-F238E27FC236}">
                  <a16:creationId xmlns:a16="http://schemas.microsoft.com/office/drawing/2014/main" id="{876EC8B8-C9EB-A84A-858B-ADF81A5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29">
              <a:extLst>
                <a:ext uri="{FF2B5EF4-FFF2-40B4-BE49-F238E27FC236}">
                  <a16:creationId xmlns:a16="http://schemas.microsoft.com/office/drawing/2014/main" id="{078C5DEE-08C1-D546-BF9B-933B8419E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012310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66">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CE3024-4283-456E-A5D5-D45A5F583F1C}"/>
              </a:ext>
            </a:extLst>
          </p:cNvPr>
          <p:cNvSpPr>
            <a:spLocks noGrp="1"/>
          </p:cNvSpPr>
          <p:nvPr>
            <p:ph type="title"/>
          </p:nvPr>
        </p:nvSpPr>
        <p:spPr>
          <a:xfrm>
            <a:off x="565151" y="770889"/>
            <a:ext cx="4133560" cy="3395469"/>
          </a:xfrm>
        </p:spPr>
        <p:txBody>
          <a:bodyPr>
            <a:normAutofit/>
          </a:bodyPr>
          <a:lstStyle/>
          <a:p>
            <a:r>
              <a:rPr lang="en-US"/>
              <a:t>Urban Area-Definition in India</a:t>
            </a:r>
            <a:endParaRPr lang="en-US" dirty="0"/>
          </a:p>
        </p:txBody>
      </p:sp>
      <p:cxnSp>
        <p:nvCxnSpPr>
          <p:cNvPr id="72" name="Straight Connector 68">
            <a:extLst>
              <a:ext uri="{FF2B5EF4-FFF2-40B4-BE49-F238E27FC236}">
                <a16:creationId xmlns:a16="http://schemas.microsoft.com/office/drawing/2014/main" id="{BF3CF3DF-4809-5B42-9F22-981391379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413356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73" name="Content Placeholder 2">
            <a:extLst>
              <a:ext uri="{FF2B5EF4-FFF2-40B4-BE49-F238E27FC236}">
                <a16:creationId xmlns:a16="http://schemas.microsoft.com/office/drawing/2014/main" id="{85286123-2409-432B-BCC1-E38B915FB027}"/>
              </a:ext>
            </a:extLst>
          </p:cNvPr>
          <p:cNvGraphicFramePr>
            <a:graphicFrameLocks noGrp="1"/>
          </p:cNvGraphicFramePr>
          <p:nvPr>
            <p:ph idx="1"/>
            <p:extLst>
              <p:ext uri="{D42A27DB-BD31-4B8C-83A1-F6EECF244321}">
                <p14:modId xmlns:p14="http://schemas.microsoft.com/office/powerpoint/2010/main" val="471105710"/>
              </p:ext>
            </p:extLst>
          </p:nvPr>
        </p:nvGraphicFramePr>
        <p:xfrm>
          <a:off x="5316278" y="809039"/>
          <a:ext cx="6104761" cy="5464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7733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557B0AD7-E991-E343-BF68-F1188152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837DE0D9-B138-4340-9C1E-5F7046A6FA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928528" y="0"/>
            <a:ext cx="3263472" cy="6858000"/>
            <a:chOff x="8928528" y="0"/>
            <a:chExt cx="3263472" cy="6858000"/>
          </a:xfrm>
        </p:grpSpPr>
        <p:sp>
          <p:nvSpPr>
            <p:cNvPr id="71" name="Oval 70">
              <a:extLst>
                <a:ext uri="{FF2B5EF4-FFF2-40B4-BE49-F238E27FC236}">
                  <a16:creationId xmlns:a16="http://schemas.microsoft.com/office/drawing/2014/main" id="{F3B9B8BB-217D-F041-AE5D-5D9C69573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8528" y="806362"/>
              <a:ext cx="1130724" cy="11307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22">
              <a:extLst>
                <a:ext uri="{FF2B5EF4-FFF2-40B4-BE49-F238E27FC236}">
                  <a16:creationId xmlns:a16="http://schemas.microsoft.com/office/drawing/2014/main" id="{7ECE59B2-7CA9-3A47-8A2E-55DF3F3E07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23">
              <a:extLst>
                <a:ext uri="{FF2B5EF4-FFF2-40B4-BE49-F238E27FC236}">
                  <a16:creationId xmlns:a16="http://schemas.microsoft.com/office/drawing/2014/main" id="{5AFF1721-1D52-174C-BDC4-A07D96C7F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Oval 73">
              <a:extLst>
                <a:ext uri="{FF2B5EF4-FFF2-40B4-BE49-F238E27FC236}">
                  <a16:creationId xmlns:a16="http://schemas.microsoft.com/office/drawing/2014/main" id="{977E3CD7-80F8-9D4F-96A4-E4CF3CF8CB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3549390"/>
              <a:ext cx="1130724" cy="11307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F3CADFA5-08FB-334F-AF89-B3D52EDA29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2177876"/>
              <a:ext cx="1130724" cy="11307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29CB187E-9B8C-1A42-94A5-1D61C3FA53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27">
              <a:extLst>
                <a:ext uri="{FF2B5EF4-FFF2-40B4-BE49-F238E27FC236}">
                  <a16:creationId xmlns:a16="http://schemas.microsoft.com/office/drawing/2014/main" id="{BCE6AF1C-E65F-9D43-99B1-3F5B97C07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28">
              <a:extLst>
                <a:ext uri="{FF2B5EF4-FFF2-40B4-BE49-F238E27FC236}">
                  <a16:creationId xmlns:a16="http://schemas.microsoft.com/office/drawing/2014/main" id="{3C0D22C8-65DA-AB4E-9603-044412E1F4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29">
              <a:extLst>
                <a:ext uri="{FF2B5EF4-FFF2-40B4-BE49-F238E27FC236}">
                  <a16:creationId xmlns:a16="http://schemas.microsoft.com/office/drawing/2014/main" id="{6AD6B0E5-B4DC-0343-8BB4-3399C4AEBD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30">
              <a:extLst>
                <a:ext uri="{FF2B5EF4-FFF2-40B4-BE49-F238E27FC236}">
                  <a16:creationId xmlns:a16="http://schemas.microsoft.com/office/drawing/2014/main" id="{E3994C12-2F97-F946-B94A-1121E0848E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31">
              <a:extLst>
                <a:ext uri="{FF2B5EF4-FFF2-40B4-BE49-F238E27FC236}">
                  <a16:creationId xmlns:a16="http://schemas.microsoft.com/office/drawing/2014/main" id="{6074D23E-35B9-EF47-8D79-4526FA5CE3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32">
              <a:extLst>
                <a:ext uri="{FF2B5EF4-FFF2-40B4-BE49-F238E27FC236}">
                  <a16:creationId xmlns:a16="http://schemas.microsoft.com/office/drawing/2014/main" id="{E16869E2-F4AB-DA4F-B859-828862F757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3" name="Freeform 33">
              <a:extLst>
                <a:ext uri="{FF2B5EF4-FFF2-40B4-BE49-F238E27FC236}">
                  <a16:creationId xmlns:a16="http://schemas.microsoft.com/office/drawing/2014/main" id="{0776BEF2-A25E-5C49-B711-A4E344646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1CA99BC-25C7-4090-93C8-7B142DAD390E}"/>
              </a:ext>
            </a:extLst>
          </p:cNvPr>
          <p:cNvSpPr>
            <a:spLocks noGrp="1"/>
          </p:cNvSpPr>
          <p:nvPr>
            <p:ph type="title"/>
          </p:nvPr>
        </p:nvSpPr>
        <p:spPr>
          <a:xfrm>
            <a:off x="651537" y="0"/>
            <a:ext cx="7335835" cy="970670"/>
          </a:xfrm>
        </p:spPr>
        <p:txBody>
          <a:bodyPr>
            <a:normAutofit/>
          </a:bodyPr>
          <a:lstStyle/>
          <a:p>
            <a:r>
              <a:rPr lang="en-US" dirty="0"/>
              <a:t>China Urbanization</a:t>
            </a:r>
          </a:p>
        </p:txBody>
      </p:sp>
      <p:graphicFrame>
        <p:nvGraphicFramePr>
          <p:cNvPr id="5" name="Content Placeholder 2">
            <a:extLst>
              <a:ext uri="{FF2B5EF4-FFF2-40B4-BE49-F238E27FC236}">
                <a16:creationId xmlns:a16="http://schemas.microsoft.com/office/drawing/2014/main" id="{70EA29C9-5BBA-459F-AEAB-499ECF48CBFE}"/>
              </a:ext>
            </a:extLst>
          </p:cNvPr>
          <p:cNvGraphicFramePr>
            <a:graphicFrameLocks noGrp="1"/>
          </p:cNvGraphicFramePr>
          <p:nvPr>
            <p:ph idx="1"/>
            <p:extLst>
              <p:ext uri="{D42A27DB-BD31-4B8C-83A1-F6EECF244321}">
                <p14:modId xmlns:p14="http://schemas.microsoft.com/office/powerpoint/2010/main" val="31048890"/>
              </p:ext>
            </p:extLst>
          </p:nvPr>
        </p:nvGraphicFramePr>
        <p:xfrm>
          <a:off x="182880" y="1111348"/>
          <a:ext cx="11472947" cy="4937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80456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74D030-598B-4BCD-A049-826DEB6015C0}"/>
              </a:ext>
            </a:extLst>
          </p:cNvPr>
          <p:cNvSpPr>
            <a:spLocks noGrp="1"/>
          </p:cNvSpPr>
          <p:nvPr>
            <p:ph type="title"/>
          </p:nvPr>
        </p:nvSpPr>
        <p:spPr>
          <a:xfrm>
            <a:off x="565150" y="770890"/>
            <a:ext cx="10130224" cy="1268984"/>
          </a:xfrm>
        </p:spPr>
        <p:txBody>
          <a:bodyPr>
            <a:normAutofit/>
          </a:bodyPr>
          <a:lstStyle/>
          <a:p>
            <a:r>
              <a:rPr lang="en-US" dirty="0"/>
              <a:t>China Urbanization </a:t>
            </a:r>
          </a:p>
        </p:txBody>
      </p:sp>
      <p:sp>
        <p:nvSpPr>
          <p:cNvPr id="3" name="Content Placeholder 2">
            <a:extLst>
              <a:ext uri="{FF2B5EF4-FFF2-40B4-BE49-F238E27FC236}">
                <a16:creationId xmlns:a16="http://schemas.microsoft.com/office/drawing/2014/main" id="{4DD7DCF0-B0C4-462E-AB9D-96EA93A1D0A6}"/>
              </a:ext>
            </a:extLst>
          </p:cNvPr>
          <p:cNvSpPr>
            <a:spLocks noGrp="1"/>
          </p:cNvSpPr>
          <p:nvPr>
            <p:ph idx="1"/>
          </p:nvPr>
        </p:nvSpPr>
        <p:spPr>
          <a:xfrm>
            <a:off x="565150" y="2160016"/>
            <a:ext cx="10130224" cy="3601212"/>
          </a:xfrm>
        </p:spPr>
        <p:txBody>
          <a:bodyPr>
            <a:normAutofit/>
          </a:bodyPr>
          <a:lstStyle/>
          <a:p>
            <a:r>
              <a:rPr lang="en-US" dirty="0"/>
              <a:t>the size of urban population in China very much depends upon how non-agricultural population is defined (State Statistical Bureau of China 1998), and the rural urban classification is associated with differential privilege (Zhu 2001).</a:t>
            </a:r>
          </a:p>
        </p:txBody>
      </p:sp>
      <p:grpSp>
        <p:nvGrpSpPr>
          <p:cNvPr id="43" name="Group 42">
            <a:extLst>
              <a:ext uri="{FF2B5EF4-FFF2-40B4-BE49-F238E27FC236}">
                <a16:creationId xmlns:a16="http://schemas.microsoft.com/office/drawing/2014/main" id="{E9EEDFCB-2A3D-724C-808B-F598214AF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1748" y="0"/>
            <a:ext cx="1900252" cy="6858000"/>
            <a:chOff x="10291748" y="0"/>
            <a:chExt cx="1900252" cy="6858000"/>
          </a:xfrm>
        </p:grpSpPr>
        <p:sp>
          <p:nvSpPr>
            <p:cNvPr id="44" name="Freeform 24">
              <a:extLst>
                <a:ext uri="{FF2B5EF4-FFF2-40B4-BE49-F238E27FC236}">
                  <a16:creationId xmlns:a16="http://schemas.microsoft.com/office/drawing/2014/main" id="{E21EA309-B774-174A-8761-21F785ADE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9" y="809310"/>
              <a:ext cx="536171" cy="1124839"/>
            </a:xfrm>
            <a:custGeom>
              <a:avLst/>
              <a:gdLst>
                <a:gd name="connsiteX0" fmla="*/ 536171 w 536171"/>
                <a:gd name="connsiteY0" fmla="*/ 0 h 1124839"/>
                <a:gd name="connsiteX1" fmla="*/ 536171 w 536171"/>
                <a:gd name="connsiteY1" fmla="*/ 1124839 h 1124839"/>
                <a:gd name="connsiteX2" fmla="*/ 451423 w 536171"/>
                <a:gd name="connsiteY2" fmla="*/ 1116295 h 1124839"/>
                <a:gd name="connsiteX3" fmla="*/ 0 w 536171"/>
                <a:gd name="connsiteY3" fmla="*/ 562419 h 1124839"/>
                <a:gd name="connsiteX4" fmla="*/ 451423 w 536171"/>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1" h="1124839">
                  <a:moveTo>
                    <a:pt x="536171" y="0"/>
                  </a:moveTo>
                  <a:lnTo>
                    <a:pt x="536171"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25">
              <a:extLst>
                <a:ext uri="{FF2B5EF4-FFF2-40B4-BE49-F238E27FC236}">
                  <a16:creationId xmlns:a16="http://schemas.microsoft.com/office/drawing/2014/main" id="{BAFC7591-C9A8-C74C-AC5D-4D68233A07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8"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26">
              <a:extLst>
                <a:ext uri="{FF2B5EF4-FFF2-40B4-BE49-F238E27FC236}">
                  <a16:creationId xmlns:a16="http://schemas.microsoft.com/office/drawing/2014/main" id="{EF809621-1BDA-164A-AF8F-B4387D7F59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0"/>
              <a:ext cx="535422" cy="562344"/>
            </a:xfrm>
            <a:custGeom>
              <a:avLst/>
              <a:gdLst>
                <a:gd name="connsiteX0" fmla="*/ 0 w 535422"/>
                <a:gd name="connsiteY0" fmla="*/ 0 h 562344"/>
                <a:gd name="connsiteX1" fmla="*/ 25421 w 535422"/>
                <a:gd name="connsiteY1" fmla="*/ 0 h 562344"/>
                <a:gd name="connsiteX2" fmla="*/ 36370 w 535422"/>
                <a:gd name="connsiteY2" fmla="*/ 108609 h 562344"/>
                <a:gd name="connsiteX3" fmla="*/ 469781 w 535422"/>
                <a:gd name="connsiteY3" fmla="*/ 531316 h 562344"/>
                <a:gd name="connsiteX4" fmla="*/ 535422 w 535422"/>
                <a:gd name="connsiteY4" fmla="*/ 537108 h 562344"/>
                <a:gd name="connsiteX5" fmla="*/ 535422 w 535422"/>
                <a:gd name="connsiteY5" fmla="*/ 562344 h 562344"/>
                <a:gd name="connsiteX6" fmla="*/ 451424 w 535422"/>
                <a:gd name="connsiteY6" fmla="*/ 553876 h 562344"/>
                <a:gd name="connsiteX7" fmla="*/ 0 w 535422"/>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2" h="562344">
                  <a:moveTo>
                    <a:pt x="0" y="0"/>
                  </a:moveTo>
                  <a:lnTo>
                    <a:pt x="25421" y="0"/>
                  </a:lnTo>
                  <a:lnTo>
                    <a:pt x="36370" y="108609"/>
                  </a:lnTo>
                  <a:cubicBezTo>
                    <a:pt x="80425" y="323904"/>
                    <a:pt x="252614" y="492525"/>
                    <a:pt x="469781" y="531316"/>
                  </a:cubicBezTo>
                  <a:lnTo>
                    <a:pt x="535422" y="537108"/>
                  </a:lnTo>
                  <a:lnTo>
                    <a:pt x="535422" y="562344"/>
                  </a:lnTo>
                  <a:lnTo>
                    <a:pt x="451424" y="553876"/>
                  </a:lnTo>
                  <a:cubicBezTo>
                    <a:pt x="193797" y="501158"/>
                    <a:pt x="0" y="27321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27">
              <a:extLst>
                <a:ext uri="{FF2B5EF4-FFF2-40B4-BE49-F238E27FC236}">
                  <a16:creationId xmlns:a16="http://schemas.microsoft.com/office/drawing/2014/main" id="{1BB770FA-A215-4145-99DD-A80F352223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2181112"/>
              <a:ext cx="535422" cy="1124687"/>
            </a:xfrm>
            <a:custGeom>
              <a:avLst/>
              <a:gdLst>
                <a:gd name="connsiteX0" fmla="*/ 535422 w 535422"/>
                <a:gd name="connsiteY0" fmla="*/ 0 h 1124687"/>
                <a:gd name="connsiteX1" fmla="*/ 535422 w 535422"/>
                <a:gd name="connsiteY1" fmla="*/ 25186 h 1124687"/>
                <a:gd name="connsiteX2" fmla="*/ 456541 w 535422"/>
                <a:gd name="connsiteY2" fmla="*/ 33138 h 1124687"/>
                <a:gd name="connsiteX3" fmla="*/ 25399 w 535422"/>
                <a:gd name="connsiteY3" fmla="*/ 562130 h 1124687"/>
                <a:gd name="connsiteX4" fmla="*/ 456541 w 535422"/>
                <a:gd name="connsiteY4" fmla="*/ 1091123 h 1124687"/>
                <a:gd name="connsiteX5" fmla="*/ 535422 w 535422"/>
                <a:gd name="connsiteY5" fmla="*/ 1099075 h 1124687"/>
                <a:gd name="connsiteX6" fmla="*/ 535422 w 535422"/>
                <a:gd name="connsiteY6" fmla="*/ 1124687 h 1124687"/>
                <a:gd name="connsiteX7" fmla="*/ 451423 w 535422"/>
                <a:gd name="connsiteY7" fmla="*/ 1116219 h 1124687"/>
                <a:gd name="connsiteX8" fmla="*/ 0 w 535422"/>
                <a:gd name="connsiteY8" fmla="*/ 562343 h 1124687"/>
                <a:gd name="connsiteX9" fmla="*/ 451423 w 535422"/>
                <a:gd name="connsiteY9" fmla="*/ 8468 h 11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7">
                  <a:moveTo>
                    <a:pt x="535422" y="0"/>
                  </a:moveTo>
                  <a:lnTo>
                    <a:pt x="535422" y="25186"/>
                  </a:lnTo>
                  <a:lnTo>
                    <a:pt x="456541" y="33138"/>
                  </a:lnTo>
                  <a:cubicBezTo>
                    <a:pt x="210489" y="83487"/>
                    <a:pt x="25399" y="301194"/>
                    <a:pt x="25399" y="562130"/>
                  </a:cubicBezTo>
                  <a:cubicBezTo>
                    <a:pt x="25399" y="823067"/>
                    <a:pt x="210489" y="1040774"/>
                    <a:pt x="456541" y="1091123"/>
                  </a:cubicBezTo>
                  <a:lnTo>
                    <a:pt x="535422" y="1099075"/>
                  </a:lnTo>
                  <a:lnTo>
                    <a:pt x="535422" y="1124687"/>
                  </a:lnTo>
                  <a:lnTo>
                    <a:pt x="451423" y="1116219"/>
                  </a:lnTo>
                  <a:cubicBezTo>
                    <a:pt x="193797" y="1063501"/>
                    <a:pt x="0" y="835554"/>
                    <a:pt x="0" y="562343"/>
                  </a:cubicBezTo>
                  <a:cubicBezTo>
                    <a:pt x="0" y="289132"/>
                    <a:pt x="193797" y="61185"/>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29">
              <a:extLst>
                <a:ext uri="{FF2B5EF4-FFF2-40B4-BE49-F238E27FC236}">
                  <a16:creationId xmlns:a16="http://schemas.microsoft.com/office/drawing/2014/main" id="{219FDC8D-2EFE-F143-88AB-B53BDF84E1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3552837"/>
              <a:ext cx="535422" cy="1124688"/>
            </a:xfrm>
            <a:custGeom>
              <a:avLst/>
              <a:gdLst>
                <a:gd name="connsiteX0" fmla="*/ 535422 w 535422"/>
                <a:gd name="connsiteY0" fmla="*/ 0 h 1124688"/>
                <a:gd name="connsiteX1" fmla="*/ 535422 w 535422"/>
                <a:gd name="connsiteY1" fmla="*/ 25186 h 1124688"/>
                <a:gd name="connsiteX2" fmla="*/ 456541 w 535422"/>
                <a:gd name="connsiteY2" fmla="*/ 33138 h 1124688"/>
                <a:gd name="connsiteX3" fmla="*/ 25399 w 535422"/>
                <a:gd name="connsiteY3" fmla="*/ 562131 h 1124688"/>
                <a:gd name="connsiteX4" fmla="*/ 456541 w 535422"/>
                <a:gd name="connsiteY4" fmla="*/ 1091124 h 1124688"/>
                <a:gd name="connsiteX5" fmla="*/ 535422 w 535422"/>
                <a:gd name="connsiteY5" fmla="*/ 1099076 h 1124688"/>
                <a:gd name="connsiteX6" fmla="*/ 535422 w 535422"/>
                <a:gd name="connsiteY6" fmla="*/ 1124688 h 1124688"/>
                <a:gd name="connsiteX7" fmla="*/ 451423 w 535422"/>
                <a:gd name="connsiteY7" fmla="*/ 1116220 h 1124688"/>
                <a:gd name="connsiteX8" fmla="*/ 0 w 535422"/>
                <a:gd name="connsiteY8" fmla="*/ 562344 h 1124688"/>
                <a:gd name="connsiteX9" fmla="*/ 451423 w 535422"/>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8">
                  <a:moveTo>
                    <a:pt x="535422" y="0"/>
                  </a:moveTo>
                  <a:lnTo>
                    <a:pt x="535422" y="25186"/>
                  </a:lnTo>
                  <a:lnTo>
                    <a:pt x="456541" y="33138"/>
                  </a:lnTo>
                  <a:cubicBezTo>
                    <a:pt x="210489" y="83488"/>
                    <a:pt x="25399" y="301195"/>
                    <a:pt x="25399" y="562131"/>
                  </a:cubicBezTo>
                  <a:cubicBezTo>
                    <a:pt x="25399" y="823068"/>
                    <a:pt x="210489" y="1040775"/>
                    <a:pt x="456541" y="1091124"/>
                  </a:cubicBezTo>
                  <a:lnTo>
                    <a:pt x="535422" y="1099076"/>
                  </a:lnTo>
                  <a:lnTo>
                    <a:pt x="535422" y="1124688"/>
                  </a:lnTo>
                  <a:lnTo>
                    <a:pt x="451423" y="1116220"/>
                  </a:lnTo>
                  <a:cubicBezTo>
                    <a:pt x="193797" y="1063502"/>
                    <a:pt x="0" y="835555"/>
                    <a:pt x="0" y="562344"/>
                  </a:cubicBezTo>
                  <a:cubicBezTo>
                    <a:pt x="0" y="289133"/>
                    <a:pt x="193797" y="61186"/>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30">
              <a:extLst>
                <a:ext uri="{FF2B5EF4-FFF2-40B4-BE49-F238E27FC236}">
                  <a16:creationId xmlns:a16="http://schemas.microsoft.com/office/drawing/2014/main" id="{EB93DBCE-E7A6-BE4D-8D07-3D07913D9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2" y="6295916"/>
              <a:ext cx="535358" cy="562084"/>
            </a:xfrm>
            <a:custGeom>
              <a:avLst/>
              <a:gdLst>
                <a:gd name="connsiteX0" fmla="*/ 535358 w 535358"/>
                <a:gd name="connsiteY0" fmla="*/ 0 h 562084"/>
                <a:gd name="connsiteX1" fmla="*/ 535358 w 535358"/>
                <a:gd name="connsiteY1" fmla="*/ 25186 h 562084"/>
                <a:gd name="connsiteX2" fmla="*/ 469717 w 535358"/>
                <a:gd name="connsiteY2" fmla="*/ 30978 h 562084"/>
                <a:gd name="connsiteX3" fmla="*/ 36306 w 535358"/>
                <a:gd name="connsiteY3" fmla="*/ 453686 h 562084"/>
                <a:gd name="connsiteX4" fmla="*/ 25378 w 535358"/>
                <a:gd name="connsiteY4" fmla="*/ 562084 h 562084"/>
                <a:gd name="connsiteX5" fmla="*/ 0 w 535358"/>
                <a:gd name="connsiteY5" fmla="*/ 562084 h 562084"/>
                <a:gd name="connsiteX6" fmla="*/ 11423 w 535358"/>
                <a:gd name="connsiteY6" fmla="*/ 448780 h 562084"/>
                <a:gd name="connsiteX7" fmla="*/ 465221 w 535358"/>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58" h="562084">
                  <a:moveTo>
                    <a:pt x="535358" y="0"/>
                  </a:moveTo>
                  <a:lnTo>
                    <a:pt x="535358" y="25186"/>
                  </a:lnTo>
                  <a:lnTo>
                    <a:pt x="469717" y="30978"/>
                  </a:lnTo>
                  <a:cubicBezTo>
                    <a:pt x="252550" y="69769"/>
                    <a:pt x="80361" y="238391"/>
                    <a:pt x="36306" y="453686"/>
                  </a:cubicBezTo>
                  <a:lnTo>
                    <a:pt x="25378" y="562084"/>
                  </a:lnTo>
                  <a:lnTo>
                    <a:pt x="0" y="562084"/>
                  </a:lnTo>
                  <a:lnTo>
                    <a:pt x="11423" y="448780"/>
                  </a:lnTo>
                  <a:cubicBezTo>
                    <a:pt x="57551" y="223357"/>
                    <a:pt x="237840" y="46805"/>
                    <a:pt x="465221" y="61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51" name="Straight Connector 50">
            <a:extLst>
              <a:ext uri="{FF2B5EF4-FFF2-40B4-BE49-F238E27FC236}">
                <a16:creationId xmlns:a16="http://schemas.microsoft.com/office/drawing/2014/main" id="{8C393749-7AE6-1341-8D2D-3F0369850FF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1105834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67924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119C49-1A29-4320-8A6F-3A6FB2E018FF}"/>
              </a:ext>
            </a:extLst>
          </p:cNvPr>
          <p:cNvSpPr>
            <a:spLocks noGrp="1"/>
          </p:cNvSpPr>
          <p:nvPr>
            <p:ph type="title"/>
          </p:nvPr>
        </p:nvSpPr>
        <p:spPr>
          <a:xfrm>
            <a:off x="52742" y="2529507"/>
            <a:ext cx="3608387" cy="3395472"/>
          </a:xfrm>
        </p:spPr>
        <p:txBody>
          <a:bodyPr anchor="b">
            <a:normAutofit/>
          </a:bodyPr>
          <a:lstStyle/>
          <a:p>
            <a:r>
              <a:rPr lang="en-US" dirty="0"/>
              <a:t>India Urbanization </a:t>
            </a:r>
          </a:p>
        </p:txBody>
      </p:sp>
      <p:grpSp>
        <p:nvGrpSpPr>
          <p:cNvPr id="89" name="Group 88">
            <a:extLst>
              <a:ext uri="{FF2B5EF4-FFF2-40B4-BE49-F238E27FC236}">
                <a16:creationId xmlns:a16="http://schemas.microsoft.com/office/drawing/2014/main" id="{05ADD15B-C747-D340-BF8A-A1DD2A6A9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4677439"/>
            <a:chOff x="10290315" y="0"/>
            <a:chExt cx="1901686" cy="4677439"/>
          </a:xfrm>
        </p:grpSpPr>
        <p:sp>
          <p:nvSpPr>
            <p:cNvPr id="90" name="Freeform 53">
              <a:extLst>
                <a:ext uri="{FF2B5EF4-FFF2-40B4-BE49-F238E27FC236}">
                  <a16:creationId xmlns:a16="http://schemas.microsoft.com/office/drawing/2014/main" id="{0B0B662E-0152-FD4E-B468-3F3593C15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1" name="Freeform 55">
              <a:extLst>
                <a:ext uri="{FF2B5EF4-FFF2-40B4-BE49-F238E27FC236}">
                  <a16:creationId xmlns:a16="http://schemas.microsoft.com/office/drawing/2014/main" id="{81BFFC99-6B9D-F240-BD39-160F4C5735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2" name="Freeform 57">
              <a:extLst>
                <a:ext uri="{FF2B5EF4-FFF2-40B4-BE49-F238E27FC236}">
                  <a16:creationId xmlns:a16="http://schemas.microsoft.com/office/drawing/2014/main" id="{4DC6AEB9-EEFF-D243-AEE2-42D0F9E53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Freeform 58">
              <a:extLst>
                <a:ext uri="{FF2B5EF4-FFF2-40B4-BE49-F238E27FC236}">
                  <a16:creationId xmlns:a16="http://schemas.microsoft.com/office/drawing/2014/main" id="{D89DA958-651D-0049-A549-A9D22E494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95" name="Straight Connector 94">
            <a:extLst>
              <a:ext uri="{FF2B5EF4-FFF2-40B4-BE49-F238E27FC236}">
                <a16:creationId xmlns:a16="http://schemas.microsoft.com/office/drawing/2014/main" id="{1FE039F1-6D47-C642-B506-452A83B0AB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3" name="Content Placeholder 2">
            <a:extLst>
              <a:ext uri="{FF2B5EF4-FFF2-40B4-BE49-F238E27FC236}">
                <a16:creationId xmlns:a16="http://schemas.microsoft.com/office/drawing/2014/main" id="{A4C0CAA3-0330-4EBB-88B0-71A8D51E93EB}"/>
              </a:ext>
            </a:extLst>
          </p:cNvPr>
          <p:cNvGraphicFramePr>
            <a:graphicFrameLocks noGrp="1"/>
          </p:cNvGraphicFramePr>
          <p:nvPr>
            <p:ph idx="1"/>
            <p:extLst>
              <p:ext uri="{D42A27DB-BD31-4B8C-83A1-F6EECF244321}">
                <p14:modId xmlns:p14="http://schemas.microsoft.com/office/powerpoint/2010/main" val="975774607"/>
              </p:ext>
            </p:extLst>
          </p:nvPr>
        </p:nvGraphicFramePr>
        <p:xfrm>
          <a:off x="3713871" y="685667"/>
          <a:ext cx="8257735" cy="5077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406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9" name="Group 10">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50" name="Oval 11">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Oval 14">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15">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16">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1" name="Oval 19">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20">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21">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22">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6"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7" name="Oval 25">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26">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27">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1"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2"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5"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6"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107" name="Straight Connector 36">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108" name="Rectangle 3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B4C696C0-090C-4859-9404-7043E7EF1F0D}"/>
              </a:ext>
            </a:extLst>
          </p:cNvPr>
          <p:cNvSpPr>
            <a:spLocks noGrp="1"/>
          </p:cNvSpPr>
          <p:nvPr>
            <p:ph type="title" idx="4294967295"/>
          </p:nvPr>
        </p:nvSpPr>
        <p:spPr>
          <a:xfrm>
            <a:off x="566924" y="4818126"/>
            <a:ext cx="6402597" cy="1063244"/>
          </a:xfrm>
        </p:spPr>
        <p:txBody>
          <a:bodyPr vert="horz" lIns="91440" tIns="45720" rIns="91440" bIns="45720" rtlCol="0" anchor="b">
            <a:normAutofit/>
          </a:bodyPr>
          <a:lstStyle/>
          <a:p>
            <a:pPr>
              <a:lnSpc>
                <a:spcPct val="90000"/>
              </a:lnSpc>
            </a:pPr>
            <a:r>
              <a:rPr lang="en-US" sz="3400" dirty="0"/>
              <a:t>India level of urbanization 2011</a:t>
            </a:r>
          </a:p>
        </p:txBody>
      </p:sp>
      <p:grpSp>
        <p:nvGrpSpPr>
          <p:cNvPr id="109" name="Group 40">
            <a:extLst>
              <a:ext uri="{FF2B5EF4-FFF2-40B4-BE49-F238E27FC236}">
                <a16:creationId xmlns:a16="http://schemas.microsoft.com/office/drawing/2014/main" id="{BCFFF971-DAC9-F44B-9F22-4B030B6B61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4677439"/>
            <a:chOff x="10290315" y="0"/>
            <a:chExt cx="1901686" cy="4677439"/>
          </a:xfrm>
        </p:grpSpPr>
        <p:sp>
          <p:nvSpPr>
            <p:cNvPr id="110" name="Oval 41">
              <a:extLst>
                <a:ext uri="{FF2B5EF4-FFF2-40B4-BE49-F238E27FC236}">
                  <a16:creationId xmlns:a16="http://schemas.microsoft.com/office/drawing/2014/main" id="{AA637262-7483-9F43-A425-2A50FAE310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39">
              <a:extLst>
                <a:ext uri="{FF2B5EF4-FFF2-40B4-BE49-F238E27FC236}">
                  <a16:creationId xmlns:a16="http://schemas.microsoft.com/office/drawing/2014/main" id="{2E3E7145-2B02-8142-A82F-FFCA717D61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2" name="Freeform 41">
              <a:extLst>
                <a:ext uri="{FF2B5EF4-FFF2-40B4-BE49-F238E27FC236}">
                  <a16:creationId xmlns:a16="http://schemas.microsoft.com/office/drawing/2014/main" id="{33EA453D-E925-4C4C-A1E9-D54E82602D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3" name="Freeform 43">
              <a:extLst>
                <a:ext uri="{FF2B5EF4-FFF2-40B4-BE49-F238E27FC236}">
                  <a16:creationId xmlns:a16="http://schemas.microsoft.com/office/drawing/2014/main" id="{CBA4AF6C-8831-A34A-91A3-CC6ED3566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4" name="Freeform 44">
              <a:extLst>
                <a:ext uri="{FF2B5EF4-FFF2-40B4-BE49-F238E27FC236}">
                  <a16:creationId xmlns:a16="http://schemas.microsoft.com/office/drawing/2014/main" id="{8B12A352-6C2B-B94E-82E0-45D881BB7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5" name="Picture 4">
            <a:extLst>
              <a:ext uri="{FF2B5EF4-FFF2-40B4-BE49-F238E27FC236}">
                <a16:creationId xmlns:a16="http://schemas.microsoft.com/office/drawing/2014/main" id="{A32EF001-B3D3-464A-8C63-9D062729B818}"/>
              </a:ext>
            </a:extLst>
          </p:cNvPr>
          <p:cNvPicPr>
            <a:picLocks noChangeAspect="1"/>
          </p:cNvPicPr>
          <p:nvPr/>
        </p:nvPicPr>
        <p:blipFill>
          <a:blip r:embed="rId2"/>
          <a:stretch>
            <a:fillRect/>
          </a:stretch>
        </p:blipFill>
        <p:spPr>
          <a:xfrm>
            <a:off x="6578991" y="161642"/>
            <a:ext cx="5613010" cy="6534715"/>
          </a:xfrm>
          <a:prstGeom prst="rect">
            <a:avLst/>
          </a:prstGeom>
        </p:spPr>
      </p:pic>
      <p:cxnSp>
        <p:nvCxnSpPr>
          <p:cNvPr id="48" name="Straight Connector 47">
            <a:extLst>
              <a:ext uri="{FF2B5EF4-FFF2-40B4-BE49-F238E27FC236}">
                <a16:creationId xmlns:a16="http://schemas.microsoft.com/office/drawing/2014/main" id="{F1B96028-BC88-E342-92F9-2077614638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010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5998F6F-5F53-4966-A882-7B1571E067FC}"/>
              </a:ext>
            </a:extLst>
          </p:cNvPr>
          <p:cNvPicPr>
            <a:picLocks noChangeAspect="1"/>
          </p:cNvPicPr>
          <p:nvPr/>
        </p:nvPicPr>
        <p:blipFill>
          <a:blip r:embed="rId2"/>
          <a:stretch>
            <a:fillRect/>
          </a:stretch>
        </p:blipFill>
        <p:spPr>
          <a:xfrm>
            <a:off x="731520" y="367495"/>
            <a:ext cx="10860258" cy="6294896"/>
          </a:xfrm>
          <a:prstGeom prst="rect">
            <a:avLst/>
          </a:prstGeom>
        </p:spPr>
      </p:pic>
    </p:spTree>
    <p:extLst>
      <p:ext uri="{BB962C8B-B14F-4D97-AF65-F5344CB8AC3E}">
        <p14:creationId xmlns:p14="http://schemas.microsoft.com/office/powerpoint/2010/main" val="360705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0717C9-D3A9-48F7-A6B8-E1EC88963838}"/>
              </a:ext>
            </a:extLst>
          </p:cNvPr>
          <p:cNvPicPr>
            <a:picLocks noChangeAspect="1"/>
          </p:cNvPicPr>
          <p:nvPr/>
        </p:nvPicPr>
        <p:blipFill>
          <a:blip r:embed="rId2"/>
          <a:stretch>
            <a:fillRect/>
          </a:stretch>
        </p:blipFill>
        <p:spPr>
          <a:xfrm>
            <a:off x="3009900" y="483499"/>
            <a:ext cx="6172200" cy="5891002"/>
          </a:xfrm>
          <a:prstGeom prst="rect">
            <a:avLst/>
          </a:prstGeom>
        </p:spPr>
      </p:pic>
    </p:spTree>
    <p:extLst>
      <p:ext uri="{BB962C8B-B14F-4D97-AF65-F5344CB8AC3E}">
        <p14:creationId xmlns:p14="http://schemas.microsoft.com/office/powerpoint/2010/main" val="4068159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552E94-E165-4466-9D24-F367837D40D2}"/>
              </a:ext>
            </a:extLst>
          </p:cNvPr>
          <p:cNvPicPr>
            <a:picLocks noChangeAspect="1"/>
          </p:cNvPicPr>
          <p:nvPr/>
        </p:nvPicPr>
        <p:blipFill>
          <a:blip r:embed="rId2"/>
          <a:stretch>
            <a:fillRect/>
          </a:stretch>
        </p:blipFill>
        <p:spPr>
          <a:xfrm>
            <a:off x="1319871" y="844062"/>
            <a:ext cx="9723267" cy="5262430"/>
          </a:xfrm>
          <a:prstGeom prst="rect">
            <a:avLst/>
          </a:prstGeom>
        </p:spPr>
      </p:pic>
    </p:spTree>
    <p:extLst>
      <p:ext uri="{BB962C8B-B14F-4D97-AF65-F5344CB8AC3E}">
        <p14:creationId xmlns:p14="http://schemas.microsoft.com/office/powerpoint/2010/main" val="1232302447"/>
      </p:ext>
    </p:extLst>
  </p:cSld>
  <p:clrMapOvr>
    <a:masterClrMapping/>
  </p:clrMapOvr>
</p:sld>
</file>

<file path=ppt/theme/theme1.xml><?xml version="1.0" encoding="utf-8"?>
<a:theme xmlns:a="http://schemas.openxmlformats.org/drawingml/2006/main" name="PunchcardVTI">
  <a:themeElements>
    <a:clrScheme name="AnalogousFromDarkSeedLeftStep">
      <a:dk1>
        <a:srgbClr val="000000"/>
      </a:dk1>
      <a:lt1>
        <a:srgbClr val="FFFFFF"/>
      </a:lt1>
      <a:dk2>
        <a:srgbClr val="22283C"/>
      </a:dk2>
      <a:lt2>
        <a:srgbClr val="E2E3E8"/>
      </a:lt2>
      <a:accent1>
        <a:srgbClr val="BA9E49"/>
      </a:accent1>
      <a:accent2>
        <a:srgbClr val="B1623B"/>
      </a:accent2>
      <a:accent3>
        <a:srgbClr val="C34D57"/>
      </a:accent3>
      <a:accent4>
        <a:srgbClr val="B13B76"/>
      </a:accent4>
      <a:accent5>
        <a:srgbClr val="C34DB9"/>
      </a:accent5>
      <a:accent6>
        <a:srgbClr val="8A3BB1"/>
      </a:accent6>
      <a:hlink>
        <a:srgbClr val="BF3F9F"/>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otalTime>543</TotalTime>
  <Words>665</Words>
  <Application>Microsoft Office PowerPoint</Application>
  <PresentationFormat>Widescreen</PresentationFormat>
  <Paragraphs>41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Neue Haas Grotesk Text Pro</vt:lpstr>
      <vt:lpstr>PunchcardVTI</vt:lpstr>
      <vt:lpstr>India Urbanization </vt:lpstr>
      <vt:lpstr>Urban Area-Definition in India</vt:lpstr>
      <vt:lpstr>China Urbanization</vt:lpstr>
      <vt:lpstr>China Urbanization </vt:lpstr>
      <vt:lpstr>India Urbanization </vt:lpstr>
      <vt:lpstr>India level of urbanization 2011</vt:lpstr>
      <vt:lpstr>PowerPoint Presentation</vt:lpstr>
      <vt:lpstr>PowerPoint Presentation</vt:lpstr>
      <vt:lpstr>PowerPoint Presentation</vt:lpstr>
      <vt:lpstr>India Urbanization: The census towns </vt:lpstr>
      <vt:lpstr>India Urbanization: The census towns</vt:lpstr>
      <vt:lpstr>Statutory vs Census Towns</vt:lpstr>
      <vt:lpstr>Other variables of comparison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Urbanization </dc:title>
  <dc:creator>Paramita Rahayu</dc:creator>
  <cp:lastModifiedBy>Paramita Rahayu</cp:lastModifiedBy>
  <cp:revision>8</cp:revision>
  <dcterms:created xsi:type="dcterms:W3CDTF">2021-11-08T03:14:40Z</dcterms:created>
  <dcterms:modified xsi:type="dcterms:W3CDTF">2021-11-09T04:10:06Z</dcterms:modified>
</cp:coreProperties>
</file>