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83" r:id="rId11"/>
    <p:sldId id="288" r:id="rId12"/>
    <p:sldId id="289" r:id="rId13"/>
    <p:sldId id="290" r:id="rId14"/>
    <p:sldId id="277" r:id="rId15"/>
    <p:sldId id="279" r:id="rId16"/>
    <p:sldId id="280" r:id="rId17"/>
    <p:sldId id="284" r:id="rId18"/>
    <p:sldId id="285" r:id="rId19"/>
    <p:sldId id="286" r:id="rId20"/>
    <p:sldId id="287" r:id="rId21"/>
    <p:sldId id="291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56" y="-15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3DE0-15E9-43CB-8A0B-E4D88A31459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6.png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11" Type="http://schemas.openxmlformats.org/officeDocument/2006/relationships/image" Target="../media/image44.png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3.png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38275"/>
            <a:ext cx="6629400" cy="543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Carilah</a:t>
            </a:r>
            <a:r>
              <a:rPr lang="en-US" dirty="0" smtClean="0"/>
              <a:t> integral </a:t>
            </a:r>
            <a:r>
              <a:rPr lang="en-US" dirty="0" err="1" smtClean="0"/>
              <a:t>dari</a:t>
            </a:r>
            <a:endParaRPr lang="en-US" dirty="0"/>
          </a:p>
        </p:txBody>
      </p:sp>
      <p:graphicFrame>
        <p:nvGraphicFramePr>
          <p:cNvPr id="40962" name="Object 3"/>
          <p:cNvGraphicFramePr>
            <a:graphicFrameLocks noChangeAspect="1"/>
          </p:cNvGraphicFramePr>
          <p:nvPr/>
        </p:nvGraphicFramePr>
        <p:xfrm>
          <a:off x="914400" y="2209800"/>
          <a:ext cx="2133600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Equation" r:id="rId3" imgW="1168200" imgH="965160" progId="Equation.3">
                  <p:embed/>
                </p:oleObj>
              </mc:Choice>
              <mc:Fallback>
                <p:oleObj name="Equation" r:id="rId3" imgW="1168200" imgH="965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2133600" cy="176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953000" y="2438400"/>
          <a:ext cx="238918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Equation" r:id="rId5" imgW="1307880" imgH="2247840" progId="Equation.3">
                  <p:embed/>
                </p:oleObj>
              </mc:Choice>
              <mc:Fallback>
                <p:oleObj name="Equation" r:id="rId5" imgW="1307880" imgH="2247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438400"/>
                        <a:ext cx="2389188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976480"/>
              </p:ext>
            </p:extLst>
          </p:nvPr>
        </p:nvGraphicFramePr>
        <p:xfrm>
          <a:off x="228600" y="414337"/>
          <a:ext cx="3038475" cy="683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Equation" r:id="rId3" imgW="2514600" imgH="5638680" progId="Equation.3">
                  <p:embed/>
                </p:oleObj>
              </mc:Choice>
              <mc:Fallback>
                <p:oleObj name="Equation" r:id="rId3" imgW="2514600" imgH="5638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4337"/>
                        <a:ext cx="3038475" cy="6831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766277"/>
              </p:ext>
            </p:extLst>
          </p:nvPr>
        </p:nvGraphicFramePr>
        <p:xfrm>
          <a:off x="3429000" y="414337"/>
          <a:ext cx="5465762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name="Equation" r:id="rId5" imgW="4419360" imgH="3213000" progId="Equation.3">
                  <p:embed/>
                </p:oleObj>
              </mc:Choice>
              <mc:Fallback>
                <p:oleObj name="Equation" r:id="rId5" imgW="4419360" imgH="3213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414337"/>
                        <a:ext cx="5465762" cy="3973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267075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0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675290"/>
              </p:ext>
            </p:extLst>
          </p:nvPr>
        </p:nvGraphicFramePr>
        <p:xfrm>
          <a:off x="146050" y="-4763"/>
          <a:ext cx="2071688" cy="7359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Equation" r:id="rId3" imgW="1752480" imgH="6210000" progId="Equation.3">
                  <p:embed/>
                </p:oleObj>
              </mc:Choice>
              <mc:Fallback>
                <p:oleObj name="Equation" r:id="rId3" imgW="1752480" imgH="6210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-4763"/>
                        <a:ext cx="2071688" cy="73596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694681"/>
              </p:ext>
            </p:extLst>
          </p:nvPr>
        </p:nvGraphicFramePr>
        <p:xfrm>
          <a:off x="2752726" y="-76200"/>
          <a:ext cx="2971799" cy="2459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Equation" r:id="rId5" imgW="2145960" imgH="2209680" progId="Equation.3">
                  <p:embed/>
                </p:oleObj>
              </mc:Choice>
              <mc:Fallback>
                <p:oleObj name="Equation" r:id="rId5" imgW="2145960" imgH="220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52726" y="-76200"/>
                        <a:ext cx="2971799" cy="2459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5146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95947"/>
              </p:ext>
            </p:extLst>
          </p:nvPr>
        </p:nvGraphicFramePr>
        <p:xfrm>
          <a:off x="6172201" y="152400"/>
          <a:ext cx="1435100" cy="591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7" name="Equation" r:id="rId7" imgW="1434960" imgH="5918040" progId="Equation.3">
                  <p:embed/>
                </p:oleObj>
              </mc:Choice>
              <mc:Fallback>
                <p:oleObj name="Equation" r:id="rId7" imgW="1434960" imgH="5918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72201" y="152400"/>
                        <a:ext cx="1435100" cy="591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5943600" y="-4763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6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511345"/>
              </p:ext>
            </p:extLst>
          </p:nvPr>
        </p:nvGraphicFramePr>
        <p:xfrm>
          <a:off x="304800" y="244475"/>
          <a:ext cx="2590800" cy="367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Equation" r:id="rId3" imgW="2234880" imgH="3174840" progId="Equation.3">
                  <p:embed/>
                </p:oleObj>
              </mc:Choice>
              <mc:Fallback>
                <p:oleObj name="Equation" r:id="rId3" imgW="2234880" imgH="3174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244475"/>
                        <a:ext cx="2590800" cy="367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532548"/>
              </p:ext>
            </p:extLst>
          </p:nvPr>
        </p:nvGraphicFramePr>
        <p:xfrm>
          <a:off x="3657600" y="231775"/>
          <a:ext cx="4546600" cy="678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Equation" r:id="rId5" imgW="4546440" imgH="6781680" progId="Equation.3">
                  <p:embed/>
                </p:oleObj>
              </mc:Choice>
              <mc:Fallback>
                <p:oleObj name="Equation" r:id="rId5" imgW="4546440" imgH="6781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231775"/>
                        <a:ext cx="4546600" cy="678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429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4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Hiperbola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inversnya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219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Definisi</a:t>
            </a:r>
            <a:r>
              <a:rPr lang="en-US" sz="2400" b="1" dirty="0" smtClean="0"/>
              <a:t>:</a:t>
            </a:r>
          </a:p>
          <a:p>
            <a:r>
              <a:rPr lang="en-US" sz="2400" dirty="0" err="1" smtClean="0"/>
              <a:t>Fungsi</a:t>
            </a:r>
            <a:r>
              <a:rPr lang="en-US" sz="2400" dirty="0" smtClean="0"/>
              <a:t> sinus </a:t>
            </a:r>
            <a:r>
              <a:rPr lang="en-US" sz="2400" dirty="0" err="1" smtClean="0"/>
              <a:t>hiperbola</a:t>
            </a:r>
            <a:r>
              <a:rPr lang="en-US" sz="2400" dirty="0" smtClean="0"/>
              <a:t>, </a:t>
            </a:r>
            <a:r>
              <a:rPr lang="en-US" sz="2400" dirty="0" err="1" smtClean="0"/>
              <a:t>cosinus</a:t>
            </a:r>
            <a:r>
              <a:rPr lang="en-US" sz="2400" dirty="0" smtClean="0"/>
              <a:t> </a:t>
            </a:r>
            <a:r>
              <a:rPr lang="en-US" sz="2400" dirty="0" err="1" smtClean="0"/>
              <a:t>hiperbola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lain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337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557513"/>
              </p:ext>
            </p:extLst>
          </p:nvPr>
        </p:nvGraphicFramePr>
        <p:xfrm>
          <a:off x="152400" y="2819400"/>
          <a:ext cx="5627688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Equation" r:id="rId3" imgW="5257800" imgH="3301920" progId="Equation.3">
                  <p:embed/>
                </p:oleObj>
              </mc:Choice>
              <mc:Fallback>
                <p:oleObj name="Equation" r:id="rId3" imgW="5257800" imgH="3301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19400"/>
                        <a:ext cx="5627688" cy="3541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2667000"/>
            <a:ext cx="6324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Catatan</a:t>
            </a:r>
            <a:r>
              <a:rPr lang="en-US" sz="2000" b="1" dirty="0" smtClean="0"/>
              <a:t>:</a:t>
            </a:r>
          </a:p>
          <a:p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sinh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asalnya</a:t>
            </a:r>
            <a:r>
              <a:rPr lang="en-US" sz="2000" dirty="0" smtClean="0"/>
              <a:t> R,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R</a:t>
            </a:r>
          </a:p>
          <a:p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cosh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asalnya</a:t>
            </a:r>
            <a:r>
              <a:rPr lang="en-US" sz="2000" dirty="0" smtClean="0"/>
              <a:t> R,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[1,∞)</a:t>
            </a:r>
          </a:p>
          <a:p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tanh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asalnya</a:t>
            </a:r>
            <a:r>
              <a:rPr lang="en-US" sz="2000" dirty="0" smtClean="0"/>
              <a:t> R,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(-1,1)</a:t>
            </a:r>
          </a:p>
          <a:p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smtClean="0"/>
              <a:t>sech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asalnya</a:t>
            </a:r>
            <a:r>
              <a:rPr lang="en-US" sz="2000" dirty="0" smtClean="0"/>
              <a:t> R,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(0,1]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Hiperbola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inversnya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2192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hiperbolis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kenal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endParaRPr lang="en-US" sz="2400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33400" y="2057400"/>
          <a:ext cx="4535488" cy="205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5" name="Equation" r:id="rId3" imgW="2552400" imgH="1155600" progId="Equation.3">
                  <p:embed/>
                </p:oleObj>
              </mc:Choice>
              <mc:Fallback>
                <p:oleObj name="Equation" r:id="rId3" imgW="2552400" imgH="1155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57400"/>
                        <a:ext cx="4535488" cy="205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948238" y="4468813"/>
          <a:ext cx="25304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6" name="Equation" r:id="rId5" imgW="1180800" imgH="203040" progId="Equation.3">
                  <p:embed/>
                </p:oleObj>
              </mc:Choice>
              <mc:Fallback>
                <p:oleObj name="Equation" r:id="rId5" imgW="11808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4468813"/>
                        <a:ext cx="25304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459304"/>
              </p:ext>
            </p:extLst>
          </p:nvPr>
        </p:nvGraphicFramePr>
        <p:xfrm>
          <a:off x="533400" y="5081052"/>
          <a:ext cx="5721350" cy="1584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7" name="Equation" r:id="rId7" imgW="4673520" imgH="1295280" progId="Equation.3">
                  <p:embed/>
                </p:oleObj>
              </mc:Choice>
              <mc:Fallback>
                <p:oleObj name="Equation" r:id="rId7" imgW="46735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81052"/>
                        <a:ext cx="5721350" cy="1584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Hiperbola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inversnya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2192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hiperbolik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trigonometri</a:t>
            </a:r>
            <a:r>
              <a:rPr lang="en-US" sz="2400" dirty="0" smtClean="0"/>
              <a:t> (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kadang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33400" y="2209800"/>
          <a:ext cx="2843213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3" imgW="1600200" imgH="1422360" progId="Equation.3">
                  <p:embed/>
                </p:oleObj>
              </mc:Choice>
              <mc:Fallback>
                <p:oleObj name="Equation" r:id="rId3" imgW="1600200" imgH="1422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2843213" cy="253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 l="3030" r="3828"/>
          <a:stretch>
            <a:fillRect/>
          </a:stretch>
        </p:blipFill>
        <p:spPr bwMode="auto">
          <a:xfrm>
            <a:off x="3581400" y="2209800"/>
            <a:ext cx="55626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Hiperbola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inversnya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219200"/>
            <a:ext cx="80772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integral: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hiperbola</a:t>
            </a:r>
            <a:r>
              <a:rPr lang="en-US" sz="2400" b="1" dirty="0" smtClean="0"/>
              <a:t> </a:t>
            </a:r>
          </a:p>
          <a:p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satu-satu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asalnya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endParaRPr lang="en-US" sz="2400" dirty="0" smtClean="0"/>
          </a:p>
          <a:p>
            <a:r>
              <a:rPr lang="en-US" sz="2400" dirty="0" smtClean="0"/>
              <a:t>           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533400" y="1752600"/>
          <a:ext cx="3340100" cy="321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8" name="Equation" r:id="rId3" imgW="1879560" imgH="1803240" progId="Equation.3">
                  <p:embed/>
                </p:oleObj>
              </mc:Choice>
              <mc:Fallback>
                <p:oleObj name="Equation" r:id="rId3" imgW="1879560" imgH="1803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3340100" cy="321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3"/>
          <p:cNvGraphicFramePr>
            <a:graphicFrameLocks noChangeAspect="1"/>
          </p:cNvGraphicFramePr>
          <p:nvPr/>
        </p:nvGraphicFramePr>
        <p:xfrm>
          <a:off x="533400" y="6324600"/>
          <a:ext cx="9032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9" name="Equation" r:id="rId5" imgW="507960" imgH="203040" progId="Equation.3">
                  <p:embed/>
                </p:oleObj>
              </mc:Choice>
              <mc:Fallback>
                <p:oleObj name="Equation" r:id="rId5" imgW="5079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324600"/>
                        <a:ext cx="9032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3"/>
          <p:cNvGraphicFramePr>
            <a:graphicFrameLocks noChangeAspect="1"/>
          </p:cNvGraphicFramePr>
          <p:nvPr/>
        </p:nvGraphicFramePr>
        <p:xfrm>
          <a:off x="2351088" y="6324600"/>
          <a:ext cx="927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Equation" r:id="rId7" imgW="520560" imgH="203040" progId="Equation.3">
                  <p:embed/>
                </p:oleObj>
              </mc:Choice>
              <mc:Fallback>
                <p:oleObj name="Equation" r:id="rId7" imgW="5205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6324600"/>
                        <a:ext cx="9271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Hiperbola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inversnya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2192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Definisi</a:t>
            </a:r>
            <a:r>
              <a:rPr lang="en-US" sz="2400" b="1" dirty="0" smtClean="0"/>
              <a:t>:</a:t>
            </a:r>
          </a:p>
          <a:p>
            <a:r>
              <a:rPr lang="en-US" sz="2400" dirty="0" err="1" smtClean="0"/>
              <a:t>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                         </a:t>
            </a:r>
            <a:r>
              <a:rPr lang="en-US" sz="2400" dirty="0" err="1" smtClean="0"/>
              <a:t>untuk</a:t>
            </a:r>
            <a:endParaRPr lang="en-US" sz="2400" dirty="0" smtClean="0"/>
          </a:p>
          <a:p>
            <a:r>
              <a:rPr lang="en-US" sz="2400" dirty="0" err="1" smtClean="0"/>
              <a:t>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tanh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                      </a:t>
            </a:r>
          </a:p>
          <a:p>
            <a:r>
              <a:rPr lang="en-US" sz="2400" dirty="0" err="1" smtClean="0"/>
              <a:t>untuk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hiperbola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41988" name="Object 3"/>
          <p:cNvGraphicFramePr>
            <a:graphicFrameLocks noChangeAspect="1"/>
          </p:cNvGraphicFramePr>
          <p:nvPr/>
        </p:nvGraphicFramePr>
        <p:xfrm>
          <a:off x="6096000" y="1600200"/>
          <a:ext cx="28003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0" name="Equation" r:id="rId3" imgW="1574640" imgH="228600" progId="Equation.3">
                  <p:embed/>
                </p:oleObj>
              </mc:Choice>
              <mc:Fallback>
                <p:oleObj name="Equation" r:id="rId3" imgW="1574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600200"/>
                        <a:ext cx="280035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6062663" y="2286000"/>
          <a:ext cx="286861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1" name="Equation" r:id="rId5" imgW="1612800" imgH="228600" progId="Equation.3">
                  <p:embed/>
                </p:oleObj>
              </mc:Choice>
              <mc:Fallback>
                <p:oleObj name="Equation" r:id="rId5" imgW="16128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2286000"/>
                        <a:ext cx="2868612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3"/>
          <p:cNvGraphicFramePr>
            <a:graphicFrameLocks noChangeAspect="1"/>
          </p:cNvGraphicFramePr>
          <p:nvPr/>
        </p:nvGraphicFramePr>
        <p:xfrm>
          <a:off x="1371600" y="2057400"/>
          <a:ext cx="1331913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2" name="Equation" r:id="rId7" imgW="749160" imgH="139680" progId="Equation.3">
                  <p:embed/>
                </p:oleObj>
              </mc:Choice>
              <mc:Fallback>
                <p:oleObj name="Equation" r:id="rId7" imgW="74916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1331913" cy="249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3"/>
          <p:cNvGraphicFramePr>
            <a:graphicFrameLocks noChangeAspect="1"/>
          </p:cNvGraphicFramePr>
          <p:nvPr/>
        </p:nvGraphicFramePr>
        <p:xfrm>
          <a:off x="1371600" y="2874962"/>
          <a:ext cx="1331913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3" name="Equation" r:id="rId9" imgW="749160" imgH="139680" progId="Equation.3">
                  <p:embed/>
                </p:oleObj>
              </mc:Choice>
              <mc:Fallback>
                <p:oleObj name="Equation" r:id="rId9" imgW="749160" imgH="13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74962"/>
                        <a:ext cx="1331913" cy="249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10" cstate="print">
            <a:lum contrast="40000"/>
          </a:blip>
          <a:srcRect/>
          <a:stretch>
            <a:fillRect/>
          </a:stretch>
        </p:blipFill>
        <p:spPr bwMode="auto">
          <a:xfrm>
            <a:off x="-152400" y="4054444"/>
            <a:ext cx="4948518" cy="24987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6174" y="4038600"/>
            <a:ext cx="4357826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Hiperbola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inversnya</a:t>
            </a:r>
            <a:endParaRPr lang="en-US" dirty="0"/>
          </a:p>
        </p:txBody>
      </p: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9343"/>
            <a:ext cx="7772400" cy="508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13716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Grafik</a:t>
            </a:r>
            <a:r>
              <a:rPr lang="en-US" b="1" dirty="0" smtClean="0"/>
              <a:t> </a:t>
            </a:r>
            <a:r>
              <a:rPr lang="en-US" b="1" dirty="0" err="1" smtClean="0"/>
              <a:t>invers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hiperbola</a:t>
            </a:r>
            <a:r>
              <a:rPr lang="en-US" b="1" dirty="0" smtClean="0"/>
              <a:t>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458200" cy="260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38600"/>
            <a:ext cx="808692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 flipV="1">
            <a:off x="1143000" y="4133566"/>
            <a:ext cx="2286000" cy="2419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480393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4632" y="1219200"/>
            <a:ext cx="450664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Pembahasan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600" y="1143000"/>
                <a:ext cx="3369577" cy="49425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19. </m:t>
                      </m:r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𝑠𝑖𝑛h𝑥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𝑠𝑖𝑛h𝑥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coshx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tanhx</m:t>
                      </m:r>
                    </m:oMath>
                  </m:oMathPara>
                </a14:m>
                <a:endParaRPr lang="en-GB" b="0" dirty="0" smtClean="0"/>
              </a:p>
              <a:p>
                <a:endParaRPr lang="en-GB" b="0" dirty="0" smtClean="0"/>
              </a:p>
              <a:p>
                <a:endParaRPr lang="en-GB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𝑥𝑐𝑜𝑠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 smtClean="0"/>
              </a:p>
              <a:p>
                <a:r>
                  <a:rPr lang="en-GB" dirty="0" err="1" smtClean="0"/>
                  <a:t>Mis</a:t>
                </a:r>
                <a:r>
                  <a:rPr lang="en-GB" dirty="0" smtClean="0"/>
                  <a:t> u=x </a:t>
                </a:r>
                <a:r>
                  <a:rPr lang="en-GB" dirty="0" err="1" smtClean="0"/>
                  <a:t>dan</a:t>
                </a:r>
                <a:r>
                  <a:rPr lang="en-GB" dirty="0" smtClean="0"/>
                  <a:t> v=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=1.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eqArr>
                            <m:eqArr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.3</m:t>
                              </m:r>
                            </m:e>
                            <m:e/>
                          </m:eqArr>
                        </m:e>
                      </m:func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  <a:endParaRPr lang="en-GB" dirty="0" smtClean="0"/>
              </a:p>
              <a:p>
                <a:endParaRPr lang="en-GB" dirty="0" smtClean="0"/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143000"/>
                <a:ext cx="3369577" cy="4942571"/>
              </a:xfrm>
              <a:prstGeom prst="rect">
                <a:avLst/>
              </a:prstGeom>
              <a:blipFill rotWithShape="0">
                <a:blip r:embed="rId2"/>
                <a:stretch>
                  <a:fillRect l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0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1000" y="304800"/>
                <a:ext cx="5021118" cy="5863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44. 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𝑡𝑎𝑛h𝑥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𝑐𝑜𝑠h𝑥</m:t>
                                  </m:r>
                                </m:e>
                              </m:d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 smtClean="0"/>
              </a:p>
              <a:p>
                <a:r>
                  <a:rPr lang="en-GB" dirty="0" err="1" smtClean="0"/>
                  <a:t>Mis</a:t>
                </a:r>
                <a:r>
                  <a:rPr lang="en-GB" dirty="0" smtClean="0"/>
                  <a:t> u=</a:t>
                </a:r>
                <a:r>
                  <a:rPr lang="en-GB" dirty="0" err="1" smtClean="0"/>
                  <a:t>coshx</a:t>
                </a:r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𝑠𝑖𝑛h𝑥</m:t>
                      </m:r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𝑠𝑖𝑛h𝑥𝑑𝑥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𝑠𝑖𝑛h𝑥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𝑐𝑜𝑠h𝑥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𝑐𝑜𝑠h𝑥</m:t>
                                  </m:r>
                                </m:e>
                              </m:d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r>
                  <a:rPr lang="en-GB" i="1" dirty="0" err="1" smtClean="0">
                    <a:latin typeface="Cambria Math" panose="02040503050406030204" pitchFamily="18" charset="0"/>
                  </a:rPr>
                  <a:t>Mis</a:t>
                </a:r>
                <a:r>
                  <a:rPr lang="en-GB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GB" dirty="0" err="1" smtClean="0">
                    <a:latin typeface="Cambria Math" panose="02040503050406030204" pitchFamily="18" charset="0"/>
                  </a:rPr>
                  <a:t>ln</a:t>
                </a:r>
                <a:r>
                  <a:rPr lang="en-GB" dirty="0" smtClean="0">
                    <a:latin typeface="Cambria Math" panose="02040503050406030204" pitchFamily="18" charset="0"/>
                  </a:rPr>
                  <a:t> u = v</a:t>
                </a:r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𝑙𝑛𝑢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𝑙𝑛𝑐𝑜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𝑠h𝑥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5021118" cy="5863400"/>
              </a:xfrm>
              <a:prstGeom prst="rect">
                <a:avLst/>
              </a:prstGeom>
              <a:blipFill rotWithShape="0">
                <a:blip r:embed="rId2"/>
                <a:stretch>
                  <a:fillRect l="-2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1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rgbClr val="66FF66"/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7315200" cy="306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4343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3. y= </a:t>
            </a:r>
            <a:r>
              <a:rPr lang="en-U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tg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x</a:t>
            </a:r>
            <a:endParaRPr lang="en-US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 t="12283" b="4342"/>
          <a:stretch>
            <a:fillRect/>
          </a:stretch>
        </p:blipFill>
        <p:spPr bwMode="auto">
          <a:xfrm>
            <a:off x="1676400" y="3962400"/>
            <a:ext cx="3695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rgbClr val="66FF66"/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4. y= sec x</a:t>
            </a:r>
            <a:endParaRPr lang="en-US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429000" cy="384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33800" y="1295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5. y= cosec x</a:t>
            </a:r>
            <a:endParaRPr lang="en-US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905000"/>
            <a:ext cx="3886200" cy="369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rgbClr val="66FF66"/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4. y= </a:t>
            </a:r>
            <a:r>
              <a:rPr lang="en-U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ctg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x</a:t>
            </a:r>
            <a:endParaRPr lang="en-US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4267200" cy="445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rgbClr val="66FF66"/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Grafik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y=</a:t>
            </a:r>
            <a:r>
              <a:rPr lang="en-US" sz="2400" dirty="0" err="1" smtClean="0"/>
              <a:t>sinx</a:t>
            </a:r>
            <a:r>
              <a:rPr lang="en-US" sz="2400" dirty="0" smtClean="0"/>
              <a:t> pd interval                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y=x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72980" y="1245079"/>
          <a:ext cx="1143000" cy="388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Equation" r:id="rId3" imgW="672840" imgH="228600" progId="Equation.3">
                  <p:embed/>
                </p:oleObj>
              </mc:Choice>
              <mc:Fallback>
                <p:oleObj name="Equation" r:id="rId3" imgW="67284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2980" y="1245079"/>
                        <a:ext cx="1143000" cy="388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743200" y="1600200"/>
          <a:ext cx="9318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Equation" r:id="rId5" imgW="558720" imgH="393480" progId="Equation.3">
                  <p:embed/>
                </p:oleObj>
              </mc:Choice>
              <mc:Fallback>
                <p:oleObj name="Equation" r:id="rId5" imgW="5587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93186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35060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Grafik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grafik</a:t>
            </a:r>
            <a:r>
              <a:rPr lang="en-US" sz="2400" dirty="0" smtClean="0"/>
              <a:t> y=</a:t>
            </a:r>
            <a:r>
              <a:rPr lang="en-US" sz="2400" dirty="0" err="1" smtClean="0"/>
              <a:t>cosx</a:t>
            </a:r>
            <a:r>
              <a:rPr lang="en-US" sz="2400" dirty="0" smtClean="0"/>
              <a:t> pd interval        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y=x</a:t>
            </a:r>
            <a:endParaRPr lang="en-US" sz="2400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081790" y="4343400"/>
          <a:ext cx="11858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7" imgW="698400" imgH="228600" progId="Equation.3">
                  <p:embed/>
                </p:oleObj>
              </mc:Choice>
              <mc:Fallback>
                <p:oleObj name="Equation" r:id="rId7" imgW="698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790" y="4343400"/>
                        <a:ext cx="1185862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352800" y="4800600"/>
          <a:ext cx="5937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9" imgW="355320" imgH="203040" progId="Equation.3">
                  <p:embed/>
                </p:oleObj>
              </mc:Choice>
              <mc:Fallback>
                <p:oleObj name="Equation" r:id="rId9" imgW="3553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00600"/>
                        <a:ext cx="5937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1" cstate="print"/>
          <a:srcRect l="6596" t="21622" r="64194" b="8108"/>
          <a:stretch>
            <a:fillRect/>
          </a:stretch>
        </p:blipFill>
        <p:spPr bwMode="auto">
          <a:xfrm rot="16200000" flipV="1">
            <a:off x="190500" y="20955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2" cstate="print"/>
          <a:srcRect l="19792" t="27349" r="51041" b="5520"/>
          <a:stretch>
            <a:fillRect/>
          </a:stretch>
        </p:blipFill>
        <p:spPr bwMode="auto">
          <a:xfrm rot="5400000" flipH="1">
            <a:off x="6743700" y="4762500"/>
            <a:ext cx="2133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3400" y="25146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Kesamaan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invers</a:t>
            </a:r>
            <a:r>
              <a:rPr lang="en-US" sz="2400" dirty="0" smtClean="0"/>
              <a:t> </a:t>
            </a:r>
            <a:r>
              <a:rPr lang="en-US" sz="2400" dirty="0" err="1" smtClean="0"/>
              <a:t>trigonometri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mengingat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segitiga</a:t>
            </a:r>
            <a:r>
              <a:rPr lang="en-US" sz="2400" dirty="0" smtClean="0"/>
              <a:t> siku2 </a:t>
            </a:r>
            <a:r>
              <a:rPr lang="en-US" sz="2400" dirty="0" err="1" smtClean="0"/>
              <a:t>disamping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rgbClr val="66FF66"/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335107"/>
              </p:ext>
            </p:extLst>
          </p:nvPr>
        </p:nvGraphicFramePr>
        <p:xfrm>
          <a:off x="390525" y="3352800"/>
          <a:ext cx="286107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0" name="Equation" r:id="rId3" imgW="2247840" imgH="1574640" progId="Equation.3">
                  <p:embed/>
                </p:oleObj>
              </mc:Choice>
              <mc:Fallback>
                <p:oleObj name="Equation" r:id="rId3" imgW="2247840" imgH="1574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352800"/>
                        <a:ext cx="2861072" cy="200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1219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invers</a:t>
            </a:r>
            <a:r>
              <a:rPr lang="en-US" sz="2400" dirty="0" smtClean="0"/>
              <a:t> </a:t>
            </a:r>
            <a:r>
              <a:rPr lang="en-US" sz="2400" dirty="0" err="1" smtClean="0"/>
              <a:t>trigonometri</a:t>
            </a:r>
            <a:r>
              <a:rPr lang="en-US" sz="2400" dirty="0" smtClean="0"/>
              <a:t> yang lain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asalnya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trigonometri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x=y</a:t>
            </a:r>
            <a:endParaRPr lang="en-US" sz="2400" dirty="0"/>
          </a:p>
        </p:txBody>
      </p:sp>
      <p:sp>
        <p:nvSpPr>
          <p:cNvPr id="14" name="Right Triangle 13"/>
          <p:cNvSpPr/>
          <p:nvPr/>
        </p:nvSpPr>
        <p:spPr>
          <a:xfrm flipH="1">
            <a:off x="4267200" y="3352800"/>
            <a:ext cx="2514600" cy="1524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579899"/>
              </p:ext>
            </p:extLst>
          </p:nvPr>
        </p:nvGraphicFramePr>
        <p:xfrm>
          <a:off x="4576762" y="4600431"/>
          <a:ext cx="656135" cy="276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1" name="Equation" r:id="rId5" imgW="634680" imgH="266400" progId="Equation.3">
                  <p:embed/>
                </p:oleObj>
              </mc:Choice>
              <mc:Fallback>
                <p:oleObj name="Equation" r:id="rId5" imgW="63468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2" y="4600431"/>
                        <a:ext cx="656135" cy="2763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5"/>
          <p:cNvSpPr/>
          <p:nvPr/>
        </p:nvSpPr>
        <p:spPr>
          <a:xfrm>
            <a:off x="4766872" y="4601980"/>
            <a:ext cx="104931" cy="254833"/>
          </a:xfrm>
          <a:custGeom>
            <a:avLst/>
            <a:gdLst>
              <a:gd name="connsiteX0" fmla="*/ 104931 w 104931"/>
              <a:gd name="connsiteY0" fmla="*/ 254833 h 254833"/>
              <a:gd name="connsiteX1" fmla="*/ 104931 w 104931"/>
              <a:gd name="connsiteY1" fmla="*/ 44971 h 254833"/>
              <a:gd name="connsiteX2" fmla="*/ 0 w 104931"/>
              <a:gd name="connsiteY2" fmla="*/ 0 h 25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931" h="254833">
                <a:moveTo>
                  <a:pt x="104931" y="254833"/>
                </a:moveTo>
                <a:lnTo>
                  <a:pt x="104931" y="44971"/>
                </a:ln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34188" y="405238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34188" y="406534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941094" y="379112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207872"/>
              </p:ext>
            </p:extLst>
          </p:nvPr>
        </p:nvGraphicFramePr>
        <p:xfrm>
          <a:off x="5284894" y="4930169"/>
          <a:ext cx="749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Equation" r:id="rId7" imgW="749160" imgH="304560" progId="Equation.3">
                  <p:embed/>
                </p:oleObj>
              </mc:Choice>
              <mc:Fallback>
                <p:oleObj name="Equation" r:id="rId7" imgW="74916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84894" y="4930169"/>
                        <a:ext cx="749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219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Rumus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turunan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Invers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Trigonometri</a:t>
            </a:r>
            <a:endParaRPr lang="en-US" sz="2400" b="1" dirty="0" smtClean="0"/>
          </a:p>
          <a:p>
            <a:r>
              <a:rPr lang="en-US" sz="2400" b="1" dirty="0" smtClean="0"/>
              <a:t>(1)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(2)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(3)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(4)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rgbClr val="66FF66"/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882650" y="1503363"/>
          <a:ext cx="3384550" cy="306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2" name="Equation" r:id="rId3" imgW="1993680" imgH="1803240" progId="Equation.3">
                  <p:embed/>
                </p:oleObj>
              </mc:Choice>
              <mc:Fallback>
                <p:oleObj name="Equation" r:id="rId3" imgW="1993680" imgH="1803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1503363"/>
                        <a:ext cx="3384550" cy="306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200" y="4572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Adb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endParaRPr lang="en-US" sz="2400" dirty="0" smtClean="0"/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                     ,</a:t>
            </a:r>
            <a:r>
              <a:rPr lang="en-US" sz="2400" dirty="0" err="1" smtClean="0"/>
              <a:t>maka</a:t>
            </a:r>
            <a:r>
              <a:rPr lang="en-US" sz="2400" dirty="0" smtClean="0"/>
              <a:t> x=</a:t>
            </a:r>
            <a:r>
              <a:rPr lang="en-US" sz="2400" dirty="0" err="1" smtClean="0"/>
              <a:t>siny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32775" name="Object 3"/>
          <p:cNvGraphicFramePr>
            <a:graphicFrameLocks noChangeAspect="1"/>
          </p:cNvGraphicFramePr>
          <p:nvPr/>
        </p:nvGraphicFramePr>
        <p:xfrm>
          <a:off x="3048000" y="4343400"/>
          <a:ext cx="31908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3" name="Equation" r:id="rId5" imgW="1879560" imgH="431640" progId="Equation.3">
                  <p:embed/>
                </p:oleObj>
              </mc:Choice>
              <mc:Fallback>
                <p:oleObj name="Equation" r:id="rId5" imgW="18795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43400"/>
                        <a:ext cx="3190875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3"/>
          <p:cNvGraphicFramePr>
            <a:graphicFrameLocks noChangeAspect="1"/>
          </p:cNvGraphicFramePr>
          <p:nvPr/>
        </p:nvGraphicFramePr>
        <p:xfrm>
          <a:off x="1371600" y="5029200"/>
          <a:ext cx="11430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4" name="Equation" r:id="rId7" imgW="672840" imgH="228600" progId="Equation.3">
                  <p:embed/>
                </p:oleObj>
              </mc:Choice>
              <mc:Fallback>
                <p:oleObj name="Equation" r:id="rId7" imgW="6728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14300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3"/>
          <p:cNvGraphicFramePr>
            <a:graphicFrameLocks noChangeAspect="1"/>
          </p:cNvGraphicFramePr>
          <p:nvPr/>
        </p:nvGraphicFramePr>
        <p:xfrm>
          <a:off x="533400" y="5494337"/>
          <a:ext cx="4138613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5" name="Equation" r:id="rId9" imgW="2438280" imgH="711000" progId="Equation.3">
                  <p:embed/>
                </p:oleObj>
              </mc:Choice>
              <mc:Fallback>
                <p:oleObj name="Equation" r:id="rId9" imgW="2438280" imgH="711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94337"/>
                        <a:ext cx="4138613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rgbClr val="66FF66"/>
          </a:solidFill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219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b="1" dirty="0" smtClean="0"/>
              <a:t>integral:</a:t>
            </a:r>
            <a:endParaRPr lang="en-US" sz="2400" b="1" dirty="0"/>
          </a:p>
        </p:txBody>
      </p:sp>
      <p:graphicFrame>
        <p:nvGraphicFramePr>
          <p:cNvPr id="337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52666"/>
              </p:ext>
            </p:extLst>
          </p:nvPr>
        </p:nvGraphicFramePr>
        <p:xfrm>
          <a:off x="824866" y="1680865"/>
          <a:ext cx="3092953" cy="287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Equation" r:id="rId3" imgW="2577960" imgH="2387520" progId="Equation.3">
                  <p:embed/>
                </p:oleObj>
              </mc:Choice>
              <mc:Fallback>
                <p:oleObj name="Equation" r:id="rId3" imgW="2577960" imgH="2387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66" y="1680865"/>
                        <a:ext cx="3092953" cy="2871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11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:</a:t>
            </a:r>
            <a:endParaRPr lang="en-US" sz="2400" b="1" dirty="0"/>
          </a:p>
        </p:txBody>
      </p:sp>
      <p:graphicFrame>
        <p:nvGraphicFramePr>
          <p:cNvPr id="3380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311386"/>
              </p:ext>
            </p:extLst>
          </p:nvPr>
        </p:nvGraphicFramePr>
        <p:xfrm>
          <a:off x="533400" y="4575175"/>
          <a:ext cx="3490912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Equation" r:id="rId5" imgW="2057400" imgH="1358640" progId="Equation.3">
                  <p:embed/>
                </p:oleObj>
              </mc:Choice>
              <mc:Fallback>
                <p:oleObj name="Equation" r:id="rId5" imgW="2057400" imgH="1358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5175"/>
                        <a:ext cx="3490912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353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Tahoma</vt:lpstr>
      <vt:lpstr>Times New Roman</vt:lpstr>
      <vt:lpstr>Office Theme</vt:lpstr>
      <vt:lpstr>Equation</vt:lpstr>
      <vt:lpstr>Microsoft Equation 3.0</vt:lpstr>
      <vt:lpstr>Fungsi Invers Trigonometri</vt:lpstr>
      <vt:lpstr>Fungsi Invers Trigonometri</vt:lpstr>
      <vt:lpstr>Fungsi Invers Trigonometri</vt:lpstr>
      <vt:lpstr>Fungsi Invers Trigonometri</vt:lpstr>
      <vt:lpstr>Fungsi Invers Trigonometri</vt:lpstr>
      <vt:lpstr>Fungsi Invers Trigonometri</vt:lpstr>
      <vt:lpstr>Fungsi Invers Trigonometri</vt:lpstr>
      <vt:lpstr>Fungsi Invers Trigonometri</vt:lpstr>
      <vt:lpstr>Fungsi Invers Trigonometri</vt:lpstr>
      <vt:lpstr>Lat Soal</vt:lpstr>
      <vt:lpstr>PowerPoint Presentation</vt:lpstr>
      <vt:lpstr>PowerPoint Presentation</vt:lpstr>
      <vt:lpstr>PowerPoint Presentation</vt:lpstr>
      <vt:lpstr>Fungsi Hiperbola dan inversnya</vt:lpstr>
      <vt:lpstr>Fungsi Hiperbola dan inversnya</vt:lpstr>
      <vt:lpstr>Fungsi Hiperbola dan inversnya</vt:lpstr>
      <vt:lpstr>Fungsi Hiperbola dan inversnya</vt:lpstr>
      <vt:lpstr>Fungsi Hiperbola dan inversnya</vt:lpstr>
      <vt:lpstr>Fungsi Hiperbola dan inversnya</vt:lpstr>
      <vt:lpstr>Latihan Soal</vt:lpstr>
      <vt:lpstr>Pembahasan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 FUNGSI TRANSEDEN</dc:title>
  <dc:creator>Toshiba</dc:creator>
  <cp:lastModifiedBy>Windows User</cp:lastModifiedBy>
  <cp:revision>139</cp:revision>
  <dcterms:created xsi:type="dcterms:W3CDTF">2018-11-29T22:19:47Z</dcterms:created>
  <dcterms:modified xsi:type="dcterms:W3CDTF">2020-12-18T03:25:33Z</dcterms:modified>
</cp:coreProperties>
</file>