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1" r:id="rId3"/>
    <p:sldId id="259" r:id="rId4"/>
    <p:sldId id="258" r:id="rId5"/>
    <p:sldId id="257" r:id="rId6"/>
    <p:sldId id="260" r:id="rId7"/>
    <p:sldId id="264" r:id="rId8"/>
    <p:sldId id="265" r:id="rId9"/>
    <p:sldId id="273" r:id="rId10"/>
    <p:sldId id="274" r:id="rId11"/>
    <p:sldId id="275" r:id="rId12"/>
    <p:sldId id="276" r:id="rId13"/>
    <p:sldId id="277" r:id="rId14"/>
    <p:sldId id="262" r:id="rId15"/>
    <p:sldId id="261" r:id="rId16"/>
    <p:sldId id="263" r:id="rId17"/>
    <p:sldId id="266" r:id="rId18"/>
    <p:sldId id="268" r:id="rId19"/>
    <p:sldId id="269" r:id="rId20"/>
    <p:sldId id="270" r:id="rId21"/>
    <p:sldId id="271" r:id="rId22"/>
    <p:sldId id="27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77" d="100"/>
          <a:sy n="77" d="100"/>
        </p:scale>
        <p:origin x="498"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B9D7A9-AE4A-4E38-B21F-166D72B7D769}"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BA50DDBF-7700-4CB1-B755-F5588E5EAD73}">
      <dgm:prSet/>
      <dgm:spPr/>
      <dgm:t>
        <a:bodyPr/>
        <a:lstStyle/>
        <a:p>
          <a:r>
            <a:rPr lang="en-US"/>
            <a:t>Unprecedented Scale and Scope </a:t>
          </a:r>
        </a:p>
      </dgm:t>
    </dgm:pt>
    <dgm:pt modelId="{A5EC2FEB-914E-4E88-81EA-44E4FEBCC200}" type="parTrans" cxnId="{9424FBC2-A802-4033-859B-704279C4F23C}">
      <dgm:prSet/>
      <dgm:spPr/>
      <dgm:t>
        <a:bodyPr/>
        <a:lstStyle/>
        <a:p>
          <a:endParaRPr lang="en-US"/>
        </a:p>
      </dgm:t>
    </dgm:pt>
    <dgm:pt modelId="{3318E23A-4EB4-45D5-B66C-E600A52B4A9D}" type="sibTrans" cxnId="{9424FBC2-A802-4033-859B-704279C4F23C}">
      <dgm:prSet/>
      <dgm:spPr/>
      <dgm:t>
        <a:bodyPr/>
        <a:lstStyle/>
        <a:p>
          <a:endParaRPr lang="en-US"/>
        </a:p>
      </dgm:t>
    </dgm:pt>
    <dgm:pt modelId="{3F6D39ED-9CB7-4891-A692-22F51A222DAA}">
      <dgm:prSet/>
      <dgm:spPr/>
      <dgm:t>
        <a:bodyPr/>
        <a:lstStyle/>
        <a:p>
          <a:r>
            <a:rPr lang="en-US"/>
            <a:t>Driven by industrialization and globalization (China becomes the member of World Trade Organization)</a:t>
          </a:r>
        </a:p>
      </dgm:t>
    </dgm:pt>
    <dgm:pt modelId="{0597FF3B-0EB9-4DDE-B018-DBE90B817F9B}" type="parTrans" cxnId="{EA813709-EA10-47A4-B7CF-2ED804E17B99}">
      <dgm:prSet/>
      <dgm:spPr/>
      <dgm:t>
        <a:bodyPr/>
        <a:lstStyle/>
        <a:p>
          <a:endParaRPr lang="en-US"/>
        </a:p>
      </dgm:t>
    </dgm:pt>
    <dgm:pt modelId="{CF608910-AEE0-4484-899A-8EEB86970C8F}" type="sibTrans" cxnId="{EA813709-EA10-47A4-B7CF-2ED804E17B99}">
      <dgm:prSet/>
      <dgm:spPr/>
      <dgm:t>
        <a:bodyPr/>
        <a:lstStyle/>
        <a:p>
          <a:endParaRPr lang="en-US"/>
        </a:p>
      </dgm:t>
    </dgm:pt>
    <dgm:pt modelId="{E196312F-3F50-415E-AB40-C2D9063C9980}" type="pres">
      <dgm:prSet presAssocID="{BEB9D7A9-AE4A-4E38-B21F-166D72B7D769}" presName="linear" presStyleCnt="0">
        <dgm:presLayoutVars>
          <dgm:animLvl val="lvl"/>
          <dgm:resizeHandles val="exact"/>
        </dgm:presLayoutVars>
      </dgm:prSet>
      <dgm:spPr/>
    </dgm:pt>
    <dgm:pt modelId="{4BC8A71F-7F46-4AF7-BFAF-DFA0B0D205AC}" type="pres">
      <dgm:prSet presAssocID="{BA50DDBF-7700-4CB1-B755-F5588E5EAD73}" presName="parentText" presStyleLbl="node1" presStyleIdx="0" presStyleCnt="2">
        <dgm:presLayoutVars>
          <dgm:chMax val="0"/>
          <dgm:bulletEnabled val="1"/>
        </dgm:presLayoutVars>
      </dgm:prSet>
      <dgm:spPr/>
    </dgm:pt>
    <dgm:pt modelId="{9970F221-566A-40AC-9CF3-904CE7B43482}" type="pres">
      <dgm:prSet presAssocID="{3318E23A-4EB4-45D5-B66C-E600A52B4A9D}" presName="spacer" presStyleCnt="0"/>
      <dgm:spPr/>
    </dgm:pt>
    <dgm:pt modelId="{4351AFEB-7EAF-4494-84DF-0DE81FA05164}" type="pres">
      <dgm:prSet presAssocID="{3F6D39ED-9CB7-4891-A692-22F51A222DAA}" presName="parentText" presStyleLbl="node1" presStyleIdx="1" presStyleCnt="2">
        <dgm:presLayoutVars>
          <dgm:chMax val="0"/>
          <dgm:bulletEnabled val="1"/>
        </dgm:presLayoutVars>
      </dgm:prSet>
      <dgm:spPr/>
    </dgm:pt>
  </dgm:ptLst>
  <dgm:cxnLst>
    <dgm:cxn modelId="{EA813709-EA10-47A4-B7CF-2ED804E17B99}" srcId="{BEB9D7A9-AE4A-4E38-B21F-166D72B7D769}" destId="{3F6D39ED-9CB7-4891-A692-22F51A222DAA}" srcOrd="1" destOrd="0" parTransId="{0597FF3B-0EB9-4DDE-B018-DBE90B817F9B}" sibTransId="{CF608910-AEE0-4484-899A-8EEB86970C8F}"/>
    <dgm:cxn modelId="{0D168DA1-FA3A-4BCB-A018-312A90600776}" type="presOf" srcId="{3F6D39ED-9CB7-4891-A692-22F51A222DAA}" destId="{4351AFEB-7EAF-4494-84DF-0DE81FA05164}" srcOrd="0" destOrd="0" presId="urn:microsoft.com/office/officeart/2005/8/layout/vList2"/>
    <dgm:cxn modelId="{9424FBC2-A802-4033-859B-704279C4F23C}" srcId="{BEB9D7A9-AE4A-4E38-B21F-166D72B7D769}" destId="{BA50DDBF-7700-4CB1-B755-F5588E5EAD73}" srcOrd="0" destOrd="0" parTransId="{A5EC2FEB-914E-4E88-81EA-44E4FEBCC200}" sibTransId="{3318E23A-4EB4-45D5-B66C-E600A52B4A9D}"/>
    <dgm:cxn modelId="{070F89DB-C6EA-47D0-8877-0B2CA2C19784}" type="presOf" srcId="{BEB9D7A9-AE4A-4E38-B21F-166D72B7D769}" destId="{E196312F-3F50-415E-AB40-C2D9063C9980}" srcOrd="0" destOrd="0" presId="urn:microsoft.com/office/officeart/2005/8/layout/vList2"/>
    <dgm:cxn modelId="{F8CBEEF4-38FB-4E9C-B68B-A15328867D03}" type="presOf" srcId="{BA50DDBF-7700-4CB1-B755-F5588E5EAD73}" destId="{4BC8A71F-7F46-4AF7-BFAF-DFA0B0D205AC}" srcOrd="0" destOrd="0" presId="urn:microsoft.com/office/officeart/2005/8/layout/vList2"/>
    <dgm:cxn modelId="{9A4596D8-AAE2-4F46-898E-B4C84E1C6C99}" type="presParOf" srcId="{E196312F-3F50-415E-AB40-C2D9063C9980}" destId="{4BC8A71F-7F46-4AF7-BFAF-DFA0B0D205AC}" srcOrd="0" destOrd="0" presId="urn:microsoft.com/office/officeart/2005/8/layout/vList2"/>
    <dgm:cxn modelId="{B0779CEF-9382-483F-9194-4A0FC27672D0}" type="presParOf" srcId="{E196312F-3F50-415E-AB40-C2D9063C9980}" destId="{9970F221-566A-40AC-9CF3-904CE7B43482}" srcOrd="1" destOrd="0" presId="urn:microsoft.com/office/officeart/2005/8/layout/vList2"/>
    <dgm:cxn modelId="{4C00DB94-4595-4F53-B420-22AAF27D0704}" type="presParOf" srcId="{E196312F-3F50-415E-AB40-C2D9063C9980}" destId="{4351AFEB-7EAF-4494-84DF-0DE81FA05164}"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6D4103-97AB-438B-AB9D-FAC4E7B3D947}" type="doc">
      <dgm:prSet loTypeId="urn:microsoft.com/office/officeart/2005/8/layout/default" loCatId="list" qsTypeId="urn:microsoft.com/office/officeart/2005/8/quickstyle/simple4" qsCatId="simple" csTypeId="urn:microsoft.com/office/officeart/2005/8/colors/accent3_2" csCatId="accent3"/>
      <dgm:spPr/>
      <dgm:t>
        <a:bodyPr/>
        <a:lstStyle/>
        <a:p>
          <a:endParaRPr lang="en-US"/>
        </a:p>
      </dgm:t>
    </dgm:pt>
    <dgm:pt modelId="{8314E1BF-6CA7-48D9-9516-F2328BB386F3}">
      <dgm:prSet/>
      <dgm:spPr/>
      <dgm:t>
        <a:bodyPr/>
        <a:lstStyle/>
        <a:p>
          <a:r>
            <a:rPr lang="en-US"/>
            <a:t>In 28 years between the 1982 &amp; 2010 population censuses, China’s urban population grew by 451 million</a:t>
          </a:r>
        </a:p>
      </dgm:t>
    </dgm:pt>
    <dgm:pt modelId="{1EDCF2EB-83A4-47AD-9496-D384A6F6E6AC}" type="parTrans" cxnId="{F88BF132-864B-4C05-8A00-37F633C4C58C}">
      <dgm:prSet/>
      <dgm:spPr/>
      <dgm:t>
        <a:bodyPr/>
        <a:lstStyle/>
        <a:p>
          <a:endParaRPr lang="en-US"/>
        </a:p>
      </dgm:t>
    </dgm:pt>
    <dgm:pt modelId="{EC021033-4D63-43C5-B8E0-68B9496BDFE9}" type="sibTrans" cxnId="{F88BF132-864B-4C05-8A00-37F633C4C58C}">
      <dgm:prSet/>
      <dgm:spPr/>
      <dgm:t>
        <a:bodyPr/>
        <a:lstStyle/>
        <a:p>
          <a:endParaRPr lang="en-US"/>
        </a:p>
      </dgm:t>
    </dgm:pt>
    <dgm:pt modelId="{8F3DA7D5-4895-4343-A51E-831FCAAE4BC3}">
      <dgm:prSet/>
      <dgm:spPr/>
      <dgm:t>
        <a:bodyPr/>
        <a:lstStyle/>
        <a:p>
          <a:r>
            <a:rPr lang="en-US"/>
            <a:t>This number is similar to  16  million  persons  or a city the  size of Shanghai per year. </a:t>
          </a:r>
        </a:p>
      </dgm:t>
    </dgm:pt>
    <dgm:pt modelId="{12D380BE-A71A-4A11-B8DD-B65AB125D6FA}" type="parTrans" cxnId="{F82F3224-2C52-438A-8669-44CFD4FA9F5E}">
      <dgm:prSet/>
      <dgm:spPr/>
      <dgm:t>
        <a:bodyPr/>
        <a:lstStyle/>
        <a:p>
          <a:endParaRPr lang="en-US"/>
        </a:p>
      </dgm:t>
    </dgm:pt>
    <dgm:pt modelId="{27406B0D-B9FA-43CC-9DE4-9E1AA314052F}" type="sibTrans" cxnId="{F82F3224-2C52-438A-8669-44CFD4FA9F5E}">
      <dgm:prSet/>
      <dgm:spPr/>
      <dgm:t>
        <a:bodyPr/>
        <a:lstStyle/>
        <a:p>
          <a:endParaRPr lang="en-US"/>
        </a:p>
      </dgm:t>
    </dgm:pt>
    <dgm:pt modelId="{A07B22B2-343E-4FEC-9888-EE72A30DABBF}">
      <dgm:prSet/>
      <dgm:spPr/>
      <dgm:t>
        <a:bodyPr/>
        <a:lstStyle/>
        <a:p>
          <a:r>
            <a:rPr lang="en-US"/>
            <a:t>It is expected to reach the 1 billion mark by 2030, rising at an even faster rate of 28 million per year. </a:t>
          </a:r>
        </a:p>
      </dgm:t>
    </dgm:pt>
    <dgm:pt modelId="{188DF6F7-9BED-488A-8402-87A6E043F87F}" type="parTrans" cxnId="{0B5EB142-37C2-4991-9420-AEAE4852061D}">
      <dgm:prSet/>
      <dgm:spPr/>
      <dgm:t>
        <a:bodyPr/>
        <a:lstStyle/>
        <a:p>
          <a:endParaRPr lang="en-US"/>
        </a:p>
      </dgm:t>
    </dgm:pt>
    <dgm:pt modelId="{4ED492DA-4F27-402D-ABD9-EF6A40ABF045}" type="sibTrans" cxnId="{0B5EB142-37C2-4991-9420-AEAE4852061D}">
      <dgm:prSet/>
      <dgm:spPr/>
      <dgm:t>
        <a:bodyPr/>
        <a:lstStyle/>
        <a:p>
          <a:endParaRPr lang="en-US"/>
        </a:p>
      </dgm:t>
    </dgm:pt>
    <dgm:pt modelId="{003E5DF8-A168-4A82-8103-05BD8FFBE238}">
      <dgm:prSet/>
      <dgm:spPr/>
      <dgm:t>
        <a:bodyPr/>
        <a:lstStyle/>
        <a:p>
          <a:r>
            <a:rPr lang="en-US"/>
            <a:t>Much of the growth in the urban population has been and continues to be driven by rural‐to‐urban migration. </a:t>
          </a:r>
        </a:p>
      </dgm:t>
    </dgm:pt>
    <dgm:pt modelId="{31931092-3CF5-4EDA-8E49-B8FFE1F3D055}" type="parTrans" cxnId="{647C1088-0E1D-48E7-9735-F5A7E2F42A02}">
      <dgm:prSet/>
      <dgm:spPr/>
      <dgm:t>
        <a:bodyPr/>
        <a:lstStyle/>
        <a:p>
          <a:endParaRPr lang="en-US"/>
        </a:p>
      </dgm:t>
    </dgm:pt>
    <dgm:pt modelId="{66B364D2-770C-4C14-9565-9FA350E079C4}" type="sibTrans" cxnId="{647C1088-0E1D-48E7-9735-F5A7E2F42A02}">
      <dgm:prSet/>
      <dgm:spPr/>
      <dgm:t>
        <a:bodyPr/>
        <a:lstStyle/>
        <a:p>
          <a:endParaRPr lang="en-US"/>
        </a:p>
      </dgm:t>
    </dgm:pt>
    <dgm:pt modelId="{2451E76A-520C-4917-81CA-06871E6311DA}">
      <dgm:prSet/>
      <dgm:spPr/>
      <dgm:t>
        <a:bodyPr/>
        <a:lstStyle/>
        <a:p>
          <a:r>
            <a:rPr lang="en-US"/>
            <a:t>It has gone together with a breathless expansion of the area covered by towns and cities. </a:t>
          </a:r>
        </a:p>
      </dgm:t>
    </dgm:pt>
    <dgm:pt modelId="{28D04D45-F845-4F4E-A5F3-B529AB96A33F}" type="parTrans" cxnId="{3ECC8314-FCBE-47FE-BB9B-5C9D50677BAD}">
      <dgm:prSet/>
      <dgm:spPr/>
      <dgm:t>
        <a:bodyPr/>
        <a:lstStyle/>
        <a:p>
          <a:endParaRPr lang="en-US"/>
        </a:p>
      </dgm:t>
    </dgm:pt>
    <dgm:pt modelId="{8895DED6-1598-413F-9429-11D64D26FF38}" type="sibTrans" cxnId="{3ECC8314-FCBE-47FE-BB9B-5C9D50677BAD}">
      <dgm:prSet/>
      <dgm:spPr/>
      <dgm:t>
        <a:bodyPr/>
        <a:lstStyle/>
        <a:p>
          <a:endParaRPr lang="en-US"/>
        </a:p>
      </dgm:t>
    </dgm:pt>
    <dgm:pt modelId="{21EEAA65-28D0-4B45-A7AE-C4584ABA69FF}">
      <dgm:prSet/>
      <dgm:spPr/>
      <dgm:t>
        <a:bodyPr/>
        <a:lstStyle/>
        <a:p>
          <a:r>
            <a:rPr lang="en-US"/>
            <a:t>The fast pace of urban expansion has compressed the time dimension and homogenise how towns look</a:t>
          </a:r>
        </a:p>
      </dgm:t>
    </dgm:pt>
    <dgm:pt modelId="{3B2AB645-7E0D-4004-8F2D-7AB8497ACAEF}" type="parTrans" cxnId="{3535BDB4-9960-44E1-8F96-14B64B6FBC60}">
      <dgm:prSet/>
      <dgm:spPr/>
      <dgm:t>
        <a:bodyPr/>
        <a:lstStyle/>
        <a:p>
          <a:endParaRPr lang="en-US"/>
        </a:p>
      </dgm:t>
    </dgm:pt>
    <dgm:pt modelId="{CE20AB49-55FE-4324-A5DD-33838E4421A6}" type="sibTrans" cxnId="{3535BDB4-9960-44E1-8F96-14B64B6FBC60}">
      <dgm:prSet/>
      <dgm:spPr/>
      <dgm:t>
        <a:bodyPr/>
        <a:lstStyle/>
        <a:p>
          <a:endParaRPr lang="en-US"/>
        </a:p>
      </dgm:t>
    </dgm:pt>
    <dgm:pt modelId="{63B6BD7F-7164-447A-A07A-3A788D8C828A}" type="pres">
      <dgm:prSet presAssocID="{246D4103-97AB-438B-AB9D-FAC4E7B3D947}" presName="diagram" presStyleCnt="0">
        <dgm:presLayoutVars>
          <dgm:dir/>
          <dgm:resizeHandles val="exact"/>
        </dgm:presLayoutVars>
      </dgm:prSet>
      <dgm:spPr/>
    </dgm:pt>
    <dgm:pt modelId="{A378F52F-3DCA-4BB4-8C37-8F87353A5FA3}" type="pres">
      <dgm:prSet presAssocID="{8314E1BF-6CA7-48D9-9516-F2328BB386F3}" presName="node" presStyleLbl="node1" presStyleIdx="0" presStyleCnt="6">
        <dgm:presLayoutVars>
          <dgm:bulletEnabled val="1"/>
        </dgm:presLayoutVars>
      </dgm:prSet>
      <dgm:spPr/>
    </dgm:pt>
    <dgm:pt modelId="{D755CFCC-5FC9-4960-9AD0-282B7C832DDF}" type="pres">
      <dgm:prSet presAssocID="{EC021033-4D63-43C5-B8E0-68B9496BDFE9}" presName="sibTrans" presStyleCnt="0"/>
      <dgm:spPr/>
    </dgm:pt>
    <dgm:pt modelId="{5C6669AA-9E24-40AE-BBEE-C643EB128F64}" type="pres">
      <dgm:prSet presAssocID="{8F3DA7D5-4895-4343-A51E-831FCAAE4BC3}" presName="node" presStyleLbl="node1" presStyleIdx="1" presStyleCnt="6">
        <dgm:presLayoutVars>
          <dgm:bulletEnabled val="1"/>
        </dgm:presLayoutVars>
      </dgm:prSet>
      <dgm:spPr/>
    </dgm:pt>
    <dgm:pt modelId="{B26CA8F6-113D-4C4E-B882-25BEFF1600D0}" type="pres">
      <dgm:prSet presAssocID="{27406B0D-B9FA-43CC-9DE4-9E1AA314052F}" presName="sibTrans" presStyleCnt="0"/>
      <dgm:spPr/>
    </dgm:pt>
    <dgm:pt modelId="{26C4CB73-EDAB-4031-9291-FC5E554C0333}" type="pres">
      <dgm:prSet presAssocID="{A07B22B2-343E-4FEC-9888-EE72A30DABBF}" presName="node" presStyleLbl="node1" presStyleIdx="2" presStyleCnt="6">
        <dgm:presLayoutVars>
          <dgm:bulletEnabled val="1"/>
        </dgm:presLayoutVars>
      </dgm:prSet>
      <dgm:spPr/>
    </dgm:pt>
    <dgm:pt modelId="{FE4AF67B-0309-4497-B092-8FA3472FA330}" type="pres">
      <dgm:prSet presAssocID="{4ED492DA-4F27-402D-ABD9-EF6A40ABF045}" presName="sibTrans" presStyleCnt="0"/>
      <dgm:spPr/>
    </dgm:pt>
    <dgm:pt modelId="{E9DC7B8F-D3F4-48D0-9893-CBE072231492}" type="pres">
      <dgm:prSet presAssocID="{003E5DF8-A168-4A82-8103-05BD8FFBE238}" presName="node" presStyleLbl="node1" presStyleIdx="3" presStyleCnt="6">
        <dgm:presLayoutVars>
          <dgm:bulletEnabled val="1"/>
        </dgm:presLayoutVars>
      </dgm:prSet>
      <dgm:spPr/>
    </dgm:pt>
    <dgm:pt modelId="{0BB720A5-CD7E-4808-B4F3-B3F6D87FFA1B}" type="pres">
      <dgm:prSet presAssocID="{66B364D2-770C-4C14-9565-9FA350E079C4}" presName="sibTrans" presStyleCnt="0"/>
      <dgm:spPr/>
    </dgm:pt>
    <dgm:pt modelId="{2EC7F2BE-D369-422A-8759-F083CD97AE88}" type="pres">
      <dgm:prSet presAssocID="{2451E76A-520C-4917-81CA-06871E6311DA}" presName="node" presStyleLbl="node1" presStyleIdx="4" presStyleCnt="6">
        <dgm:presLayoutVars>
          <dgm:bulletEnabled val="1"/>
        </dgm:presLayoutVars>
      </dgm:prSet>
      <dgm:spPr/>
    </dgm:pt>
    <dgm:pt modelId="{F91040BB-67F1-44A6-8597-FB7FA86366AA}" type="pres">
      <dgm:prSet presAssocID="{8895DED6-1598-413F-9429-11D64D26FF38}" presName="sibTrans" presStyleCnt="0"/>
      <dgm:spPr/>
    </dgm:pt>
    <dgm:pt modelId="{F4D7D908-E28C-4859-8B9B-235E59AB645B}" type="pres">
      <dgm:prSet presAssocID="{21EEAA65-28D0-4B45-A7AE-C4584ABA69FF}" presName="node" presStyleLbl="node1" presStyleIdx="5" presStyleCnt="6">
        <dgm:presLayoutVars>
          <dgm:bulletEnabled val="1"/>
        </dgm:presLayoutVars>
      </dgm:prSet>
      <dgm:spPr/>
    </dgm:pt>
  </dgm:ptLst>
  <dgm:cxnLst>
    <dgm:cxn modelId="{B49E2901-C1FB-40A9-941A-415F8BA0CED8}" type="presOf" srcId="{246D4103-97AB-438B-AB9D-FAC4E7B3D947}" destId="{63B6BD7F-7164-447A-A07A-3A788D8C828A}" srcOrd="0" destOrd="0" presId="urn:microsoft.com/office/officeart/2005/8/layout/default"/>
    <dgm:cxn modelId="{B9201306-A875-47EE-BBEC-0871636520AB}" type="presOf" srcId="{2451E76A-520C-4917-81CA-06871E6311DA}" destId="{2EC7F2BE-D369-422A-8759-F083CD97AE88}" srcOrd="0" destOrd="0" presId="urn:microsoft.com/office/officeart/2005/8/layout/default"/>
    <dgm:cxn modelId="{3ECC8314-FCBE-47FE-BB9B-5C9D50677BAD}" srcId="{246D4103-97AB-438B-AB9D-FAC4E7B3D947}" destId="{2451E76A-520C-4917-81CA-06871E6311DA}" srcOrd="4" destOrd="0" parTransId="{28D04D45-F845-4F4E-A5F3-B529AB96A33F}" sibTransId="{8895DED6-1598-413F-9429-11D64D26FF38}"/>
    <dgm:cxn modelId="{9994C320-D90F-4B56-B3E4-D1F8CB596E08}" type="presOf" srcId="{8F3DA7D5-4895-4343-A51E-831FCAAE4BC3}" destId="{5C6669AA-9E24-40AE-BBEE-C643EB128F64}" srcOrd="0" destOrd="0" presId="urn:microsoft.com/office/officeart/2005/8/layout/default"/>
    <dgm:cxn modelId="{F82F3224-2C52-438A-8669-44CFD4FA9F5E}" srcId="{246D4103-97AB-438B-AB9D-FAC4E7B3D947}" destId="{8F3DA7D5-4895-4343-A51E-831FCAAE4BC3}" srcOrd="1" destOrd="0" parTransId="{12D380BE-A71A-4A11-B8DD-B65AB125D6FA}" sibTransId="{27406B0D-B9FA-43CC-9DE4-9E1AA314052F}"/>
    <dgm:cxn modelId="{F88BF132-864B-4C05-8A00-37F633C4C58C}" srcId="{246D4103-97AB-438B-AB9D-FAC4E7B3D947}" destId="{8314E1BF-6CA7-48D9-9516-F2328BB386F3}" srcOrd="0" destOrd="0" parTransId="{1EDCF2EB-83A4-47AD-9496-D384A6F6E6AC}" sibTransId="{EC021033-4D63-43C5-B8E0-68B9496BDFE9}"/>
    <dgm:cxn modelId="{0B5EB142-37C2-4991-9420-AEAE4852061D}" srcId="{246D4103-97AB-438B-AB9D-FAC4E7B3D947}" destId="{A07B22B2-343E-4FEC-9888-EE72A30DABBF}" srcOrd="2" destOrd="0" parTransId="{188DF6F7-9BED-488A-8402-87A6E043F87F}" sibTransId="{4ED492DA-4F27-402D-ABD9-EF6A40ABF045}"/>
    <dgm:cxn modelId="{4213D366-795A-4ADB-8E54-D300CA5EDFBE}" type="presOf" srcId="{003E5DF8-A168-4A82-8103-05BD8FFBE238}" destId="{E9DC7B8F-D3F4-48D0-9893-CBE072231492}" srcOrd="0" destOrd="0" presId="urn:microsoft.com/office/officeart/2005/8/layout/default"/>
    <dgm:cxn modelId="{647C1088-0E1D-48E7-9735-F5A7E2F42A02}" srcId="{246D4103-97AB-438B-AB9D-FAC4E7B3D947}" destId="{003E5DF8-A168-4A82-8103-05BD8FFBE238}" srcOrd="3" destOrd="0" parTransId="{31931092-3CF5-4EDA-8E49-B8FFE1F3D055}" sibTransId="{66B364D2-770C-4C14-9565-9FA350E079C4}"/>
    <dgm:cxn modelId="{59995E94-BBCE-4E01-88A2-B768D1237CAD}" type="presOf" srcId="{A07B22B2-343E-4FEC-9888-EE72A30DABBF}" destId="{26C4CB73-EDAB-4031-9291-FC5E554C0333}" srcOrd="0" destOrd="0" presId="urn:microsoft.com/office/officeart/2005/8/layout/default"/>
    <dgm:cxn modelId="{3535BDB4-9960-44E1-8F96-14B64B6FBC60}" srcId="{246D4103-97AB-438B-AB9D-FAC4E7B3D947}" destId="{21EEAA65-28D0-4B45-A7AE-C4584ABA69FF}" srcOrd="5" destOrd="0" parTransId="{3B2AB645-7E0D-4004-8F2D-7AB8497ACAEF}" sibTransId="{CE20AB49-55FE-4324-A5DD-33838E4421A6}"/>
    <dgm:cxn modelId="{889DA2BF-2E75-4BE5-9886-F2D83020B9CD}" type="presOf" srcId="{8314E1BF-6CA7-48D9-9516-F2328BB386F3}" destId="{A378F52F-3DCA-4BB4-8C37-8F87353A5FA3}" srcOrd="0" destOrd="0" presId="urn:microsoft.com/office/officeart/2005/8/layout/default"/>
    <dgm:cxn modelId="{856ACBD9-4C5B-408D-AA0D-16EBB89CDCB5}" type="presOf" srcId="{21EEAA65-28D0-4B45-A7AE-C4584ABA69FF}" destId="{F4D7D908-E28C-4859-8B9B-235E59AB645B}" srcOrd="0" destOrd="0" presId="urn:microsoft.com/office/officeart/2005/8/layout/default"/>
    <dgm:cxn modelId="{7FB0A749-8461-4C66-80AE-3C04C7D80151}" type="presParOf" srcId="{63B6BD7F-7164-447A-A07A-3A788D8C828A}" destId="{A378F52F-3DCA-4BB4-8C37-8F87353A5FA3}" srcOrd="0" destOrd="0" presId="urn:microsoft.com/office/officeart/2005/8/layout/default"/>
    <dgm:cxn modelId="{1A66304D-CAEA-4D39-B167-70A0651B22F2}" type="presParOf" srcId="{63B6BD7F-7164-447A-A07A-3A788D8C828A}" destId="{D755CFCC-5FC9-4960-9AD0-282B7C832DDF}" srcOrd="1" destOrd="0" presId="urn:microsoft.com/office/officeart/2005/8/layout/default"/>
    <dgm:cxn modelId="{63E99066-7CDC-4E89-ABB8-A190AE64C089}" type="presParOf" srcId="{63B6BD7F-7164-447A-A07A-3A788D8C828A}" destId="{5C6669AA-9E24-40AE-BBEE-C643EB128F64}" srcOrd="2" destOrd="0" presId="urn:microsoft.com/office/officeart/2005/8/layout/default"/>
    <dgm:cxn modelId="{0779F944-0BFD-46F2-BC39-6FDD60484DAB}" type="presParOf" srcId="{63B6BD7F-7164-447A-A07A-3A788D8C828A}" destId="{B26CA8F6-113D-4C4E-B882-25BEFF1600D0}" srcOrd="3" destOrd="0" presId="urn:microsoft.com/office/officeart/2005/8/layout/default"/>
    <dgm:cxn modelId="{9B8EF286-FD85-48D0-A539-7E89F13848A7}" type="presParOf" srcId="{63B6BD7F-7164-447A-A07A-3A788D8C828A}" destId="{26C4CB73-EDAB-4031-9291-FC5E554C0333}" srcOrd="4" destOrd="0" presId="urn:microsoft.com/office/officeart/2005/8/layout/default"/>
    <dgm:cxn modelId="{F4157159-5E78-4438-A205-30DE8FEA86B9}" type="presParOf" srcId="{63B6BD7F-7164-447A-A07A-3A788D8C828A}" destId="{FE4AF67B-0309-4497-B092-8FA3472FA330}" srcOrd="5" destOrd="0" presId="urn:microsoft.com/office/officeart/2005/8/layout/default"/>
    <dgm:cxn modelId="{75BE3005-3192-41CB-A642-7BF5F03435AC}" type="presParOf" srcId="{63B6BD7F-7164-447A-A07A-3A788D8C828A}" destId="{E9DC7B8F-D3F4-48D0-9893-CBE072231492}" srcOrd="6" destOrd="0" presId="urn:microsoft.com/office/officeart/2005/8/layout/default"/>
    <dgm:cxn modelId="{FF9ADD2E-98B3-4883-92AD-DCF478DEFBD0}" type="presParOf" srcId="{63B6BD7F-7164-447A-A07A-3A788D8C828A}" destId="{0BB720A5-CD7E-4808-B4F3-B3F6D87FFA1B}" srcOrd="7" destOrd="0" presId="urn:microsoft.com/office/officeart/2005/8/layout/default"/>
    <dgm:cxn modelId="{B907CA72-6160-4DB0-8141-8F99A796E818}" type="presParOf" srcId="{63B6BD7F-7164-447A-A07A-3A788D8C828A}" destId="{2EC7F2BE-D369-422A-8759-F083CD97AE88}" srcOrd="8" destOrd="0" presId="urn:microsoft.com/office/officeart/2005/8/layout/default"/>
    <dgm:cxn modelId="{6A23EC28-6EFB-4057-8335-D3F8D558BD06}" type="presParOf" srcId="{63B6BD7F-7164-447A-A07A-3A788D8C828A}" destId="{F91040BB-67F1-44A6-8597-FB7FA86366AA}" srcOrd="9" destOrd="0" presId="urn:microsoft.com/office/officeart/2005/8/layout/default"/>
    <dgm:cxn modelId="{C0A82444-5E61-4D7A-B5E6-35E3683B34E1}" type="presParOf" srcId="{63B6BD7F-7164-447A-A07A-3A788D8C828A}" destId="{F4D7D908-E28C-4859-8B9B-235E59AB645B}"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DC3E6E9-6337-4259-9212-E799FA7473A2}"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4716ECE1-E647-476D-9F49-B54C23ED494F}">
      <dgm:prSet/>
      <dgm:spPr/>
      <dgm:t>
        <a:bodyPr/>
        <a:lstStyle/>
        <a:p>
          <a:r>
            <a:rPr lang="en-US" b="1" dirty="0"/>
            <a:t>Densely urbanized regions have  been developing in a fast pace</a:t>
          </a:r>
          <a:endParaRPr lang="en-US" dirty="0"/>
        </a:p>
      </dgm:t>
    </dgm:pt>
    <dgm:pt modelId="{0C58795B-3943-4DA7-B6C6-1BD8B982CA4C}" type="parTrans" cxnId="{10938DE7-BBF1-4DBB-A9D5-DF0DA93010F6}">
      <dgm:prSet/>
      <dgm:spPr/>
      <dgm:t>
        <a:bodyPr/>
        <a:lstStyle/>
        <a:p>
          <a:endParaRPr lang="en-US"/>
        </a:p>
      </dgm:t>
    </dgm:pt>
    <dgm:pt modelId="{C1343019-752E-4732-BBDD-E78A70FE962D}" type="sibTrans" cxnId="{10938DE7-BBF1-4DBB-A9D5-DF0DA93010F6}">
      <dgm:prSet/>
      <dgm:spPr/>
      <dgm:t>
        <a:bodyPr/>
        <a:lstStyle/>
        <a:p>
          <a:endParaRPr lang="en-US"/>
        </a:p>
      </dgm:t>
    </dgm:pt>
    <dgm:pt modelId="{C41F31A8-E739-46CA-9DD2-55B59E21EA4B}">
      <dgm:prSet/>
      <dgm:spPr/>
      <dgm:t>
        <a:bodyPr/>
        <a:lstStyle/>
        <a:p>
          <a:r>
            <a:rPr lang="en-US"/>
            <a:t>Three densely urbanized regions  have been formed along China’s  coast areas, i.e. the Pearl River  Delta, the Yangtze River Delta and	the Beijing-Tianjin-Hebei  Region.</a:t>
          </a:r>
        </a:p>
      </dgm:t>
    </dgm:pt>
    <dgm:pt modelId="{098A4A96-5520-4787-B512-2950345BC53D}" type="parTrans" cxnId="{13328F22-3CB0-4FC7-806B-BFB7C0DC1B79}">
      <dgm:prSet/>
      <dgm:spPr/>
      <dgm:t>
        <a:bodyPr/>
        <a:lstStyle/>
        <a:p>
          <a:endParaRPr lang="en-US"/>
        </a:p>
      </dgm:t>
    </dgm:pt>
    <dgm:pt modelId="{07D272A7-FD3D-4D41-8B17-D0F11579E1E5}" type="sibTrans" cxnId="{13328F22-3CB0-4FC7-806B-BFB7C0DC1B79}">
      <dgm:prSet/>
      <dgm:spPr/>
      <dgm:t>
        <a:bodyPr/>
        <a:lstStyle/>
        <a:p>
          <a:endParaRPr lang="en-US"/>
        </a:p>
      </dgm:t>
    </dgm:pt>
    <dgm:pt modelId="{97AC4CB6-BF13-4917-BD2F-6F52E884F0C0}">
      <dgm:prSet/>
      <dgm:spPr/>
      <dgm:t>
        <a:bodyPr/>
        <a:lstStyle/>
        <a:p>
          <a:r>
            <a:rPr lang="en-US"/>
            <a:t>These regions have become the  most dynamic and	competitive economies that dominate the  development orientation of the  country.</a:t>
          </a:r>
        </a:p>
      </dgm:t>
    </dgm:pt>
    <dgm:pt modelId="{87FF36BB-5F2A-4682-87F2-4244D541F5A7}" type="parTrans" cxnId="{362EDD2D-C50B-4E9C-91E4-9383ECE727B0}">
      <dgm:prSet/>
      <dgm:spPr/>
      <dgm:t>
        <a:bodyPr/>
        <a:lstStyle/>
        <a:p>
          <a:endParaRPr lang="en-US"/>
        </a:p>
      </dgm:t>
    </dgm:pt>
    <dgm:pt modelId="{855B9A73-A467-4191-8A88-4D871917121C}" type="sibTrans" cxnId="{362EDD2D-C50B-4E9C-91E4-9383ECE727B0}">
      <dgm:prSet/>
      <dgm:spPr/>
      <dgm:t>
        <a:bodyPr/>
        <a:lstStyle/>
        <a:p>
          <a:endParaRPr lang="en-US"/>
        </a:p>
      </dgm:t>
    </dgm:pt>
    <dgm:pt modelId="{7F097A44-3158-4523-B600-E2A99E23B597}" type="pres">
      <dgm:prSet presAssocID="{EDC3E6E9-6337-4259-9212-E799FA7473A2}" presName="linear" presStyleCnt="0">
        <dgm:presLayoutVars>
          <dgm:animLvl val="lvl"/>
          <dgm:resizeHandles val="exact"/>
        </dgm:presLayoutVars>
      </dgm:prSet>
      <dgm:spPr/>
    </dgm:pt>
    <dgm:pt modelId="{0D91672B-FADA-40CE-89BD-66C1C437263C}" type="pres">
      <dgm:prSet presAssocID="{4716ECE1-E647-476D-9F49-B54C23ED494F}" presName="parentText" presStyleLbl="node1" presStyleIdx="0" presStyleCnt="1">
        <dgm:presLayoutVars>
          <dgm:chMax val="0"/>
          <dgm:bulletEnabled val="1"/>
        </dgm:presLayoutVars>
      </dgm:prSet>
      <dgm:spPr/>
    </dgm:pt>
    <dgm:pt modelId="{BE063545-C209-4781-B39E-C23115F89DFC}" type="pres">
      <dgm:prSet presAssocID="{4716ECE1-E647-476D-9F49-B54C23ED494F}" presName="childText" presStyleLbl="revTx" presStyleIdx="0" presStyleCnt="1">
        <dgm:presLayoutVars>
          <dgm:bulletEnabled val="1"/>
        </dgm:presLayoutVars>
      </dgm:prSet>
      <dgm:spPr/>
    </dgm:pt>
  </dgm:ptLst>
  <dgm:cxnLst>
    <dgm:cxn modelId="{13328F22-3CB0-4FC7-806B-BFB7C0DC1B79}" srcId="{4716ECE1-E647-476D-9F49-B54C23ED494F}" destId="{C41F31A8-E739-46CA-9DD2-55B59E21EA4B}" srcOrd="0" destOrd="0" parTransId="{098A4A96-5520-4787-B512-2950345BC53D}" sibTransId="{07D272A7-FD3D-4D41-8B17-D0F11579E1E5}"/>
    <dgm:cxn modelId="{362EDD2D-C50B-4E9C-91E4-9383ECE727B0}" srcId="{4716ECE1-E647-476D-9F49-B54C23ED494F}" destId="{97AC4CB6-BF13-4917-BD2F-6F52E884F0C0}" srcOrd="1" destOrd="0" parTransId="{87FF36BB-5F2A-4682-87F2-4244D541F5A7}" sibTransId="{855B9A73-A467-4191-8A88-4D871917121C}"/>
    <dgm:cxn modelId="{B9768F94-E54A-43CB-8FF0-CA912EC9EB22}" type="presOf" srcId="{97AC4CB6-BF13-4917-BD2F-6F52E884F0C0}" destId="{BE063545-C209-4781-B39E-C23115F89DFC}" srcOrd="0" destOrd="1" presId="urn:microsoft.com/office/officeart/2005/8/layout/vList2"/>
    <dgm:cxn modelId="{88FF1498-5059-471F-B43A-64CABFB97795}" type="presOf" srcId="{EDC3E6E9-6337-4259-9212-E799FA7473A2}" destId="{7F097A44-3158-4523-B600-E2A99E23B597}" srcOrd="0" destOrd="0" presId="urn:microsoft.com/office/officeart/2005/8/layout/vList2"/>
    <dgm:cxn modelId="{945E0FA0-49FF-48D8-BE21-FD599980B1AA}" type="presOf" srcId="{C41F31A8-E739-46CA-9DD2-55B59E21EA4B}" destId="{BE063545-C209-4781-B39E-C23115F89DFC}" srcOrd="0" destOrd="0" presId="urn:microsoft.com/office/officeart/2005/8/layout/vList2"/>
    <dgm:cxn modelId="{4F33BAC4-2895-488D-AA3F-22E67335A8D5}" type="presOf" srcId="{4716ECE1-E647-476D-9F49-B54C23ED494F}" destId="{0D91672B-FADA-40CE-89BD-66C1C437263C}" srcOrd="0" destOrd="0" presId="urn:microsoft.com/office/officeart/2005/8/layout/vList2"/>
    <dgm:cxn modelId="{10938DE7-BBF1-4DBB-A9D5-DF0DA93010F6}" srcId="{EDC3E6E9-6337-4259-9212-E799FA7473A2}" destId="{4716ECE1-E647-476D-9F49-B54C23ED494F}" srcOrd="0" destOrd="0" parTransId="{0C58795B-3943-4DA7-B6C6-1BD8B982CA4C}" sibTransId="{C1343019-752E-4732-BBDD-E78A70FE962D}"/>
    <dgm:cxn modelId="{A2455729-7F01-4D67-AD7E-AD52594691F8}" type="presParOf" srcId="{7F097A44-3158-4523-B600-E2A99E23B597}" destId="{0D91672B-FADA-40CE-89BD-66C1C437263C}" srcOrd="0" destOrd="0" presId="urn:microsoft.com/office/officeart/2005/8/layout/vList2"/>
    <dgm:cxn modelId="{D3104F2D-21B6-4F8F-B2C9-CF54DB621EB2}" type="presParOf" srcId="{7F097A44-3158-4523-B600-E2A99E23B597}" destId="{BE063545-C209-4781-B39E-C23115F89DFC}"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1994379-ECC0-41D6-93FF-A8DE6A1AE9F7}"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7202522C-55B3-4CAA-9463-904A77B8367F}">
      <dgm:prSet/>
      <dgm:spPr/>
      <dgm:t>
        <a:bodyPr/>
        <a:lstStyle/>
        <a:p>
          <a:r>
            <a:rPr lang="en-US"/>
            <a:t>Everywhere, urbanisation comprises two processes: a rising share of urban population in the  total  and   a  steady  expansion  of   the  urban footprint, the area  covered   by   towns  and  cities.</a:t>
          </a:r>
        </a:p>
      </dgm:t>
    </dgm:pt>
    <dgm:pt modelId="{4C10D69B-7CD7-4402-82F0-48D09B8D913B}" type="parTrans" cxnId="{508E84DF-1AE3-4433-8D36-D2569FD24E8A}">
      <dgm:prSet/>
      <dgm:spPr/>
      <dgm:t>
        <a:bodyPr/>
        <a:lstStyle/>
        <a:p>
          <a:endParaRPr lang="en-US"/>
        </a:p>
      </dgm:t>
    </dgm:pt>
    <dgm:pt modelId="{54963E63-FB4C-4BD3-B1AB-A3261D963AA2}" type="sibTrans" cxnId="{508E84DF-1AE3-4433-8D36-D2569FD24E8A}">
      <dgm:prSet/>
      <dgm:spPr/>
      <dgm:t>
        <a:bodyPr/>
        <a:lstStyle/>
        <a:p>
          <a:endParaRPr lang="en-US"/>
        </a:p>
      </dgm:t>
    </dgm:pt>
    <dgm:pt modelId="{A7F62BC2-D17F-464D-BF69-120058E1A19B}">
      <dgm:prSet/>
      <dgm:spPr/>
      <dgm:t>
        <a:bodyPr/>
        <a:lstStyle/>
        <a:p>
          <a:r>
            <a:rPr lang="en-US"/>
            <a:t>The  first  is  largely  driven  by  rural‐to‐urban migration  and  the second takes  the  form  of diversion of  rural  land  for urban development</a:t>
          </a:r>
        </a:p>
      </dgm:t>
    </dgm:pt>
    <dgm:pt modelId="{B3521FFB-BC15-455F-AD75-FEC6B7C05F67}" type="parTrans" cxnId="{E99F66AC-DC27-4384-AC5B-BC11E3ADEE1D}">
      <dgm:prSet/>
      <dgm:spPr/>
      <dgm:t>
        <a:bodyPr/>
        <a:lstStyle/>
        <a:p>
          <a:endParaRPr lang="en-US"/>
        </a:p>
      </dgm:t>
    </dgm:pt>
    <dgm:pt modelId="{7163BC5A-21FE-46DB-95AB-219D1640FA3C}" type="sibTrans" cxnId="{E99F66AC-DC27-4384-AC5B-BC11E3ADEE1D}">
      <dgm:prSet/>
      <dgm:spPr/>
      <dgm:t>
        <a:bodyPr/>
        <a:lstStyle/>
        <a:p>
          <a:endParaRPr lang="en-US"/>
        </a:p>
      </dgm:t>
    </dgm:pt>
    <dgm:pt modelId="{C243E8F5-3629-4787-9845-768C46E44443}" type="pres">
      <dgm:prSet presAssocID="{61994379-ECC0-41D6-93FF-A8DE6A1AE9F7}" presName="linear" presStyleCnt="0">
        <dgm:presLayoutVars>
          <dgm:animLvl val="lvl"/>
          <dgm:resizeHandles val="exact"/>
        </dgm:presLayoutVars>
      </dgm:prSet>
      <dgm:spPr/>
    </dgm:pt>
    <dgm:pt modelId="{D3DAA822-A499-4F95-9F85-DD3F0609CAC8}" type="pres">
      <dgm:prSet presAssocID="{7202522C-55B3-4CAA-9463-904A77B8367F}" presName="parentText" presStyleLbl="node1" presStyleIdx="0" presStyleCnt="2">
        <dgm:presLayoutVars>
          <dgm:chMax val="0"/>
          <dgm:bulletEnabled val="1"/>
        </dgm:presLayoutVars>
      </dgm:prSet>
      <dgm:spPr/>
    </dgm:pt>
    <dgm:pt modelId="{9435D9E4-736F-42E9-9E2E-589E990F8C11}" type="pres">
      <dgm:prSet presAssocID="{54963E63-FB4C-4BD3-B1AB-A3261D963AA2}" presName="spacer" presStyleCnt="0"/>
      <dgm:spPr/>
    </dgm:pt>
    <dgm:pt modelId="{351CA45E-BFBF-40D9-A344-13E33B6B44D6}" type="pres">
      <dgm:prSet presAssocID="{A7F62BC2-D17F-464D-BF69-120058E1A19B}" presName="parentText" presStyleLbl="node1" presStyleIdx="1" presStyleCnt="2">
        <dgm:presLayoutVars>
          <dgm:chMax val="0"/>
          <dgm:bulletEnabled val="1"/>
        </dgm:presLayoutVars>
      </dgm:prSet>
      <dgm:spPr/>
    </dgm:pt>
  </dgm:ptLst>
  <dgm:cxnLst>
    <dgm:cxn modelId="{94104027-4BE7-4D05-B374-DCF22B091389}" type="presOf" srcId="{A7F62BC2-D17F-464D-BF69-120058E1A19B}" destId="{351CA45E-BFBF-40D9-A344-13E33B6B44D6}" srcOrd="0" destOrd="0" presId="urn:microsoft.com/office/officeart/2005/8/layout/vList2"/>
    <dgm:cxn modelId="{C3958B99-381E-46B8-B157-99AFCE6D879A}" type="presOf" srcId="{61994379-ECC0-41D6-93FF-A8DE6A1AE9F7}" destId="{C243E8F5-3629-4787-9845-768C46E44443}" srcOrd="0" destOrd="0" presId="urn:microsoft.com/office/officeart/2005/8/layout/vList2"/>
    <dgm:cxn modelId="{E99F66AC-DC27-4384-AC5B-BC11E3ADEE1D}" srcId="{61994379-ECC0-41D6-93FF-A8DE6A1AE9F7}" destId="{A7F62BC2-D17F-464D-BF69-120058E1A19B}" srcOrd="1" destOrd="0" parTransId="{B3521FFB-BC15-455F-AD75-FEC6B7C05F67}" sibTransId="{7163BC5A-21FE-46DB-95AB-219D1640FA3C}"/>
    <dgm:cxn modelId="{508E84DF-1AE3-4433-8D36-D2569FD24E8A}" srcId="{61994379-ECC0-41D6-93FF-A8DE6A1AE9F7}" destId="{7202522C-55B3-4CAA-9463-904A77B8367F}" srcOrd="0" destOrd="0" parTransId="{4C10D69B-7CD7-4402-82F0-48D09B8D913B}" sibTransId="{54963E63-FB4C-4BD3-B1AB-A3261D963AA2}"/>
    <dgm:cxn modelId="{0C1AB3E6-B05D-47CD-91BD-FE1A08EFA1CB}" type="presOf" srcId="{7202522C-55B3-4CAA-9463-904A77B8367F}" destId="{D3DAA822-A499-4F95-9F85-DD3F0609CAC8}" srcOrd="0" destOrd="0" presId="urn:microsoft.com/office/officeart/2005/8/layout/vList2"/>
    <dgm:cxn modelId="{D8EBABF4-3B64-41FD-B787-3C0516923A39}" type="presParOf" srcId="{C243E8F5-3629-4787-9845-768C46E44443}" destId="{D3DAA822-A499-4F95-9F85-DD3F0609CAC8}" srcOrd="0" destOrd="0" presId="urn:microsoft.com/office/officeart/2005/8/layout/vList2"/>
    <dgm:cxn modelId="{67AFBC8D-3D1F-4A8D-A2EE-A18D4EF27C7B}" type="presParOf" srcId="{C243E8F5-3629-4787-9845-768C46E44443}" destId="{9435D9E4-736F-42E9-9E2E-589E990F8C11}" srcOrd="1" destOrd="0" presId="urn:microsoft.com/office/officeart/2005/8/layout/vList2"/>
    <dgm:cxn modelId="{1C524221-D7DC-424A-9C83-B69949A30FFA}" type="presParOf" srcId="{C243E8F5-3629-4787-9845-768C46E44443}" destId="{351CA45E-BFBF-40D9-A344-13E33B6B44D6}"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5D8DC84-11AF-4D2B-94F7-0C7D65C67686}"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50F4CA47-CA7C-47E8-8939-ABFA0B86012A}">
      <dgm:prSet/>
      <dgm:spPr/>
      <dgm:t>
        <a:bodyPr/>
        <a:lstStyle/>
        <a:p>
          <a:r>
            <a:rPr lang="en-US"/>
            <a:t>China hukou system acts as an internal passport. The population divided into rural and urban residents</a:t>
          </a:r>
        </a:p>
      </dgm:t>
    </dgm:pt>
    <dgm:pt modelId="{0329DF0C-CC08-4D7E-8787-75C2E3F480E1}" type="parTrans" cxnId="{6DA9D92B-C417-458D-B4D9-6D9E35405571}">
      <dgm:prSet/>
      <dgm:spPr/>
      <dgm:t>
        <a:bodyPr/>
        <a:lstStyle/>
        <a:p>
          <a:endParaRPr lang="en-US"/>
        </a:p>
      </dgm:t>
    </dgm:pt>
    <dgm:pt modelId="{3DB15EFF-8B0F-4EAB-A2FE-946E982938D7}" type="sibTrans" cxnId="{6DA9D92B-C417-458D-B4D9-6D9E35405571}">
      <dgm:prSet/>
      <dgm:spPr/>
      <dgm:t>
        <a:bodyPr/>
        <a:lstStyle/>
        <a:p>
          <a:endParaRPr lang="en-US"/>
        </a:p>
      </dgm:t>
    </dgm:pt>
    <dgm:pt modelId="{145C0464-94B1-4298-B4A3-A604264D025C}">
      <dgm:prSet/>
      <dgm:spPr/>
      <dgm:t>
        <a:bodyPr/>
        <a:lstStyle/>
        <a:p>
          <a:r>
            <a:rPr lang="en-US"/>
            <a:t>People can only receive government services in the region in which they are registered</a:t>
          </a:r>
        </a:p>
      </dgm:t>
    </dgm:pt>
    <dgm:pt modelId="{AC7796AA-4A80-4736-B14D-681D5B8FB698}" type="parTrans" cxnId="{9271C894-98B2-4DDB-A1B5-F67784F833C0}">
      <dgm:prSet/>
      <dgm:spPr/>
      <dgm:t>
        <a:bodyPr/>
        <a:lstStyle/>
        <a:p>
          <a:endParaRPr lang="en-US"/>
        </a:p>
      </dgm:t>
    </dgm:pt>
    <dgm:pt modelId="{0F01FA9C-2B8A-4395-9885-A9A06E8D14EF}" type="sibTrans" cxnId="{9271C894-98B2-4DDB-A1B5-F67784F833C0}">
      <dgm:prSet/>
      <dgm:spPr/>
      <dgm:t>
        <a:bodyPr/>
        <a:lstStyle/>
        <a:p>
          <a:endParaRPr lang="en-US"/>
        </a:p>
      </dgm:t>
    </dgm:pt>
    <dgm:pt modelId="{F1C8750A-AE59-4359-8C34-F4438F068D20}">
      <dgm:prSet/>
      <dgm:spPr/>
      <dgm:t>
        <a:bodyPr/>
        <a:lstStyle/>
        <a:p>
          <a:r>
            <a:rPr lang="en-US"/>
            <a:t>The hukou, a small red passbook, provides details on citizens, including marriages, divorces, births, and deaths, in addition to the area to which each person belongs</a:t>
          </a:r>
        </a:p>
      </dgm:t>
    </dgm:pt>
    <dgm:pt modelId="{CD27B695-327B-495D-B6BE-EBB4669BA968}" type="parTrans" cxnId="{E5B1EA7C-BCA0-4174-AD99-DD53179A92C2}">
      <dgm:prSet/>
      <dgm:spPr/>
      <dgm:t>
        <a:bodyPr/>
        <a:lstStyle/>
        <a:p>
          <a:endParaRPr lang="en-US"/>
        </a:p>
      </dgm:t>
    </dgm:pt>
    <dgm:pt modelId="{2F769813-9CE7-40A2-88A7-77B033896E6B}" type="sibTrans" cxnId="{E5B1EA7C-BCA0-4174-AD99-DD53179A92C2}">
      <dgm:prSet/>
      <dgm:spPr/>
      <dgm:t>
        <a:bodyPr/>
        <a:lstStyle/>
        <a:p>
          <a:endParaRPr lang="en-US"/>
        </a:p>
      </dgm:t>
    </dgm:pt>
    <dgm:pt modelId="{93A7ACE7-4FBB-4E08-A112-C3B33291E3BE}" type="pres">
      <dgm:prSet presAssocID="{F5D8DC84-11AF-4D2B-94F7-0C7D65C67686}" presName="vert0" presStyleCnt="0">
        <dgm:presLayoutVars>
          <dgm:dir/>
          <dgm:animOne val="branch"/>
          <dgm:animLvl val="lvl"/>
        </dgm:presLayoutVars>
      </dgm:prSet>
      <dgm:spPr/>
    </dgm:pt>
    <dgm:pt modelId="{2A0353A8-7473-4773-AE70-C90816CCD298}" type="pres">
      <dgm:prSet presAssocID="{50F4CA47-CA7C-47E8-8939-ABFA0B86012A}" presName="thickLine" presStyleLbl="alignNode1" presStyleIdx="0" presStyleCnt="3"/>
      <dgm:spPr/>
    </dgm:pt>
    <dgm:pt modelId="{2E3A243B-31E2-4D69-AE5E-3597396DD58A}" type="pres">
      <dgm:prSet presAssocID="{50F4CA47-CA7C-47E8-8939-ABFA0B86012A}" presName="horz1" presStyleCnt="0"/>
      <dgm:spPr/>
    </dgm:pt>
    <dgm:pt modelId="{A66577E2-16E0-47C0-9334-9F45CEA8731E}" type="pres">
      <dgm:prSet presAssocID="{50F4CA47-CA7C-47E8-8939-ABFA0B86012A}" presName="tx1" presStyleLbl="revTx" presStyleIdx="0" presStyleCnt="3"/>
      <dgm:spPr/>
    </dgm:pt>
    <dgm:pt modelId="{D5E0C886-F35F-47BD-A333-9D33E52F8B8A}" type="pres">
      <dgm:prSet presAssocID="{50F4CA47-CA7C-47E8-8939-ABFA0B86012A}" presName="vert1" presStyleCnt="0"/>
      <dgm:spPr/>
    </dgm:pt>
    <dgm:pt modelId="{DE0CEDB6-38BF-4FF1-882B-C002CBCCB176}" type="pres">
      <dgm:prSet presAssocID="{145C0464-94B1-4298-B4A3-A604264D025C}" presName="thickLine" presStyleLbl="alignNode1" presStyleIdx="1" presStyleCnt="3"/>
      <dgm:spPr/>
    </dgm:pt>
    <dgm:pt modelId="{829B1521-2685-4715-83FC-AF9AC1992437}" type="pres">
      <dgm:prSet presAssocID="{145C0464-94B1-4298-B4A3-A604264D025C}" presName="horz1" presStyleCnt="0"/>
      <dgm:spPr/>
    </dgm:pt>
    <dgm:pt modelId="{D03CA168-9735-4070-90F0-3FE9C2B985B6}" type="pres">
      <dgm:prSet presAssocID="{145C0464-94B1-4298-B4A3-A604264D025C}" presName="tx1" presStyleLbl="revTx" presStyleIdx="1" presStyleCnt="3"/>
      <dgm:spPr/>
    </dgm:pt>
    <dgm:pt modelId="{6C5E9A25-391F-43F9-82FB-038D15EDFFA5}" type="pres">
      <dgm:prSet presAssocID="{145C0464-94B1-4298-B4A3-A604264D025C}" presName="vert1" presStyleCnt="0"/>
      <dgm:spPr/>
    </dgm:pt>
    <dgm:pt modelId="{590B785F-7622-4530-9F6B-A37FDF8EC171}" type="pres">
      <dgm:prSet presAssocID="{F1C8750A-AE59-4359-8C34-F4438F068D20}" presName="thickLine" presStyleLbl="alignNode1" presStyleIdx="2" presStyleCnt="3"/>
      <dgm:spPr/>
    </dgm:pt>
    <dgm:pt modelId="{4BA13019-D364-4803-81C3-F459ECD1F121}" type="pres">
      <dgm:prSet presAssocID="{F1C8750A-AE59-4359-8C34-F4438F068D20}" presName="horz1" presStyleCnt="0"/>
      <dgm:spPr/>
    </dgm:pt>
    <dgm:pt modelId="{9CCD0745-6EAF-4E52-96C4-8E4E9B497392}" type="pres">
      <dgm:prSet presAssocID="{F1C8750A-AE59-4359-8C34-F4438F068D20}" presName="tx1" presStyleLbl="revTx" presStyleIdx="2" presStyleCnt="3"/>
      <dgm:spPr/>
    </dgm:pt>
    <dgm:pt modelId="{CBECB91D-32F2-48FE-AA08-A13B706A36AE}" type="pres">
      <dgm:prSet presAssocID="{F1C8750A-AE59-4359-8C34-F4438F068D20}" presName="vert1" presStyleCnt="0"/>
      <dgm:spPr/>
    </dgm:pt>
  </dgm:ptLst>
  <dgm:cxnLst>
    <dgm:cxn modelId="{6DA9D92B-C417-458D-B4D9-6D9E35405571}" srcId="{F5D8DC84-11AF-4D2B-94F7-0C7D65C67686}" destId="{50F4CA47-CA7C-47E8-8939-ABFA0B86012A}" srcOrd="0" destOrd="0" parTransId="{0329DF0C-CC08-4D7E-8787-75C2E3F480E1}" sibTransId="{3DB15EFF-8B0F-4EAB-A2FE-946E982938D7}"/>
    <dgm:cxn modelId="{C66DF250-E394-4F28-B10F-459324A8A20D}" type="presOf" srcId="{50F4CA47-CA7C-47E8-8939-ABFA0B86012A}" destId="{A66577E2-16E0-47C0-9334-9F45CEA8731E}" srcOrd="0" destOrd="0" presId="urn:microsoft.com/office/officeart/2008/layout/LinedList"/>
    <dgm:cxn modelId="{E5B1EA7C-BCA0-4174-AD99-DD53179A92C2}" srcId="{F5D8DC84-11AF-4D2B-94F7-0C7D65C67686}" destId="{F1C8750A-AE59-4359-8C34-F4438F068D20}" srcOrd="2" destOrd="0" parTransId="{CD27B695-327B-495D-B6BE-EBB4669BA968}" sibTransId="{2F769813-9CE7-40A2-88A7-77B033896E6B}"/>
    <dgm:cxn modelId="{51527080-5ED2-47FB-BB62-EC7B68AB8C61}" type="presOf" srcId="{F1C8750A-AE59-4359-8C34-F4438F068D20}" destId="{9CCD0745-6EAF-4E52-96C4-8E4E9B497392}" srcOrd="0" destOrd="0" presId="urn:microsoft.com/office/officeart/2008/layout/LinedList"/>
    <dgm:cxn modelId="{B75EF18F-C633-41AB-BBF3-E507EE377C47}" type="presOf" srcId="{F5D8DC84-11AF-4D2B-94F7-0C7D65C67686}" destId="{93A7ACE7-4FBB-4E08-A112-C3B33291E3BE}" srcOrd="0" destOrd="0" presId="urn:microsoft.com/office/officeart/2008/layout/LinedList"/>
    <dgm:cxn modelId="{9271C894-98B2-4DDB-A1B5-F67784F833C0}" srcId="{F5D8DC84-11AF-4D2B-94F7-0C7D65C67686}" destId="{145C0464-94B1-4298-B4A3-A604264D025C}" srcOrd="1" destOrd="0" parTransId="{AC7796AA-4A80-4736-B14D-681D5B8FB698}" sibTransId="{0F01FA9C-2B8A-4395-9885-A9A06E8D14EF}"/>
    <dgm:cxn modelId="{7D94FDFB-37BA-45DC-BEA7-17F5632E2A0C}" type="presOf" srcId="{145C0464-94B1-4298-B4A3-A604264D025C}" destId="{D03CA168-9735-4070-90F0-3FE9C2B985B6}" srcOrd="0" destOrd="0" presId="urn:microsoft.com/office/officeart/2008/layout/LinedList"/>
    <dgm:cxn modelId="{0200C15B-8093-415E-90BC-DB948B3BD6C4}" type="presParOf" srcId="{93A7ACE7-4FBB-4E08-A112-C3B33291E3BE}" destId="{2A0353A8-7473-4773-AE70-C90816CCD298}" srcOrd="0" destOrd="0" presId="urn:microsoft.com/office/officeart/2008/layout/LinedList"/>
    <dgm:cxn modelId="{C15CD228-8751-45A8-A557-39156CB347F0}" type="presParOf" srcId="{93A7ACE7-4FBB-4E08-A112-C3B33291E3BE}" destId="{2E3A243B-31E2-4D69-AE5E-3597396DD58A}" srcOrd="1" destOrd="0" presId="urn:microsoft.com/office/officeart/2008/layout/LinedList"/>
    <dgm:cxn modelId="{13914DB2-7813-4AC5-9A4C-748A03E51D0B}" type="presParOf" srcId="{2E3A243B-31E2-4D69-AE5E-3597396DD58A}" destId="{A66577E2-16E0-47C0-9334-9F45CEA8731E}" srcOrd="0" destOrd="0" presId="urn:microsoft.com/office/officeart/2008/layout/LinedList"/>
    <dgm:cxn modelId="{E4138BA1-EE48-4F79-9BAF-9A8C87E238D5}" type="presParOf" srcId="{2E3A243B-31E2-4D69-AE5E-3597396DD58A}" destId="{D5E0C886-F35F-47BD-A333-9D33E52F8B8A}" srcOrd="1" destOrd="0" presId="urn:microsoft.com/office/officeart/2008/layout/LinedList"/>
    <dgm:cxn modelId="{9597C4EE-6829-4B30-AD48-3166B8DD74E6}" type="presParOf" srcId="{93A7ACE7-4FBB-4E08-A112-C3B33291E3BE}" destId="{DE0CEDB6-38BF-4FF1-882B-C002CBCCB176}" srcOrd="2" destOrd="0" presId="urn:microsoft.com/office/officeart/2008/layout/LinedList"/>
    <dgm:cxn modelId="{2505A306-3C1C-4976-8A02-A60CF75E4F7B}" type="presParOf" srcId="{93A7ACE7-4FBB-4E08-A112-C3B33291E3BE}" destId="{829B1521-2685-4715-83FC-AF9AC1992437}" srcOrd="3" destOrd="0" presId="urn:microsoft.com/office/officeart/2008/layout/LinedList"/>
    <dgm:cxn modelId="{B754096D-5786-439A-8281-D584E49B34F9}" type="presParOf" srcId="{829B1521-2685-4715-83FC-AF9AC1992437}" destId="{D03CA168-9735-4070-90F0-3FE9C2B985B6}" srcOrd="0" destOrd="0" presId="urn:microsoft.com/office/officeart/2008/layout/LinedList"/>
    <dgm:cxn modelId="{B40D892B-5CC4-4F99-839F-A368FB777AFD}" type="presParOf" srcId="{829B1521-2685-4715-83FC-AF9AC1992437}" destId="{6C5E9A25-391F-43F9-82FB-038D15EDFFA5}" srcOrd="1" destOrd="0" presId="urn:microsoft.com/office/officeart/2008/layout/LinedList"/>
    <dgm:cxn modelId="{28C8C96A-6CB2-4ABF-AC66-FFEAC623C901}" type="presParOf" srcId="{93A7ACE7-4FBB-4E08-A112-C3B33291E3BE}" destId="{590B785F-7622-4530-9F6B-A37FDF8EC171}" srcOrd="4" destOrd="0" presId="urn:microsoft.com/office/officeart/2008/layout/LinedList"/>
    <dgm:cxn modelId="{6083A63F-B763-4A87-9058-F8A46ACC6DC1}" type="presParOf" srcId="{93A7ACE7-4FBB-4E08-A112-C3B33291E3BE}" destId="{4BA13019-D364-4803-81C3-F459ECD1F121}" srcOrd="5" destOrd="0" presId="urn:microsoft.com/office/officeart/2008/layout/LinedList"/>
    <dgm:cxn modelId="{9958ECB3-8D4C-4A0B-8073-E99742A16A1F}" type="presParOf" srcId="{4BA13019-D364-4803-81C3-F459ECD1F121}" destId="{9CCD0745-6EAF-4E52-96C4-8E4E9B497392}" srcOrd="0" destOrd="0" presId="urn:microsoft.com/office/officeart/2008/layout/LinedList"/>
    <dgm:cxn modelId="{0BFD38B4-58E1-4A5F-A39F-D501939DFA5D}" type="presParOf" srcId="{4BA13019-D364-4803-81C3-F459ECD1F121}" destId="{CBECB91D-32F2-48FE-AA08-A13B706A36A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C8A71F-7F46-4AF7-BFAF-DFA0B0D205AC}">
      <dsp:nvSpPr>
        <dsp:cNvPr id="0" name=""/>
        <dsp:cNvSpPr/>
      </dsp:nvSpPr>
      <dsp:spPr>
        <a:xfrm>
          <a:off x="0" y="31769"/>
          <a:ext cx="5961345" cy="262175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a:t>Unprecedented Scale and Scope </a:t>
          </a:r>
        </a:p>
      </dsp:txBody>
      <dsp:txXfrm>
        <a:off x="127983" y="159752"/>
        <a:ext cx="5705379" cy="2365784"/>
      </dsp:txXfrm>
    </dsp:sp>
    <dsp:sp modelId="{4351AFEB-7EAF-4494-84DF-0DE81FA05164}">
      <dsp:nvSpPr>
        <dsp:cNvPr id="0" name=""/>
        <dsp:cNvSpPr/>
      </dsp:nvSpPr>
      <dsp:spPr>
        <a:xfrm>
          <a:off x="0" y="2760079"/>
          <a:ext cx="5961345" cy="262175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a:t>Driven by industrialization and globalization (China becomes the member of World Trade Organization)</a:t>
          </a:r>
        </a:p>
      </dsp:txBody>
      <dsp:txXfrm>
        <a:off x="127983" y="2888062"/>
        <a:ext cx="5705379" cy="23657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78F52F-3DCA-4BB4-8C37-8F87353A5FA3}">
      <dsp:nvSpPr>
        <dsp:cNvPr id="0" name=""/>
        <dsp:cNvSpPr/>
      </dsp:nvSpPr>
      <dsp:spPr>
        <a:xfrm>
          <a:off x="0" y="39687"/>
          <a:ext cx="3286125" cy="1971675"/>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In 28 years between the 1982 &amp; 2010 population censuses, China’s urban population grew by 451 million</a:t>
          </a:r>
        </a:p>
      </dsp:txBody>
      <dsp:txXfrm>
        <a:off x="0" y="39687"/>
        <a:ext cx="3286125" cy="1971675"/>
      </dsp:txXfrm>
    </dsp:sp>
    <dsp:sp modelId="{5C6669AA-9E24-40AE-BBEE-C643EB128F64}">
      <dsp:nvSpPr>
        <dsp:cNvPr id="0" name=""/>
        <dsp:cNvSpPr/>
      </dsp:nvSpPr>
      <dsp:spPr>
        <a:xfrm>
          <a:off x="3614737" y="39687"/>
          <a:ext cx="3286125" cy="1971675"/>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This number is similar to  16  million  persons  or a city the  size of Shanghai per year. </a:t>
          </a:r>
        </a:p>
      </dsp:txBody>
      <dsp:txXfrm>
        <a:off x="3614737" y="39687"/>
        <a:ext cx="3286125" cy="1971675"/>
      </dsp:txXfrm>
    </dsp:sp>
    <dsp:sp modelId="{26C4CB73-EDAB-4031-9291-FC5E554C0333}">
      <dsp:nvSpPr>
        <dsp:cNvPr id="0" name=""/>
        <dsp:cNvSpPr/>
      </dsp:nvSpPr>
      <dsp:spPr>
        <a:xfrm>
          <a:off x="7229475" y="39687"/>
          <a:ext cx="3286125" cy="1971675"/>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It is expected to reach the 1 billion mark by 2030, rising at an even faster rate of 28 million per year. </a:t>
          </a:r>
        </a:p>
      </dsp:txBody>
      <dsp:txXfrm>
        <a:off x="7229475" y="39687"/>
        <a:ext cx="3286125" cy="1971675"/>
      </dsp:txXfrm>
    </dsp:sp>
    <dsp:sp modelId="{E9DC7B8F-D3F4-48D0-9893-CBE072231492}">
      <dsp:nvSpPr>
        <dsp:cNvPr id="0" name=""/>
        <dsp:cNvSpPr/>
      </dsp:nvSpPr>
      <dsp:spPr>
        <a:xfrm>
          <a:off x="0" y="2339975"/>
          <a:ext cx="3286125" cy="1971675"/>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Much of the growth in the urban population has been and continues to be driven by rural‐to‐urban migration. </a:t>
          </a:r>
        </a:p>
      </dsp:txBody>
      <dsp:txXfrm>
        <a:off x="0" y="2339975"/>
        <a:ext cx="3286125" cy="1971675"/>
      </dsp:txXfrm>
    </dsp:sp>
    <dsp:sp modelId="{2EC7F2BE-D369-422A-8759-F083CD97AE88}">
      <dsp:nvSpPr>
        <dsp:cNvPr id="0" name=""/>
        <dsp:cNvSpPr/>
      </dsp:nvSpPr>
      <dsp:spPr>
        <a:xfrm>
          <a:off x="3614737" y="2339975"/>
          <a:ext cx="3286125" cy="1971675"/>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It has gone together with a breathless expansion of the area covered by towns and cities. </a:t>
          </a:r>
        </a:p>
      </dsp:txBody>
      <dsp:txXfrm>
        <a:off x="3614737" y="2339975"/>
        <a:ext cx="3286125" cy="1971675"/>
      </dsp:txXfrm>
    </dsp:sp>
    <dsp:sp modelId="{F4D7D908-E28C-4859-8B9B-235E59AB645B}">
      <dsp:nvSpPr>
        <dsp:cNvPr id="0" name=""/>
        <dsp:cNvSpPr/>
      </dsp:nvSpPr>
      <dsp:spPr>
        <a:xfrm>
          <a:off x="7229475" y="2339975"/>
          <a:ext cx="3286125" cy="1971675"/>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The fast pace of urban expansion has compressed the time dimension and homogenise how towns look</a:t>
          </a:r>
        </a:p>
      </dsp:txBody>
      <dsp:txXfrm>
        <a:off x="7229475" y="2339975"/>
        <a:ext cx="3286125" cy="19716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91672B-FADA-40CE-89BD-66C1C437263C}">
      <dsp:nvSpPr>
        <dsp:cNvPr id="0" name=""/>
        <dsp:cNvSpPr/>
      </dsp:nvSpPr>
      <dsp:spPr>
        <a:xfrm>
          <a:off x="0" y="244943"/>
          <a:ext cx="6263640" cy="139229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b="1" kern="1200" dirty="0"/>
            <a:t>Densely urbanized regions have  been developing in a fast pace</a:t>
          </a:r>
          <a:endParaRPr lang="en-US" sz="3500" kern="1200" dirty="0"/>
        </a:p>
      </dsp:txBody>
      <dsp:txXfrm>
        <a:off x="67966" y="312909"/>
        <a:ext cx="6127708" cy="1256367"/>
      </dsp:txXfrm>
    </dsp:sp>
    <dsp:sp modelId="{BE063545-C209-4781-B39E-C23115F89DFC}">
      <dsp:nvSpPr>
        <dsp:cNvPr id="0" name=""/>
        <dsp:cNvSpPr/>
      </dsp:nvSpPr>
      <dsp:spPr>
        <a:xfrm>
          <a:off x="0" y="1637243"/>
          <a:ext cx="6263640" cy="362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871" tIns="44450" rIns="248920" bIns="44450" numCol="1" spcCol="1270" anchor="t" anchorCtr="0">
          <a:noAutofit/>
        </a:bodyPr>
        <a:lstStyle/>
        <a:p>
          <a:pPr marL="228600" lvl="1" indent="-228600" algn="l" defTabSz="1200150">
            <a:lnSpc>
              <a:spcPct val="90000"/>
            </a:lnSpc>
            <a:spcBef>
              <a:spcPct val="0"/>
            </a:spcBef>
            <a:spcAft>
              <a:spcPct val="20000"/>
            </a:spcAft>
            <a:buChar char="•"/>
          </a:pPr>
          <a:r>
            <a:rPr lang="en-US" sz="2700" kern="1200"/>
            <a:t>Three densely urbanized regions  have been formed along China’s  coast areas, i.e. the Pearl River  Delta, the Yangtze River Delta and	the Beijing-Tianjin-Hebei  Region.</a:t>
          </a:r>
        </a:p>
        <a:p>
          <a:pPr marL="228600" lvl="1" indent="-228600" algn="l" defTabSz="1200150">
            <a:lnSpc>
              <a:spcPct val="90000"/>
            </a:lnSpc>
            <a:spcBef>
              <a:spcPct val="0"/>
            </a:spcBef>
            <a:spcAft>
              <a:spcPct val="20000"/>
            </a:spcAft>
            <a:buChar char="•"/>
          </a:pPr>
          <a:r>
            <a:rPr lang="en-US" sz="2700" kern="1200"/>
            <a:t>These regions have become the  most dynamic and	competitive economies that dominate the  development orientation of the  country.</a:t>
          </a:r>
        </a:p>
      </dsp:txBody>
      <dsp:txXfrm>
        <a:off x="0" y="1637243"/>
        <a:ext cx="6263640" cy="36225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DAA822-A499-4F95-9F85-DD3F0609CAC8}">
      <dsp:nvSpPr>
        <dsp:cNvPr id="0" name=""/>
        <dsp:cNvSpPr/>
      </dsp:nvSpPr>
      <dsp:spPr>
        <a:xfrm>
          <a:off x="0" y="482768"/>
          <a:ext cx="10515600" cy="16497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Everywhere, urbanisation comprises two processes: a rising share of urban population in the  total  and   a  steady  expansion  of   the  urban footprint, the area  covered   by   towns  and  cities.</a:t>
          </a:r>
        </a:p>
      </dsp:txBody>
      <dsp:txXfrm>
        <a:off x="80532" y="563300"/>
        <a:ext cx="10354536" cy="1488636"/>
      </dsp:txXfrm>
    </dsp:sp>
    <dsp:sp modelId="{351CA45E-BFBF-40D9-A344-13E33B6B44D6}">
      <dsp:nvSpPr>
        <dsp:cNvPr id="0" name=""/>
        <dsp:cNvSpPr/>
      </dsp:nvSpPr>
      <dsp:spPr>
        <a:xfrm>
          <a:off x="0" y="2218869"/>
          <a:ext cx="10515600" cy="16497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The  first  is  largely  driven  by  rural‐to‐urban migration  and  the second takes  the  form  of diversion of  rural  land  for urban development</a:t>
          </a:r>
        </a:p>
      </dsp:txBody>
      <dsp:txXfrm>
        <a:off x="80532" y="2299401"/>
        <a:ext cx="10354536" cy="148863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0353A8-7473-4773-AE70-C90816CCD298}">
      <dsp:nvSpPr>
        <dsp:cNvPr id="0" name=""/>
        <dsp:cNvSpPr/>
      </dsp:nvSpPr>
      <dsp:spPr>
        <a:xfrm>
          <a:off x="0" y="2703"/>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6577E2-16E0-47C0-9334-9F45CEA8731E}">
      <dsp:nvSpPr>
        <dsp:cNvPr id="0" name=""/>
        <dsp:cNvSpPr/>
      </dsp:nvSpPr>
      <dsp:spPr>
        <a:xfrm>
          <a:off x="0" y="2703"/>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China hukou system acts as an internal passport. The population divided into rural and urban residents</a:t>
          </a:r>
        </a:p>
      </dsp:txBody>
      <dsp:txXfrm>
        <a:off x="0" y="2703"/>
        <a:ext cx="6900512" cy="1843578"/>
      </dsp:txXfrm>
    </dsp:sp>
    <dsp:sp modelId="{DE0CEDB6-38BF-4FF1-882B-C002CBCCB176}">
      <dsp:nvSpPr>
        <dsp:cNvPr id="0" name=""/>
        <dsp:cNvSpPr/>
      </dsp:nvSpPr>
      <dsp:spPr>
        <a:xfrm>
          <a:off x="0" y="1846281"/>
          <a:ext cx="69005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3CA168-9735-4070-90F0-3FE9C2B985B6}">
      <dsp:nvSpPr>
        <dsp:cNvPr id="0" name=""/>
        <dsp:cNvSpPr/>
      </dsp:nvSpPr>
      <dsp:spPr>
        <a:xfrm>
          <a:off x="0" y="1846281"/>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People can only receive government services in the region in which they are registered</a:t>
          </a:r>
        </a:p>
      </dsp:txBody>
      <dsp:txXfrm>
        <a:off x="0" y="1846281"/>
        <a:ext cx="6900512" cy="1843578"/>
      </dsp:txXfrm>
    </dsp:sp>
    <dsp:sp modelId="{590B785F-7622-4530-9F6B-A37FDF8EC171}">
      <dsp:nvSpPr>
        <dsp:cNvPr id="0" name=""/>
        <dsp:cNvSpPr/>
      </dsp:nvSpPr>
      <dsp:spPr>
        <a:xfrm>
          <a:off x="0" y="3689859"/>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CD0745-6EAF-4E52-96C4-8E4E9B497392}">
      <dsp:nvSpPr>
        <dsp:cNvPr id="0" name=""/>
        <dsp:cNvSpPr/>
      </dsp:nvSpPr>
      <dsp:spPr>
        <a:xfrm>
          <a:off x="0" y="3689859"/>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The hukou, a small red passbook, provides details on citizens, including marriages, divorces, births, and deaths, in addition to the area to which each person belongs</a:t>
          </a:r>
        </a:p>
      </dsp:txBody>
      <dsp:txXfrm>
        <a:off x="0" y="3689859"/>
        <a:ext cx="6900512" cy="184357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011AA-B2B1-48CA-81E5-3AE78A804C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5B3EDB5-7999-40C7-B4DD-E4B70B3751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31061C7-14DB-4FF3-80C9-BF3CBB6310F2}"/>
              </a:ext>
            </a:extLst>
          </p:cNvPr>
          <p:cNvSpPr>
            <a:spLocks noGrp="1"/>
          </p:cNvSpPr>
          <p:nvPr>
            <p:ph type="dt" sz="half" idx="10"/>
          </p:nvPr>
        </p:nvSpPr>
        <p:spPr/>
        <p:txBody>
          <a:bodyPr/>
          <a:lstStyle/>
          <a:p>
            <a:fld id="{586FDB49-4735-4583-BC62-F54E00B59E3D}" type="datetimeFigureOut">
              <a:rPr lang="en-US" smtClean="0"/>
              <a:t>11/1/2021</a:t>
            </a:fld>
            <a:endParaRPr lang="en-US"/>
          </a:p>
        </p:txBody>
      </p:sp>
      <p:sp>
        <p:nvSpPr>
          <p:cNvPr id="5" name="Footer Placeholder 4">
            <a:extLst>
              <a:ext uri="{FF2B5EF4-FFF2-40B4-BE49-F238E27FC236}">
                <a16:creationId xmlns:a16="http://schemas.microsoft.com/office/drawing/2014/main" id="{E17360BC-9D06-426B-ADB1-3F3F8A9387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BEF4D8-A60E-4103-A36B-13C18C6E2250}"/>
              </a:ext>
            </a:extLst>
          </p:cNvPr>
          <p:cNvSpPr>
            <a:spLocks noGrp="1"/>
          </p:cNvSpPr>
          <p:nvPr>
            <p:ph type="sldNum" sz="quarter" idx="12"/>
          </p:nvPr>
        </p:nvSpPr>
        <p:spPr/>
        <p:txBody>
          <a:bodyPr/>
          <a:lstStyle/>
          <a:p>
            <a:fld id="{6695B072-E5BF-4A6E-90BE-50AAD37F725D}" type="slidenum">
              <a:rPr lang="en-US" smtClean="0"/>
              <a:t>‹#›</a:t>
            </a:fld>
            <a:endParaRPr lang="en-US"/>
          </a:p>
        </p:txBody>
      </p:sp>
    </p:spTree>
    <p:extLst>
      <p:ext uri="{BB962C8B-B14F-4D97-AF65-F5344CB8AC3E}">
        <p14:creationId xmlns:p14="http://schemas.microsoft.com/office/powerpoint/2010/main" val="1923478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3DD01-462F-4961-BA99-230DEA64555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CE71324-E7E2-4DD4-9C08-F2D5AA2BF24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ED08DA-BD83-4DAA-A7B9-23C42669CE66}"/>
              </a:ext>
            </a:extLst>
          </p:cNvPr>
          <p:cNvSpPr>
            <a:spLocks noGrp="1"/>
          </p:cNvSpPr>
          <p:nvPr>
            <p:ph type="dt" sz="half" idx="10"/>
          </p:nvPr>
        </p:nvSpPr>
        <p:spPr/>
        <p:txBody>
          <a:bodyPr/>
          <a:lstStyle/>
          <a:p>
            <a:fld id="{586FDB49-4735-4583-BC62-F54E00B59E3D}" type="datetimeFigureOut">
              <a:rPr lang="en-US" smtClean="0"/>
              <a:t>11/1/2021</a:t>
            </a:fld>
            <a:endParaRPr lang="en-US"/>
          </a:p>
        </p:txBody>
      </p:sp>
      <p:sp>
        <p:nvSpPr>
          <p:cNvPr id="5" name="Footer Placeholder 4">
            <a:extLst>
              <a:ext uri="{FF2B5EF4-FFF2-40B4-BE49-F238E27FC236}">
                <a16:creationId xmlns:a16="http://schemas.microsoft.com/office/drawing/2014/main" id="{AF01E5C0-FD00-4936-A07F-E4F78AC409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74C32C-EB18-4318-A63E-E8A8C4C173A3}"/>
              </a:ext>
            </a:extLst>
          </p:cNvPr>
          <p:cNvSpPr>
            <a:spLocks noGrp="1"/>
          </p:cNvSpPr>
          <p:nvPr>
            <p:ph type="sldNum" sz="quarter" idx="12"/>
          </p:nvPr>
        </p:nvSpPr>
        <p:spPr/>
        <p:txBody>
          <a:bodyPr/>
          <a:lstStyle/>
          <a:p>
            <a:fld id="{6695B072-E5BF-4A6E-90BE-50AAD37F725D}" type="slidenum">
              <a:rPr lang="en-US" smtClean="0"/>
              <a:t>‹#›</a:t>
            </a:fld>
            <a:endParaRPr lang="en-US"/>
          </a:p>
        </p:txBody>
      </p:sp>
    </p:spTree>
    <p:extLst>
      <p:ext uri="{BB962C8B-B14F-4D97-AF65-F5344CB8AC3E}">
        <p14:creationId xmlns:p14="http://schemas.microsoft.com/office/powerpoint/2010/main" val="2602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9823FEF-B082-4C53-B047-BD408632DED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28EA9E-0D5D-4154-A22B-43AD7FB3CC0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BDAD01-4722-4F53-A7A8-2BAB95FA41C7}"/>
              </a:ext>
            </a:extLst>
          </p:cNvPr>
          <p:cNvSpPr>
            <a:spLocks noGrp="1"/>
          </p:cNvSpPr>
          <p:nvPr>
            <p:ph type="dt" sz="half" idx="10"/>
          </p:nvPr>
        </p:nvSpPr>
        <p:spPr/>
        <p:txBody>
          <a:bodyPr/>
          <a:lstStyle/>
          <a:p>
            <a:fld id="{586FDB49-4735-4583-BC62-F54E00B59E3D}" type="datetimeFigureOut">
              <a:rPr lang="en-US" smtClean="0"/>
              <a:t>11/1/2021</a:t>
            </a:fld>
            <a:endParaRPr lang="en-US"/>
          </a:p>
        </p:txBody>
      </p:sp>
      <p:sp>
        <p:nvSpPr>
          <p:cNvPr id="5" name="Footer Placeholder 4">
            <a:extLst>
              <a:ext uri="{FF2B5EF4-FFF2-40B4-BE49-F238E27FC236}">
                <a16:creationId xmlns:a16="http://schemas.microsoft.com/office/drawing/2014/main" id="{7A9C1134-B2AE-4F53-99AD-B6952A8DFE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3DFBEF-5588-4F3C-8151-C2EABD7D3D05}"/>
              </a:ext>
            </a:extLst>
          </p:cNvPr>
          <p:cNvSpPr>
            <a:spLocks noGrp="1"/>
          </p:cNvSpPr>
          <p:nvPr>
            <p:ph type="sldNum" sz="quarter" idx="12"/>
          </p:nvPr>
        </p:nvSpPr>
        <p:spPr/>
        <p:txBody>
          <a:bodyPr/>
          <a:lstStyle/>
          <a:p>
            <a:fld id="{6695B072-E5BF-4A6E-90BE-50AAD37F725D}" type="slidenum">
              <a:rPr lang="en-US" smtClean="0"/>
              <a:t>‹#›</a:t>
            </a:fld>
            <a:endParaRPr lang="en-US"/>
          </a:p>
        </p:txBody>
      </p:sp>
    </p:spTree>
    <p:extLst>
      <p:ext uri="{BB962C8B-B14F-4D97-AF65-F5344CB8AC3E}">
        <p14:creationId xmlns:p14="http://schemas.microsoft.com/office/powerpoint/2010/main" val="3471915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E5801-B7C4-4EC7-8D1C-AC783C8745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282693-23F8-49C4-818E-F8E01967F0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A96ED1-7508-4990-8D4E-0E3FA11B4C23}"/>
              </a:ext>
            </a:extLst>
          </p:cNvPr>
          <p:cNvSpPr>
            <a:spLocks noGrp="1"/>
          </p:cNvSpPr>
          <p:nvPr>
            <p:ph type="dt" sz="half" idx="10"/>
          </p:nvPr>
        </p:nvSpPr>
        <p:spPr/>
        <p:txBody>
          <a:bodyPr/>
          <a:lstStyle/>
          <a:p>
            <a:fld id="{586FDB49-4735-4583-BC62-F54E00B59E3D}" type="datetimeFigureOut">
              <a:rPr lang="en-US" smtClean="0"/>
              <a:t>11/1/2021</a:t>
            </a:fld>
            <a:endParaRPr lang="en-US"/>
          </a:p>
        </p:txBody>
      </p:sp>
      <p:sp>
        <p:nvSpPr>
          <p:cNvPr id="5" name="Footer Placeholder 4">
            <a:extLst>
              <a:ext uri="{FF2B5EF4-FFF2-40B4-BE49-F238E27FC236}">
                <a16:creationId xmlns:a16="http://schemas.microsoft.com/office/drawing/2014/main" id="{0066B5AB-4D38-4AB6-8CCE-B81323D5FB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D2FA9D-9CD7-4B4E-9DFD-73B70090341B}"/>
              </a:ext>
            </a:extLst>
          </p:cNvPr>
          <p:cNvSpPr>
            <a:spLocks noGrp="1"/>
          </p:cNvSpPr>
          <p:nvPr>
            <p:ph type="sldNum" sz="quarter" idx="12"/>
          </p:nvPr>
        </p:nvSpPr>
        <p:spPr/>
        <p:txBody>
          <a:bodyPr/>
          <a:lstStyle/>
          <a:p>
            <a:fld id="{6695B072-E5BF-4A6E-90BE-50AAD37F725D}" type="slidenum">
              <a:rPr lang="en-US" smtClean="0"/>
              <a:t>‹#›</a:t>
            </a:fld>
            <a:endParaRPr lang="en-US"/>
          </a:p>
        </p:txBody>
      </p:sp>
    </p:spTree>
    <p:extLst>
      <p:ext uri="{BB962C8B-B14F-4D97-AF65-F5344CB8AC3E}">
        <p14:creationId xmlns:p14="http://schemas.microsoft.com/office/powerpoint/2010/main" val="1831894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17B0B-3A7C-4FC2-AE04-90D791EEE4D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695076F-B74D-4F6B-918B-308F0AA4C32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EC4F3DB-B5A6-4722-94A7-EB3C827C8D6A}"/>
              </a:ext>
            </a:extLst>
          </p:cNvPr>
          <p:cNvSpPr>
            <a:spLocks noGrp="1"/>
          </p:cNvSpPr>
          <p:nvPr>
            <p:ph type="dt" sz="half" idx="10"/>
          </p:nvPr>
        </p:nvSpPr>
        <p:spPr/>
        <p:txBody>
          <a:bodyPr/>
          <a:lstStyle/>
          <a:p>
            <a:fld id="{586FDB49-4735-4583-BC62-F54E00B59E3D}" type="datetimeFigureOut">
              <a:rPr lang="en-US" smtClean="0"/>
              <a:t>11/1/2021</a:t>
            </a:fld>
            <a:endParaRPr lang="en-US"/>
          </a:p>
        </p:txBody>
      </p:sp>
      <p:sp>
        <p:nvSpPr>
          <p:cNvPr id="5" name="Footer Placeholder 4">
            <a:extLst>
              <a:ext uri="{FF2B5EF4-FFF2-40B4-BE49-F238E27FC236}">
                <a16:creationId xmlns:a16="http://schemas.microsoft.com/office/drawing/2014/main" id="{72880DB2-6255-4412-B60E-A1AD103E57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8DCD2D-1291-413B-BAE7-DF55B1C7220C}"/>
              </a:ext>
            </a:extLst>
          </p:cNvPr>
          <p:cNvSpPr>
            <a:spLocks noGrp="1"/>
          </p:cNvSpPr>
          <p:nvPr>
            <p:ph type="sldNum" sz="quarter" idx="12"/>
          </p:nvPr>
        </p:nvSpPr>
        <p:spPr/>
        <p:txBody>
          <a:bodyPr/>
          <a:lstStyle/>
          <a:p>
            <a:fld id="{6695B072-E5BF-4A6E-90BE-50AAD37F725D}" type="slidenum">
              <a:rPr lang="en-US" smtClean="0"/>
              <a:t>‹#›</a:t>
            </a:fld>
            <a:endParaRPr lang="en-US"/>
          </a:p>
        </p:txBody>
      </p:sp>
    </p:spTree>
    <p:extLst>
      <p:ext uri="{BB962C8B-B14F-4D97-AF65-F5344CB8AC3E}">
        <p14:creationId xmlns:p14="http://schemas.microsoft.com/office/powerpoint/2010/main" val="250627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890B5-62A2-4D1F-829E-711E7AFEAA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A8BC56D-E61A-4FB4-8D70-2A88BE8B703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23D4890-679D-4184-A210-7610C1AD399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07D331-34FA-451B-AC9C-B0E6C5957B08}"/>
              </a:ext>
            </a:extLst>
          </p:cNvPr>
          <p:cNvSpPr>
            <a:spLocks noGrp="1"/>
          </p:cNvSpPr>
          <p:nvPr>
            <p:ph type="dt" sz="half" idx="10"/>
          </p:nvPr>
        </p:nvSpPr>
        <p:spPr/>
        <p:txBody>
          <a:bodyPr/>
          <a:lstStyle/>
          <a:p>
            <a:fld id="{586FDB49-4735-4583-BC62-F54E00B59E3D}" type="datetimeFigureOut">
              <a:rPr lang="en-US" smtClean="0"/>
              <a:t>11/1/2021</a:t>
            </a:fld>
            <a:endParaRPr lang="en-US"/>
          </a:p>
        </p:txBody>
      </p:sp>
      <p:sp>
        <p:nvSpPr>
          <p:cNvPr id="6" name="Footer Placeholder 5">
            <a:extLst>
              <a:ext uri="{FF2B5EF4-FFF2-40B4-BE49-F238E27FC236}">
                <a16:creationId xmlns:a16="http://schemas.microsoft.com/office/drawing/2014/main" id="{07A69D0D-5C55-4E3A-9BE4-3BF652762B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BA4B9A-CA31-4D09-AB79-A4778CC4EFE9}"/>
              </a:ext>
            </a:extLst>
          </p:cNvPr>
          <p:cNvSpPr>
            <a:spLocks noGrp="1"/>
          </p:cNvSpPr>
          <p:nvPr>
            <p:ph type="sldNum" sz="quarter" idx="12"/>
          </p:nvPr>
        </p:nvSpPr>
        <p:spPr/>
        <p:txBody>
          <a:bodyPr/>
          <a:lstStyle/>
          <a:p>
            <a:fld id="{6695B072-E5BF-4A6E-90BE-50AAD37F725D}" type="slidenum">
              <a:rPr lang="en-US" smtClean="0"/>
              <a:t>‹#›</a:t>
            </a:fld>
            <a:endParaRPr lang="en-US"/>
          </a:p>
        </p:txBody>
      </p:sp>
    </p:spTree>
    <p:extLst>
      <p:ext uri="{BB962C8B-B14F-4D97-AF65-F5344CB8AC3E}">
        <p14:creationId xmlns:p14="http://schemas.microsoft.com/office/powerpoint/2010/main" val="1719454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D1C83-4847-4B39-A6E2-4970B4D8AEC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DD6A32B-94FF-4087-BC25-EDA04FC944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C312E03-69D6-49DF-A54E-347F1620012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B10FFE-4ED3-4F75-B963-16252FE0AC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9201CE9-2CC9-4F76-864B-E1A0D6506CA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1EB4A75-94F5-4424-A998-67B9B7CB720F}"/>
              </a:ext>
            </a:extLst>
          </p:cNvPr>
          <p:cNvSpPr>
            <a:spLocks noGrp="1"/>
          </p:cNvSpPr>
          <p:nvPr>
            <p:ph type="dt" sz="half" idx="10"/>
          </p:nvPr>
        </p:nvSpPr>
        <p:spPr/>
        <p:txBody>
          <a:bodyPr/>
          <a:lstStyle/>
          <a:p>
            <a:fld id="{586FDB49-4735-4583-BC62-F54E00B59E3D}" type="datetimeFigureOut">
              <a:rPr lang="en-US" smtClean="0"/>
              <a:t>11/1/2021</a:t>
            </a:fld>
            <a:endParaRPr lang="en-US"/>
          </a:p>
        </p:txBody>
      </p:sp>
      <p:sp>
        <p:nvSpPr>
          <p:cNvPr id="8" name="Footer Placeholder 7">
            <a:extLst>
              <a:ext uri="{FF2B5EF4-FFF2-40B4-BE49-F238E27FC236}">
                <a16:creationId xmlns:a16="http://schemas.microsoft.com/office/drawing/2014/main" id="{089D430A-359D-4483-A7F8-ABE8ECB379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9945A17-A4DB-4D02-9523-CE1536CC692D}"/>
              </a:ext>
            </a:extLst>
          </p:cNvPr>
          <p:cNvSpPr>
            <a:spLocks noGrp="1"/>
          </p:cNvSpPr>
          <p:nvPr>
            <p:ph type="sldNum" sz="quarter" idx="12"/>
          </p:nvPr>
        </p:nvSpPr>
        <p:spPr/>
        <p:txBody>
          <a:bodyPr/>
          <a:lstStyle/>
          <a:p>
            <a:fld id="{6695B072-E5BF-4A6E-90BE-50AAD37F725D}" type="slidenum">
              <a:rPr lang="en-US" smtClean="0"/>
              <a:t>‹#›</a:t>
            </a:fld>
            <a:endParaRPr lang="en-US"/>
          </a:p>
        </p:txBody>
      </p:sp>
    </p:spTree>
    <p:extLst>
      <p:ext uri="{BB962C8B-B14F-4D97-AF65-F5344CB8AC3E}">
        <p14:creationId xmlns:p14="http://schemas.microsoft.com/office/powerpoint/2010/main" val="2835361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C563A-10CD-4748-867D-0738336895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4606300-0626-4F65-A3A6-8C3C3BCD1D8F}"/>
              </a:ext>
            </a:extLst>
          </p:cNvPr>
          <p:cNvSpPr>
            <a:spLocks noGrp="1"/>
          </p:cNvSpPr>
          <p:nvPr>
            <p:ph type="dt" sz="half" idx="10"/>
          </p:nvPr>
        </p:nvSpPr>
        <p:spPr/>
        <p:txBody>
          <a:bodyPr/>
          <a:lstStyle/>
          <a:p>
            <a:fld id="{586FDB49-4735-4583-BC62-F54E00B59E3D}" type="datetimeFigureOut">
              <a:rPr lang="en-US" smtClean="0"/>
              <a:t>11/1/2021</a:t>
            </a:fld>
            <a:endParaRPr lang="en-US"/>
          </a:p>
        </p:txBody>
      </p:sp>
      <p:sp>
        <p:nvSpPr>
          <p:cNvPr id="4" name="Footer Placeholder 3">
            <a:extLst>
              <a:ext uri="{FF2B5EF4-FFF2-40B4-BE49-F238E27FC236}">
                <a16:creationId xmlns:a16="http://schemas.microsoft.com/office/drawing/2014/main" id="{5CD071C6-4E7B-4D3A-B256-66E9DF328C0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5B42240-1F1B-41FD-98FF-72C3ED270916}"/>
              </a:ext>
            </a:extLst>
          </p:cNvPr>
          <p:cNvSpPr>
            <a:spLocks noGrp="1"/>
          </p:cNvSpPr>
          <p:nvPr>
            <p:ph type="sldNum" sz="quarter" idx="12"/>
          </p:nvPr>
        </p:nvSpPr>
        <p:spPr/>
        <p:txBody>
          <a:bodyPr/>
          <a:lstStyle/>
          <a:p>
            <a:fld id="{6695B072-E5BF-4A6E-90BE-50AAD37F725D}" type="slidenum">
              <a:rPr lang="en-US" smtClean="0"/>
              <a:t>‹#›</a:t>
            </a:fld>
            <a:endParaRPr lang="en-US"/>
          </a:p>
        </p:txBody>
      </p:sp>
    </p:spTree>
    <p:extLst>
      <p:ext uri="{BB962C8B-B14F-4D97-AF65-F5344CB8AC3E}">
        <p14:creationId xmlns:p14="http://schemas.microsoft.com/office/powerpoint/2010/main" val="4201702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19E380-DC4D-48F7-94E1-6E86D24055C4}"/>
              </a:ext>
            </a:extLst>
          </p:cNvPr>
          <p:cNvSpPr>
            <a:spLocks noGrp="1"/>
          </p:cNvSpPr>
          <p:nvPr>
            <p:ph type="dt" sz="half" idx="10"/>
          </p:nvPr>
        </p:nvSpPr>
        <p:spPr/>
        <p:txBody>
          <a:bodyPr/>
          <a:lstStyle/>
          <a:p>
            <a:fld id="{586FDB49-4735-4583-BC62-F54E00B59E3D}" type="datetimeFigureOut">
              <a:rPr lang="en-US" smtClean="0"/>
              <a:t>11/1/2021</a:t>
            </a:fld>
            <a:endParaRPr lang="en-US"/>
          </a:p>
        </p:txBody>
      </p:sp>
      <p:sp>
        <p:nvSpPr>
          <p:cNvPr id="3" name="Footer Placeholder 2">
            <a:extLst>
              <a:ext uri="{FF2B5EF4-FFF2-40B4-BE49-F238E27FC236}">
                <a16:creationId xmlns:a16="http://schemas.microsoft.com/office/drawing/2014/main" id="{834724EA-3A35-46FC-BAF2-964D700E06E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B522139-D24C-41AA-B37A-20117B0230FC}"/>
              </a:ext>
            </a:extLst>
          </p:cNvPr>
          <p:cNvSpPr>
            <a:spLocks noGrp="1"/>
          </p:cNvSpPr>
          <p:nvPr>
            <p:ph type="sldNum" sz="quarter" idx="12"/>
          </p:nvPr>
        </p:nvSpPr>
        <p:spPr/>
        <p:txBody>
          <a:bodyPr/>
          <a:lstStyle/>
          <a:p>
            <a:fld id="{6695B072-E5BF-4A6E-90BE-50AAD37F725D}" type="slidenum">
              <a:rPr lang="en-US" smtClean="0"/>
              <a:t>‹#›</a:t>
            </a:fld>
            <a:endParaRPr lang="en-US"/>
          </a:p>
        </p:txBody>
      </p:sp>
    </p:spTree>
    <p:extLst>
      <p:ext uri="{BB962C8B-B14F-4D97-AF65-F5344CB8AC3E}">
        <p14:creationId xmlns:p14="http://schemas.microsoft.com/office/powerpoint/2010/main" val="732661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1FE56-ABF1-49AB-B6DE-5D514C56CE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442C90A-D3BF-4F5D-88EE-61332CC88F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806953B-90E0-4B3A-8960-9C91D838FB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BD8BEF-D2D0-4DFA-93FD-111A63AA6D75}"/>
              </a:ext>
            </a:extLst>
          </p:cNvPr>
          <p:cNvSpPr>
            <a:spLocks noGrp="1"/>
          </p:cNvSpPr>
          <p:nvPr>
            <p:ph type="dt" sz="half" idx="10"/>
          </p:nvPr>
        </p:nvSpPr>
        <p:spPr/>
        <p:txBody>
          <a:bodyPr/>
          <a:lstStyle/>
          <a:p>
            <a:fld id="{586FDB49-4735-4583-BC62-F54E00B59E3D}" type="datetimeFigureOut">
              <a:rPr lang="en-US" smtClean="0"/>
              <a:t>11/1/2021</a:t>
            </a:fld>
            <a:endParaRPr lang="en-US"/>
          </a:p>
        </p:txBody>
      </p:sp>
      <p:sp>
        <p:nvSpPr>
          <p:cNvPr id="6" name="Footer Placeholder 5">
            <a:extLst>
              <a:ext uri="{FF2B5EF4-FFF2-40B4-BE49-F238E27FC236}">
                <a16:creationId xmlns:a16="http://schemas.microsoft.com/office/drawing/2014/main" id="{4FBD5562-7DC1-42D5-B709-C49A4D85D4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C939BF-5757-407C-BF4D-9D3E4EA4FEB5}"/>
              </a:ext>
            </a:extLst>
          </p:cNvPr>
          <p:cNvSpPr>
            <a:spLocks noGrp="1"/>
          </p:cNvSpPr>
          <p:nvPr>
            <p:ph type="sldNum" sz="quarter" idx="12"/>
          </p:nvPr>
        </p:nvSpPr>
        <p:spPr/>
        <p:txBody>
          <a:bodyPr/>
          <a:lstStyle/>
          <a:p>
            <a:fld id="{6695B072-E5BF-4A6E-90BE-50AAD37F725D}" type="slidenum">
              <a:rPr lang="en-US" smtClean="0"/>
              <a:t>‹#›</a:t>
            </a:fld>
            <a:endParaRPr lang="en-US"/>
          </a:p>
        </p:txBody>
      </p:sp>
    </p:spTree>
    <p:extLst>
      <p:ext uri="{BB962C8B-B14F-4D97-AF65-F5344CB8AC3E}">
        <p14:creationId xmlns:p14="http://schemas.microsoft.com/office/powerpoint/2010/main" val="1153621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6DCEE-2C61-486A-B3AF-05C2116E7A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64027BB-3AC0-4962-8741-D9F1C8A4BB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B8170E3-BB9C-4707-A3FB-F86B7E8EFF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1358F8-676D-4567-94CD-CB93806A1EFD}"/>
              </a:ext>
            </a:extLst>
          </p:cNvPr>
          <p:cNvSpPr>
            <a:spLocks noGrp="1"/>
          </p:cNvSpPr>
          <p:nvPr>
            <p:ph type="dt" sz="half" idx="10"/>
          </p:nvPr>
        </p:nvSpPr>
        <p:spPr/>
        <p:txBody>
          <a:bodyPr/>
          <a:lstStyle/>
          <a:p>
            <a:fld id="{586FDB49-4735-4583-BC62-F54E00B59E3D}" type="datetimeFigureOut">
              <a:rPr lang="en-US" smtClean="0"/>
              <a:t>11/1/2021</a:t>
            </a:fld>
            <a:endParaRPr lang="en-US"/>
          </a:p>
        </p:txBody>
      </p:sp>
      <p:sp>
        <p:nvSpPr>
          <p:cNvPr id="6" name="Footer Placeholder 5">
            <a:extLst>
              <a:ext uri="{FF2B5EF4-FFF2-40B4-BE49-F238E27FC236}">
                <a16:creationId xmlns:a16="http://schemas.microsoft.com/office/drawing/2014/main" id="{BBB94171-1112-40E6-9CC0-63B4B1406F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AA6742-CC17-4D36-BBF9-C073E0B9AEE7}"/>
              </a:ext>
            </a:extLst>
          </p:cNvPr>
          <p:cNvSpPr>
            <a:spLocks noGrp="1"/>
          </p:cNvSpPr>
          <p:nvPr>
            <p:ph type="sldNum" sz="quarter" idx="12"/>
          </p:nvPr>
        </p:nvSpPr>
        <p:spPr/>
        <p:txBody>
          <a:bodyPr/>
          <a:lstStyle/>
          <a:p>
            <a:fld id="{6695B072-E5BF-4A6E-90BE-50AAD37F725D}" type="slidenum">
              <a:rPr lang="en-US" smtClean="0"/>
              <a:t>‹#›</a:t>
            </a:fld>
            <a:endParaRPr lang="en-US"/>
          </a:p>
        </p:txBody>
      </p:sp>
    </p:spTree>
    <p:extLst>
      <p:ext uri="{BB962C8B-B14F-4D97-AF65-F5344CB8AC3E}">
        <p14:creationId xmlns:p14="http://schemas.microsoft.com/office/powerpoint/2010/main" val="1952948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26B55A4-9838-4548-8FBA-DB343ACA1C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019911B-D871-440B-8111-6BE3A8AAB7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383DFA-2B60-4F41-A165-31A8724276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6FDB49-4735-4583-BC62-F54E00B59E3D}" type="datetimeFigureOut">
              <a:rPr lang="en-US" smtClean="0"/>
              <a:t>11/1/2021</a:t>
            </a:fld>
            <a:endParaRPr lang="en-US"/>
          </a:p>
        </p:txBody>
      </p:sp>
      <p:sp>
        <p:nvSpPr>
          <p:cNvPr id="5" name="Footer Placeholder 4">
            <a:extLst>
              <a:ext uri="{FF2B5EF4-FFF2-40B4-BE49-F238E27FC236}">
                <a16:creationId xmlns:a16="http://schemas.microsoft.com/office/drawing/2014/main" id="{1925852B-7071-47DE-8613-E53232706A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9E4EC8E-E2CC-47E9-9DFC-3B28BC410D1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95B072-E5BF-4A6E-90BE-50AAD37F725D}" type="slidenum">
              <a:rPr lang="en-US" smtClean="0"/>
              <a:t>‹#›</a:t>
            </a:fld>
            <a:endParaRPr lang="en-US"/>
          </a:p>
        </p:txBody>
      </p:sp>
    </p:spTree>
    <p:extLst>
      <p:ext uri="{BB962C8B-B14F-4D97-AF65-F5344CB8AC3E}">
        <p14:creationId xmlns:p14="http://schemas.microsoft.com/office/powerpoint/2010/main" val="36397203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3.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Layout" Target="../diagrams/layout3.xml"/><Relationship Id="rId7" Type="http://schemas.openxmlformats.org/officeDocument/2006/relationships/image" Target="../media/image9.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Arc 15">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597599E-0A31-4898-A40D-9C1A684F15EB}"/>
              </a:ext>
            </a:extLst>
          </p:cNvPr>
          <p:cNvSpPr>
            <a:spLocks noGrp="1"/>
          </p:cNvSpPr>
          <p:nvPr>
            <p:ph type="ctrTitle"/>
          </p:nvPr>
        </p:nvSpPr>
        <p:spPr>
          <a:xfrm>
            <a:off x="4038600" y="1939159"/>
            <a:ext cx="7644627" cy="2751086"/>
          </a:xfrm>
        </p:spPr>
        <p:txBody>
          <a:bodyPr>
            <a:normAutofit/>
          </a:bodyPr>
          <a:lstStyle/>
          <a:p>
            <a:pPr algn="r"/>
            <a:r>
              <a:rPr lang="en-US" dirty="0"/>
              <a:t>Chinese </a:t>
            </a:r>
            <a:r>
              <a:rPr lang="en-US" dirty="0" err="1"/>
              <a:t>Urbanisation</a:t>
            </a:r>
            <a:r>
              <a:rPr lang="en-US" dirty="0"/>
              <a:t> </a:t>
            </a:r>
            <a:endParaRPr lang="en-US"/>
          </a:p>
        </p:txBody>
      </p:sp>
      <p:sp>
        <p:nvSpPr>
          <p:cNvPr id="3" name="Subtitle 2">
            <a:extLst>
              <a:ext uri="{FF2B5EF4-FFF2-40B4-BE49-F238E27FC236}">
                <a16:creationId xmlns:a16="http://schemas.microsoft.com/office/drawing/2014/main" id="{8A786E87-4A2E-43A1-AC60-A0C26746EF68}"/>
              </a:ext>
            </a:extLst>
          </p:cNvPr>
          <p:cNvSpPr>
            <a:spLocks noGrp="1"/>
          </p:cNvSpPr>
          <p:nvPr>
            <p:ph type="subTitle" idx="1"/>
          </p:nvPr>
        </p:nvSpPr>
        <p:spPr>
          <a:xfrm>
            <a:off x="4038600" y="4782320"/>
            <a:ext cx="7644627" cy="1329443"/>
          </a:xfrm>
        </p:spPr>
        <p:txBody>
          <a:bodyPr>
            <a:normAutofit/>
          </a:bodyPr>
          <a:lstStyle/>
          <a:p>
            <a:pPr algn="r"/>
            <a:endParaRPr lang="en-US"/>
          </a:p>
        </p:txBody>
      </p:sp>
    </p:spTree>
    <p:extLst>
      <p:ext uri="{BB962C8B-B14F-4D97-AF65-F5344CB8AC3E}">
        <p14:creationId xmlns:p14="http://schemas.microsoft.com/office/powerpoint/2010/main" val="1162323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CACA0E-CEC3-4BED-AD1C-B079CDFE3841}"/>
              </a:ext>
            </a:extLst>
          </p:cNvPr>
          <p:cNvSpPr>
            <a:spLocks noGrp="1"/>
          </p:cNvSpPr>
          <p:nvPr>
            <p:ph type="title"/>
          </p:nvPr>
        </p:nvSpPr>
        <p:spPr>
          <a:xfrm>
            <a:off x="841248" y="548640"/>
            <a:ext cx="3600860" cy="5431536"/>
          </a:xfrm>
        </p:spPr>
        <p:txBody>
          <a:bodyPr>
            <a:normAutofit/>
          </a:bodyPr>
          <a:lstStyle/>
          <a:p>
            <a:r>
              <a:rPr lang="en-US" sz="5400" spc="-5" dirty="0"/>
              <a:t>The </a:t>
            </a:r>
            <a:r>
              <a:rPr lang="en-US" sz="5400" dirty="0"/>
              <a:t>new </a:t>
            </a:r>
            <a:r>
              <a:rPr lang="en-US" sz="5400" spc="-5" dirty="0"/>
              <a:t>urban </a:t>
            </a:r>
            <a:r>
              <a:rPr lang="en-US" sz="5400" dirty="0"/>
              <a:t>system </a:t>
            </a:r>
            <a:r>
              <a:rPr lang="en-US" sz="5400" spc="-5" dirty="0"/>
              <a:t>in  China</a:t>
            </a:r>
            <a:endParaRPr lang="en-US" sz="5400" dirty="0"/>
          </a:p>
        </p:txBody>
      </p:sp>
      <p:sp>
        <p:nvSpPr>
          <p:cNvPr id="17"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536E2C6-B90B-4415-9566-A97F27590471}"/>
              </a:ext>
            </a:extLst>
          </p:cNvPr>
          <p:cNvSpPr>
            <a:spLocks noGrp="1"/>
          </p:cNvSpPr>
          <p:nvPr>
            <p:ph idx="1"/>
          </p:nvPr>
        </p:nvSpPr>
        <p:spPr>
          <a:xfrm>
            <a:off x="5126418" y="552091"/>
            <a:ext cx="6224335" cy="5431536"/>
          </a:xfrm>
        </p:spPr>
        <p:txBody>
          <a:bodyPr anchor="ctr">
            <a:normAutofit/>
          </a:bodyPr>
          <a:lstStyle/>
          <a:p>
            <a:r>
              <a:rPr lang="en-US" sz="2200" spc="-5" dirty="0">
                <a:latin typeface="Arial"/>
                <a:cs typeface="Arial"/>
              </a:rPr>
              <a:t>The marginalization of </a:t>
            </a:r>
            <a:r>
              <a:rPr lang="en-US" sz="2200" dirty="0">
                <a:latin typeface="Arial"/>
                <a:cs typeface="Arial"/>
              </a:rPr>
              <a:t>the  </a:t>
            </a:r>
            <a:r>
              <a:rPr lang="en-US" sz="2200" spc="-5" dirty="0">
                <a:latin typeface="Arial"/>
                <a:cs typeface="Arial"/>
              </a:rPr>
              <a:t>inland </a:t>
            </a:r>
            <a:r>
              <a:rPr lang="en-US" sz="2200" dirty="0">
                <a:latin typeface="Arial"/>
                <a:cs typeface="Arial"/>
              </a:rPr>
              <a:t>cities </a:t>
            </a:r>
            <a:r>
              <a:rPr lang="en-US" sz="2200" spc="-5" dirty="0">
                <a:latin typeface="Arial"/>
                <a:cs typeface="Arial"/>
              </a:rPr>
              <a:t>and </a:t>
            </a:r>
            <a:r>
              <a:rPr lang="en-US" sz="2200" dirty="0">
                <a:latin typeface="Arial"/>
                <a:cs typeface="Arial"/>
              </a:rPr>
              <a:t>traditional  </a:t>
            </a:r>
            <a:r>
              <a:rPr lang="en-US" sz="2200" spc="-5" dirty="0">
                <a:latin typeface="Arial"/>
                <a:cs typeface="Arial"/>
              </a:rPr>
              <a:t>industrial</a:t>
            </a:r>
            <a:r>
              <a:rPr lang="en-US" sz="2200" spc="-10" dirty="0">
                <a:latin typeface="Arial"/>
                <a:cs typeface="Arial"/>
              </a:rPr>
              <a:t> </a:t>
            </a:r>
            <a:r>
              <a:rPr lang="en-US" sz="2200" spc="-5" dirty="0">
                <a:latin typeface="Arial"/>
                <a:cs typeface="Arial"/>
              </a:rPr>
              <a:t>cities</a:t>
            </a:r>
            <a:endParaRPr lang="en-US" sz="2200" dirty="0">
              <a:latin typeface="Arial"/>
              <a:cs typeface="Arial"/>
            </a:endParaRPr>
          </a:p>
          <a:p>
            <a:pPr marL="0" indent="0">
              <a:buNone/>
            </a:pPr>
            <a:r>
              <a:rPr lang="en-US" sz="2200" dirty="0">
                <a:latin typeface="Arial"/>
                <a:cs typeface="Arial"/>
              </a:rPr>
              <a:t>	</a:t>
            </a:r>
            <a:r>
              <a:rPr lang="en-US" sz="2200" spc="-5" dirty="0">
                <a:latin typeface="Arial"/>
                <a:cs typeface="Arial"/>
              </a:rPr>
              <a:t> The inland medium-and-  small-size 	cities and the  industrial </a:t>
            </a:r>
            <a:r>
              <a:rPr lang="en-US" sz="2200" spc="-10" dirty="0">
                <a:latin typeface="Arial"/>
                <a:cs typeface="Arial"/>
              </a:rPr>
              <a:t>cities </a:t>
            </a:r>
            <a:r>
              <a:rPr lang="en-US" sz="2200" spc="-5" dirty="0">
                <a:latin typeface="Arial"/>
                <a:cs typeface="Arial"/>
              </a:rPr>
              <a:t>formed </a:t>
            </a:r>
            <a:r>
              <a:rPr lang="en-US" sz="2200" spc="5" dirty="0">
                <a:latin typeface="Arial"/>
                <a:cs typeface="Arial"/>
              </a:rPr>
              <a:t>in </a:t>
            </a:r>
            <a:r>
              <a:rPr lang="en-US" sz="2200" spc="-5" dirty="0">
                <a:latin typeface="Arial"/>
                <a:cs typeface="Arial"/>
              </a:rPr>
              <a:t>  	planned economy </a:t>
            </a:r>
            <a:r>
              <a:rPr lang="en-US" sz="2200" dirty="0">
                <a:latin typeface="Arial"/>
                <a:cs typeface="Arial"/>
              </a:rPr>
              <a:t>have lost  </a:t>
            </a:r>
            <a:r>
              <a:rPr lang="en-US" sz="2200" spc="-5" dirty="0">
                <a:latin typeface="Arial"/>
                <a:cs typeface="Arial"/>
              </a:rPr>
              <a:t>their 	advantages.</a:t>
            </a:r>
          </a:p>
          <a:p>
            <a:pPr marL="0" indent="0">
              <a:buNone/>
            </a:pPr>
            <a:r>
              <a:rPr lang="en-US" sz="2200" spc="-5" dirty="0">
                <a:latin typeface="Arial"/>
                <a:cs typeface="Arial"/>
              </a:rPr>
              <a:t>            They are</a:t>
            </a:r>
            <a:r>
              <a:rPr lang="en-US" sz="2200" spc="114" dirty="0">
                <a:latin typeface="Arial"/>
                <a:cs typeface="Arial"/>
              </a:rPr>
              <a:t> </a:t>
            </a:r>
            <a:r>
              <a:rPr lang="en-US" sz="2200" spc="-5" dirty="0">
                <a:latin typeface="Arial"/>
                <a:cs typeface="Arial"/>
              </a:rPr>
              <a:t>encountering problems of slow 	growth,  industrial degradation and  	insufficient employment problems of slow 	growth,  industrial degradation and  	insufficient employment</a:t>
            </a:r>
            <a:endParaRPr lang="en-US" sz="2200" dirty="0"/>
          </a:p>
        </p:txBody>
      </p:sp>
    </p:spTree>
    <p:extLst>
      <p:ext uri="{BB962C8B-B14F-4D97-AF65-F5344CB8AC3E}">
        <p14:creationId xmlns:p14="http://schemas.microsoft.com/office/powerpoint/2010/main" val="3596279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382C6-E13A-407D-BBC4-5E1814A6E62D}"/>
              </a:ext>
            </a:extLst>
          </p:cNvPr>
          <p:cNvSpPr>
            <a:spLocks noGrp="1"/>
          </p:cNvSpPr>
          <p:nvPr>
            <p:ph type="title"/>
          </p:nvPr>
        </p:nvSpPr>
        <p:spPr/>
        <p:txBody>
          <a:bodyPr/>
          <a:lstStyle/>
          <a:p>
            <a:r>
              <a:rPr lang="en-US" dirty="0"/>
              <a:t>The process</a:t>
            </a:r>
          </a:p>
        </p:txBody>
      </p:sp>
      <p:sp>
        <p:nvSpPr>
          <p:cNvPr id="3" name="Content Placeholder 2">
            <a:extLst>
              <a:ext uri="{FF2B5EF4-FFF2-40B4-BE49-F238E27FC236}">
                <a16:creationId xmlns:a16="http://schemas.microsoft.com/office/drawing/2014/main" id="{7B72D98D-80B9-4347-98E0-EC4C9DE52A93}"/>
              </a:ext>
            </a:extLst>
          </p:cNvPr>
          <p:cNvSpPr>
            <a:spLocks noGrp="1"/>
          </p:cNvSpPr>
          <p:nvPr>
            <p:ph idx="1"/>
          </p:nvPr>
        </p:nvSpPr>
        <p:spPr/>
        <p:txBody>
          <a:bodyPr/>
          <a:lstStyle/>
          <a:p>
            <a:pPr algn="just"/>
            <a:r>
              <a:rPr lang="en-US" sz="1800" dirty="0">
                <a:latin typeface="Arial"/>
                <a:cs typeface="Arial"/>
              </a:rPr>
              <a:t>In </a:t>
            </a:r>
            <a:r>
              <a:rPr lang="en-US" sz="1800" spc="-5" dirty="0">
                <a:latin typeface="Arial"/>
                <a:cs typeface="Arial"/>
              </a:rPr>
              <a:t>China, the general urbanization level is </a:t>
            </a:r>
            <a:r>
              <a:rPr lang="en-US" sz="1800" dirty="0">
                <a:latin typeface="Arial"/>
                <a:cs typeface="Arial"/>
              </a:rPr>
              <a:t>not </a:t>
            </a:r>
            <a:r>
              <a:rPr lang="en-US" sz="1800" spc="-5" dirty="0">
                <a:latin typeface="Arial"/>
                <a:cs typeface="Arial"/>
              </a:rPr>
              <a:t>so high  but </a:t>
            </a:r>
            <a:r>
              <a:rPr lang="en-US" sz="1800" dirty="0">
                <a:latin typeface="Arial"/>
                <a:cs typeface="Arial"/>
              </a:rPr>
              <a:t>the </a:t>
            </a:r>
            <a:r>
              <a:rPr lang="en-US" sz="1800" spc="-5" dirty="0">
                <a:latin typeface="Arial"/>
                <a:cs typeface="Arial"/>
              </a:rPr>
              <a:t>absolute volume of </a:t>
            </a:r>
            <a:r>
              <a:rPr lang="en-US" sz="1800" spc="-10" dirty="0">
                <a:latin typeface="Arial"/>
                <a:cs typeface="Arial"/>
              </a:rPr>
              <a:t>urban </a:t>
            </a:r>
            <a:r>
              <a:rPr lang="en-US" sz="1800" spc="-5" dirty="0">
                <a:latin typeface="Arial"/>
                <a:cs typeface="Arial"/>
              </a:rPr>
              <a:t>population is  extremely large. </a:t>
            </a:r>
          </a:p>
          <a:p>
            <a:pPr algn="just"/>
            <a:r>
              <a:rPr lang="en-US" sz="1800" spc="-5" dirty="0">
                <a:latin typeface="Arial"/>
                <a:cs typeface="Arial"/>
              </a:rPr>
              <a:t>China’s  urbanization itself is </a:t>
            </a:r>
            <a:r>
              <a:rPr lang="en-US" sz="1800" dirty="0">
                <a:latin typeface="Arial"/>
                <a:cs typeface="Arial"/>
              </a:rPr>
              <a:t>a </a:t>
            </a:r>
            <a:r>
              <a:rPr lang="en-US" sz="1800" spc="-5" dirty="0">
                <a:latin typeface="Arial"/>
                <a:cs typeface="Arial"/>
              </a:rPr>
              <a:t>great contribution </a:t>
            </a:r>
            <a:r>
              <a:rPr lang="en-US" sz="1800" dirty="0">
                <a:latin typeface="Arial"/>
                <a:cs typeface="Arial"/>
              </a:rPr>
              <a:t>to </a:t>
            </a:r>
            <a:r>
              <a:rPr lang="en-US" sz="1800" spc="-5" dirty="0">
                <a:latin typeface="Arial"/>
                <a:cs typeface="Arial"/>
              </a:rPr>
              <a:t>the world  and </a:t>
            </a:r>
            <a:r>
              <a:rPr lang="en-US" sz="1800" dirty="0">
                <a:latin typeface="Arial"/>
                <a:cs typeface="Arial"/>
              </a:rPr>
              <a:t>to </a:t>
            </a:r>
            <a:r>
              <a:rPr lang="en-US" sz="1800" spc="-5" dirty="0">
                <a:latin typeface="Arial"/>
                <a:cs typeface="Arial"/>
              </a:rPr>
              <a:t>its</a:t>
            </a:r>
            <a:r>
              <a:rPr lang="en-US" sz="1800" spc="-10" dirty="0">
                <a:latin typeface="Arial"/>
                <a:cs typeface="Arial"/>
              </a:rPr>
              <a:t> </a:t>
            </a:r>
            <a:r>
              <a:rPr lang="en-US" sz="1800" spc="-5" dirty="0">
                <a:latin typeface="Arial"/>
                <a:cs typeface="Arial"/>
              </a:rPr>
              <a:t>modernization.</a:t>
            </a:r>
            <a:r>
              <a:rPr lang="en-US" sz="1800" dirty="0">
                <a:latin typeface="Arial"/>
                <a:cs typeface="Arial"/>
              </a:rPr>
              <a:t> </a:t>
            </a:r>
          </a:p>
        </p:txBody>
      </p:sp>
      <p:sp>
        <p:nvSpPr>
          <p:cNvPr id="8" name="object 14">
            <a:extLst>
              <a:ext uri="{FF2B5EF4-FFF2-40B4-BE49-F238E27FC236}">
                <a16:creationId xmlns:a16="http://schemas.microsoft.com/office/drawing/2014/main" id="{2A7FD3D3-DF18-4BD3-AD13-CAB25FAD733B}"/>
              </a:ext>
            </a:extLst>
          </p:cNvPr>
          <p:cNvSpPr/>
          <p:nvPr/>
        </p:nvSpPr>
        <p:spPr>
          <a:xfrm>
            <a:off x="3484159" y="3084648"/>
            <a:ext cx="4392167" cy="3329939"/>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8325209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833744-5A46-4695-9EC4-B8E9F4AE9D88}"/>
              </a:ext>
            </a:extLst>
          </p:cNvPr>
          <p:cNvSpPr>
            <a:spLocks noGrp="1"/>
          </p:cNvSpPr>
          <p:nvPr>
            <p:ph type="title"/>
          </p:nvPr>
        </p:nvSpPr>
        <p:spPr>
          <a:xfrm>
            <a:off x="841248" y="548640"/>
            <a:ext cx="3600860" cy="5431536"/>
          </a:xfrm>
        </p:spPr>
        <p:txBody>
          <a:bodyPr>
            <a:normAutofit/>
          </a:bodyPr>
          <a:lstStyle/>
          <a:p>
            <a:r>
              <a:rPr lang="en-US" sz="5400" dirty="0"/>
              <a:t>The Process</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2F01413-2554-4335-90EE-3B9625EF0596}"/>
              </a:ext>
            </a:extLst>
          </p:cNvPr>
          <p:cNvSpPr>
            <a:spLocks noGrp="1"/>
          </p:cNvSpPr>
          <p:nvPr>
            <p:ph idx="1"/>
          </p:nvPr>
        </p:nvSpPr>
        <p:spPr>
          <a:xfrm>
            <a:off x="5126418" y="552091"/>
            <a:ext cx="6224335" cy="5431536"/>
          </a:xfrm>
        </p:spPr>
        <p:txBody>
          <a:bodyPr anchor="ctr">
            <a:normAutofit/>
          </a:bodyPr>
          <a:lstStyle/>
          <a:p>
            <a:pPr marL="12700" marR="6985">
              <a:spcBef>
                <a:spcPts val="100"/>
              </a:spcBef>
              <a:tabLst>
                <a:tab pos="1588135" algn="l"/>
                <a:tab pos="2630170" algn="l"/>
                <a:tab pos="4248785" algn="l"/>
                <a:tab pos="5630545" algn="l"/>
                <a:tab pos="6303010" algn="l"/>
              </a:tabLst>
            </a:pPr>
            <a:r>
              <a:rPr lang="en-US" sz="2200" spc="-10" dirty="0">
                <a:latin typeface="Arial"/>
                <a:cs typeface="Arial"/>
              </a:rPr>
              <a:t>B</a:t>
            </a:r>
            <a:r>
              <a:rPr lang="en-US" sz="2200" spc="-5" dirty="0">
                <a:latin typeface="Arial"/>
                <a:cs typeface="Arial"/>
              </a:rPr>
              <a:t>e</a:t>
            </a:r>
            <a:r>
              <a:rPr lang="en-US" sz="2200" spc="5" dirty="0">
                <a:latin typeface="Arial"/>
                <a:cs typeface="Arial"/>
              </a:rPr>
              <a:t>f</a:t>
            </a:r>
            <a:r>
              <a:rPr lang="en-US" sz="2200" spc="-5" dirty="0">
                <a:latin typeface="Arial"/>
                <a:cs typeface="Arial"/>
              </a:rPr>
              <a:t>o</a:t>
            </a:r>
            <a:r>
              <a:rPr lang="en-US" sz="2200" dirty="0">
                <a:latin typeface="Arial"/>
                <a:cs typeface="Arial"/>
              </a:rPr>
              <a:t>re</a:t>
            </a:r>
            <a:r>
              <a:rPr lang="en-US" sz="2200" spc="325" dirty="0">
                <a:latin typeface="Arial"/>
                <a:cs typeface="Arial"/>
              </a:rPr>
              <a:t> </a:t>
            </a:r>
            <a:r>
              <a:rPr lang="en-US" sz="2200" spc="5" dirty="0">
                <a:latin typeface="Arial"/>
                <a:cs typeface="Arial"/>
              </a:rPr>
              <a:t>t</a:t>
            </a:r>
            <a:r>
              <a:rPr lang="en-US" sz="2200" spc="-5" dirty="0">
                <a:latin typeface="Arial"/>
                <a:cs typeface="Arial"/>
              </a:rPr>
              <a:t>h</a:t>
            </a:r>
            <a:r>
              <a:rPr lang="en-US" sz="2200" dirty="0">
                <a:latin typeface="Arial"/>
                <a:cs typeface="Arial"/>
              </a:rPr>
              <a:t>e	</a:t>
            </a:r>
            <a:r>
              <a:rPr lang="en-US" sz="2200" spc="-5" dirty="0">
                <a:latin typeface="Arial"/>
                <a:cs typeface="Arial"/>
              </a:rPr>
              <a:t>1980s</a:t>
            </a:r>
            <a:r>
              <a:rPr lang="en-US" sz="2200" dirty="0">
                <a:latin typeface="Arial"/>
                <a:cs typeface="Arial"/>
              </a:rPr>
              <a:t>,	r</a:t>
            </a:r>
            <a:r>
              <a:rPr lang="en-US" sz="2200" spc="-5" dirty="0">
                <a:latin typeface="Arial"/>
                <a:cs typeface="Arial"/>
              </a:rPr>
              <a:t>u</a:t>
            </a:r>
            <a:r>
              <a:rPr lang="en-US" sz="2200" spc="-10" dirty="0">
                <a:latin typeface="Arial"/>
                <a:cs typeface="Arial"/>
              </a:rPr>
              <a:t>r</a:t>
            </a:r>
            <a:r>
              <a:rPr lang="en-US" sz="2200" spc="-5" dirty="0">
                <a:latin typeface="Arial"/>
                <a:cs typeface="Arial"/>
              </a:rPr>
              <a:t>a</a:t>
            </a:r>
            <a:r>
              <a:rPr lang="en-US" sz="2200" spc="-10" dirty="0">
                <a:latin typeface="Arial"/>
                <a:cs typeface="Arial"/>
              </a:rPr>
              <a:t>l</a:t>
            </a:r>
            <a:r>
              <a:rPr lang="en-US" sz="2200" dirty="0">
                <a:latin typeface="Arial"/>
                <a:cs typeface="Arial"/>
              </a:rPr>
              <a:t>-</a:t>
            </a:r>
            <a:r>
              <a:rPr lang="en-US" sz="2200" spc="-5" dirty="0">
                <a:latin typeface="Arial"/>
                <a:cs typeface="Arial"/>
              </a:rPr>
              <a:t>u</a:t>
            </a:r>
            <a:r>
              <a:rPr lang="en-US" sz="2200" dirty="0">
                <a:latin typeface="Arial"/>
                <a:cs typeface="Arial"/>
              </a:rPr>
              <a:t>r</a:t>
            </a:r>
            <a:r>
              <a:rPr lang="en-US" sz="2200" spc="5" dirty="0">
                <a:latin typeface="Arial"/>
                <a:cs typeface="Arial"/>
              </a:rPr>
              <a:t>b</a:t>
            </a:r>
            <a:r>
              <a:rPr lang="en-US" sz="2200" spc="-5" dirty="0">
                <a:latin typeface="Arial"/>
                <a:cs typeface="Arial"/>
              </a:rPr>
              <a:t>a</a:t>
            </a:r>
            <a:r>
              <a:rPr lang="en-US" sz="2200" dirty="0">
                <a:latin typeface="Arial"/>
                <a:cs typeface="Arial"/>
              </a:rPr>
              <a:t>n	m</a:t>
            </a:r>
            <a:r>
              <a:rPr lang="en-US" sz="2200" spc="-10" dirty="0">
                <a:latin typeface="Arial"/>
                <a:cs typeface="Arial"/>
              </a:rPr>
              <a:t>i</a:t>
            </a:r>
            <a:r>
              <a:rPr lang="en-US" sz="2200" spc="-5" dirty="0">
                <a:latin typeface="Arial"/>
                <a:cs typeface="Arial"/>
              </a:rPr>
              <a:t>g</a:t>
            </a:r>
            <a:r>
              <a:rPr lang="en-US" sz="2200" dirty="0">
                <a:latin typeface="Arial"/>
                <a:cs typeface="Arial"/>
              </a:rPr>
              <a:t>r</a:t>
            </a:r>
            <a:r>
              <a:rPr lang="en-US" sz="2200" spc="-5" dirty="0">
                <a:latin typeface="Arial"/>
                <a:cs typeface="Arial"/>
              </a:rPr>
              <a:t>a</a:t>
            </a:r>
            <a:r>
              <a:rPr lang="en-US" sz="2200" spc="5" dirty="0">
                <a:latin typeface="Arial"/>
                <a:cs typeface="Arial"/>
              </a:rPr>
              <a:t>ti</a:t>
            </a:r>
            <a:r>
              <a:rPr lang="en-US" sz="2200" spc="-5" dirty="0">
                <a:latin typeface="Arial"/>
                <a:cs typeface="Arial"/>
              </a:rPr>
              <a:t>o</a:t>
            </a:r>
            <a:r>
              <a:rPr lang="en-US" sz="2200" dirty="0">
                <a:latin typeface="Arial"/>
                <a:cs typeface="Arial"/>
              </a:rPr>
              <a:t>n	</a:t>
            </a:r>
            <a:r>
              <a:rPr lang="en-US" sz="2200" spc="5" dirty="0">
                <a:latin typeface="Arial"/>
                <a:cs typeface="Arial"/>
              </a:rPr>
              <a:t>wa</a:t>
            </a:r>
            <a:r>
              <a:rPr lang="en-US" sz="2200" dirty="0">
                <a:latin typeface="Arial"/>
                <a:cs typeface="Arial"/>
              </a:rPr>
              <a:t>s </a:t>
            </a:r>
            <a:r>
              <a:rPr lang="en-US" sz="2200" spc="-5" dirty="0">
                <a:latin typeface="Arial"/>
                <a:cs typeface="Arial"/>
              </a:rPr>
              <a:t>gene</a:t>
            </a:r>
            <a:r>
              <a:rPr lang="en-US" sz="2200" dirty="0">
                <a:latin typeface="Arial"/>
                <a:cs typeface="Arial"/>
              </a:rPr>
              <a:t>r</a:t>
            </a:r>
            <a:r>
              <a:rPr lang="en-US" sz="2200" spc="5" dirty="0">
                <a:latin typeface="Arial"/>
                <a:cs typeface="Arial"/>
              </a:rPr>
              <a:t>a</a:t>
            </a:r>
            <a:r>
              <a:rPr lang="en-US" sz="2200" spc="10" dirty="0">
                <a:latin typeface="Arial"/>
                <a:cs typeface="Arial"/>
              </a:rPr>
              <a:t>l</a:t>
            </a:r>
            <a:r>
              <a:rPr lang="en-US" sz="2200" spc="-10" dirty="0">
                <a:latin typeface="Arial"/>
                <a:cs typeface="Arial"/>
              </a:rPr>
              <a:t>l</a:t>
            </a:r>
            <a:r>
              <a:rPr lang="en-US" sz="2200" dirty="0">
                <a:latin typeface="Arial"/>
                <a:cs typeface="Arial"/>
              </a:rPr>
              <a:t>y  </a:t>
            </a:r>
            <a:r>
              <a:rPr lang="en-US" sz="2200" spc="-5" dirty="0">
                <a:latin typeface="Arial"/>
                <a:cs typeface="Arial"/>
              </a:rPr>
              <a:t>constrained or even</a:t>
            </a:r>
            <a:r>
              <a:rPr lang="en-US" sz="2200" spc="10" dirty="0">
                <a:latin typeface="Arial"/>
                <a:cs typeface="Arial"/>
              </a:rPr>
              <a:t> </a:t>
            </a:r>
            <a:r>
              <a:rPr lang="en-US" sz="2200" spc="-5" dirty="0">
                <a:latin typeface="Arial"/>
                <a:cs typeface="Arial"/>
              </a:rPr>
              <a:t>suppressed.</a:t>
            </a:r>
            <a:endParaRPr lang="en-US" sz="2200" dirty="0">
              <a:latin typeface="Arial"/>
              <a:cs typeface="Arial"/>
            </a:endParaRPr>
          </a:p>
          <a:p>
            <a:pPr marL="12700" marR="5080">
              <a:spcBef>
                <a:spcPts val="560"/>
              </a:spcBef>
            </a:pPr>
            <a:r>
              <a:rPr lang="en-US" sz="2200" spc="-5" dirty="0">
                <a:latin typeface="Arial"/>
                <a:cs typeface="Arial"/>
              </a:rPr>
              <a:t>Since 1980s, China </a:t>
            </a:r>
            <a:r>
              <a:rPr lang="en-US" sz="2200" dirty="0">
                <a:latin typeface="Arial"/>
                <a:cs typeface="Arial"/>
              </a:rPr>
              <a:t>has </a:t>
            </a:r>
            <a:r>
              <a:rPr lang="en-US" sz="2200" spc="-5" dirty="0">
                <a:latin typeface="Arial"/>
                <a:cs typeface="Arial"/>
              </a:rPr>
              <a:t>been </a:t>
            </a:r>
            <a:r>
              <a:rPr lang="en-US" sz="2200" dirty="0">
                <a:latin typeface="Arial"/>
                <a:cs typeface="Arial"/>
              </a:rPr>
              <a:t>experiencing a </a:t>
            </a:r>
            <a:r>
              <a:rPr lang="en-US" sz="2200" spc="-5" dirty="0">
                <a:latin typeface="Arial"/>
                <a:cs typeface="Arial"/>
              </a:rPr>
              <a:t>rapid </a:t>
            </a:r>
            <a:r>
              <a:rPr lang="en-US" sz="2200" dirty="0">
                <a:latin typeface="Arial"/>
                <a:cs typeface="Arial"/>
              </a:rPr>
              <a:t>and  </a:t>
            </a:r>
            <a:r>
              <a:rPr lang="en-US" sz="2200" spc="-5" dirty="0">
                <a:latin typeface="Arial"/>
                <a:cs typeface="Arial"/>
              </a:rPr>
              <a:t>continuing development in</a:t>
            </a:r>
            <a:r>
              <a:rPr lang="en-US" sz="2200" spc="20" dirty="0">
                <a:latin typeface="Arial"/>
                <a:cs typeface="Arial"/>
              </a:rPr>
              <a:t> </a:t>
            </a:r>
            <a:r>
              <a:rPr lang="en-US" sz="2200" spc="-5" dirty="0">
                <a:latin typeface="Arial"/>
                <a:cs typeface="Arial"/>
              </a:rPr>
              <a:t>urbanization.</a:t>
            </a:r>
            <a:endParaRPr lang="en-US" sz="2200" dirty="0">
              <a:latin typeface="Arial"/>
              <a:cs typeface="Arial"/>
            </a:endParaRPr>
          </a:p>
          <a:p>
            <a:pPr marL="12700" marR="5080">
              <a:spcBef>
                <a:spcPts val="565"/>
              </a:spcBef>
            </a:pPr>
            <a:r>
              <a:rPr lang="en-US" sz="2200" spc="-5" dirty="0">
                <a:latin typeface="Arial"/>
                <a:cs typeface="Arial"/>
              </a:rPr>
              <a:t>The annual increase </a:t>
            </a:r>
            <a:r>
              <a:rPr lang="en-US" sz="2200" dirty="0">
                <a:latin typeface="Arial"/>
                <a:cs typeface="Arial"/>
              </a:rPr>
              <a:t>of the </a:t>
            </a:r>
            <a:r>
              <a:rPr lang="en-US" sz="2200" spc="-5" dirty="0">
                <a:latin typeface="Arial"/>
                <a:cs typeface="Arial"/>
              </a:rPr>
              <a:t>indicator was only </a:t>
            </a:r>
            <a:r>
              <a:rPr lang="en-US" sz="2200" dirty="0">
                <a:latin typeface="Arial"/>
                <a:cs typeface="Arial"/>
              </a:rPr>
              <a:t>0.1-0.2%  </a:t>
            </a:r>
            <a:r>
              <a:rPr lang="en-US" sz="2200" spc="-5" dirty="0">
                <a:latin typeface="Arial"/>
                <a:cs typeface="Arial"/>
              </a:rPr>
              <a:t>prior </a:t>
            </a:r>
            <a:r>
              <a:rPr lang="en-US" sz="2200" dirty="0">
                <a:latin typeface="Arial"/>
                <a:cs typeface="Arial"/>
              </a:rPr>
              <a:t>to </a:t>
            </a:r>
            <a:r>
              <a:rPr lang="en-US" sz="2200" spc="-5" dirty="0">
                <a:latin typeface="Arial"/>
                <a:cs typeface="Arial"/>
              </a:rPr>
              <a:t>1980. But after then this figure hit</a:t>
            </a:r>
            <a:r>
              <a:rPr lang="en-US" sz="2200" spc="50" dirty="0">
                <a:latin typeface="Arial"/>
                <a:cs typeface="Arial"/>
              </a:rPr>
              <a:t> </a:t>
            </a:r>
            <a:r>
              <a:rPr lang="en-US" sz="2200" spc="-5" dirty="0">
                <a:latin typeface="Arial"/>
                <a:cs typeface="Arial"/>
              </a:rPr>
              <a:t>0.8-1.0%</a:t>
            </a:r>
            <a:endParaRPr lang="en-US" sz="2200" dirty="0"/>
          </a:p>
        </p:txBody>
      </p:sp>
    </p:spTree>
    <p:extLst>
      <p:ext uri="{BB962C8B-B14F-4D97-AF65-F5344CB8AC3E}">
        <p14:creationId xmlns:p14="http://schemas.microsoft.com/office/powerpoint/2010/main" val="4019991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2CE847-958A-4B8A-A857-EDBB20F30FEF}"/>
              </a:ext>
            </a:extLst>
          </p:cNvPr>
          <p:cNvSpPr>
            <a:spLocks noGrp="1"/>
          </p:cNvSpPr>
          <p:nvPr>
            <p:ph type="title"/>
          </p:nvPr>
        </p:nvSpPr>
        <p:spPr>
          <a:xfrm>
            <a:off x="838200" y="365125"/>
            <a:ext cx="10515600" cy="1325563"/>
          </a:xfrm>
        </p:spPr>
        <p:txBody>
          <a:bodyPr>
            <a:normAutofit/>
          </a:bodyPr>
          <a:lstStyle/>
          <a:p>
            <a:r>
              <a:rPr lang="en-US" sz="5400"/>
              <a:t>The Process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18CF118-35D3-48DF-901D-6816764E18F1}"/>
              </a:ext>
            </a:extLst>
          </p:cNvPr>
          <p:cNvSpPr>
            <a:spLocks noGrp="1"/>
          </p:cNvSpPr>
          <p:nvPr>
            <p:ph idx="1"/>
          </p:nvPr>
        </p:nvSpPr>
        <p:spPr>
          <a:xfrm>
            <a:off x="838200" y="1929384"/>
            <a:ext cx="10515600" cy="4251960"/>
          </a:xfrm>
        </p:spPr>
        <p:txBody>
          <a:bodyPr>
            <a:normAutofit/>
          </a:bodyPr>
          <a:lstStyle/>
          <a:p>
            <a:pPr marL="0" marR="5080" indent="0">
              <a:spcBef>
                <a:spcPts val="105"/>
              </a:spcBef>
              <a:buNone/>
            </a:pPr>
            <a:r>
              <a:rPr lang="en-US" sz="2200" b="1" spc="-5" dirty="0">
                <a:latin typeface="Arial"/>
                <a:cs typeface="Arial"/>
              </a:rPr>
              <a:t>Besides </a:t>
            </a:r>
            <a:r>
              <a:rPr lang="en-US" sz="2200" b="1" dirty="0">
                <a:latin typeface="Arial"/>
                <a:cs typeface="Arial"/>
              </a:rPr>
              <a:t>the </a:t>
            </a:r>
            <a:r>
              <a:rPr lang="en-US" sz="2200" b="1" spc="-5" dirty="0">
                <a:latin typeface="Arial"/>
                <a:cs typeface="Arial"/>
              </a:rPr>
              <a:t>open-door </a:t>
            </a:r>
            <a:r>
              <a:rPr lang="en-US" sz="2200" b="1" spc="-10" dirty="0">
                <a:latin typeface="Arial"/>
                <a:cs typeface="Arial"/>
              </a:rPr>
              <a:t>policy </a:t>
            </a:r>
            <a:r>
              <a:rPr lang="en-US" sz="2200" b="1" spc="-5" dirty="0">
                <a:latin typeface="Arial"/>
                <a:cs typeface="Arial"/>
              </a:rPr>
              <a:t>and </a:t>
            </a:r>
            <a:r>
              <a:rPr lang="en-US" sz="2200" b="1" dirty="0">
                <a:latin typeface="Arial"/>
                <a:cs typeface="Arial"/>
              </a:rPr>
              <a:t>the </a:t>
            </a:r>
            <a:r>
              <a:rPr lang="en-US" sz="2200" b="1" spc="-5" dirty="0">
                <a:latin typeface="Arial"/>
                <a:cs typeface="Arial"/>
              </a:rPr>
              <a:t>economic  reform, China’s rapid urbanization is also </a:t>
            </a:r>
            <a:r>
              <a:rPr lang="en-US" sz="2200" b="1" dirty="0">
                <a:latin typeface="Arial"/>
                <a:cs typeface="Arial"/>
              </a:rPr>
              <a:t>due to the  following</a:t>
            </a:r>
            <a:r>
              <a:rPr lang="en-US" sz="2200" b="1" spc="-5" dirty="0">
                <a:latin typeface="Arial"/>
                <a:cs typeface="Arial"/>
              </a:rPr>
              <a:t> reasons:</a:t>
            </a:r>
            <a:endParaRPr lang="en-US" sz="2200" b="1" dirty="0">
              <a:latin typeface="Arial"/>
              <a:cs typeface="Arial"/>
            </a:endParaRPr>
          </a:p>
          <a:p>
            <a:pPr marL="431165" marR="6350">
              <a:spcBef>
                <a:spcPts val="844"/>
              </a:spcBef>
            </a:pPr>
            <a:r>
              <a:rPr lang="en-US" sz="2200" spc="-5" dirty="0">
                <a:latin typeface="Arial"/>
                <a:cs typeface="Arial"/>
              </a:rPr>
              <a:t>The wide </a:t>
            </a:r>
            <a:r>
              <a:rPr lang="en-US" sz="2200" dirty="0">
                <a:latin typeface="Arial"/>
                <a:cs typeface="Arial"/>
              </a:rPr>
              <a:t>spreading </a:t>
            </a:r>
            <a:r>
              <a:rPr lang="en-US" sz="2200" spc="-5" dirty="0">
                <a:latin typeface="Arial"/>
                <a:cs typeface="Arial"/>
              </a:rPr>
              <a:t>of the </a:t>
            </a:r>
            <a:r>
              <a:rPr lang="en-US" sz="2200" dirty="0">
                <a:latin typeface="Arial"/>
                <a:cs typeface="Arial"/>
              </a:rPr>
              <a:t>transport infrastructure  </a:t>
            </a:r>
            <a:r>
              <a:rPr lang="en-US" sz="2200" spc="-5" dirty="0">
                <a:latin typeface="Arial"/>
                <a:cs typeface="Arial"/>
              </a:rPr>
              <a:t>that facilitates easier</a:t>
            </a:r>
            <a:r>
              <a:rPr lang="en-US" sz="2200" spc="15" dirty="0">
                <a:latin typeface="Arial"/>
                <a:cs typeface="Arial"/>
              </a:rPr>
              <a:t> </a:t>
            </a:r>
            <a:r>
              <a:rPr lang="en-US" sz="2200" spc="-5" dirty="0">
                <a:latin typeface="Arial"/>
                <a:cs typeface="Arial"/>
              </a:rPr>
              <a:t>migration</a:t>
            </a:r>
            <a:endParaRPr lang="en-US" sz="2200" dirty="0">
              <a:latin typeface="Arial"/>
              <a:cs typeface="Arial"/>
            </a:endParaRPr>
          </a:p>
          <a:p>
            <a:pPr marL="431165">
              <a:spcBef>
                <a:spcPts val="520"/>
              </a:spcBef>
            </a:pPr>
            <a:r>
              <a:rPr lang="en-US" sz="2200" spc="-5" dirty="0">
                <a:latin typeface="Arial"/>
                <a:cs typeface="Arial"/>
              </a:rPr>
              <a:t>More </a:t>
            </a:r>
            <a:r>
              <a:rPr lang="en-US" sz="2200" dirty="0">
                <a:latin typeface="Arial"/>
                <a:cs typeface="Arial"/>
              </a:rPr>
              <a:t>education </a:t>
            </a:r>
            <a:r>
              <a:rPr lang="en-US" sz="2200" spc="-5" dirty="0">
                <a:latin typeface="Arial"/>
                <a:cs typeface="Arial"/>
              </a:rPr>
              <a:t>opportunities in the</a:t>
            </a:r>
            <a:r>
              <a:rPr lang="en-US" sz="2200" spc="15" dirty="0">
                <a:latin typeface="Arial"/>
                <a:cs typeface="Arial"/>
              </a:rPr>
              <a:t> </a:t>
            </a:r>
            <a:r>
              <a:rPr lang="en-US" sz="2200" spc="-5" dirty="0">
                <a:latin typeface="Arial"/>
                <a:cs typeface="Arial"/>
              </a:rPr>
              <a:t>cities</a:t>
            </a:r>
            <a:endParaRPr lang="en-US" sz="2200" dirty="0">
              <a:latin typeface="Arial"/>
              <a:cs typeface="Arial"/>
            </a:endParaRPr>
          </a:p>
          <a:p>
            <a:pPr marL="431165" marR="6350">
              <a:spcBef>
                <a:spcPts val="525"/>
              </a:spcBef>
            </a:pPr>
            <a:r>
              <a:rPr lang="en-US" sz="2200" spc="-5" dirty="0">
                <a:latin typeface="Arial"/>
                <a:cs typeface="Arial"/>
              </a:rPr>
              <a:t>The rapid development of information technology </a:t>
            </a:r>
            <a:r>
              <a:rPr lang="en-US" sz="2200" dirty="0">
                <a:latin typeface="Arial"/>
                <a:cs typeface="Arial"/>
              </a:rPr>
              <a:t>and  </a:t>
            </a:r>
            <a:r>
              <a:rPr lang="en-US" sz="2200" spc="-5" dirty="0">
                <a:latin typeface="Arial"/>
                <a:cs typeface="Arial"/>
              </a:rPr>
              <a:t>modern media which create new</a:t>
            </a:r>
            <a:r>
              <a:rPr lang="en-US" sz="2200" spc="20" dirty="0">
                <a:latin typeface="Arial"/>
                <a:cs typeface="Arial"/>
              </a:rPr>
              <a:t> </a:t>
            </a:r>
            <a:r>
              <a:rPr lang="en-US" sz="2200" dirty="0">
                <a:latin typeface="Arial"/>
                <a:cs typeface="Arial"/>
              </a:rPr>
              <a:t>jobs</a:t>
            </a:r>
          </a:p>
          <a:p>
            <a:pPr marL="431165" marR="5080">
              <a:spcBef>
                <a:spcPts val="515"/>
              </a:spcBef>
            </a:pPr>
            <a:r>
              <a:rPr lang="en-US" sz="2200" dirty="0">
                <a:latin typeface="Arial"/>
                <a:cs typeface="Arial"/>
              </a:rPr>
              <a:t>Lessons </a:t>
            </a:r>
            <a:r>
              <a:rPr lang="en-US" sz="2200" spc="-5" dirty="0">
                <a:latin typeface="Arial"/>
                <a:cs typeface="Arial"/>
              </a:rPr>
              <a:t>learnt </a:t>
            </a:r>
            <a:r>
              <a:rPr lang="en-US" sz="2200" dirty="0">
                <a:latin typeface="Arial"/>
                <a:cs typeface="Arial"/>
              </a:rPr>
              <a:t>from the </a:t>
            </a:r>
            <a:r>
              <a:rPr lang="en-US" sz="2200" spc="-5" dirty="0">
                <a:latin typeface="Arial"/>
                <a:cs typeface="Arial"/>
              </a:rPr>
              <a:t>developed </a:t>
            </a:r>
            <a:r>
              <a:rPr lang="en-US" sz="2200" dirty="0">
                <a:latin typeface="Arial"/>
                <a:cs typeface="Arial"/>
              </a:rPr>
              <a:t>countries </a:t>
            </a:r>
            <a:r>
              <a:rPr lang="en-US" sz="2200" spc="-5" dirty="0">
                <a:latin typeface="Arial"/>
                <a:cs typeface="Arial"/>
              </a:rPr>
              <a:t>that  help China to gain </a:t>
            </a:r>
            <a:r>
              <a:rPr lang="en-US" sz="2200" dirty="0">
                <a:latin typeface="Arial"/>
                <a:cs typeface="Arial"/>
              </a:rPr>
              <a:t>efficiency </a:t>
            </a:r>
            <a:r>
              <a:rPr lang="en-US" sz="2200" spc="-5" dirty="0">
                <a:latin typeface="Arial"/>
                <a:cs typeface="Arial"/>
              </a:rPr>
              <a:t>and avoid </a:t>
            </a:r>
            <a:r>
              <a:rPr lang="en-US" sz="2200" dirty="0">
                <a:latin typeface="Arial"/>
                <a:cs typeface="Arial"/>
              </a:rPr>
              <a:t>making  </a:t>
            </a:r>
            <a:r>
              <a:rPr lang="en-US" sz="2200" spc="-5" dirty="0">
                <a:latin typeface="Arial"/>
                <a:cs typeface="Arial"/>
              </a:rPr>
              <a:t>similar </a:t>
            </a:r>
            <a:r>
              <a:rPr lang="en-US" sz="2200" dirty="0">
                <a:latin typeface="Arial"/>
                <a:cs typeface="Arial"/>
              </a:rPr>
              <a:t>mistakes.</a:t>
            </a:r>
          </a:p>
          <a:p>
            <a:pPr marL="202565" marR="5080" indent="0">
              <a:spcBef>
                <a:spcPts val="515"/>
              </a:spcBef>
              <a:buNone/>
            </a:pPr>
            <a:endParaRPr lang="en-US" sz="2000" spc="-5" dirty="0">
              <a:latin typeface="Arial"/>
              <a:cs typeface="Arial"/>
            </a:endParaRPr>
          </a:p>
          <a:p>
            <a:pPr marL="202565" marR="5080" indent="0">
              <a:spcBef>
                <a:spcPts val="515"/>
              </a:spcBef>
              <a:buNone/>
            </a:pPr>
            <a:r>
              <a:rPr lang="en-US" sz="2000" b="1" spc="-5" dirty="0">
                <a:latin typeface="Arial"/>
                <a:cs typeface="Arial"/>
              </a:rPr>
              <a:t>Urbanization is accompanied by  </a:t>
            </a:r>
            <a:r>
              <a:rPr lang="en-US" sz="2000" b="1" dirty="0">
                <a:latin typeface="Arial"/>
                <a:cs typeface="Arial"/>
              </a:rPr>
              <a:t>the </a:t>
            </a:r>
            <a:r>
              <a:rPr lang="en-US" sz="2000" b="1" spc="-5" dirty="0">
                <a:latin typeface="Arial"/>
                <a:cs typeface="Arial"/>
              </a:rPr>
              <a:t>transition </a:t>
            </a:r>
            <a:r>
              <a:rPr lang="en-US" sz="2000" b="1" dirty="0">
                <a:latin typeface="Arial"/>
                <a:cs typeface="Arial"/>
              </a:rPr>
              <a:t>from a </a:t>
            </a:r>
            <a:r>
              <a:rPr lang="en-US" sz="2000" b="1" spc="-5" dirty="0">
                <a:latin typeface="Arial"/>
                <a:cs typeface="Arial"/>
              </a:rPr>
              <a:t>planned  economy towards </a:t>
            </a:r>
            <a:r>
              <a:rPr lang="en-US" sz="2000" b="1" dirty="0">
                <a:latin typeface="Arial"/>
                <a:cs typeface="Arial"/>
              </a:rPr>
              <a:t>a </a:t>
            </a:r>
            <a:r>
              <a:rPr lang="en-US" sz="2000" b="1" spc="-5" dirty="0">
                <a:latin typeface="Arial"/>
                <a:cs typeface="Arial"/>
              </a:rPr>
              <a:t>market  economy</a:t>
            </a:r>
            <a:endParaRPr lang="en-US" sz="2200" b="1" dirty="0"/>
          </a:p>
        </p:txBody>
      </p:sp>
    </p:spTree>
    <p:extLst>
      <p:ext uri="{BB962C8B-B14F-4D97-AF65-F5344CB8AC3E}">
        <p14:creationId xmlns:p14="http://schemas.microsoft.com/office/powerpoint/2010/main" val="12694574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2" name="Picture 21" descr="Background pattern&#10;&#10;Description automatically generated">
            <a:extLst>
              <a:ext uri="{FF2B5EF4-FFF2-40B4-BE49-F238E27FC236}">
                <a16:creationId xmlns:a16="http://schemas.microsoft.com/office/drawing/2014/main" id="{93134992-1346-4221-BC63-9ED01C087C2C}"/>
              </a:ext>
            </a:extLst>
          </p:cNvPr>
          <p:cNvPicPr>
            <a:picLocks noChangeAspect="1"/>
          </p:cNvPicPr>
          <p:nvPr/>
        </p:nvPicPr>
        <p:blipFill rotWithShape="1">
          <a:blip r:embed="rId2">
            <a:duotone>
              <a:schemeClr val="bg2">
                <a:shade val="45000"/>
                <a:satMod val="135000"/>
              </a:schemeClr>
              <a:prstClr val="white"/>
            </a:duotone>
          </a:blip>
          <a:srcRect t="15730"/>
          <a:stretch/>
        </p:blipFill>
        <p:spPr>
          <a:xfrm>
            <a:off x="20" y="10"/>
            <a:ext cx="12191980" cy="6857990"/>
          </a:xfrm>
          <a:prstGeom prst="rect">
            <a:avLst/>
          </a:prstGeom>
        </p:spPr>
      </p:pic>
      <p:sp>
        <p:nvSpPr>
          <p:cNvPr id="26" name="Rectangle 25">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BB0D29-132D-4871-824E-9D8D55BDBECE}"/>
              </a:ext>
            </a:extLst>
          </p:cNvPr>
          <p:cNvSpPr>
            <a:spLocks noGrp="1"/>
          </p:cNvSpPr>
          <p:nvPr>
            <p:ph type="title"/>
          </p:nvPr>
        </p:nvSpPr>
        <p:spPr>
          <a:xfrm>
            <a:off x="838200" y="365125"/>
            <a:ext cx="10515600" cy="1325563"/>
          </a:xfrm>
        </p:spPr>
        <p:txBody>
          <a:bodyPr>
            <a:normAutofit/>
          </a:bodyPr>
          <a:lstStyle/>
          <a:p>
            <a:r>
              <a:rPr lang="en-US" sz="4000" b="1" kern="0" dirty="0">
                <a:latin typeface="Trebuchet MS" panose="020B0603020202020204" pitchFamily="34" charset="0"/>
                <a:ea typeface="Trebuchet MS" panose="020B0603020202020204" pitchFamily="34" charset="0"/>
                <a:cs typeface="Trebuchet MS" panose="020B0603020202020204" pitchFamily="34" charset="0"/>
              </a:rPr>
              <a:t>Basic Process of </a:t>
            </a:r>
            <a:r>
              <a:rPr lang="en-US" sz="4000" b="1" kern="0" dirty="0" err="1">
                <a:latin typeface="Trebuchet MS" panose="020B0603020202020204" pitchFamily="34" charset="0"/>
                <a:ea typeface="Trebuchet MS" panose="020B0603020202020204" pitchFamily="34" charset="0"/>
                <a:cs typeface="Trebuchet MS" panose="020B0603020202020204" pitchFamily="34" charset="0"/>
              </a:rPr>
              <a:t>Urbanisation</a:t>
            </a:r>
            <a:r>
              <a:rPr lang="en-US" sz="4000" b="1" kern="0" dirty="0">
                <a:latin typeface="Trebuchet MS" panose="020B0603020202020204" pitchFamily="34" charset="0"/>
                <a:ea typeface="Trebuchet MS" panose="020B0603020202020204" pitchFamily="34" charset="0"/>
                <a:cs typeface="Trebuchet MS" panose="020B0603020202020204" pitchFamily="34" charset="0"/>
              </a:rPr>
              <a:t> </a:t>
            </a:r>
            <a:br>
              <a:rPr lang="en-US" sz="1800" b="1" kern="0" dirty="0">
                <a:effectLst/>
                <a:latin typeface="Trebuchet MS" panose="020B0603020202020204" pitchFamily="34" charset="0"/>
                <a:ea typeface="Trebuchet MS" panose="020B0603020202020204" pitchFamily="34" charset="0"/>
                <a:cs typeface="Trebuchet MS" panose="020B0603020202020204" pitchFamily="34" charset="0"/>
              </a:rPr>
            </a:br>
            <a:endParaRPr lang="en-US" dirty="0"/>
          </a:p>
        </p:txBody>
      </p:sp>
      <p:graphicFrame>
        <p:nvGraphicFramePr>
          <p:cNvPr id="21" name="Content Placeholder 2">
            <a:extLst>
              <a:ext uri="{FF2B5EF4-FFF2-40B4-BE49-F238E27FC236}">
                <a16:creationId xmlns:a16="http://schemas.microsoft.com/office/drawing/2014/main" id="{76100F6B-5510-4929-93DE-056E8D8A7B6A}"/>
              </a:ext>
            </a:extLst>
          </p:cNvPr>
          <p:cNvGraphicFramePr>
            <a:graphicFrameLocks noGrp="1"/>
          </p:cNvGraphicFramePr>
          <p:nvPr>
            <p:ph idx="1"/>
            <p:extLst>
              <p:ext uri="{D42A27DB-BD31-4B8C-83A1-F6EECF244321}">
                <p14:modId xmlns:p14="http://schemas.microsoft.com/office/powerpoint/2010/main" val="223224438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449576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AA8243-34D5-48F8-9736-D561261C788E}"/>
              </a:ext>
            </a:extLst>
          </p:cNvPr>
          <p:cNvSpPr>
            <a:spLocks noGrp="1"/>
          </p:cNvSpPr>
          <p:nvPr>
            <p:ph type="title"/>
          </p:nvPr>
        </p:nvSpPr>
        <p:spPr>
          <a:xfrm>
            <a:off x="841248" y="548640"/>
            <a:ext cx="3600860" cy="5431536"/>
          </a:xfrm>
        </p:spPr>
        <p:txBody>
          <a:bodyPr>
            <a:normAutofit/>
          </a:bodyPr>
          <a:lstStyle/>
          <a:p>
            <a:r>
              <a:rPr lang="en-US" sz="4200"/>
              <a:t>China Urbanisation Characteristics</a:t>
            </a:r>
          </a:p>
        </p:txBody>
      </p:sp>
      <p:sp>
        <p:nvSpPr>
          <p:cNvPr id="17"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99C381F-8273-4B78-98C7-CE43B5748FCB}"/>
              </a:ext>
            </a:extLst>
          </p:cNvPr>
          <p:cNvSpPr>
            <a:spLocks noGrp="1"/>
          </p:cNvSpPr>
          <p:nvPr>
            <p:ph idx="1"/>
          </p:nvPr>
        </p:nvSpPr>
        <p:spPr>
          <a:xfrm>
            <a:off x="5126418" y="552091"/>
            <a:ext cx="6224335" cy="5431536"/>
          </a:xfrm>
        </p:spPr>
        <p:txBody>
          <a:bodyPr anchor="ctr">
            <a:normAutofit/>
          </a:bodyPr>
          <a:lstStyle/>
          <a:p>
            <a:pPr marL="285750" marR="357505" lvl="1" indent="-285750">
              <a:spcBef>
                <a:spcPts val="730"/>
              </a:spcBef>
              <a:tabLst>
                <a:tab pos="523240" algn="l"/>
                <a:tab pos="523875" algn="l"/>
              </a:tabLst>
            </a:pPr>
            <a:r>
              <a:rPr lang="en-US" sz="1700">
                <a:latin typeface="Trebuchet MS" panose="020B0603020202020204" pitchFamily="34" charset="0"/>
              </a:rPr>
              <a:t>These two processes take on particular forms in China because of, first, the household registration system (hukou), and, second, public ownership of land and its division into state (urban) and collective (rural) ownership.</a:t>
            </a:r>
          </a:p>
          <a:p>
            <a:pPr marL="0" indent="0">
              <a:spcBef>
                <a:spcPts val="40"/>
              </a:spcBef>
              <a:buNone/>
            </a:pPr>
            <a:r>
              <a:rPr lang="en-US" sz="1700">
                <a:latin typeface="Trebuchet MS" panose="020B0603020202020204" pitchFamily="34" charset="0"/>
              </a:rPr>
              <a:t> </a:t>
            </a:r>
          </a:p>
          <a:p>
            <a:pPr marL="285750" marR="349250" lvl="1" indent="-285750">
              <a:spcBef>
                <a:spcPts val="0"/>
              </a:spcBef>
              <a:tabLst>
                <a:tab pos="522605" algn="l"/>
                <a:tab pos="523240" algn="l"/>
              </a:tabLst>
            </a:pPr>
            <a:r>
              <a:rPr lang="en-US" sz="1700">
                <a:latin typeface="Trebuchet MS" panose="020B0603020202020204" pitchFamily="34" charset="0"/>
              </a:rPr>
              <a:t>The Hukou system hinders but does not stop rural‐to‐urban migration. Migration without preauthorisation has been possible since the early 1980s, This has given rise to a large population of rural migrants who are regarded as “outsiders” where they are actually living and working. </a:t>
            </a:r>
          </a:p>
          <a:p>
            <a:pPr marL="285750" marR="349250" lvl="1" indent="-285750">
              <a:spcBef>
                <a:spcPts val="0"/>
              </a:spcBef>
              <a:tabLst>
                <a:tab pos="522605" algn="l"/>
                <a:tab pos="523240" algn="l"/>
              </a:tabLst>
            </a:pPr>
            <a:endParaRPr lang="en-US" sz="1700">
              <a:latin typeface="Trebuchet MS" panose="020B0603020202020204" pitchFamily="34" charset="0"/>
            </a:endParaRPr>
          </a:p>
          <a:p>
            <a:pPr marL="285750" marR="349250" lvl="1" indent="-285750">
              <a:spcBef>
                <a:spcPts val="0"/>
              </a:spcBef>
              <a:tabLst>
                <a:tab pos="522605" algn="l"/>
                <a:tab pos="523240" algn="l"/>
              </a:tabLst>
            </a:pPr>
            <a:r>
              <a:rPr lang="en-US" sz="1700">
                <a:latin typeface="Trebuchet MS" panose="020B0603020202020204" pitchFamily="34" charset="0"/>
              </a:rPr>
              <a:t>The hukou system has the effect of dividing the urban population into “residents” (privileged) and the “migrants” (disadvantaged) . The latter are denied access to some public goods and services. Some of the disadvantages, such as denial of entry into public schools, have adverse effects that are transmitted across generations.</a:t>
            </a:r>
          </a:p>
          <a:p>
            <a:pPr marL="285750" marR="365760" lvl="1" indent="-285750">
              <a:spcBef>
                <a:spcPts val="0"/>
              </a:spcBef>
              <a:tabLst>
                <a:tab pos="523240" algn="l"/>
                <a:tab pos="523875" algn="l"/>
              </a:tabLst>
            </a:pPr>
            <a:endParaRPr lang="en-US" sz="1700"/>
          </a:p>
        </p:txBody>
      </p:sp>
    </p:spTree>
    <p:extLst>
      <p:ext uri="{BB962C8B-B14F-4D97-AF65-F5344CB8AC3E}">
        <p14:creationId xmlns:p14="http://schemas.microsoft.com/office/powerpoint/2010/main" val="41197217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AA8243-34D5-48F8-9736-D561261C788E}"/>
              </a:ext>
            </a:extLst>
          </p:cNvPr>
          <p:cNvSpPr>
            <a:spLocks noGrp="1"/>
          </p:cNvSpPr>
          <p:nvPr>
            <p:ph type="title"/>
          </p:nvPr>
        </p:nvSpPr>
        <p:spPr>
          <a:xfrm>
            <a:off x="841248" y="548640"/>
            <a:ext cx="3600860" cy="5431536"/>
          </a:xfrm>
        </p:spPr>
        <p:txBody>
          <a:bodyPr>
            <a:normAutofit/>
          </a:bodyPr>
          <a:lstStyle/>
          <a:p>
            <a:r>
              <a:rPr lang="en-US" sz="4200"/>
              <a:t>China Urbanisation Characteristics</a:t>
            </a:r>
          </a:p>
        </p:txBody>
      </p:sp>
      <p:sp>
        <p:nvSpPr>
          <p:cNvPr id="17"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99C381F-8273-4B78-98C7-CE43B5748FCB}"/>
              </a:ext>
            </a:extLst>
          </p:cNvPr>
          <p:cNvSpPr>
            <a:spLocks noGrp="1"/>
          </p:cNvSpPr>
          <p:nvPr>
            <p:ph idx="1"/>
          </p:nvPr>
        </p:nvSpPr>
        <p:spPr>
          <a:xfrm>
            <a:off x="5126418" y="552091"/>
            <a:ext cx="6224335" cy="5431536"/>
          </a:xfrm>
        </p:spPr>
        <p:txBody>
          <a:bodyPr anchor="ctr">
            <a:normAutofit/>
          </a:bodyPr>
          <a:lstStyle/>
          <a:p>
            <a:pPr marL="285750" marR="365760" lvl="1" indent="-285750">
              <a:spcBef>
                <a:spcPts val="0"/>
              </a:spcBef>
              <a:tabLst>
                <a:tab pos="523240" algn="l"/>
                <a:tab pos="523875" algn="l"/>
              </a:tabLst>
            </a:pPr>
            <a:r>
              <a:rPr lang="en-US" sz="2000" dirty="0">
                <a:latin typeface="Trebuchet MS" panose="020B0603020202020204" pitchFamily="34" charset="0"/>
              </a:rPr>
              <a:t>Pre1978 the hukou system only allowed </a:t>
            </a:r>
            <a:r>
              <a:rPr lang="en-US" sz="2000" dirty="0" err="1">
                <a:latin typeface="Trebuchet MS" panose="020B0603020202020204" pitchFamily="34" charset="0"/>
              </a:rPr>
              <a:t>preauthorised</a:t>
            </a:r>
            <a:r>
              <a:rPr lang="en-US" sz="2000" dirty="0">
                <a:latin typeface="Trebuchet MS" panose="020B0603020202020204" pitchFamily="34" charset="0"/>
              </a:rPr>
              <a:t> migration but now it permits migration but acts as an impediment to the absorption of migrants as resident. It has created a transient population that is urban and part rural.</a:t>
            </a:r>
          </a:p>
          <a:p>
            <a:pPr>
              <a:spcBef>
                <a:spcPts val="15"/>
              </a:spcBef>
            </a:pPr>
            <a:endParaRPr lang="en-US" sz="2000" dirty="0">
              <a:latin typeface="Trebuchet MS" panose="020B0603020202020204" pitchFamily="34" charset="0"/>
            </a:endParaRPr>
          </a:p>
          <a:p>
            <a:pPr>
              <a:spcBef>
                <a:spcPts val="15"/>
              </a:spcBef>
            </a:pPr>
            <a:r>
              <a:rPr lang="en-US" sz="2000" dirty="0">
                <a:effectLst/>
                <a:latin typeface="Trebuchet MS" panose="020B0603020202020204" pitchFamily="34" charset="0"/>
                <a:ea typeface="Trebuchet MS" panose="020B0603020202020204" pitchFamily="34" charset="0"/>
                <a:cs typeface="Trebuchet MS" panose="020B0603020202020204" pitchFamily="34" charset="0"/>
              </a:rPr>
              <a:t>The</a:t>
            </a:r>
            <a:r>
              <a:rPr lang="en-US" sz="2000" spc="-20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2000" dirty="0">
                <a:effectLst/>
                <a:latin typeface="Trebuchet MS" panose="020B0603020202020204" pitchFamily="34" charset="0"/>
                <a:ea typeface="Trebuchet MS" panose="020B0603020202020204" pitchFamily="34" charset="0"/>
                <a:cs typeface="Trebuchet MS" panose="020B0603020202020204" pitchFamily="34" charset="0"/>
              </a:rPr>
              <a:t>size</a:t>
            </a:r>
            <a:r>
              <a:rPr lang="en-US" sz="2000" spc="-19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2000" dirty="0">
                <a:effectLst/>
                <a:latin typeface="Trebuchet MS" panose="020B0603020202020204" pitchFamily="34" charset="0"/>
                <a:ea typeface="Trebuchet MS" panose="020B0603020202020204" pitchFamily="34" charset="0"/>
                <a:cs typeface="Trebuchet MS" panose="020B0603020202020204" pitchFamily="34" charset="0"/>
              </a:rPr>
              <a:t>of</a:t>
            </a:r>
            <a:r>
              <a:rPr lang="en-US" sz="2000" spc="-20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2000" dirty="0">
                <a:effectLst/>
                <a:latin typeface="Trebuchet MS" panose="020B0603020202020204" pitchFamily="34" charset="0"/>
                <a:ea typeface="Trebuchet MS" panose="020B0603020202020204" pitchFamily="34" charset="0"/>
                <a:cs typeface="Trebuchet MS" panose="020B0603020202020204" pitchFamily="34" charset="0"/>
              </a:rPr>
              <a:t>such</a:t>
            </a:r>
            <a:r>
              <a:rPr lang="en-US" sz="2000" spc="-20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2000" dirty="0">
                <a:effectLst/>
                <a:latin typeface="Trebuchet MS" panose="020B0603020202020204" pitchFamily="34" charset="0"/>
                <a:ea typeface="Trebuchet MS" panose="020B0603020202020204" pitchFamily="34" charset="0"/>
                <a:cs typeface="Trebuchet MS" panose="020B0603020202020204" pitchFamily="34" charset="0"/>
              </a:rPr>
              <a:t>population</a:t>
            </a:r>
            <a:r>
              <a:rPr lang="en-US" sz="2000" spc="-18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2000" dirty="0">
                <a:effectLst/>
                <a:latin typeface="Trebuchet MS" panose="020B0603020202020204" pitchFamily="34" charset="0"/>
                <a:ea typeface="Trebuchet MS" panose="020B0603020202020204" pitchFamily="34" charset="0"/>
                <a:cs typeface="Trebuchet MS" panose="020B0603020202020204" pitchFamily="34" charset="0"/>
              </a:rPr>
              <a:t>varies</a:t>
            </a:r>
            <a:r>
              <a:rPr lang="en-US" sz="2000" spc="-20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2000" dirty="0">
                <a:effectLst/>
                <a:latin typeface="Trebuchet MS" panose="020B0603020202020204" pitchFamily="34" charset="0"/>
                <a:ea typeface="Trebuchet MS" panose="020B0603020202020204" pitchFamily="34" charset="0"/>
                <a:cs typeface="Trebuchet MS" panose="020B0603020202020204" pitchFamily="34" charset="0"/>
              </a:rPr>
              <a:t>across</a:t>
            </a:r>
            <a:r>
              <a:rPr lang="en-US" sz="2000" spc="-19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2000" dirty="0">
                <a:effectLst/>
                <a:latin typeface="Trebuchet MS" panose="020B0603020202020204" pitchFamily="34" charset="0"/>
                <a:ea typeface="Trebuchet MS" panose="020B0603020202020204" pitchFamily="34" charset="0"/>
                <a:cs typeface="Trebuchet MS" panose="020B0603020202020204" pitchFamily="34" charset="0"/>
              </a:rPr>
              <a:t>cities.</a:t>
            </a:r>
            <a:r>
              <a:rPr lang="en-US" sz="2000" spc="-20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2000" dirty="0">
                <a:effectLst/>
                <a:latin typeface="Trebuchet MS" panose="020B0603020202020204" pitchFamily="34" charset="0"/>
                <a:ea typeface="Trebuchet MS" panose="020B0603020202020204" pitchFamily="34" charset="0"/>
                <a:cs typeface="Trebuchet MS" panose="020B0603020202020204" pitchFamily="34" charset="0"/>
              </a:rPr>
              <a:t>It</a:t>
            </a:r>
            <a:r>
              <a:rPr lang="en-US" sz="2000" spc="-20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2000" dirty="0">
                <a:effectLst/>
                <a:latin typeface="Trebuchet MS" panose="020B0603020202020204" pitchFamily="34" charset="0"/>
                <a:ea typeface="Trebuchet MS" panose="020B0603020202020204" pitchFamily="34" charset="0"/>
                <a:cs typeface="Trebuchet MS" panose="020B0603020202020204" pitchFamily="34" charset="0"/>
              </a:rPr>
              <a:t>is</a:t>
            </a:r>
            <a:r>
              <a:rPr lang="en-US" sz="2000" spc="-20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2000" dirty="0">
                <a:effectLst/>
                <a:latin typeface="Trebuchet MS" panose="020B0603020202020204" pitchFamily="34" charset="0"/>
                <a:ea typeface="Trebuchet MS" panose="020B0603020202020204" pitchFamily="34" charset="0"/>
                <a:cs typeface="Trebuchet MS" panose="020B0603020202020204" pitchFamily="34" charset="0"/>
              </a:rPr>
              <a:t>particularly</a:t>
            </a:r>
            <a:r>
              <a:rPr lang="en-US" sz="2000" spc="-20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2000" dirty="0">
                <a:effectLst/>
                <a:latin typeface="Trebuchet MS" panose="020B0603020202020204" pitchFamily="34" charset="0"/>
                <a:ea typeface="Trebuchet MS" panose="020B0603020202020204" pitchFamily="34" charset="0"/>
                <a:cs typeface="Trebuchet MS" panose="020B0603020202020204" pitchFamily="34" charset="0"/>
              </a:rPr>
              <a:t>high</a:t>
            </a:r>
            <a:r>
              <a:rPr lang="en-US" sz="2000" spc="-19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2000" dirty="0">
                <a:effectLst/>
                <a:latin typeface="Trebuchet MS" panose="020B0603020202020204" pitchFamily="34" charset="0"/>
                <a:ea typeface="Trebuchet MS" panose="020B0603020202020204" pitchFamily="34" charset="0"/>
                <a:cs typeface="Trebuchet MS" panose="020B0603020202020204" pitchFamily="34" charset="0"/>
              </a:rPr>
              <a:t>in</a:t>
            </a:r>
            <a:r>
              <a:rPr lang="en-US" sz="2000" spc="-19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2000" dirty="0">
                <a:effectLst/>
                <a:latin typeface="Trebuchet MS" panose="020B0603020202020204" pitchFamily="34" charset="0"/>
                <a:ea typeface="Trebuchet MS" panose="020B0603020202020204" pitchFamily="34" charset="0"/>
                <a:cs typeface="Trebuchet MS" panose="020B0603020202020204" pitchFamily="34" charset="0"/>
              </a:rPr>
              <a:t>large</a:t>
            </a:r>
            <a:r>
              <a:rPr lang="en-US" sz="2000" spc="-20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2000" dirty="0">
                <a:effectLst/>
                <a:latin typeface="Trebuchet MS" panose="020B0603020202020204" pitchFamily="34" charset="0"/>
                <a:ea typeface="Trebuchet MS" panose="020B0603020202020204" pitchFamily="34" charset="0"/>
                <a:cs typeface="Trebuchet MS" panose="020B0603020202020204" pitchFamily="34" charset="0"/>
              </a:rPr>
              <a:t>cities</a:t>
            </a:r>
            <a:r>
              <a:rPr lang="en-US" sz="2000" spc="-20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2000" dirty="0">
                <a:effectLst/>
                <a:latin typeface="Trebuchet MS" panose="020B0603020202020204" pitchFamily="34" charset="0"/>
                <a:ea typeface="Trebuchet MS" panose="020B0603020202020204" pitchFamily="34" charset="0"/>
                <a:cs typeface="Trebuchet MS" panose="020B0603020202020204" pitchFamily="34" charset="0"/>
              </a:rPr>
              <a:t>in</a:t>
            </a:r>
            <a:r>
              <a:rPr lang="en-US" sz="2000" spc="-20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2000" dirty="0">
                <a:effectLst/>
                <a:latin typeface="Trebuchet MS" panose="020B0603020202020204" pitchFamily="34" charset="0"/>
                <a:ea typeface="Trebuchet MS" panose="020B0603020202020204" pitchFamily="34" charset="0"/>
                <a:cs typeface="Trebuchet MS" panose="020B0603020202020204" pitchFamily="34" charset="0"/>
              </a:rPr>
              <a:t>the</a:t>
            </a:r>
            <a:r>
              <a:rPr lang="en-US" sz="2000" spc="-20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2000" dirty="0">
                <a:effectLst/>
                <a:latin typeface="Trebuchet MS" panose="020B0603020202020204" pitchFamily="34" charset="0"/>
                <a:ea typeface="Trebuchet MS" panose="020B0603020202020204" pitchFamily="34" charset="0"/>
                <a:cs typeface="Trebuchet MS" panose="020B0603020202020204" pitchFamily="34" charset="0"/>
              </a:rPr>
              <a:t>coastal</a:t>
            </a:r>
            <a:r>
              <a:rPr lang="en-US" sz="2000" spc="-19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2000" dirty="0">
                <a:effectLst/>
                <a:latin typeface="Trebuchet MS" panose="020B0603020202020204" pitchFamily="34" charset="0"/>
                <a:ea typeface="Trebuchet MS" panose="020B0603020202020204" pitchFamily="34" charset="0"/>
                <a:cs typeface="Trebuchet MS" panose="020B0603020202020204" pitchFamily="34" charset="0"/>
              </a:rPr>
              <a:t>belt.</a:t>
            </a:r>
            <a:r>
              <a:rPr lang="en-US" sz="2000" spc="-20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2000" dirty="0">
                <a:effectLst/>
                <a:latin typeface="Trebuchet MS" panose="020B0603020202020204" pitchFamily="34" charset="0"/>
                <a:ea typeface="Trebuchet MS" panose="020B0603020202020204" pitchFamily="34" charset="0"/>
                <a:cs typeface="Trebuchet MS" panose="020B0603020202020204" pitchFamily="34" charset="0"/>
              </a:rPr>
              <a:t>In</a:t>
            </a:r>
            <a:r>
              <a:rPr lang="en-US" sz="2000" spc="-20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2000" dirty="0">
                <a:effectLst/>
                <a:latin typeface="Trebuchet MS" panose="020B0603020202020204" pitchFamily="34" charset="0"/>
                <a:ea typeface="Trebuchet MS" panose="020B0603020202020204" pitchFamily="34" charset="0"/>
                <a:cs typeface="Trebuchet MS" panose="020B0603020202020204" pitchFamily="34" charset="0"/>
              </a:rPr>
              <a:t>Shanghai and</a:t>
            </a:r>
            <a:r>
              <a:rPr lang="en-US" sz="2000" spc="-17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2000" dirty="0">
                <a:effectLst/>
                <a:latin typeface="Trebuchet MS" panose="020B0603020202020204" pitchFamily="34" charset="0"/>
                <a:ea typeface="Trebuchet MS" panose="020B0603020202020204" pitchFamily="34" charset="0"/>
                <a:cs typeface="Trebuchet MS" panose="020B0603020202020204" pitchFamily="34" charset="0"/>
              </a:rPr>
              <a:t>Beijing</a:t>
            </a:r>
            <a:r>
              <a:rPr lang="en-US" sz="2000" spc="-16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2000" dirty="0">
                <a:effectLst/>
                <a:latin typeface="Trebuchet MS" panose="020B0603020202020204" pitchFamily="34" charset="0"/>
                <a:ea typeface="Trebuchet MS" panose="020B0603020202020204" pitchFamily="34" charset="0"/>
                <a:cs typeface="Trebuchet MS" panose="020B0603020202020204" pitchFamily="34" charset="0"/>
              </a:rPr>
              <a:t>the</a:t>
            </a:r>
            <a:r>
              <a:rPr lang="en-US" sz="2000" spc="-17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2000" dirty="0">
                <a:effectLst/>
                <a:latin typeface="Trebuchet MS" panose="020B0603020202020204" pitchFamily="34" charset="0"/>
                <a:ea typeface="Trebuchet MS" panose="020B0603020202020204" pitchFamily="34" charset="0"/>
                <a:cs typeface="Trebuchet MS" panose="020B0603020202020204" pitchFamily="34" charset="0"/>
              </a:rPr>
              <a:t>“outsider</a:t>
            </a:r>
            <a:r>
              <a:rPr lang="en-US" sz="2000" spc="-15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2000" dirty="0">
                <a:effectLst/>
                <a:latin typeface="Trebuchet MS" panose="020B0603020202020204" pitchFamily="34" charset="0"/>
                <a:ea typeface="Trebuchet MS" panose="020B0603020202020204" pitchFamily="34" charset="0"/>
                <a:cs typeface="Trebuchet MS" panose="020B0603020202020204" pitchFamily="34" charset="0"/>
              </a:rPr>
              <a:t>residents”</a:t>
            </a:r>
            <a:r>
              <a:rPr lang="en-US" sz="2000" spc="4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2000" spc="-15" dirty="0">
                <a:effectLst/>
                <a:latin typeface="Trebuchet MS" panose="020B0603020202020204" pitchFamily="34" charset="0"/>
                <a:ea typeface="Trebuchet MS" panose="020B0603020202020204" pitchFamily="34" charset="0"/>
                <a:cs typeface="Trebuchet MS" panose="020B0603020202020204" pitchFamily="34" charset="0"/>
              </a:rPr>
              <a:t>make</a:t>
            </a:r>
            <a:r>
              <a:rPr lang="en-US" sz="2000" spc="-17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2000" dirty="0">
                <a:effectLst/>
                <a:latin typeface="Trebuchet MS" panose="020B0603020202020204" pitchFamily="34" charset="0"/>
                <a:ea typeface="Trebuchet MS" panose="020B0603020202020204" pitchFamily="34" charset="0"/>
                <a:cs typeface="Trebuchet MS" panose="020B0603020202020204" pitchFamily="34" charset="0"/>
              </a:rPr>
              <a:t>up</a:t>
            </a:r>
            <a:r>
              <a:rPr lang="en-US" sz="2000" spc="-16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2000" dirty="0">
                <a:effectLst/>
                <a:latin typeface="Trebuchet MS" panose="020B0603020202020204" pitchFamily="34" charset="0"/>
                <a:ea typeface="Trebuchet MS" panose="020B0603020202020204" pitchFamily="34" charset="0"/>
                <a:cs typeface="Trebuchet MS" panose="020B0603020202020204" pitchFamily="34" charset="0"/>
              </a:rPr>
              <a:t>60</a:t>
            </a:r>
            <a:r>
              <a:rPr lang="en-US" sz="2000" spc="-17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2000" dirty="0">
                <a:effectLst/>
                <a:latin typeface="Trebuchet MS" panose="020B0603020202020204" pitchFamily="34" charset="0"/>
                <a:ea typeface="Trebuchet MS" panose="020B0603020202020204" pitchFamily="34" charset="0"/>
                <a:cs typeface="Trebuchet MS" panose="020B0603020202020204" pitchFamily="34" charset="0"/>
              </a:rPr>
              <a:t>and</a:t>
            </a:r>
            <a:r>
              <a:rPr lang="en-US" sz="2000" spc="-16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2000" dirty="0">
                <a:effectLst/>
                <a:latin typeface="Trebuchet MS" panose="020B0603020202020204" pitchFamily="34" charset="0"/>
                <a:ea typeface="Trebuchet MS" panose="020B0603020202020204" pitchFamily="34" charset="0"/>
                <a:cs typeface="Trebuchet MS" panose="020B0603020202020204" pitchFamily="34" charset="0"/>
              </a:rPr>
              <a:t>61%</a:t>
            </a:r>
            <a:r>
              <a:rPr lang="en-US" sz="2000" spc="-17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2000" dirty="0">
                <a:effectLst/>
                <a:latin typeface="Trebuchet MS" panose="020B0603020202020204" pitchFamily="34" charset="0"/>
                <a:ea typeface="Trebuchet MS" panose="020B0603020202020204" pitchFamily="34" charset="0"/>
                <a:cs typeface="Trebuchet MS" panose="020B0603020202020204" pitchFamily="34" charset="0"/>
              </a:rPr>
              <a:t>of</a:t>
            </a:r>
            <a:r>
              <a:rPr lang="en-US" sz="2000" spc="-16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2000" dirty="0">
                <a:effectLst/>
                <a:latin typeface="Trebuchet MS" panose="020B0603020202020204" pitchFamily="34" charset="0"/>
                <a:ea typeface="Trebuchet MS" panose="020B0603020202020204" pitchFamily="34" charset="0"/>
                <a:cs typeface="Trebuchet MS" panose="020B0603020202020204" pitchFamily="34" charset="0"/>
              </a:rPr>
              <a:t>the</a:t>
            </a:r>
            <a:r>
              <a:rPr lang="en-US" sz="2000" spc="-16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2000" dirty="0">
                <a:effectLst/>
                <a:latin typeface="Trebuchet MS" panose="020B0603020202020204" pitchFamily="34" charset="0"/>
                <a:ea typeface="Trebuchet MS" panose="020B0603020202020204" pitchFamily="34" charset="0"/>
                <a:cs typeface="Trebuchet MS" panose="020B0603020202020204" pitchFamily="34" charset="0"/>
              </a:rPr>
              <a:t>total.</a:t>
            </a:r>
            <a:r>
              <a:rPr lang="en-US" sz="2000" spc="-17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2000" dirty="0">
                <a:effectLst/>
                <a:latin typeface="Trebuchet MS" panose="020B0603020202020204" pitchFamily="34" charset="0"/>
                <a:ea typeface="Trebuchet MS" panose="020B0603020202020204" pitchFamily="34" charset="0"/>
                <a:cs typeface="Trebuchet MS" panose="020B0603020202020204" pitchFamily="34" charset="0"/>
              </a:rPr>
              <a:t>The</a:t>
            </a:r>
            <a:r>
              <a:rPr lang="en-US" sz="2000" spc="-16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2000" dirty="0">
                <a:effectLst/>
                <a:latin typeface="Trebuchet MS" panose="020B0603020202020204" pitchFamily="34" charset="0"/>
                <a:ea typeface="Trebuchet MS" panose="020B0603020202020204" pitchFamily="34" charset="0"/>
                <a:cs typeface="Trebuchet MS" panose="020B0603020202020204" pitchFamily="34" charset="0"/>
              </a:rPr>
              <a:t>figure</a:t>
            </a:r>
            <a:r>
              <a:rPr lang="en-US" sz="2000" spc="-16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2000" dirty="0">
                <a:effectLst/>
                <a:latin typeface="Trebuchet MS" panose="020B0603020202020204" pitchFamily="34" charset="0"/>
                <a:ea typeface="Trebuchet MS" panose="020B0603020202020204" pitchFamily="34" charset="0"/>
                <a:cs typeface="Trebuchet MS" panose="020B0603020202020204" pitchFamily="34" charset="0"/>
              </a:rPr>
              <a:t>is</a:t>
            </a:r>
            <a:r>
              <a:rPr lang="en-US" sz="2000" spc="-16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2000" spc="-25" dirty="0">
                <a:effectLst/>
                <a:latin typeface="Trebuchet MS" panose="020B0603020202020204" pitchFamily="34" charset="0"/>
                <a:ea typeface="Trebuchet MS" panose="020B0603020202020204" pitchFamily="34" charset="0"/>
                <a:cs typeface="Trebuchet MS" panose="020B0603020202020204" pitchFamily="34" charset="0"/>
              </a:rPr>
              <a:t>lower,</a:t>
            </a:r>
            <a:r>
              <a:rPr lang="en-US" sz="2000" spc="-17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2000" dirty="0">
                <a:effectLst/>
                <a:latin typeface="Trebuchet MS" panose="020B0603020202020204" pitchFamily="34" charset="0"/>
                <a:ea typeface="Trebuchet MS" panose="020B0603020202020204" pitchFamily="34" charset="0"/>
                <a:cs typeface="Trebuchet MS" panose="020B0603020202020204" pitchFamily="34" charset="0"/>
              </a:rPr>
              <a:t>if</a:t>
            </a:r>
            <a:r>
              <a:rPr lang="en-US" sz="2000" spc="-17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2000" dirty="0">
                <a:effectLst/>
                <a:latin typeface="Trebuchet MS" panose="020B0603020202020204" pitchFamily="34" charset="0"/>
                <a:ea typeface="Trebuchet MS" panose="020B0603020202020204" pitchFamily="34" charset="0"/>
                <a:cs typeface="Trebuchet MS" panose="020B0603020202020204" pitchFamily="34" charset="0"/>
              </a:rPr>
              <a:t>people</a:t>
            </a:r>
            <a:r>
              <a:rPr lang="en-US" sz="2000" spc="-15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2000" dirty="0">
                <a:effectLst/>
                <a:latin typeface="Trebuchet MS" panose="020B0603020202020204" pitchFamily="34" charset="0"/>
                <a:ea typeface="Trebuchet MS" panose="020B0603020202020204" pitchFamily="34" charset="0"/>
                <a:cs typeface="Trebuchet MS" panose="020B0603020202020204" pitchFamily="34" charset="0"/>
              </a:rPr>
              <a:t>from</a:t>
            </a:r>
            <a:r>
              <a:rPr lang="en-US" sz="2000" spc="-17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2000" dirty="0">
                <a:effectLst/>
                <a:latin typeface="Trebuchet MS" panose="020B0603020202020204" pitchFamily="34" charset="0"/>
                <a:ea typeface="Trebuchet MS" panose="020B0603020202020204" pitchFamily="34" charset="0"/>
                <a:cs typeface="Trebuchet MS" panose="020B0603020202020204" pitchFamily="34" charset="0"/>
              </a:rPr>
              <a:t>the</a:t>
            </a:r>
            <a:r>
              <a:rPr lang="en-US" sz="2000" spc="-16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2000" dirty="0">
                <a:effectLst/>
                <a:latin typeface="Trebuchet MS" panose="020B0603020202020204" pitchFamily="34" charset="0"/>
                <a:ea typeface="Trebuchet MS" panose="020B0603020202020204" pitchFamily="34" charset="0"/>
                <a:cs typeface="Trebuchet MS" panose="020B0603020202020204" pitchFamily="34" charset="0"/>
              </a:rPr>
              <a:t>same city</a:t>
            </a:r>
            <a:r>
              <a:rPr lang="en-US" sz="2000" spc="-11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2000" dirty="0">
                <a:effectLst/>
                <a:latin typeface="Trebuchet MS" panose="020B0603020202020204" pitchFamily="34" charset="0"/>
                <a:ea typeface="Trebuchet MS" panose="020B0603020202020204" pitchFamily="34" charset="0"/>
                <a:cs typeface="Trebuchet MS" panose="020B0603020202020204" pitchFamily="34" charset="0"/>
              </a:rPr>
              <a:t>but</a:t>
            </a:r>
            <a:r>
              <a:rPr lang="en-US" sz="2000" spc="-10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2000" dirty="0">
                <a:effectLst/>
                <a:latin typeface="Trebuchet MS" panose="020B0603020202020204" pitchFamily="34" charset="0"/>
                <a:ea typeface="Trebuchet MS" panose="020B0603020202020204" pitchFamily="34" charset="0"/>
                <a:cs typeface="Trebuchet MS" panose="020B0603020202020204" pitchFamily="34" charset="0"/>
              </a:rPr>
              <a:t>a</a:t>
            </a:r>
            <a:r>
              <a:rPr lang="en-US" sz="2000" spc="-11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2000" spc="-15" dirty="0">
                <a:effectLst/>
                <a:latin typeface="Trebuchet MS" panose="020B0603020202020204" pitchFamily="34" charset="0"/>
                <a:ea typeface="Trebuchet MS" panose="020B0603020202020204" pitchFamily="34" charset="0"/>
                <a:cs typeface="Trebuchet MS" panose="020B0603020202020204" pitchFamily="34" charset="0"/>
              </a:rPr>
              <a:t>different</a:t>
            </a:r>
            <a:r>
              <a:rPr lang="en-US" sz="2000" spc="-10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2000" dirty="0">
                <a:effectLst/>
                <a:latin typeface="Trebuchet MS" panose="020B0603020202020204" pitchFamily="34" charset="0"/>
                <a:ea typeface="Trebuchet MS" panose="020B0603020202020204" pitchFamily="34" charset="0"/>
                <a:cs typeface="Trebuchet MS" panose="020B0603020202020204" pitchFamily="34" charset="0"/>
              </a:rPr>
              <a:t>district</a:t>
            </a:r>
            <a:r>
              <a:rPr lang="en-US" sz="2000" spc="-11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2000" dirty="0">
                <a:effectLst/>
                <a:latin typeface="Trebuchet MS" panose="020B0603020202020204" pitchFamily="34" charset="0"/>
                <a:ea typeface="Trebuchet MS" panose="020B0603020202020204" pitchFamily="34" charset="0"/>
                <a:cs typeface="Trebuchet MS" panose="020B0603020202020204" pitchFamily="34" charset="0"/>
              </a:rPr>
              <a:t>are</a:t>
            </a:r>
            <a:r>
              <a:rPr lang="en-US" sz="2000" spc="-12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2000" dirty="0">
                <a:effectLst/>
                <a:latin typeface="Trebuchet MS" panose="020B0603020202020204" pitchFamily="34" charset="0"/>
                <a:ea typeface="Trebuchet MS" panose="020B0603020202020204" pitchFamily="34" charset="0"/>
                <a:cs typeface="Trebuchet MS" panose="020B0603020202020204" pitchFamily="34" charset="0"/>
              </a:rPr>
              <a:t>excluded.</a:t>
            </a:r>
          </a:p>
          <a:p>
            <a:r>
              <a:rPr lang="en-US" sz="2000" dirty="0">
                <a:effectLst/>
                <a:latin typeface="Trebuchet MS" panose="020B0603020202020204" pitchFamily="34" charset="0"/>
                <a:ea typeface="Trebuchet MS" panose="020B0603020202020204" pitchFamily="34" charset="0"/>
                <a:cs typeface="Trebuchet MS" panose="020B0603020202020204" pitchFamily="34" charset="0"/>
              </a:rPr>
              <a:t>In</a:t>
            </a:r>
            <a:r>
              <a:rPr lang="en-US" sz="2000" spc="-27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2000" dirty="0">
                <a:effectLst/>
                <a:latin typeface="Trebuchet MS" panose="020B0603020202020204" pitchFamily="34" charset="0"/>
                <a:ea typeface="Trebuchet MS" panose="020B0603020202020204" pitchFamily="34" charset="0"/>
                <a:cs typeface="Trebuchet MS" panose="020B0603020202020204" pitchFamily="34" charset="0"/>
              </a:rPr>
              <a:t>2014,</a:t>
            </a:r>
            <a:r>
              <a:rPr lang="en-US" sz="2000" spc="-27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2000" dirty="0">
                <a:effectLst/>
                <a:latin typeface="Trebuchet MS" panose="020B0603020202020204" pitchFamily="34" charset="0"/>
                <a:ea typeface="Trebuchet MS" panose="020B0603020202020204" pitchFamily="34" charset="0"/>
                <a:cs typeface="Trebuchet MS" panose="020B0603020202020204" pitchFamily="34" charset="0"/>
              </a:rPr>
              <a:t>the</a:t>
            </a:r>
            <a:r>
              <a:rPr lang="en-US" sz="2000" spc="-27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2000" dirty="0">
                <a:effectLst/>
                <a:latin typeface="Trebuchet MS" panose="020B0603020202020204" pitchFamily="34" charset="0"/>
                <a:ea typeface="Trebuchet MS" panose="020B0603020202020204" pitchFamily="34" charset="0"/>
                <a:cs typeface="Trebuchet MS" panose="020B0603020202020204" pitchFamily="34" charset="0"/>
              </a:rPr>
              <a:t>%</a:t>
            </a:r>
            <a:r>
              <a:rPr lang="en-US" sz="2000" spc="-27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2000" dirty="0">
                <a:effectLst/>
                <a:latin typeface="Trebuchet MS" panose="020B0603020202020204" pitchFamily="34" charset="0"/>
                <a:ea typeface="Trebuchet MS" panose="020B0603020202020204" pitchFamily="34" charset="0"/>
                <a:cs typeface="Trebuchet MS" panose="020B0603020202020204" pitchFamily="34" charset="0"/>
              </a:rPr>
              <a:t>of</a:t>
            </a:r>
            <a:r>
              <a:rPr lang="en-US" sz="2000" spc="-27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2000" dirty="0">
                <a:effectLst/>
                <a:latin typeface="Trebuchet MS" panose="020B0603020202020204" pitchFamily="34" charset="0"/>
                <a:ea typeface="Trebuchet MS" panose="020B0603020202020204" pitchFamily="34" charset="0"/>
                <a:cs typeface="Trebuchet MS" panose="020B0603020202020204" pitchFamily="34" charset="0"/>
              </a:rPr>
              <a:t>the</a:t>
            </a:r>
            <a:r>
              <a:rPr lang="en-US" sz="2000" spc="-27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2000" dirty="0">
                <a:effectLst/>
                <a:latin typeface="Trebuchet MS" panose="020B0603020202020204" pitchFamily="34" charset="0"/>
                <a:ea typeface="Trebuchet MS" panose="020B0603020202020204" pitchFamily="34" charset="0"/>
                <a:cs typeface="Trebuchet MS" panose="020B0603020202020204" pitchFamily="34" charset="0"/>
              </a:rPr>
              <a:t>population</a:t>
            </a:r>
            <a:r>
              <a:rPr lang="en-US" sz="2000" spc="-26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2000" dirty="0">
                <a:effectLst/>
                <a:latin typeface="Trebuchet MS" panose="020B0603020202020204" pitchFamily="34" charset="0"/>
                <a:ea typeface="Trebuchet MS" panose="020B0603020202020204" pitchFamily="34" charset="0"/>
                <a:cs typeface="Trebuchet MS" panose="020B0603020202020204" pitchFamily="34" charset="0"/>
              </a:rPr>
              <a:t>living</a:t>
            </a:r>
            <a:r>
              <a:rPr lang="en-US" sz="2000" spc="-27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2000" dirty="0">
                <a:effectLst/>
                <a:latin typeface="Trebuchet MS" panose="020B0603020202020204" pitchFamily="34" charset="0"/>
                <a:ea typeface="Trebuchet MS" panose="020B0603020202020204" pitchFamily="34" charset="0"/>
                <a:cs typeface="Trebuchet MS" panose="020B0603020202020204" pitchFamily="34" charset="0"/>
              </a:rPr>
              <a:t>in</a:t>
            </a:r>
            <a:r>
              <a:rPr lang="en-US" sz="2000" spc="-27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2000" dirty="0">
                <a:effectLst/>
                <a:latin typeface="Trebuchet MS" panose="020B0603020202020204" pitchFamily="34" charset="0"/>
                <a:ea typeface="Trebuchet MS" panose="020B0603020202020204" pitchFamily="34" charset="0"/>
                <a:cs typeface="Trebuchet MS" panose="020B0603020202020204" pitchFamily="34" charset="0"/>
              </a:rPr>
              <a:t>urban</a:t>
            </a:r>
            <a:r>
              <a:rPr lang="en-US" sz="2000" spc="-27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2000" dirty="0">
                <a:effectLst/>
                <a:latin typeface="Trebuchet MS" panose="020B0603020202020204" pitchFamily="34" charset="0"/>
                <a:ea typeface="Trebuchet MS" panose="020B0603020202020204" pitchFamily="34" charset="0"/>
                <a:cs typeface="Trebuchet MS" panose="020B0603020202020204" pitchFamily="34" charset="0"/>
              </a:rPr>
              <a:t>areas</a:t>
            </a:r>
            <a:r>
              <a:rPr lang="en-US" sz="2000" spc="-27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2000" dirty="0">
                <a:effectLst/>
                <a:latin typeface="Trebuchet MS" panose="020B0603020202020204" pitchFamily="34" charset="0"/>
                <a:ea typeface="Trebuchet MS" panose="020B0603020202020204" pitchFamily="34" charset="0"/>
                <a:cs typeface="Trebuchet MS" panose="020B0603020202020204" pitchFamily="34" charset="0"/>
              </a:rPr>
              <a:t>was</a:t>
            </a:r>
            <a:r>
              <a:rPr lang="en-US" sz="2000" spc="-27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2000" dirty="0">
                <a:effectLst/>
                <a:latin typeface="Trebuchet MS" panose="020B0603020202020204" pitchFamily="34" charset="0"/>
                <a:ea typeface="Trebuchet MS" panose="020B0603020202020204" pitchFamily="34" charset="0"/>
                <a:cs typeface="Trebuchet MS" panose="020B0603020202020204" pitchFamily="34" charset="0"/>
              </a:rPr>
              <a:t>around</a:t>
            </a:r>
            <a:r>
              <a:rPr lang="en-US" sz="2000" spc="-26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2000" dirty="0">
                <a:effectLst/>
                <a:latin typeface="Trebuchet MS" panose="020B0603020202020204" pitchFamily="34" charset="0"/>
                <a:ea typeface="Trebuchet MS" panose="020B0603020202020204" pitchFamily="34" charset="0"/>
                <a:cs typeface="Trebuchet MS" panose="020B0603020202020204" pitchFamily="34" charset="0"/>
              </a:rPr>
              <a:t>55%.</a:t>
            </a:r>
            <a:r>
              <a:rPr lang="en-US" sz="2000" spc="-28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2000" dirty="0">
                <a:effectLst/>
                <a:latin typeface="Trebuchet MS" panose="020B0603020202020204" pitchFamily="34" charset="0"/>
                <a:ea typeface="Trebuchet MS" panose="020B0603020202020204" pitchFamily="34" charset="0"/>
                <a:cs typeface="Trebuchet MS" panose="020B0603020202020204" pitchFamily="34" charset="0"/>
              </a:rPr>
              <a:t>But</a:t>
            </a:r>
            <a:r>
              <a:rPr lang="en-US" sz="2000" spc="-27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2000" dirty="0">
                <a:effectLst/>
                <a:latin typeface="Trebuchet MS" panose="020B0603020202020204" pitchFamily="34" charset="0"/>
                <a:ea typeface="Trebuchet MS" panose="020B0603020202020204" pitchFamily="34" charset="0"/>
                <a:cs typeface="Trebuchet MS" panose="020B0603020202020204" pitchFamily="34" charset="0"/>
              </a:rPr>
              <a:t>the</a:t>
            </a:r>
            <a:r>
              <a:rPr lang="en-US" sz="2000" spc="-27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2000" dirty="0">
                <a:effectLst/>
                <a:latin typeface="Trebuchet MS" panose="020B0603020202020204" pitchFamily="34" charset="0"/>
                <a:ea typeface="Trebuchet MS" panose="020B0603020202020204" pitchFamily="34" charset="0"/>
                <a:cs typeface="Trebuchet MS" panose="020B0603020202020204" pitchFamily="34" charset="0"/>
              </a:rPr>
              <a:t>%</a:t>
            </a:r>
            <a:r>
              <a:rPr lang="en-US" sz="2000" spc="-27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2000" dirty="0">
                <a:effectLst/>
                <a:latin typeface="Trebuchet MS" panose="020B0603020202020204" pitchFamily="34" charset="0"/>
                <a:ea typeface="Trebuchet MS" panose="020B0603020202020204" pitchFamily="34" charset="0"/>
                <a:cs typeface="Trebuchet MS" panose="020B0603020202020204" pitchFamily="34" charset="0"/>
              </a:rPr>
              <a:t>of</a:t>
            </a:r>
            <a:r>
              <a:rPr lang="en-US" sz="2000" spc="-27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2000" dirty="0">
                <a:effectLst/>
                <a:latin typeface="Trebuchet MS" panose="020B0603020202020204" pitchFamily="34" charset="0"/>
                <a:ea typeface="Trebuchet MS" panose="020B0603020202020204" pitchFamily="34" charset="0"/>
                <a:cs typeface="Trebuchet MS" panose="020B0603020202020204" pitchFamily="34" charset="0"/>
              </a:rPr>
              <a:t>the</a:t>
            </a:r>
            <a:r>
              <a:rPr lang="en-US" sz="2000" spc="-27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2000" dirty="0">
                <a:effectLst/>
                <a:latin typeface="Trebuchet MS" panose="020B0603020202020204" pitchFamily="34" charset="0"/>
                <a:ea typeface="Trebuchet MS" panose="020B0603020202020204" pitchFamily="34" charset="0"/>
                <a:cs typeface="Trebuchet MS" panose="020B0603020202020204" pitchFamily="34" charset="0"/>
              </a:rPr>
              <a:t>people</a:t>
            </a:r>
            <a:r>
              <a:rPr lang="en-US" sz="2000" spc="-26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2000" dirty="0">
                <a:effectLst/>
                <a:latin typeface="Trebuchet MS" panose="020B0603020202020204" pitchFamily="34" charset="0"/>
                <a:ea typeface="Trebuchet MS" panose="020B0603020202020204" pitchFamily="34" charset="0"/>
                <a:cs typeface="Trebuchet MS" panose="020B0603020202020204" pitchFamily="34" charset="0"/>
              </a:rPr>
              <a:t>classified</a:t>
            </a:r>
            <a:r>
              <a:rPr lang="en-US" sz="2000" spc="-27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2000" dirty="0">
                <a:effectLst/>
                <a:latin typeface="Trebuchet MS" panose="020B0603020202020204" pitchFamily="34" charset="0"/>
                <a:ea typeface="Trebuchet MS" panose="020B0603020202020204" pitchFamily="34" charset="0"/>
                <a:cs typeface="Trebuchet MS" panose="020B0603020202020204" pitchFamily="34" charset="0"/>
              </a:rPr>
              <a:t>as</a:t>
            </a:r>
            <a:r>
              <a:rPr lang="en-US" sz="2000" spc="-27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2000" dirty="0">
                <a:effectLst/>
                <a:latin typeface="Trebuchet MS" panose="020B0603020202020204" pitchFamily="34" charset="0"/>
                <a:ea typeface="Trebuchet MS" panose="020B0603020202020204" pitchFamily="34" charset="0"/>
                <a:cs typeface="Trebuchet MS" panose="020B0603020202020204" pitchFamily="34" charset="0"/>
              </a:rPr>
              <a:t>“non‐ agricultural”</a:t>
            </a:r>
            <a:r>
              <a:rPr lang="en-US" sz="2000" spc="-15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2000" dirty="0">
                <a:effectLst/>
                <a:latin typeface="Trebuchet MS" panose="020B0603020202020204" pitchFamily="34" charset="0"/>
                <a:ea typeface="Trebuchet MS" panose="020B0603020202020204" pitchFamily="34" charset="0"/>
                <a:cs typeface="Trebuchet MS" panose="020B0603020202020204" pitchFamily="34" charset="0"/>
              </a:rPr>
              <a:t>was</a:t>
            </a:r>
            <a:r>
              <a:rPr lang="en-US" sz="2000" spc="-15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2000" dirty="0">
                <a:effectLst/>
                <a:latin typeface="Trebuchet MS" panose="020B0603020202020204" pitchFamily="34" charset="0"/>
                <a:ea typeface="Trebuchet MS" panose="020B0603020202020204" pitchFamily="34" charset="0"/>
                <a:cs typeface="Trebuchet MS" panose="020B0603020202020204" pitchFamily="34" charset="0"/>
              </a:rPr>
              <a:t>35/36%,</a:t>
            </a:r>
            <a:r>
              <a:rPr lang="en-US" sz="2000" spc="-15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2000" dirty="0">
                <a:effectLst/>
                <a:latin typeface="Trebuchet MS" panose="020B0603020202020204" pitchFamily="34" charset="0"/>
                <a:ea typeface="Trebuchet MS" panose="020B0603020202020204" pitchFamily="34" charset="0"/>
                <a:cs typeface="Trebuchet MS" panose="020B0603020202020204" pitchFamily="34" charset="0"/>
              </a:rPr>
              <a:t>20</a:t>
            </a:r>
            <a:r>
              <a:rPr lang="en-US" sz="2000" spc="-14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2000" dirty="0">
                <a:effectLst/>
                <a:latin typeface="Trebuchet MS" panose="020B0603020202020204" pitchFamily="34" charset="0"/>
                <a:ea typeface="Trebuchet MS" panose="020B0603020202020204" pitchFamily="34" charset="0"/>
                <a:cs typeface="Trebuchet MS" panose="020B0603020202020204" pitchFamily="34" charset="0"/>
              </a:rPr>
              <a:t>percentage</a:t>
            </a:r>
            <a:r>
              <a:rPr lang="en-US" sz="2000" spc="-14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2000" dirty="0">
                <a:effectLst/>
                <a:latin typeface="Trebuchet MS" panose="020B0603020202020204" pitchFamily="34" charset="0"/>
                <a:ea typeface="Trebuchet MS" panose="020B0603020202020204" pitchFamily="34" charset="0"/>
                <a:cs typeface="Trebuchet MS" panose="020B0603020202020204" pitchFamily="34" charset="0"/>
              </a:rPr>
              <a:t>point</a:t>
            </a:r>
            <a:r>
              <a:rPr lang="en-US" sz="2000" spc="-13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2000" dirty="0">
                <a:effectLst/>
                <a:latin typeface="Trebuchet MS" panose="020B0603020202020204" pitchFamily="34" charset="0"/>
                <a:ea typeface="Trebuchet MS" panose="020B0603020202020204" pitchFamily="34" charset="0"/>
                <a:cs typeface="Trebuchet MS" panose="020B0603020202020204" pitchFamily="34" charset="0"/>
              </a:rPr>
              <a:t>lower</a:t>
            </a:r>
            <a:r>
              <a:rPr lang="en-US" sz="2000" spc="-15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2000" dirty="0">
                <a:effectLst/>
                <a:latin typeface="Trebuchet MS" panose="020B0603020202020204" pitchFamily="34" charset="0"/>
                <a:ea typeface="Trebuchet MS" panose="020B0603020202020204" pitchFamily="34" charset="0"/>
                <a:cs typeface="Trebuchet MS" panose="020B0603020202020204" pitchFamily="34" charset="0"/>
              </a:rPr>
              <a:t>than</a:t>
            </a:r>
            <a:r>
              <a:rPr lang="en-US" sz="2000" spc="-14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2000" dirty="0">
                <a:effectLst/>
                <a:latin typeface="Trebuchet MS" panose="020B0603020202020204" pitchFamily="34" charset="0"/>
                <a:ea typeface="Trebuchet MS" panose="020B0603020202020204" pitchFamily="34" charset="0"/>
                <a:cs typeface="Trebuchet MS" panose="020B0603020202020204" pitchFamily="34" charset="0"/>
              </a:rPr>
              <a:t>the</a:t>
            </a:r>
            <a:r>
              <a:rPr lang="en-US" sz="2000" spc="-15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2000" dirty="0" err="1">
                <a:effectLst/>
                <a:latin typeface="Trebuchet MS" panose="020B0603020202020204" pitchFamily="34" charset="0"/>
                <a:ea typeface="Trebuchet MS" panose="020B0603020202020204" pitchFamily="34" charset="0"/>
                <a:cs typeface="Trebuchet MS" panose="020B0603020202020204" pitchFamily="34" charset="0"/>
              </a:rPr>
              <a:t>urbanisation</a:t>
            </a:r>
            <a:r>
              <a:rPr lang="en-US" sz="2000" spc="-12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2000" spc="-15" dirty="0">
                <a:effectLst/>
                <a:latin typeface="Trebuchet MS" panose="020B0603020202020204" pitchFamily="34" charset="0"/>
                <a:ea typeface="Trebuchet MS" panose="020B0603020202020204" pitchFamily="34" charset="0"/>
                <a:cs typeface="Trebuchet MS" panose="020B0603020202020204" pitchFamily="34" charset="0"/>
              </a:rPr>
              <a:t>rate.</a:t>
            </a:r>
            <a:endParaRPr lang="en-US" sz="2000" dirty="0">
              <a:latin typeface="Trebuchet MS" panose="020B0603020202020204" pitchFamily="34" charset="0"/>
            </a:endParaRPr>
          </a:p>
          <a:p>
            <a:pPr marL="285750" marR="365760" lvl="1" indent="-285750">
              <a:spcBef>
                <a:spcPts val="0"/>
              </a:spcBef>
              <a:tabLst>
                <a:tab pos="523240" algn="l"/>
                <a:tab pos="523875" algn="l"/>
              </a:tabLst>
            </a:pPr>
            <a:endParaRPr lang="en-US" sz="2000" dirty="0"/>
          </a:p>
        </p:txBody>
      </p:sp>
    </p:spTree>
    <p:extLst>
      <p:ext uri="{BB962C8B-B14F-4D97-AF65-F5344CB8AC3E}">
        <p14:creationId xmlns:p14="http://schemas.microsoft.com/office/powerpoint/2010/main" val="16295437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7A4CFB-84CC-4D61-9C97-66918F3F9AAE}"/>
              </a:ext>
            </a:extLst>
          </p:cNvPr>
          <p:cNvSpPr>
            <a:spLocks noGrp="1"/>
          </p:cNvSpPr>
          <p:nvPr>
            <p:ph type="title"/>
          </p:nvPr>
        </p:nvSpPr>
        <p:spPr>
          <a:xfrm>
            <a:off x="635000" y="640823"/>
            <a:ext cx="3418659" cy="5583148"/>
          </a:xfrm>
        </p:spPr>
        <p:txBody>
          <a:bodyPr anchor="ctr">
            <a:normAutofit/>
          </a:bodyPr>
          <a:lstStyle/>
          <a:p>
            <a:br>
              <a:rPr lang="en-US" sz="5400" dirty="0"/>
            </a:br>
            <a:r>
              <a:rPr lang="en-US" sz="5400" dirty="0"/>
              <a:t>China Hukou System</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1E8EBFC9-0788-4A3C-BC63-D6CDBAFE9DB7}"/>
              </a:ext>
            </a:extLst>
          </p:cNvPr>
          <p:cNvGraphicFramePr>
            <a:graphicFrameLocks noGrp="1"/>
          </p:cNvGraphicFramePr>
          <p:nvPr>
            <p:ph idx="1"/>
            <p:extLst>
              <p:ext uri="{D42A27DB-BD31-4B8C-83A1-F6EECF244321}">
                <p14:modId xmlns:p14="http://schemas.microsoft.com/office/powerpoint/2010/main" val="2774981977"/>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STATE WITHIN A STATE Fifty years of the Chinese hukou system. - ppt download">
            <a:extLst>
              <a:ext uri="{FF2B5EF4-FFF2-40B4-BE49-F238E27FC236}">
                <a16:creationId xmlns:a16="http://schemas.microsoft.com/office/drawing/2014/main" id="{2A45B5F4-9265-4F33-A732-1D46B291645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4339" y="6793"/>
            <a:ext cx="3523258" cy="2642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33718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74" name="Freeform: Shape 73">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ectangle 76">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Isosceles Triangle 78">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Evolution of Hukou&#10; ">
            <a:extLst>
              <a:ext uri="{FF2B5EF4-FFF2-40B4-BE49-F238E27FC236}">
                <a16:creationId xmlns:a16="http://schemas.microsoft.com/office/drawing/2014/main" id="{967E6F52-CCD9-498B-A9E4-EE9E9142F31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381957" y="643467"/>
            <a:ext cx="7428086" cy="557106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92162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Urban vs. Rural Income&#10;• Urban disposable income is nearly 3x higher than rural areas&#10; ">
            <a:extLst>
              <a:ext uri="{FF2B5EF4-FFF2-40B4-BE49-F238E27FC236}">
                <a16:creationId xmlns:a16="http://schemas.microsoft.com/office/drawing/2014/main" id="{C6AD1D04-7A07-499B-AB23-B66910989F6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381957" y="643467"/>
            <a:ext cx="7428086" cy="557106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7039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alf the world's population lives in 7 countries">
            <a:extLst>
              <a:ext uri="{FF2B5EF4-FFF2-40B4-BE49-F238E27FC236}">
                <a16:creationId xmlns:a16="http://schemas.microsoft.com/office/drawing/2014/main" id="{DF52B497-7B6C-4B2F-B8F6-13A6FE525FC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047236" y="547596"/>
            <a:ext cx="7846571" cy="557106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1D19877F-93E4-483E-B7D9-56323FB09526}"/>
              </a:ext>
            </a:extLst>
          </p:cNvPr>
          <p:cNvSpPr txBox="1"/>
          <p:nvPr/>
        </p:nvSpPr>
        <p:spPr>
          <a:xfrm>
            <a:off x="7945150" y="712047"/>
            <a:ext cx="3800316" cy="923330"/>
          </a:xfrm>
          <a:prstGeom prst="rect">
            <a:avLst/>
          </a:prstGeom>
          <a:noFill/>
        </p:spPr>
        <p:txBody>
          <a:bodyPr wrap="square">
            <a:spAutoFit/>
          </a:bodyPr>
          <a:lstStyle/>
          <a:p>
            <a:r>
              <a:rPr lang="en-US" dirty="0"/>
              <a:t>https://www.pewresearch.org/fact-tank/2018/07/11/world-population-day/</a:t>
            </a:r>
          </a:p>
        </p:txBody>
      </p:sp>
      <p:sp>
        <p:nvSpPr>
          <p:cNvPr id="2" name="TextBox 1">
            <a:extLst>
              <a:ext uri="{FF2B5EF4-FFF2-40B4-BE49-F238E27FC236}">
                <a16:creationId xmlns:a16="http://schemas.microsoft.com/office/drawing/2014/main" id="{ADA9071A-EF5E-4948-B5A6-736166EFE498}"/>
              </a:ext>
            </a:extLst>
          </p:cNvPr>
          <p:cNvSpPr txBox="1"/>
          <p:nvPr/>
        </p:nvSpPr>
        <p:spPr>
          <a:xfrm>
            <a:off x="829994" y="2096086"/>
            <a:ext cx="1312241" cy="369332"/>
          </a:xfrm>
          <a:prstGeom prst="rect">
            <a:avLst/>
          </a:prstGeom>
          <a:noFill/>
        </p:spPr>
        <p:txBody>
          <a:bodyPr wrap="square" rtlCol="0">
            <a:spAutoFit/>
          </a:bodyPr>
          <a:lstStyle/>
          <a:p>
            <a:r>
              <a:rPr lang="en-US" b="1" dirty="0">
                <a:solidFill>
                  <a:srgbClr val="C00000"/>
                </a:solidFill>
              </a:rPr>
              <a:t>329 million</a:t>
            </a:r>
          </a:p>
        </p:txBody>
      </p:sp>
      <p:cxnSp>
        <p:nvCxnSpPr>
          <p:cNvPr id="4" name="Straight Arrow Connector 3">
            <a:extLst>
              <a:ext uri="{FF2B5EF4-FFF2-40B4-BE49-F238E27FC236}">
                <a16:creationId xmlns:a16="http://schemas.microsoft.com/office/drawing/2014/main" id="{2E13D05D-079D-469F-83D4-B6A65BF4D6E7}"/>
              </a:ext>
            </a:extLst>
          </p:cNvPr>
          <p:cNvCxnSpPr>
            <a:cxnSpLocks/>
            <a:stCxn id="2" idx="3"/>
          </p:cNvCxnSpPr>
          <p:nvPr/>
        </p:nvCxnSpPr>
        <p:spPr>
          <a:xfrm flipV="1">
            <a:off x="2142235" y="2266122"/>
            <a:ext cx="706982" cy="14630"/>
          </a:xfrm>
          <a:prstGeom prst="straightConnector1">
            <a:avLst/>
          </a:prstGeom>
          <a:ln w="8255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E8E6657A-30D9-4626-BD49-875BD76778AF}"/>
              </a:ext>
            </a:extLst>
          </p:cNvPr>
          <p:cNvCxnSpPr>
            <a:cxnSpLocks/>
          </p:cNvCxnSpPr>
          <p:nvPr/>
        </p:nvCxnSpPr>
        <p:spPr>
          <a:xfrm>
            <a:off x="2545472" y="4102703"/>
            <a:ext cx="1645956" cy="0"/>
          </a:xfrm>
          <a:prstGeom prst="straightConnector1">
            <a:avLst/>
          </a:prstGeom>
          <a:ln w="82550">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C28FF9A3-4B79-4F82-9452-0C482AC43346}"/>
              </a:ext>
            </a:extLst>
          </p:cNvPr>
          <p:cNvSpPr txBox="1"/>
          <p:nvPr/>
        </p:nvSpPr>
        <p:spPr>
          <a:xfrm>
            <a:off x="1233231" y="3775348"/>
            <a:ext cx="1312241" cy="646331"/>
          </a:xfrm>
          <a:prstGeom prst="rect">
            <a:avLst/>
          </a:prstGeom>
          <a:noFill/>
        </p:spPr>
        <p:txBody>
          <a:bodyPr wrap="square" rtlCol="0">
            <a:spAutoFit/>
          </a:bodyPr>
          <a:lstStyle/>
          <a:p>
            <a:r>
              <a:rPr lang="en-US" b="1" dirty="0">
                <a:solidFill>
                  <a:srgbClr val="C00000"/>
                </a:solidFill>
              </a:rPr>
              <a:t>212,5 million</a:t>
            </a:r>
          </a:p>
        </p:txBody>
      </p:sp>
      <p:cxnSp>
        <p:nvCxnSpPr>
          <p:cNvPr id="17" name="Straight Arrow Connector 16">
            <a:extLst>
              <a:ext uri="{FF2B5EF4-FFF2-40B4-BE49-F238E27FC236}">
                <a16:creationId xmlns:a16="http://schemas.microsoft.com/office/drawing/2014/main" id="{DD2A993E-7EA1-40D8-A67E-9259A64378A9}"/>
              </a:ext>
            </a:extLst>
          </p:cNvPr>
          <p:cNvCxnSpPr>
            <a:cxnSpLocks/>
          </p:cNvCxnSpPr>
          <p:nvPr/>
        </p:nvCxnSpPr>
        <p:spPr>
          <a:xfrm flipH="1" flipV="1">
            <a:off x="6093490" y="3429000"/>
            <a:ext cx="954424" cy="669513"/>
          </a:xfrm>
          <a:prstGeom prst="straightConnector1">
            <a:avLst/>
          </a:prstGeom>
          <a:ln w="82550">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2E2CE97E-0BF9-488B-BD4F-D156C178C616}"/>
              </a:ext>
            </a:extLst>
          </p:cNvPr>
          <p:cNvSpPr txBox="1"/>
          <p:nvPr/>
        </p:nvSpPr>
        <p:spPr>
          <a:xfrm>
            <a:off x="7078392" y="3921573"/>
            <a:ext cx="1312241" cy="369332"/>
          </a:xfrm>
          <a:prstGeom prst="rect">
            <a:avLst/>
          </a:prstGeom>
          <a:noFill/>
        </p:spPr>
        <p:txBody>
          <a:bodyPr wrap="square" rtlCol="0">
            <a:spAutoFit/>
          </a:bodyPr>
          <a:lstStyle/>
          <a:p>
            <a:r>
              <a:rPr lang="en-US" b="1" dirty="0">
                <a:solidFill>
                  <a:srgbClr val="C00000"/>
                </a:solidFill>
              </a:rPr>
              <a:t>206 million</a:t>
            </a:r>
          </a:p>
        </p:txBody>
      </p:sp>
      <p:cxnSp>
        <p:nvCxnSpPr>
          <p:cNvPr id="21" name="Straight Arrow Connector 20">
            <a:extLst>
              <a:ext uri="{FF2B5EF4-FFF2-40B4-BE49-F238E27FC236}">
                <a16:creationId xmlns:a16="http://schemas.microsoft.com/office/drawing/2014/main" id="{90990946-C223-40B6-AD04-1C0A4D2760F6}"/>
              </a:ext>
            </a:extLst>
          </p:cNvPr>
          <p:cNvCxnSpPr>
            <a:cxnSpLocks/>
          </p:cNvCxnSpPr>
          <p:nvPr/>
        </p:nvCxnSpPr>
        <p:spPr>
          <a:xfrm flipH="1">
            <a:off x="8602888" y="2253965"/>
            <a:ext cx="1290919" cy="1"/>
          </a:xfrm>
          <a:prstGeom prst="straightConnector1">
            <a:avLst/>
          </a:prstGeom>
          <a:ln w="82550">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96F7F1BD-8A39-404F-93B6-4258F1F84F23}"/>
              </a:ext>
            </a:extLst>
          </p:cNvPr>
          <p:cNvSpPr txBox="1"/>
          <p:nvPr/>
        </p:nvSpPr>
        <p:spPr>
          <a:xfrm>
            <a:off x="9989133" y="2069299"/>
            <a:ext cx="1312241" cy="369332"/>
          </a:xfrm>
          <a:prstGeom prst="rect">
            <a:avLst/>
          </a:prstGeom>
          <a:noFill/>
        </p:spPr>
        <p:txBody>
          <a:bodyPr wrap="square" rtlCol="0">
            <a:spAutoFit/>
          </a:bodyPr>
          <a:lstStyle/>
          <a:p>
            <a:r>
              <a:rPr lang="en-US" b="1" dirty="0">
                <a:solidFill>
                  <a:srgbClr val="C00000"/>
                </a:solidFill>
              </a:rPr>
              <a:t>1.4 billion</a:t>
            </a:r>
          </a:p>
        </p:txBody>
      </p:sp>
      <p:cxnSp>
        <p:nvCxnSpPr>
          <p:cNvPr id="24" name="Straight Arrow Connector 23">
            <a:extLst>
              <a:ext uri="{FF2B5EF4-FFF2-40B4-BE49-F238E27FC236}">
                <a16:creationId xmlns:a16="http://schemas.microsoft.com/office/drawing/2014/main" id="{F9BC02B7-F9B0-40BC-804E-8D07D0C7F24A}"/>
              </a:ext>
            </a:extLst>
          </p:cNvPr>
          <p:cNvCxnSpPr>
            <a:cxnSpLocks/>
          </p:cNvCxnSpPr>
          <p:nvPr/>
        </p:nvCxnSpPr>
        <p:spPr>
          <a:xfrm>
            <a:off x="6724357" y="1852337"/>
            <a:ext cx="480548" cy="586294"/>
          </a:xfrm>
          <a:prstGeom prst="straightConnector1">
            <a:avLst/>
          </a:prstGeom>
          <a:ln w="82550">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1DF587AD-3D5F-4D52-A099-5B5B099E1927}"/>
              </a:ext>
            </a:extLst>
          </p:cNvPr>
          <p:cNvSpPr txBox="1"/>
          <p:nvPr/>
        </p:nvSpPr>
        <p:spPr>
          <a:xfrm>
            <a:off x="5944664" y="1450711"/>
            <a:ext cx="1312241" cy="369332"/>
          </a:xfrm>
          <a:prstGeom prst="rect">
            <a:avLst/>
          </a:prstGeom>
          <a:noFill/>
        </p:spPr>
        <p:txBody>
          <a:bodyPr wrap="square" rtlCol="0">
            <a:spAutoFit/>
          </a:bodyPr>
          <a:lstStyle/>
          <a:p>
            <a:r>
              <a:rPr lang="en-US" b="1" dirty="0">
                <a:solidFill>
                  <a:srgbClr val="C00000"/>
                </a:solidFill>
              </a:rPr>
              <a:t>220 million</a:t>
            </a:r>
          </a:p>
        </p:txBody>
      </p:sp>
      <p:cxnSp>
        <p:nvCxnSpPr>
          <p:cNvPr id="27" name="Straight Arrow Connector 26">
            <a:extLst>
              <a:ext uri="{FF2B5EF4-FFF2-40B4-BE49-F238E27FC236}">
                <a16:creationId xmlns:a16="http://schemas.microsoft.com/office/drawing/2014/main" id="{F097E2F2-A3AD-4AB3-B610-1DA2EE99B7E1}"/>
              </a:ext>
            </a:extLst>
          </p:cNvPr>
          <p:cNvCxnSpPr>
            <a:cxnSpLocks/>
          </p:cNvCxnSpPr>
          <p:nvPr/>
        </p:nvCxnSpPr>
        <p:spPr>
          <a:xfrm flipH="1">
            <a:off x="7877478" y="2949343"/>
            <a:ext cx="1290919" cy="1"/>
          </a:xfrm>
          <a:prstGeom prst="straightConnector1">
            <a:avLst/>
          </a:prstGeom>
          <a:ln w="82550">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4F4B8BE2-1123-499E-A6DA-69B59BB7CEDD}"/>
              </a:ext>
            </a:extLst>
          </p:cNvPr>
          <p:cNvSpPr txBox="1"/>
          <p:nvPr/>
        </p:nvSpPr>
        <p:spPr>
          <a:xfrm>
            <a:off x="9395571" y="2734026"/>
            <a:ext cx="1312241" cy="369332"/>
          </a:xfrm>
          <a:prstGeom prst="rect">
            <a:avLst/>
          </a:prstGeom>
          <a:noFill/>
        </p:spPr>
        <p:txBody>
          <a:bodyPr wrap="square" rtlCol="0">
            <a:spAutoFit/>
          </a:bodyPr>
          <a:lstStyle/>
          <a:p>
            <a:r>
              <a:rPr lang="en-US" b="1" dirty="0">
                <a:solidFill>
                  <a:srgbClr val="C00000"/>
                </a:solidFill>
              </a:rPr>
              <a:t>1.38 billion</a:t>
            </a:r>
          </a:p>
        </p:txBody>
      </p:sp>
      <p:cxnSp>
        <p:nvCxnSpPr>
          <p:cNvPr id="29" name="Straight Arrow Connector 28">
            <a:extLst>
              <a:ext uri="{FF2B5EF4-FFF2-40B4-BE49-F238E27FC236}">
                <a16:creationId xmlns:a16="http://schemas.microsoft.com/office/drawing/2014/main" id="{13CAF3C7-B6F9-4F8A-B575-EA312D39468B}"/>
              </a:ext>
            </a:extLst>
          </p:cNvPr>
          <p:cNvCxnSpPr>
            <a:cxnSpLocks/>
          </p:cNvCxnSpPr>
          <p:nvPr/>
        </p:nvCxnSpPr>
        <p:spPr>
          <a:xfrm flipH="1">
            <a:off x="9206863" y="3605031"/>
            <a:ext cx="686944" cy="1"/>
          </a:xfrm>
          <a:prstGeom prst="straightConnector1">
            <a:avLst/>
          </a:prstGeom>
          <a:ln w="82550">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1C827AAC-B85C-4CC6-9492-AC19C9164CF1}"/>
              </a:ext>
            </a:extLst>
          </p:cNvPr>
          <p:cNvSpPr txBox="1"/>
          <p:nvPr/>
        </p:nvSpPr>
        <p:spPr>
          <a:xfrm>
            <a:off x="9893807" y="3380961"/>
            <a:ext cx="1312241" cy="1200329"/>
          </a:xfrm>
          <a:prstGeom prst="rect">
            <a:avLst/>
          </a:prstGeom>
          <a:noFill/>
        </p:spPr>
        <p:txBody>
          <a:bodyPr wrap="square" rtlCol="0">
            <a:spAutoFit/>
          </a:bodyPr>
          <a:lstStyle/>
          <a:p>
            <a:r>
              <a:rPr lang="en-US" b="1" dirty="0">
                <a:solidFill>
                  <a:srgbClr val="C00000"/>
                </a:solidFill>
              </a:rPr>
              <a:t>270 million (the fourth largest population)</a:t>
            </a:r>
          </a:p>
        </p:txBody>
      </p:sp>
      <p:sp>
        <p:nvSpPr>
          <p:cNvPr id="32" name="Footer Placeholder 3">
            <a:extLst>
              <a:ext uri="{FF2B5EF4-FFF2-40B4-BE49-F238E27FC236}">
                <a16:creationId xmlns:a16="http://schemas.microsoft.com/office/drawing/2014/main" id="{3A5EEB13-B773-4EAD-A741-4C83DDFCF2BA}"/>
              </a:ext>
            </a:extLst>
          </p:cNvPr>
          <p:cNvSpPr txBox="1">
            <a:spLocks/>
          </p:cNvSpPr>
          <p:nvPr/>
        </p:nvSpPr>
        <p:spPr bwMode="auto">
          <a:xfrm>
            <a:off x="2298193" y="5841910"/>
            <a:ext cx="813435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r>
              <a:rPr lang="en-US" altLang="en-US" sz="1200" dirty="0">
                <a:solidFill>
                  <a:srgbClr val="898989"/>
                </a:solidFill>
              </a:rPr>
              <a:t>Thrive Webinar Series September 21, 2021                                               URBAN AND REGIONAL PLANNING PROGRAM UNS</a:t>
            </a:r>
            <a:endParaRPr lang="pl-PL" altLang="en-US" sz="1200" dirty="0">
              <a:solidFill>
                <a:srgbClr val="898989"/>
              </a:solidFill>
            </a:endParaRPr>
          </a:p>
        </p:txBody>
      </p:sp>
      <p:pic>
        <p:nvPicPr>
          <p:cNvPr id="33" name="Picture 2" descr="Image result for logo uns">
            <a:extLst>
              <a:ext uri="{FF2B5EF4-FFF2-40B4-BE49-F238E27FC236}">
                <a16:creationId xmlns:a16="http://schemas.microsoft.com/office/drawing/2014/main" id="{DC9041D3-FFA4-42A8-9E19-48D4B66F4A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5659" y="5730639"/>
            <a:ext cx="551430" cy="552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8653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500" fill="hold"/>
                                        <p:tgtEl>
                                          <p:spTgt spid="20"/>
                                        </p:tgtEl>
                                        <p:attrNameLst>
                                          <p:attrName>ppt_x</p:attrName>
                                        </p:attrNameLst>
                                      </p:cBhvr>
                                      <p:tavLst>
                                        <p:tav tm="0">
                                          <p:val>
                                            <p:strVal val="#ppt_x"/>
                                          </p:val>
                                        </p:tav>
                                        <p:tav tm="100000">
                                          <p:val>
                                            <p:strVal val="#ppt_x"/>
                                          </p:val>
                                        </p:tav>
                                      </p:tavLst>
                                    </p:anim>
                                    <p:anim calcmode="lin" valueType="num">
                                      <p:cBhvr additive="base">
                                        <p:cTn id="3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additive="base">
                                        <p:cTn id="49" dur="500" fill="hold"/>
                                        <p:tgtEl>
                                          <p:spTgt spid="23"/>
                                        </p:tgtEl>
                                        <p:attrNameLst>
                                          <p:attrName>ppt_x</p:attrName>
                                        </p:attrNameLst>
                                      </p:cBhvr>
                                      <p:tavLst>
                                        <p:tav tm="0">
                                          <p:val>
                                            <p:strVal val="#ppt_x"/>
                                          </p:val>
                                        </p:tav>
                                        <p:tav tm="100000">
                                          <p:val>
                                            <p:strVal val="#ppt_x"/>
                                          </p:val>
                                        </p:tav>
                                      </p:tavLst>
                                    </p:anim>
                                    <p:anim calcmode="lin" valueType="num">
                                      <p:cBhvr additive="base">
                                        <p:cTn id="5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additive="base">
                                        <p:cTn id="55" dur="500" fill="hold"/>
                                        <p:tgtEl>
                                          <p:spTgt spid="24"/>
                                        </p:tgtEl>
                                        <p:attrNameLst>
                                          <p:attrName>ppt_x</p:attrName>
                                        </p:attrNameLst>
                                      </p:cBhvr>
                                      <p:tavLst>
                                        <p:tav tm="0">
                                          <p:val>
                                            <p:strVal val="#ppt_x"/>
                                          </p:val>
                                        </p:tav>
                                        <p:tav tm="100000">
                                          <p:val>
                                            <p:strVal val="#ppt_x"/>
                                          </p:val>
                                        </p:tav>
                                      </p:tavLst>
                                    </p:anim>
                                    <p:anim calcmode="lin" valueType="num">
                                      <p:cBhvr additive="base">
                                        <p:cTn id="5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additive="base">
                                        <p:cTn id="61" dur="500" fill="hold"/>
                                        <p:tgtEl>
                                          <p:spTgt spid="26"/>
                                        </p:tgtEl>
                                        <p:attrNameLst>
                                          <p:attrName>ppt_x</p:attrName>
                                        </p:attrNameLst>
                                      </p:cBhvr>
                                      <p:tavLst>
                                        <p:tav tm="0">
                                          <p:val>
                                            <p:strVal val="#ppt_x"/>
                                          </p:val>
                                        </p:tav>
                                        <p:tav tm="100000">
                                          <p:val>
                                            <p:strVal val="#ppt_x"/>
                                          </p:val>
                                        </p:tav>
                                      </p:tavLst>
                                    </p:anim>
                                    <p:anim calcmode="lin" valueType="num">
                                      <p:cBhvr additive="base">
                                        <p:cTn id="6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7"/>
                                        </p:tgtEl>
                                        <p:attrNameLst>
                                          <p:attrName>style.visibility</p:attrName>
                                        </p:attrNameLst>
                                      </p:cBhvr>
                                      <p:to>
                                        <p:strVal val="visible"/>
                                      </p:to>
                                    </p:set>
                                    <p:anim calcmode="lin" valueType="num">
                                      <p:cBhvr additive="base">
                                        <p:cTn id="67" dur="500" fill="hold"/>
                                        <p:tgtEl>
                                          <p:spTgt spid="27"/>
                                        </p:tgtEl>
                                        <p:attrNameLst>
                                          <p:attrName>ppt_x</p:attrName>
                                        </p:attrNameLst>
                                      </p:cBhvr>
                                      <p:tavLst>
                                        <p:tav tm="0">
                                          <p:val>
                                            <p:strVal val="#ppt_x"/>
                                          </p:val>
                                        </p:tav>
                                        <p:tav tm="100000">
                                          <p:val>
                                            <p:strVal val="#ppt_x"/>
                                          </p:val>
                                        </p:tav>
                                      </p:tavLst>
                                    </p:anim>
                                    <p:anim calcmode="lin" valueType="num">
                                      <p:cBhvr additive="base">
                                        <p:cTn id="6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additive="base">
                                        <p:cTn id="73" dur="500" fill="hold"/>
                                        <p:tgtEl>
                                          <p:spTgt spid="28"/>
                                        </p:tgtEl>
                                        <p:attrNameLst>
                                          <p:attrName>ppt_x</p:attrName>
                                        </p:attrNameLst>
                                      </p:cBhvr>
                                      <p:tavLst>
                                        <p:tav tm="0">
                                          <p:val>
                                            <p:strVal val="#ppt_x"/>
                                          </p:val>
                                        </p:tav>
                                        <p:tav tm="100000">
                                          <p:val>
                                            <p:strVal val="#ppt_x"/>
                                          </p:val>
                                        </p:tav>
                                      </p:tavLst>
                                    </p:anim>
                                    <p:anim calcmode="lin" valueType="num">
                                      <p:cBhvr additive="base">
                                        <p:cTn id="7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500" fill="hold"/>
                                        <p:tgtEl>
                                          <p:spTgt spid="29"/>
                                        </p:tgtEl>
                                        <p:attrNameLst>
                                          <p:attrName>ppt_x</p:attrName>
                                        </p:attrNameLst>
                                      </p:cBhvr>
                                      <p:tavLst>
                                        <p:tav tm="0">
                                          <p:val>
                                            <p:strVal val="#ppt_x"/>
                                          </p:val>
                                        </p:tav>
                                        <p:tav tm="100000">
                                          <p:val>
                                            <p:strVal val="#ppt_x"/>
                                          </p:val>
                                        </p:tav>
                                      </p:tavLst>
                                    </p:anim>
                                    <p:anim calcmode="lin" valueType="num">
                                      <p:cBhvr additive="base">
                                        <p:cTn id="8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additive="base">
                                        <p:cTn id="85" dur="500" fill="hold"/>
                                        <p:tgtEl>
                                          <p:spTgt spid="31"/>
                                        </p:tgtEl>
                                        <p:attrNameLst>
                                          <p:attrName>ppt_x</p:attrName>
                                        </p:attrNameLst>
                                      </p:cBhvr>
                                      <p:tavLst>
                                        <p:tav tm="0">
                                          <p:val>
                                            <p:strVal val="#ppt_x"/>
                                          </p:val>
                                        </p:tav>
                                        <p:tav tm="100000">
                                          <p:val>
                                            <p:strVal val="#ppt_x"/>
                                          </p:val>
                                        </p:tav>
                                      </p:tavLst>
                                    </p:anim>
                                    <p:anim calcmode="lin" valueType="num">
                                      <p:cBhvr additive="base">
                                        <p:cTn id="86"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P spid="20" grpId="0"/>
      <p:bldP spid="23" grpId="0"/>
      <p:bldP spid="26" grpId="0"/>
      <p:bldP spid="28" grpId="0"/>
      <p:bldP spid="3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 Still in place but few foreigners are aware about it&#10;• For example, 1/3 of Beijing’s 20M population are migrants&#10;• Gover...">
            <a:extLst>
              <a:ext uri="{FF2B5EF4-FFF2-40B4-BE49-F238E27FC236}">
                <a16:creationId xmlns:a16="http://schemas.microsoft.com/office/drawing/2014/main" id="{D363553D-46D3-48CF-AE16-0117583598D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381957" y="643467"/>
            <a:ext cx="7428086" cy="557106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51275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 The government is planning to&#10;reform hukou but has not done&#10;so yet out of fear that there&#10;would be a mass migration to t...">
            <a:extLst>
              <a:ext uri="{FF2B5EF4-FFF2-40B4-BE49-F238E27FC236}">
                <a16:creationId xmlns:a16="http://schemas.microsoft.com/office/drawing/2014/main" id="{AC0FE5EE-595A-4EDC-BE4A-691463F1320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381957" y="643467"/>
            <a:ext cx="7428086" cy="557106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88793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Architecture&#10; ">
            <a:extLst>
              <a:ext uri="{FF2B5EF4-FFF2-40B4-BE49-F238E27FC236}">
                <a16:creationId xmlns:a16="http://schemas.microsoft.com/office/drawing/2014/main" id="{BD5F0327-5EAA-4D6E-A50D-E633DB1EDFD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381957" y="643467"/>
            <a:ext cx="7428086" cy="557106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59364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DC8C3900-B8A1-4965-88E6-CBCBFE0672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65945"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079A5C-724E-4282-BC1F-08243FC2485E}"/>
              </a:ext>
            </a:extLst>
          </p:cNvPr>
          <p:cNvSpPr>
            <a:spLocks noGrp="1"/>
          </p:cNvSpPr>
          <p:nvPr>
            <p:ph type="title"/>
          </p:nvPr>
        </p:nvSpPr>
        <p:spPr>
          <a:xfrm>
            <a:off x="838201" y="624568"/>
            <a:ext cx="3351755" cy="5412920"/>
          </a:xfrm>
        </p:spPr>
        <p:txBody>
          <a:bodyPr>
            <a:normAutofit/>
          </a:bodyPr>
          <a:lstStyle/>
          <a:p>
            <a:r>
              <a:rPr lang="en-US" sz="4000">
                <a:solidFill>
                  <a:schemeClr val="bg1"/>
                </a:solidFill>
              </a:rPr>
              <a:t>Characteristics of China Urbanisation </a:t>
            </a:r>
          </a:p>
        </p:txBody>
      </p:sp>
      <p:graphicFrame>
        <p:nvGraphicFramePr>
          <p:cNvPr id="15" name="Content Placeholder 3">
            <a:extLst>
              <a:ext uri="{FF2B5EF4-FFF2-40B4-BE49-F238E27FC236}">
                <a16:creationId xmlns:a16="http://schemas.microsoft.com/office/drawing/2014/main" id="{924CDFD9-15C2-4959-8FBE-D6799F31D011}"/>
              </a:ext>
            </a:extLst>
          </p:cNvPr>
          <p:cNvGraphicFramePr>
            <a:graphicFrameLocks noGrp="1"/>
          </p:cNvGraphicFramePr>
          <p:nvPr>
            <p:ph idx="1"/>
            <p:extLst>
              <p:ext uri="{D42A27DB-BD31-4B8C-83A1-F6EECF244321}">
                <p14:modId xmlns:p14="http://schemas.microsoft.com/office/powerpoint/2010/main" val="3550234373"/>
              </p:ext>
            </p:extLst>
          </p:nvPr>
        </p:nvGraphicFramePr>
        <p:xfrm>
          <a:off x="5392455" y="623888"/>
          <a:ext cx="5961345" cy="541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82462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A972B4-1204-4BD5-BF58-FE3A63669998}"/>
              </a:ext>
            </a:extLst>
          </p:cNvPr>
          <p:cNvSpPr>
            <a:spLocks noGrp="1"/>
          </p:cNvSpPr>
          <p:nvPr>
            <p:ph type="title"/>
          </p:nvPr>
        </p:nvSpPr>
        <p:spPr>
          <a:xfrm>
            <a:off x="841248" y="548640"/>
            <a:ext cx="3600860" cy="5431536"/>
          </a:xfrm>
        </p:spPr>
        <p:txBody>
          <a:bodyPr>
            <a:normAutofit/>
          </a:bodyPr>
          <a:lstStyle/>
          <a:p>
            <a:r>
              <a:rPr lang="en-US" sz="4200"/>
              <a:t>Characteristics of China Urbanisation</a:t>
            </a:r>
          </a:p>
        </p:txBody>
      </p:sp>
      <p:sp>
        <p:nvSpPr>
          <p:cNvPr id="19"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0937549-9427-4DAB-994D-9181335936B4}"/>
              </a:ext>
            </a:extLst>
          </p:cNvPr>
          <p:cNvSpPr>
            <a:spLocks noGrp="1"/>
          </p:cNvSpPr>
          <p:nvPr>
            <p:ph idx="1"/>
          </p:nvPr>
        </p:nvSpPr>
        <p:spPr>
          <a:xfrm>
            <a:off x="5126418" y="552091"/>
            <a:ext cx="6224335" cy="5431536"/>
          </a:xfrm>
        </p:spPr>
        <p:txBody>
          <a:bodyPr anchor="ctr">
            <a:normAutofit/>
          </a:bodyPr>
          <a:lstStyle/>
          <a:p>
            <a:pPr marL="342900" marR="387985" lvl="0" indent="-342900">
              <a:spcBef>
                <a:spcPts val="685"/>
              </a:spcBef>
              <a:spcAft>
                <a:spcPts val="0"/>
              </a:spcAft>
              <a:buSzPts val="3000"/>
              <a:buFont typeface="Arial" panose="020B0604020202020204" pitchFamily="34" charset="0"/>
              <a:buChar char="•"/>
              <a:tabLst>
                <a:tab pos="523240" algn="l"/>
                <a:tab pos="523875" algn="l"/>
              </a:tabLst>
            </a:pPr>
            <a:r>
              <a:rPr lang="en-US" sz="2200">
                <a:effectLst/>
                <a:latin typeface="Trebuchet MS" panose="020B0603020202020204" pitchFamily="34" charset="0"/>
                <a:ea typeface="Arial" panose="020B0604020202020204" pitchFamily="34" charset="0"/>
                <a:cs typeface="Trebuchet MS" panose="020B0603020202020204" pitchFamily="34" charset="0"/>
              </a:rPr>
              <a:t>Just after 2010, China turned </a:t>
            </a:r>
            <a:r>
              <a:rPr lang="en-US" sz="2200" spc="-20">
                <a:effectLst/>
                <a:latin typeface="Trebuchet MS" panose="020B0603020202020204" pitchFamily="34" charset="0"/>
                <a:ea typeface="Arial" panose="020B0604020202020204" pitchFamily="34" charset="0"/>
                <a:cs typeface="Trebuchet MS" panose="020B0603020202020204" pitchFamily="34" charset="0"/>
              </a:rPr>
              <a:t>into </a:t>
            </a:r>
            <a:r>
              <a:rPr lang="en-US" sz="2200">
                <a:effectLst/>
                <a:latin typeface="Trebuchet MS" panose="020B0603020202020204" pitchFamily="34" charset="0"/>
                <a:ea typeface="Arial" panose="020B0604020202020204" pitchFamily="34" charset="0"/>
                <a:cs typeface="Trebuchet MS" panose="020B0603020202020204" pitchFamily="34" charset="0"/>
              </a:rPr>
              <a:t>a predominantly</a:t>
            </a:r>
            <a:r>
              <a:rPr lang="en-US" sz="2200" spc="-425">
                <a:effectLst/>
                <a:latin typeface="Trebuchet MS" panose="020B0603020202020204" pitchFamily="34" charset="0"/>
                <a:ea typeface="Arial" panose="020B0604020202020204" pitchFamily="34" charset="0"/>
                <a:cs typeface="Trebuchet MS" panose="020B0603020202020204" pitchFamily="34" charset="0"/>
              </a:rPr>
              <a:t> </a:t>
            </a:r>
            <a:r>
              <a:rPr lang="en-US" sz="2200">
                <a:effectLst/>
                <a:latin typeface="Trebuchet MS" panose="020B0603020202020204" pitchFamily="34" charset="0"/>
                <a:ea typeface="Arial" panose="020B0604020202020204" pitchFamily="34" charset="0"/>
                <a:cs typeface="Trebuchet MS" panose="020B0603020202020204" pitchFamily="34" charset="0"/>
              </a:rPr>
              <a:t>urban</a:t>
            </a:r>
            <a:r>
              <a:rPr lang="en-US" sz="2200" spc="-410">
                <a:effectLst/>
                <a:latin typeface="Trebuchet MS" panose="020B0603020202020204" pitchFamily="34" charset="0"/>
                <a:ea typeface="Arial" panose="020B0604020202020204" pitchFamily="34" charset="0"/>
                <a:cs typeface="Trebuchet MS" panose="020B0603020202020204" pitchFamily="34" charset="0"/>
              </a:rPr>
              <a:t> </a:t>
            </a:r>
            <a:r>
              <a:rPr lang="en-US" sz="2200" spc="-35">
                <a:effectLst/>
                <a:latin typeface="Trebuchet MS" panose="020B0603020202020204" pitchFamily="34" charset="0"/>
                <a:ea typeface="Arial" panose="020B0604020202020204" pitchFamily="34" charset="0"/>
                <a:cs typeface="Trebuchet MS" panose="020B0603020202020204" pitchFamily="34" charset="0"/>
              </a:rPr>
              <a:t>country,</a:t>
            </a:r>
            <a:r>
              <a:rPr lang="en-US" sz="2200" spc="-405">
                <a:effectLst/>
                <a:latin typeface="Trebuchet MS" panose="020B0603020202020204" pitchFamily="34" charset="0"/>
                <a:ea typeface="Arial" panose="020B0604020202020204" pitchFamily="34" charset="0"/>
                <a:cs typeface="Trebuchet MS" panose="020B0603020202020204" pitchFamily="34" charset="0"/>
              </a:rPr>
              <a:t> </a:t>
            </a:r>
            <a:r>
              <a:rPr lang="en-US" sz="2200">
                <a:effectLst/>
                <a:latin typeface="Trebuchet MS" panose="020B0603020202020204" pitchFamily="34" charset="0"/>
                <a:ea typeface="Arial" panose="020B0604020202020204" pitchFamily="34" charset="0"/>
                <a:cs typeface="Trebuchet MS" panose="020B0603020202020204" pitchFamily="34" charset="0"/>
              </a:rPr>
              <a:t>a</a:t>
            </a:r>
            <a:r>
              <a:rPr lang="en-US" sz="2200" spc="-410">
                <a:effectLst/>
                <a:latin typeface="Trebuchet MS" panose="020B0603020202020204" pitchFamily="34" charset="0"/>
                <a:ea typeface="Arial" panose="020B0604020202020204" pitchFamily="34" charset="0"/>
                <a:cs typeface="Trebuchet MS" panose="020B0603020202020204" pitchFamily="34" charset="0"/>
              </a:rPr>
              <a:t> </a:t>
            </a:r>
            <a:r>
              <a:rPr lang="en-US" sz="2200">
                <a:effectLst/>
                <a:latin typeface="Trebuchet MS" panose="020B0603020202020204" pitchFamily="34" charset="0"/>
                <a:ea typeface="Arial" panose="020B0604020202020204" pitchFamily="34" charset="0"/>
                <a:cs typeface="Trebuchet MS" panose="020B0603020202020204" pitchFamily="34" charset="0"/>
              </a:rPr>
              <a:t>change</a:t>
            </a:r>
            <a:r>
              <a:rPr lang="en-US" sz="2200" spc="-425">
                <a:effectLst/>
                <a:latin typeface="Trebuchet MS" panose="020B0603020202020204" pitchFamily="34" charset="0"/>
                <a:ea typeface="Arial" panose="020B0604020202020204" pitchFamily="34" charset="0"/>
                <a:cs typeface="Trebuchet MS" panose="020B0603020202020204" pitchFamily="34" charset="0"/>
              </a:rPr>
              <a:t> </a:t>
            </a:r>
            <a:r>
              <a:rPr lang="en-US" sz="2200">
                <a:effectLst/>
                <a:latin typeface="Trebuchet MS" panose="020B0603020202020204" pitchFamily="34" charset="0"/>
                <a:ea typeface="Arial" panose="020B0604020202020204" pitchFamily="34" charset="0"/>
                <a:cs typeface="Trebuchet MS" panose="020B0603020202020204" pitchFamily="34" charset="0"/>
              </a:rPr>
              <a:t>that</a:t>
            </a:r>
            <a:r>
              <a:rPr lang="en-US" sz="2200" spc="-420">
                <a:effectLst/>
                <a:latin typeface="Trebuchet MS" panose="020B0603020202020204" pitchFamily="34" charset="0"/>
                <a:ea typeface="Arial" panose="020B0604020202020204" pitchFamily="34" charset="0"/>
                <a:cs typeface="Trebuchet MS" panose="020B0603020202020204" pitchFamily="34" charset="0"/>
              </a:rPr>
              <a:t> </a:t>
            </a:r>
            <a:r>
              <a:rPr lang="en-US" sz="2200">
                <a:effectLst/>
                <a:latin typeface="Trebuchet MS" panose="020B0603020202020204" pitchFamily="34" charset="0"/>
                <a:ea typeface="Arial" panose="020B0604020202020204" pitchFamily="34" charset="0"/>
                <a:cs typeface="Trebuchet MS" panose="020B0603020202020204" pitchFamily="34" charset="0"/>
              </a:rPr>
              <a:t>has </a:t>
            </a:r>
            <a:r>
              <a:rPr lang="en-US" sz="2200" spc="-30">
                <a:effectLst/>
                <a:latin typeface="Trebuchet MS" panose="020B0603020202020204" pitchFamily="34" charset="0"/>
                <a:ea typeface="Arial" panose="020B0604020202020204" pitchFamily="34" charset="0"/>
                <a:cs typeface="Trebuchet MS" panose="020B0603020202020204" pitchFamily="34" charset="0"/>
              </a:rPr>
              <a:t>taken</a:t>
            </a:r>
            <a:r>
              <a:rPr lang="en-US" sz="2200" spc="-545">
                <a:effectLst/>
                <a:latin typeface="Trebuchet MS" panose="020B0603020202020204" pitchFamily="34" charset="0"/>
                <a:ea typeface="Arial" panose="020B0604020202020204" pitchFamily="34" charset="0"/>
                <a:cs typeface="Trebuchet MS" panose="020B0603020202020204" pitchFamily="34" charset="0"/>
              </a:rPr>
              <a:t> </a:t>
            </a:r>
            <a:r>
              <a:rPr lang="en-US" sz="2200">
                <a:effectLst/>
                <a:latin typeface="Trebuchet MS" panose="020B0603020202020204" pitchFamily="34" charset="0"/>
                <a:ea typeface="Arial" panose="020B0604020202020204" pitchFamily="34" charset="0"/>
                <a:cs typeface="Trebuchet MS" panose="020B0603020202020204" pitchFamily="34" charset="0"/>
              </a:rPr>
              <a:t>place</a:t>
            </a:r>
            <a:r>
              <a:rPr lang="en-US" sz="2200" spc="-545">
                <a:effectLst/>
                <a:latin typeface="Trebuchet MS" panose="020B0603020202020204" pitchFamily="34" charset="0"/>
                <a:ea typeface="Arial" panose="020B0604020202020204" pitchFamily="34" charset="0"/>
                <a:cs typeface="Trebuchet MS" panose="020B0603020202020204" pitchFamily="34" charset="0"/>
              </a:rPr>
              <a:t> </a:t>
            </a:r>
            <a:r>
              <a:rPr lang="en-US" sz="2200" spc="-15">
                <a:effectLst/>
                <a:latin typeface="Trebuchet MS" panose="020B0603020202020204" pitchFamily="34" charset="0"/>
                <a:ea typeface="Arial" panose="020B0604020202020204" pitchFamily="34" charset="0"/>
                <a:cs typeface="Trebuchet MS" panose="020B0603020202020204" pitchFamily="34" charset="0"/>
              </a:rPr>
              <a:t>over</a:t>
            </a:r>
            <a:r>
              <a:rPr lang="en-US" sz="2200" spc="-540">
                <a:effectLst/>
                <a:latin typeface="Trebuchet MS" panose="020B0603020202020204" pitchFamily="34" charset="0"/>
                <a:ea typeface="Arial" panose="020B0604020202020204" pitchFamily="34" charset="0"/>
                <a:cs typeface="Trebuchet MS" panose="020B0603020202020204" pitchFamily="34" charset="0"/>
              </a:rPr>
              <a:t> </a:t>
            </a:r>
            <a:r>
              <a:rPr lang="en-US" sz="2200">
                <a:effectLst/>
                <a:latin typeface="Trebuchet MS" panose="020B0603020202020204" pitchFamily="34" charset="0"/>
                <a:ea typeface="Arial" panose="020B0604020202020204" pitchFamily="34" charset="0"/>
                <a:cs typeface="Trebuchet MS" panose="020B0603020202020204" pitchFamily="34" charset="0"/>
              </a:rPr>
              <a:t>a</a:t>
            </a:r>
            <a:r>
              <a:rPr lang="en-US" sz="2200" spc="-535">
                <a:effectLst/>
                <a:latin typeface="Trebuchet MS" panose="020B0603020202020204" pitchFamily="34" charset="0"/>
                <a:ea typeface="Arial" panose="020B0604020202020204" pitchFamily="34" charset="0"/>
                <a:cs typeface="Trebuchet MS" panose="020B0603020202020204" pitchFamily="34" charset="0"/>
              </a:rPr>
              <a:t> </a:t>
            </a:r>
            <a:r>
              <a:rPr lang="en-US" sz="2200" spc="-15">
                <a:effectLst/>
                <a:latin typeface="Trebuchet MS" panose="020B0603020202020204" pitchFamily="34" charset="0"/>
                <a:ea typeface="Arial" panose="020B0604020202020204" pitchFamily="34" charset="0"/>
                <a:cs typeface="Trebuchet MS" panose="020B0603020202020204" pitchFamily="34" charset="0"/>
              </a:rPr>
              <a:t>relatively</a:t>
            </a:r>
            <a:r>
              <a:rPr lang="en-US" sz="2200" spc="-540">
                <a:effectLst/>
                <a:latin typeface="Trebuchet MS" panose="020B0603020202020204" pitchFamily="34" charset="0"/>
                <a:ea typeface="Arial" panose="020B0604020202020204" pitchFamily="34" charset="0"/>
                <a:cs typeface="Trebuchet MS" panose="020B0603020202020204" pitchFamily="34" charset="0"/>
              </a:rPr>
              <a:t> </a:t>
            </a:r>
            <a:r>
              <a:rPr lang="en-US" sz="2200">
                <a:effectLst/>
                <a:latin typeface="Trebuchet MS" panose="020B0603020202020204" pitchFamily="34" charset="0"/>
                <a:ea typeface="Arial" panose="020B0604020202020204" pitchFamily="34" charset="0"/>
                <a:cs typeface="Trebuchet MS" panose="020B0603020202020204" pitchFamily="34" charset="0"/>
              </a:rPr>
              <a:t>short</a:t>
            </a:r>
            <a:r>
              <a:rPr lang="en-US" sz="2200" spc="-540">
                <a:effectLst/>
                <a:latin typeface="Trebuchet MS" panose="020B0603020202020204" pitchFamily="34" charset="0"/>
                <a:ea typeface="Arial" panose="020B0604020202020204" pitchFamily="34" charset="0"/>
                <a:cs typeface="Trebuchet MS" panose="020B0603020202020204" pitchFamily="34" charset="0"/>
              </a:rPr>
              <a:t> </a:t>
            </a:r>
            <a:r>
              <a:rPr lang="en-US" sz="2200">
                <a:effectLst/>
                <a:latin typeface="Trebuchet MS" panose="020B0603020202020204" pitchFamily="34" charset="0"/>
                <a:ea typeface="Arial" panose="020B0604020202020204" pitchFamily="34" charset="0"/>
                <a:cs typeface="Trebuchet MS" panose="020B0603020202020204" pitchFamily="34" charset="0"/>
              </a:rPr>
              <a:t>period.</a:t>
            </a:r>
            <a:r>
              <a:rPr lang="en-US" sz="2200" spc="-535">
                <a:effectLst/>
                <a:latin typeface="Trebuchet MS" panose="020B0603020202020204" pitchFamily="34" charset="0"/>
                <a:ea typeface="Arial" panose="020B0604020202020204" pitchFamily="34" charset="0"/>
                <a:cs typeface="Trebuchet MS" panose="020B0603020202020204" pitchFamily="34" charset="0"/>
              </a:rPr>
              <a:t> </a:t>
            </a:r>
            <a:r>
              <a:rPr lang="en-US" sz="2200">
                <a:effectLst/>
                <a:latin typeface="Trebuchet MS" panose="020B0603020202020204" pitchFamily="34" charset="0"/>
                <a:ea typeface="Arial" panose="020B0604020202020204" pitchFamily="34" charset="0"/>
                <a:cs typeface="Trebuchet MS" panose="020B0603020202020204" pitchFamily="34" charset="0"/>
              </a:rPr>
              <a:t>As </a:t>
            </a:r>
            <a:r>
              <a:rPr lang="en-US" sz="2200" spc="-15">
                <a:effectLst/>
                <a:latin typeface="Trebuchet MS" panose="020B0603020202020204" pitchFamily="34" charset="0"/>
                <a:ea typeface="Arial" panose="020B0604020202020204" pitchFamily="34" charset="0"/>
                <a:cs typeface="Trebuchet MS" panose="020B0603020202020204" pitchFamily="34" charset="0"/>
              </a:rPr>
              <a:t>recently</a:t>
            </a:r>
            <a:r>
              <a:rPr lang="en-US" sz="2200" spc="-445">
                <a:effectLst/>
                <a:latin typeface="Trebuchet MS" panose="020B0603020202020204" pitchFamily="34" charset="0"/>
                <a:ea typeface="Arial" panose="020B0604020202020204" pitchFamily="34" charset="0"/>
                <a:cs typeface="Trebuchet MS" panose="020B0603020202020204" pitchFamily="34" charset="0"/>
              </a:rPr>
              <a:t> </a:t>
            </a:r>
            <a:r>
              <a:rPr lang="en-US" sz="2200">
                <a:effectLst/>
                <a:latin typeface="Trebuchet MS" panose="020B0603020202020204" pitchFamily="34" charset="0"/>
                <a:ea typeface="Arial" panose="020B0604020202020204" pitchFamily="34" charset="0"/>
                <a:cs typeface="Trebuchet MS" panose="020B0603020202020204" pitchFamily="34" charset="0"/>
              </a:rPr>
              <a:t>as</a:t>
            </a:r>
            <a:r>
              <a:rPr lang="en-US" sz="2200" spc="-430">
                <a:effectLst/>
                <a:latin typeface="Trebuchet MS" panose="020B0603020202020204" pitchFamily="34" charset="0"/>
                <a:ea typeface="Arial" panose="020B0604020202020204" pitchFamily="34" charset="0"/>
                <a:cs typeface="Trebuchet MS" panose="020B0603020202020204" pitchFamily="34" charset="0"/>
              </a:rPr>
              <a:t> </a:t>
            </a:r>
            <a:r>
              <a:rPr lang="en-US" sz="2200">
                <a:effectLst/>
                <a:latin typeface="Trebuchet MS" panose="020B0603020202020204" pitchFamily="34" charset="0"/>
                <a:ea typeface="Arial" panose="020B0604020202020204" pitchFamily="34" charset="0"/>
                <a:cs typeface="Trebuchet MS" panose="020B0603020202020204" pitchFamily="34" charset="0"/>
              </a:rPr>
              <a:t>1998,</a:t>
            </a:r>
            <a:r>
              <a:rPr lang="en-US" sz="2200" spc="-415">
                <a:effectLst/>
                <a:latin typeface="Trebuchet MS" panose="020B0603020202020204" pitchFamily="34" charset="0"/>
                <a:ea typeface="Arial" panose="020B0604020202020204" pitchFamily="34" charset="0"/>
                <a:cs typeface="Trebuchet MS" panose="020B0603020202020204" pitchFamily="34" charset="0"/>
              </a:rPr>
              <a:t> </a:t>
            </a:r>
            <a:r>
              <a:rPr lang="en-US" sz="2200" spc="-15">
                <a:effectLst/>
                <a:latin typeface="Trebuchet MS" panose="020B0603020202020204" pitchFamily="34" charset="0"/>
                <a:ea typeface="Arial" panose="020B0604020202020204" pitchFamily="34" charset="0"/>
                <a:cs typeface="Trebuchet MS" panose="020B0603020202020204" pitchFamily="34" charset="0"/>
              </a:rPr>
              <a:t>two</a:t>
            </a:r>
            <a:r>
              <a:rPr lang="en-US" sz="2200" spc="-420">
                <a:effectLst/>
                <a:latin typeface="Trebuchet MS" panose="020B0603020202020204" pitchFamily="34" charset="0"/>
                <a:ea typeface="Arial" panose="020B0604020202020204" pitchFamily="34" charset="0"/>
                <a:cs typeface="Trebuchet MS" panose="020B0603020202020204" pitchFamily="34" charset="0"/>
              </a:rPr>
              <a:t> </a:t>
            </a:r>
            <a:r>
              <a:rPr lang="en-US" sz="2200">
                <a:effectLst/>
                <a:latin typeface="Trebuchet MS" panose="020B0603020202020204" pitchFamily="34" charset="0"/>
                <a:ea typeface="Arial" panose="020B0604020202020204" pitchFamily="34" charset="0"/>
                <a:cs typeface="Trebuchet MS" panose="020B0603020202020204" pitchFamily="34" charset="0"/>
              </a:rPr>
              <a:t>thirds</a:t>
            </a:r>
            <a:r>
              <a:rPr lang="en-US" sz="2200" spc="-430">
                <a:effectLst/>
                <a:latin typeface="Trebuchet MS" panose="020B0603020202020204" pitchFamily="34" charset="0"/>
                <a:ea typeface="Arial" panose="020B0604020202020204" pitchFamily="34" charset="0"/>
                <a:cs typeface="Trebuchet MS" panose="020B0603020202020204" pitchFamily="34" charset="0"/>
              </a:rPr>
              <a:t> </a:t>
            </a:r>
            <a:r>
              <a:rPr lang="en-US" sz="2200">
                <a:effectLst/>
                <a:latin typeface="Trebuchet MS" panose="020B0603020202020204" pitchFamily="34" charset="0"/>
                <a:ea typeface="Arial" panose="020B0604020202020204" pitchFamily="34" charset="0"/>
                <a:cs typeface="Trebuchet MS" panose="020B0603020202020204" pitchFamily="34" charset="0"/>
              </a:rPr>
              <a:t>of</a:t>
            </a:r>
            <a:r>
              <a:rPr lang="en-US" sz="2200" spc="-430">
                <a:effectLst/>
                <a:latin typeface="Trebuchet MS" panose="020B0603020202020204" pitchFamily="34" charset="0"/>
                <a:ea typeface="Arial" panose="020B0604020202020204" pitchFamily="34" charset="0"/>
                <a:cs typeface="Trebuchet MS" panose="020B0603020202020204" pitchFamily="34" charset="0"/>
              </a:rPr>
              <a:t> </a:t>
            </a:r>
            <a:r>
              <a:rPr lang="en-US" sz="2200">
                <a:effectLst/>
                <a:latin typeface="Trebuchet MS" panose="020B0603020202020204" pitchFamily="34" charset="0"/>
                <a:ea typeface="Arial" panose="020B0604020202020204" pitchFamily="34" charset="0"/>
                <a:cs typeface="Trebuchet MS" panose="020B0603020202020204" pitchFamily="34" charset="0"/>
              </a:rPr>
              <a:t>the</a:t>
            </a:r>
            <a:r>
              <a:rPr lang="en-US" sz="2200" spc="-440">
                <a:effectLst/>
                <a:latin typeface="Trebuchet MS" panose="020B0603020202020204" pitchFamily="34" charset="0"/>
                <a:ea typeface="Arial" panose="020B0604020202020204" pitchFamily="34" charset="0"/>
                <a:cs typeface="Trebuchet MS" panose="020B0603020202020204" pitchFamily="34" charset="0"/>
              </a:rPr>
              <a:t> </a:t>
            </a:r>
            <a:r>
              <a:rPr lang="en-US" sz="2200">
                <a:effectLst/>
                <a:latin typeface="Trebuchet MS" panose="020B0603020202020204" pitchFamily="34" charset="0"/>
                <a:ea typeface="Arial" panose="020B0604020202020204" pitchFamily="34" charset="0"/>
                <a:cs typeface="Trebuchet MS" panose="020B0603020202020204" pitchFamily="34" charset="0"/>
              </a:rPr>
              <a:t>population</a:t>
            </a:r>
            <a:r>
              <a:rPr lang="en-US" sz="2200" spc="-430">
                <a:effectLst/>
                <a:latin typeface="Trebuchet MS" panose="020B0603020202020204" pitchFamily="34" charset="0"/>
                <a:ea typeface="Arial" panose="020B0604020202020204" pitchFamily="34" charset="0"/>
                <a:cs typeface="Trebuchet MS" panose="020B0603020202020204" pitchFamily="34" charset="0"/>
              </a:rPr>
              <a:t> </a:t>
            </a:r>
            <a:r>
              <a:rPr lang="en-US" sz="2200">
                <a:effectLst/>
                <a:latin typeface="Trebuchet MS" panose="020B0603020202020204" pitchFamily="34" charset="0"/>
                <a:ea typeface="Arial" panose="020B0604020202020204" pitchFamily="34" charset="0"/>
                <a:cs typeface="Trebuchet MS" panose="020B0603020202020204" pitchFamily="34" charset="0"/>
              </a:rPr>
              <a:t>(67 </a:t>
            </a:r>
            <a:r>
              <a:rPr lang="en-US" sz="2200">
                <a:effectLst/>
                <a:latin typeface="Trebuchet MS" panose="020B0603020202020204" pitchFamily="34" charset="0"/>
                <a:ea typeface="Trebuchet MS" panose="020B0603020202020204" pitchFamily="34" charset="0"/>
                <a:cs typeface="Trebuchet MS" panose="020B0603020202020204" pitchFamily="34" charset="0"/>
              </a:rPr>
              <a:t>% </a:t>
            </a:r>
            <a:r>
              <a:rPr lang="en-US" sz="2200" spc="-15">
                <a:effectLst/>
                <a:latin typeface="Trebuchet MS" panose="020B0603020202020204" pitchFamily="34" charset="0"/>
                <a:ea typeface="Trebuchet MS" panose="020B0603020202020204" pitchFamily="34" charset="0"/>
                <a:cs typeface="Trebuchet MS" panose="020B0603020202020204" pitchFamily="34" charset="0"/>
              </a:rPr>
              <a:t>was</a:t>
            </a:r>
            <a:r>
              <a:rPr lang="en-US" sz="2200" spc="-475">
                <a:effectLst/>
                <a:latin typeface="Trebuchet MS" panose="020B0603020202020204" pitchFamily="34" charset="0"/>
                <a:ea typeface="Trebuchet MS" panose="020B0603020202020204" pitchFamily="34" charset="0"/>
                <a:cs typeface="Trebuchet MS" panose="020B0603020202020204" pitchFamily="34" charset="0"/>
              </a:rPr>
              <a:t> </a:t>
            </a:r>
            <a:r>
              <a:rPr lang="en-US" sz="2200" spc="-15">
                <a:effectLst/>
                <a:latin typeface="Trebuchet MS" panose="020B0603020202020204" pitchFamily="34" charset="0"/>
                <a:ea typeface="Trebuchet MS" panose="020B0603020202020204" pitchFamily="34" charset="0"/>
                <a:cs typeface="Trebuchet MS" panose="020B0603020202020204" pitchFamily="34" charset="0"/>
              </a:rPr>
              <a:t>rural)</a:t>
            </a:r>
            <a:endParaRPr lang="en-US" sz="2200"/>
          </a:p>
        </p:txBody>
      </p:sp>
    </p:spTree>
    <p:extLst>
      <p:ext uri="{BB962C8B-B14F-4D97-AF65-F5344CB8AC3E}">
        <p14:creationId xmlns:p14="http://schemas.microsoft.com/office/powerpoint/2010/main" val="1409306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1486A1FB-BD35-4FEB-91EB-B2F5055B2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59686" cy="6858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a:extLst>
              <a:ext uri="{FF2B5EF4-FFF2-40B4-BE49-F238E27FC236}">
                <a16:creationId xmlns:a16="http://schemas.microsoft.com/office/drawing/2014/main" id="{32863260-465E-4A9B-98CA-77693B32C2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767012"/>
            <a:ext cx="4838700" cy="1323975"/>
          </a:xfrm>
          <a:custGeom>
            <a:avLst/>
            <a:gdLst>
              <a:gd name="connsiteX0" fmla="*/ 0 w 4838700"/>
              <a:gd name="connsiteY0" fmla="*/ 0 h 1323975"/>
              <a:gd name="connsiteX1" fmla="*/ 4838700 w 4838700"/>
              <a:gd name="connsiteY1" fmla="*/ 0 h 1323975"/>
              <a:gd name="connsiteX2" fmla="*/ 4838700 w 4838700"/>
              <a:gd name="connsiteY2" fmla="*/ 78123 h 1323975"/>
              <a:gd name="connsiteX3" fmla="*/ 4822272 w 4838700"/>
              <a:gd name="connsiteY3" fmla="*/ 81440 h 1323975"/>
              <a:gd name="connsiteX4" fmla="*/ 4781550 w 4838700"/>
              <a:gd name="connsiteY4" fmla="*/ 142875 h 1323975"/>
              <a:gd name="connsiteX5" fmla="*/ 4822272 w 4838700"/>
              <a:gd name="connsiteY5" fmla="*/ 204311 h 1323975"/>
              <a:gd name="connsiteX6" fmla="*/ 4838700 w 4838700"/>
              <a:gd name="connsiteY6" fmla="*/ 207627 h 1323975"/>
              <a:gd name="connsiteX7" fmla="*/ 4838700 w 4838700"/>
              <a:gd name="connsiteY7" fmla="*/ 287197 h 1323975"/>
              <a:gd name="connsiteX8" fmla="*/ 4822272 w 4838700"/>
              <a:gd name="connsiteY8" fmla="*/ 290514 h 1323975"/>
              <a:gd name="connsiteX9" fmla="*/ 4781550 w 4838700"/>
              <a:gd name="connsiteY9" fmla="*/ 351949 h 1323975"/>
              <a:gd name="connsiteX10" fmla="*/ 4822272 w 4838700"/>
              <a:gd name="connsiteY10" fmla="*/ 413385 h 1323975"/>
              <a:gd name="connsiteX11" fmla="*/ 4838700 w 4838700"/>
              <a:gd name="connsiteY11" fmla="*/ 416701 h 1323975"/>
              <a:gd name="connsiteX12" fmla="*/ 4838700 w 4838700"/>
              <a:gd name="connsiteY12" fmla="*/ 496271 h 1323975"/>
              <a:gd name="connsiteX13" fmla="*/ 4822272 w 4838700"/>
              <a:gd name="connsiteY13" fmla="*/ 499588 h 1323975"/>
              <a:gd name="connsiteX14" fmla="*/ 4781550 w 4838700"/>
              <a:gd name="connsiteY14" fmla="*/ 561023 h 1323975"/>
              <a:gd name="connsiteX15" fmla="*/ 4822272 w 4838700"/>
              <a:gd name="connsiteY15" fmla="*/ 622459 h 1323975"/>
              <a:gd name="connsiteX16" fmla="*/ 4838700 w 4838700"/>
              <a:gd name="connsiteY16" fmla="*/ 625775 h 1323975"/>
              <a:gd name="connsiteX17" fmla="*/ 4838700 w 4838700"/>
              <a:gd name="connsiteY17" fmla="*/ 705345 h 1323975"/>
              <a:gd name="connsiteX18" fmla="*/ 4822272 w 4838700"/>
              <a:gd name="connsiteY18" fmla="*/ 708662 h 1323975"/>
              <a:gd name="connsiteX19" fmla="*/ 4781550 w 4838700"/>
              <a:gd name="connsiteY19" fmla="*/ 770097 h 1323975"/>
              <a:gd name="connsiteX20" fmla="*/ 4822272 w 4838700"/>
              <a:gd name="connsiteY20" fmla="*/ 831533 h 1323975"/>
              <a:gd name="connsiteX21" fmla="*/ 4838700 w 4838700"/>
              <a:gd name="connsiteY21" fmla="*/ 834849 h 1323975"/>
              <a:gd name="connsiteX22" fmla="*/ 4838700 w 4838700"/>
              <a:gd name="connsiteY22" fmla="*/ 914419 h 1323975"/>
              <a:gd name="connsiteX23" fmla="*/ 4822272 w 4838700"/>
              <a:gd name="connsiteY23" fmla="*/ 917736 h 1323975"/>
              <a:gd name="connsiteX24" fmla="*/ 4781550 w 4838700"/>
              <a:gd name="connsiteY24" fmla="*/ 979171 h 1323975"/>
              <a:gd name="connsiteX25" fmla="*/ 4822272 w 4838700"/>
              <a:gd name="connsiteY25" fmla="*/ 1040607 h 1323975"/>
              <a:gd name="connsiteX26" fmla="*/ 4838700 w 4838700"/>
              <a:gd name="connsiteY26" fmla="*/ 1043923 h 1323975"/>
              <a:gd name="connsiteX27" fmla="*/ 4838700 w 4838700"/>
              <a:gd name="connsiteY27" fmla="*/ 1123491 h 1323975"/>
              <a:gd name="connsiteX28" fmla="*/ 4822272 w 4838700"/>
              <a:gd name="connsiteY28" fmla="*/ 1126808 h 1323975"/>
              <a:gd name="connsiteX29" fmla="*/ 4781550 w 4838700"/>
              <a:gd name="connsiteY29" fmla="*/ 1188243 h 1323975"/>
              <a:gd name="connsiteX30" fmla="*/ 4822272 w 4838700"/>
              <a:gd name="connsiteY30" fmla="*/ 1249679 h 1323975"/>
              <a:gd name="connsiteX31" fmla="*/ 4838700 w 4838700"/>
              <a:gd name="connsiteY31" fmla="*/ 1252995 h 1323975"/>
              <a:gd name="connsiteX32" fmla="*/ 4838700 w 4838700"/>
              <a:gd name="connsiteY32" fmla="*/ 1323975 h 1323975"/>
              <a:gd name="connsiteX33" fmla="*/ 0 w 4838700"/>
              <a:gd name="connsiteY33" fmla="*/ 1323975 h 1323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838700" h="1323975">
                <a:moveTo>
                  <a:pt x="0" y="0"/>
                </a:moveTo>
                <a:lnTo>
                  <a:pt x="4838700" y="0"/>
                </a:lnTo>
                <a:lnTo>
                  <a:pt x="4838700" y="78123"/>
                </a:lnTo>
                <a:lnTo>
                  <a:pt x="4822272" y="81440"/>
                </a:lnTo>
                <a:cubicBezTo>
                  <a:pt x="4798341" y="91561"/>
                  <a:pt x="4781550" y="115257"/>
                  <a:pt x="4781550" y="142875"/>
                </a:cubicBezTo>
                <a:cubicBezTo>
                  <a:pt x="4781550" y="170493"/>
                  <a:pt x="4798341" y="194189"/>
                  <a:pt x="4822272" y="204311"/>
                </a:cubicBezTo>
                <a:lnTo>
                  <a:pt x="4838700" y="207627"/>
                </a:lnTo>
                <a:lnTo>
                  <a:pt x="4838700" y="287197"/>
                </a:lnTo>
                <a:lnTo>
                  <a:pt x="4822272" y="290514"/>
                </a:lnTo>
                <a:cubicBezTo>
                  <a:pt x="4798341" y="300635"/>
                  <a:pt x="4781550" y="324331"/>
                  <a:pt x="4781550" y="351949"/>
                </a:cubicBezTo>
                <a:cubicBezTo>
                  <a:pt x="4781550" y="379567"/>
                  <a:pt x="4798341" y="403263"/>
                  <a:pt x="4822272" y="413385"/>
                </a:cubicBezTo>
                <a:lnTo>
                  <a:pt x="4838700" y="416701"/>
                </a:lnTo>
                <a:lnTo>
                  <a:pt x="4838700" y="496271"/>
                </a:lnTo>
                <a:lnTo>
                  <a:pt x="4822272" y="499588"/>
                </a:lnTo>
                <a:cubicBezTo>
                  <a:pt x="4798341" y="509709"/>
                  <a:pt x="4781550" y="533405"/>
                  <a:pt x="4781550" y="561023"/>
                </a:cubicBezTo>
                <a:cubicBezTo>
                  <a:pt x="4781550" y="588641"/>
                  <a:pt x="4798341" y="612337"/>
                  <a:pt x="4822272" y="622459"/>
                </a:cubicBezTo>
                <a:lnTo>
                  <a:pt x="4838700" y="625775"/>
                </a:lnTo>
                <a:lnTo>
                  <a:pt x="4838700" y="705345"/>
                </a:lnTo>
                <a:lnTo>
                  <a:pt x="4822272" y="708662"/>
                </a:lnTo>
                <a:cubicBezTo>
                  <a:pt x="4798341" y="718783"/>
                  <a:pt x="4781550" y="742479"/>
                  <a:pt x="4781550" y="770097"/>
                </a:cubicBezTo>
                <a:cubicBezTo>
                  <a:pt x="4781550" y="797715"/>
                  <a:pt x="4798341" y="821411"/>
                  <a:pt x="4822272" y="831533"/>
                </a:cubicBezTo>
                <a:lnTo>
                  <a:pt x="4838700" y="834849"/>
                </a:lnTo>
                <a:lnTo>
                  <a:pt x="4838700" y="914419"/>
                </a:lnTo>
                <a:lnTo>
                  <a:pt x="4822272" y="917736"/>
                </a:lnTo>
                <a:cubicBezTo>
                  <a:pt x="4798341" y="927857"/>
                  <a:pt x="4781550" y="951553"/>
                  <a:pt x="4781550" y="979171"/>
                </a:cubicBezTo>
                <a:cubicBezTo>
                  <a:pt x="4781550" y="1006789"/>
                  <a:pt x="4798341" y="1030485"/>
                  <a:pt x="4822272" y="1040607"/>
                </a:cubicBezTo>
                <a:lnTo>
                  <a:pt x="4838700" y="1043923"/>
                </a:lnTo>
                <a:lnTo>
                  <a:pt x="4838700" y="1123491"/>
                </a:lnTo>
                <a:lnTo>
                  <a:pt x="4822272" y="1126808"/>
                </a:lnTo>
                <a:cubicBezTo>
                  <a:pt x="4798341" y="1136929"/>
                  <a:pt x="4781550" y="1160625"/>
                  <a:pt x="4781550" y="1188243"/>
                </a:cubicBezTo>
                <a:cubicBezTo>
                  <a:pt x="4781550" y="1215861"/>
                  <a:pt x="4798341" y="1239557"/>
                  <a:pt x="4822272" y="1249679"/>
                </a:cubicBezTo>
                <a:lnTo>
                  <a:pt x="4838700" y="1252995"/>
                </a:lnTo>
                <a:lnTo>
                  <a:pt x="4838700" y="1323975"/>
                </a:lnTo>
                <a:lnTo>
                  <a:pt x="0" y="1323975"/>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7C53DECA-A5E8-4D5D-B13F-D6AD333809F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 y="2868613"/>
            <a:ext cx="4791456" cy="3175"/>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0B7D759-A40B-4440-8F92-5C4DE42253A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 y="3960813"/>
            <a:ext cx="4791456" cy="3175"/>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4E2054D6-6852-44CE-8D24-C9FDAAA35CBF}"/>
              </a:ext>
            </a:extLst>
          </p:cNvPr>
          <p:cNvPicPr>
            <a:picLocks noChangeAspect="1"/>
          </p:cNvPicPr>
          <p:nvPr/>
        </p:nvPicPr>
        <p:blipFill>
          <a:blip r:embed="rId2"/>
          <a:stretch>
            <a:fillRect/>
          </a:stretch>
        </p:blipFill>
        <p:spPr>
          <a:xfrm>
            <a:off x="5102225" y="649288"/>
            <a:ext cx="6445250" cy="2814638"/>
          </a:xfrm>
          <a:prstGeom prst="rect">
            <a:avLst/>
          </a:prstGeom>
        </p:spPr>
      </p:pic>
      <p:pic>
        <p:nvPicPr>
          <p:cNvPr id="5" name="Picture 4">
            <a:extLst>
              <a:ext uri="{FF2B5EF4-FFF2-40B4-BE49-F238E27FC236}">
                <a16:creationId xmlns:a16="http://schemas.microsoft.com/office/drawing/2014/main" id="{D9EBF5F9-FD65-4283-B768-FB9F2692978E}"/>
              </a:ext>
            </a:extLst>
          </p:cNvPr>
          <p:cNvPicPr>
            <a:picLocks noChangeAspect="1"/>
          </p:cNvPicPr>
          <p:nvPr/>
        </p:nvPicPr>
        <p:blipFill>
          <a:blip r:embed="rId3"/>
          <a:stretch>
            <a:fillRect/>
          </a:stretch>
        </p:blipFill>
        <p:spPr>
          <a:xfrm>
            <a:off x="5102225" y="3532188"/>
            <a:ext cx="6445250" cy="2676525"/>
          </a:xfrm>
          <a:prstGeom prst="rect">
            <a:avLst/>
          </a:prstGeom>
        </p:spPr>
      </p:pic>
      <p:sp>
        <p:nvSpPr>
          <p:cNvPr id="2" name="Title 1">
            <a:extLst>
              <a:ext uri="{FF2B5EF4-FFF2-40B4-BE49-F238E27FC236}">
                <a16:creationId xmlns:a16="http://schemas.microsoft.com/office/drawing/2014/main" id="{6E079A5C-724E-4282-BC1F-08243FC2485E}"/>
              </a:ext>
            </a:extLst>
          </p:cNvPr>
          <p:cNvSpPr>
            <a:spLocks noGrp="1"/>
          </p:cNvSpPr>
          <p:nvPr>
            <p:ph type="title"/>
          </p:nvPr>
        </p:nvSpPr>
        <p:spPr>
          <a:xfrm>
            <a:off x="718458" y="2868613"/>
            <a:ext cx="3553604" cy="1092200"/>
          </a:xfrm>
          <a:prstGeom prst="rect">
            <a:avLst/>
          </a:prstGeom>
          <a:noFill/>
          <a:ln w="174625" cap="sq" cmpd="thinThick">
            <a:noFill/>
            <a:miter lim="800000"/>
          </a:ln>
        </p:spPr>
        <p:txBody>
          <a:bodyPr vert="horz" lIns="91440" tIns="45720" rIns="91440" bIns="45720" rtlCol="0" anchor="ctr">
            <a:normAutofit/>
          </a:bodyPr>
          <a:lstStyle/>
          <a:p>
            <a:pPr algn="r"/>
            <a:r>
              <a:rPr lang="en-US" sz="2400" kern="1200">
                <a:solidFill>
                  <a:srgbClr val="FFFFFF"/>
                </a:solidFill>
                <a:latin typeface="+mj-lt"/>
                <a:ea typeface="+mj-ea"/>
                <a:cs typeface="+mj-cs"/>
              </a:rPr>
              <a:t>Characteristics of China Urbanisation </a:t>
            </a:r>
          </a:p>
        </p:txBody>
      </p:sp>
    </p:spTree>
    <p:extLst>
      <p:ext uri="{BB962C8B-B14F-4D97-AF65-F5344CB8AC3E}">
        <p14:creationId xmlns:p14="http://schemas.microsoft.com/office/powerpoint/2010/main" val="2213144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EDEADB9-4BFB-4932-BDB3-2C60B824957B}"/>
              </a:ext>
            </a:extLst>
          </p:cNvPr>
          <p:cNvPicPr>
            <a:picLocks noChangeAspect="1"/>
          </p:cNvPicPr>
          <p:nvPr/>
        </p:nvPicPr>
        <p:blipFill rotWithShape="1">
          <a:blip r:embed="rId2">
            <a:duotone>
              <a:schemeClr val="bg2">
                <a:shade val="45000"/>
                <a:satMod val="135000"/>
              </a:schemeClr>
              <a:prstClr val="white"/>
            </a:duotone>
          </a:blip>
          <a:srcRect t="8607" b="7124"/>
          <a:stretch/>
        </p:blipFill>
        <p:spPr>
          <a:xfrm>
            <a:off x="20" y="10"/>
            <a:ext cx="12191980" cy="6857990"/>
          </a:xfrm>
          <a:prstGeom prst="rect">
            <a:avLst/>
          </a:prstGeom>
        </p:spPr>
      </p:pic>
      <p:sp>
        <p:nvSpPr>
          <p:cNvPr id="17" name="Rectangle 16">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46B358-69E5-4F04-B7B1-E5F3A29108A3}"/>
              </a:ext>
            </a:extLst>
          </p:cNvPr>
          <p:cNvSpPr>
            <a:spLocks noGrp="1"/>
          </p:cNvSpPr>
          <p:nvPr>
            <p:ph type="title"/>
          </p:nvPr>
        </p:nvSpPr>
        <p:spPr>
          <a:xfrm>
            <a:off x="838200" y="365125"/>
            <a:ext cx="10515600" cy="1325563"/>
          </a:xfrm>
        </p:spPr>
        <p:txBody>
          <a:bodyPr>
            <a:normAutofit/>
          </a:bodyPr>
          <a:lstStyle/>
          <a:p>
            <a:r>
              <a:rPr lang="en-US">
                <a:effectLst/>
                <a:latin typeface="Trebuchet MS" panose="020B0603020202020204" pitchFamily="34" charset="0"/>
                <a:ea typeface="Trebuchet MS" panose="020B0603020202020204" pitchFamily="34" charset="0"/>
                <a:cs typeface="Trebuchet MS" panose="020B0603020202020204" pitchFamily="34" charset="0"/>
              </a:rPr>
              <a:t>Overview</a:t>
            </a:r>
            <a:r>
              <a:rPr lang="en-US" spc="-690">
                <a:effectLst/>
                <a:latin typeface="Trebuchet MS" panose="020B0603020202020204" pitchFamily="34" charset="0"/>
                <a:ea typeface="Trebuchet MS" panose="020B0603020202020204" pitchFamily="34" charset="0"/>
                <a:cs typeface="Trebuchet MS" panose="020B0603020202020204" pitchFamily="34" charset="0"/>
              </a:rPr>
              <a:t> </a:t>
            </a:r>
            <a:r>
              <a:rPr lang="en-US">
                <a:effectLst/>
                <a:latin typeface="Trebuchet MS" panose="020B0603020202020204" pitchFamily="34" charset="0"/>
                <a:ea typeface="Trebuchet MS" panose="020B0603020202020204" pitchFamily="34" charset="0"/>
                <a:cs typeface="Trebuchet MS" panose="020B0603020202020204" pitchFamily="34" charset="0"/>
              </a:rPr>
              <a:t>of</a:t>
            </a:r>
            <a:r>
              <a:rPr lang="en-US" spc="-680">
                <a:effectLst/>
                <a:latin typeface="Trebuchet MS" panose="020B0603020202020204" pitchFamily="34" charset="0"/>
                <a:ea typeface="Trebuchet MS" panose="020B0603020202020204" pitchFamily="34" charset="0"/>
                <a:cs typeface="Trebuchet MS" panose="020B0603020202020204" pitchFamily="34" charset="0"/>
              </a:rPr>
              <a:t> </a:t>
            </a:r>
            <a:r>
              <a:rPr lang="en-US">
                <a:effectLst/>
                <a:latin typeface="Trebuchet MS" panose="020B0603020202020204" pitchFamily="34" charset="0"/>
                <a:ea typeface="Trebuchet MS" panose="020B0603020202020204" pitchFamily="34" charset="0"/>
                <a:cs typeface="Trebuchet MS" panose="020B0603020202020204" pitchFamily="34" charset="0"/>
              </a:rPr>
              <a:t>Urbanisation</a:t>
            </a:r>
            <a:r>
              <a:rPr lang="en-US" spc="-710">
                <a:effectLst/>
                <a:latin typeface="Trebuchet MS" panose="020B0603020202020204" pitchFamily="34" charset="0"/>
                <a:ea typeface="Trebuchet MS" panose="020B0603020202020204" pitchFamily="34" charset="0"/>
                <a:cs typeface="Trebuchet MS" panose="020B0603020202020204" pitchFamily="34" charset="0"/>
              </a:rPr>
              <a:t> </a:t>
            </a:r>
            <a:r>
              <a:rPr lang="en-US">
                <a:effectLst/>
                <a:latin typeface="Trebuchet MS" panose="020B0603020202020204" pitchFamily="34" charset="0"/>
                <a:ea typeface="Trebuchet MS" panose="020B0603020202020204" pitchFamily="34" charset="0"/>
                <a:cs typeface="Trebuchet MS" panose="020B0603020202020204" pitchFamily="34" charset="0"/>
              </a:rPr>
              <a:t>–</a:t>
            </a:r>
            <a:r>
              <a:rPr lang="en-US" spc="-690">
                <a:effectLst/>
                <a:latin typeface="Trebuchet MS" panose="020B0603020202020204" pitchFamily="34" charset="0"/>
                <a:ea typeface="Trebuchet MS" panose="020B0603020202020204" pitchFamily="34" charset="0"/>
                <a:cs typeface="Trebuchet MS" panose="020B0603020202020204" pitchFamily="34" charset="0"/>
              </a:rPr>
              <a:t> </a:t>
            </a:r>
            <a:r>
              <a:rPr lang="en-US" spc="-35">
                <a:effectLst/>
                <a:latin typeface="Trebuchet MS" panose="020B0603020202020204" pitchFamily="34" charset="0"/>
                <a:ea typeface="Trebuchet MS" panose="020B0603020202020204" pitchFamily="34" charset="0"/>
                <a:cs typeface="Trebuchet MS" panose="020B0603020202020204" pitchFamily="34" charset="0"/>
              </a:rPr>
              <a:t>Post</a:t>
            </a:r>
            <a:r>
              <a:rPr lang="en-US" spc="-695">
                <a:effectLst/>
                <a:latin typeface="Trebuchet MS" panose="020B0603020202020204" pitchFamily="34" charset="0"/>
                <a:ea typeface="Trebuchet MS" panose="020B0603020202020204" pitchFamily="34" charset="0"/>
                <a:cs typeface="Trebuchet MS" panose="020B0603020202020204" pitchFamily="34" charset="0"/>
              </a:rPr>
              <a:t> </a:t>
            </a:r>
            <a:r>
              <a:rPr lang="en-US">
                <a:effectLst/>
                <a:latin typeface="Trebuchet MS" panose="020B0603020202020204" pitchFamily="34" charset="0"/>
                <a:ea typeface="Trebuchet MS" panose="020B0603020202020204" pitchFamily="34" charset="0"/>
                <a:cs typeface="Trebuchet MS" panose="020B0603020202020204" pitchFamily="34" charset="0"/>
              </a:rPr>
              <a:t>1978</a:t>
            </a:r>
            <a:br>
              <a:rPr lang="en-US">
                <a:effectLst/>
                <a:latin typeface="Trebuchet MS" panose="020B0603020202020204" pitchFamily="34" charset="0"/>
                <a:ea typeface="Trebuchet MS" panose="020B0603020202020204" pitchFamily="34" charset="0"/>
                <a:cs typeface="Trebuchet MS" panose="020B0603020202020204" pitchFamily="34" charset="0"/>
              </a:rPr>
            </a:br>
            <a:endParaRPr lang="en-US"/>
          </a:p>
        </p:txBody>
      </p:sp>
      <p:graphicFrame>
        <p:nvGraphicFramePr>
          <p:cNvPr id="12" name="Content Placeholder 2">
            <a:extLst>
              <a:ext uri="{FF2B5EF4-FFF2-40B4-BE49-F238E27FC236}">
                <a16:creationId xmlns:a16="http://schemas.microsoft.com/office/drawing/2014/main" id="{FB2846B5-617E-429A-8341-CA875F2F77ED}"/>
              </a:ext>
            </a:extLst>
          </p:cNvPr>
          <p:cNvGraphicFramePr>
            <a:graphicFrameLocks noGrp="1"/>
          </p:cNvGraphicFramePr>
          <p:nvPr>
            <p:ph idx="1"/>
            <p:extLst>
              <p:ext uri="{D42A27DB-BD31-4B8C-83A1-F6EECF244321}">
                <p14:modId xmlns:p14="http://schemas.microsoft.com/office/powerpoint/2010/main" val="410148271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266046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3E122B-A889-4277-8813-BE4F753B06D5}"/>
              </a:ext>
            </a:extLst>
          </p:cNvPr>
          <p:cNvSpPr>
            <a:spLocks noGrp="1"/>
          </p:cNvSpPr>
          <p:nvPr>
            <p:ph type="title"/>
          </p:nvPr>
        </p:nvSpPr>
        <p:spPr>
          <a:xfrm>
            <a:off x="21571" y="76603"/>
            <a:ext cx="3600860" cy="5431536"/>
          </a:xfrm>
        </p:spPr>
        <p:txBody>
          <a:bodyPr>
            <a:normAutofit fontScale="90000"/>
          </a:bodyPr>
          <a:lstStyle/>
          <a:p>
            <a:r>
              <a:rPr lang="en-US" sz="2800" spc="-5" dirty="0"/>
              <a:t>The </a:t>
            </a:r>
            <a:r>
              <a:rPr lang="en-US" sz="2800" dirty="0"/>
              <a:t>new </a:t>
            </a:r>
            <a:br>
              <a:rPr lang="en-US" sz="2800" dirty="0"/>
            </a:br>
            <a:r>
              <a:rPr lang="en-US" sz="2800" spc="-5" dirty="0"/>
              <a:t>urban </a:t>
            </a:r>
            <a:r>
              <a:rPr lang="en-US" sz="2800" dirty="0"/>
              <a:t>system </a:t>
            </a:r>
            <a:r>
              <a:rPr lang="en-US" sz="2800" spc="-5" dirty="0"/>
              <a:t>in  China</a:t>
            </a:r>
            <a:br>
              <a:rPr lang="en-US" sz="2800" spc="-5" dirty="0"/>
            </a:br>
            <a:br>
              <a:rPr lang="en-US" sz="2800" spc="-5" dirty="0"/>
            </a:br>
            <a:br>
              <a:rPr lang="en-US" sz="2800" spc="-5" dirty="0"/>
            </a:br>
            <a:br>
              <a:rPr lang="en-US" sz="2800" spc="-5" dirty="0"/>
            </a:br>
            <a:br>
              <a:rPr lang="en-US" sz="2800" spc="-5" dirty="0"/>
            </a:br>
            <a:br>
              <a:rPr lang="en-US" sz="2800" spc="-5" dirty="0"/>
            </a:br>
            <a:br>
              <a:rPr lang="en-US" sz="2800" spc="-5" dirty="0"/>
            </a:br>
            <a:br>
              <a:rPr lang="en-US" sz="2800" spc="-5" dirty="0"/>
            </a:br>
            <a:br>
              <a:rPr lang="en-US" sz="2800" spc="-5" dirty="0"/>
            </a:br>
            <a:br>
              <a:rPr lang="en-US" sz="2800" spc="-5" dirty="0"/>
            </a:br>
            <a:br>
              <a:rPr lang="en-US" sz="2800" spc="-5" dirty="0"/>
            </a:br>
            <a:br>
              <a:rPr lang="en-US" sz="2800" spc="-5" dirty="0"/>
            </a:br>
            <a:endParaRPr lang="en-US" sz="2800" dirty="0"/>
          </a:p>
        </p:txBody>
      </p:sp>
      <p:sp>
        <p:nvSpPr>
          <p:cNvPr id="26"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D50774B-9B68-428A-8873-25E3D591F893}"/>
              </a:ext>
            </a:extLst>
          </p:cNvPr>
          <p:cNvSpPr>
            <a:spLocks noGrp="1"/>
          </p:cNvSpPr>
          <p:nvPr>
            <p:ph idx="1"/>
          </p:nvPr>
        </p:nvSpPr>
        <p:spPr>
          <a:xfrm>
            <a:off x="5126418" y="552091"/>
            <a:ext cx="6224335" cy="5431536"/>
          </a:xfrm>
        </p:spPr>
        <p:txBody>
          <a:bodyPr anchor="ctr">
            <a:normAutofit/>
          </a:bodyPr>
          <a:lstStyle/>
          <a:p>
            <a:pPr marL="0" indent="0">
              <a:buNone/>
            </a:pPr>
            <a:r>
              <a:rPr lang="en-US" sz="2200" b="1">
                <a:latin typeface="Arial"/>
                <a:cs typeface="Arial"/>
              </a:rPr>
              <a:t>A </a:t>
            </a:r>
            <a:r>
              <a:rPr lang="en-US" sz="2200" b="1" spc="-5">
                <a:latin typeface="Arial"/>
                <a:cs typeface="Arial"/>
              </a:rPr>
              <a:t>nu</a:t>
            </a:r>
            <a:r>
              <a:rPr lang="en-US" sz="2200" b="1">
                <a:latin typeface="Arial"/>
                <a:cs typeface="Arial"/>
              </a:rPr>
              <a:t>m</a:t>
            </a:r>
            <a:r>
              <a:rPr lang="en-US" sz="2200" b="1" spc="-5">
                <a:latin typeface="Arial"/>
                <a:cs typeface="Arial"/>
              </a:rPr>
              <a:t>be</a:t>
            </a:r>
            <a:r>
              <a:rPr lang="en-US" sz="2200" b="1">
                <a:latin typeface="Arial"/>
                <a:cs typeface="Arial"/>
              </a:rPr>
              <a:t>r of </a:t>
            </a:r>
            <a:r>
              <a:rPr lang="en-US" sz="2200" b="1" spc="-5">
                <a:latin typeface="Arial"/>
                <a:cs typeface="Arial"/>
              </a:rPr>
              <a:t>c</a:t>
            </a:r>
            <a:r>
              <a:rPr lang="en-US" sz="2200" b="1" spc="-10">
                <a:latin typeface="Arial"/>
                <a:cs typeface="Arial"/>
              </a:rPr>
              <a:t>i</a:t>
            </a:r>
            <a:r>
              <a:rPr lang="en-US" sz="2200" b="1" spc="5">
                <a:latin typeface="Arial"/>
                <a:cs typeface="Arial"/>
              </a:rPr>
              <a:t>t</a:t>
            </a:r>
            <a:r>
              <a:rPr lang="en-US" sz="2200" b="1" spc="-10">
                <a:latin typeface="Arial"/>
                <a:cs typeface="Arial"/>
              </a:rPr>
              <a:t>i</a:t>
            </a:r>
            <a:r>
              <a:rPr lang="en-US" sz="2200" b="1" spc="-5">
                <a:latin typeface="Arial"/>
                <a:cs typeface="Arial"/>
              </a:rPr>
              <a:t>e</a:t>
            </a:r>
            <a:r>
              <a:rPr lang="en-US" sz="2200" b="1">
                <a:latin typeface="Arial"/>
                <a:cs typeface="Arial"/>
              </a:rPr>
              <a:t>s </a:t>
            </a:r>
            <a:r>
              <a:rPr lang="en-US" sz="2200" b="1" spc="-10">
                <a:latin typeface="Arial"/>
                <a:cs typeface="Arial"/>
              </a:rPr>
              <a:t>wi</a:t>
            </a:r>
            <a:r>
              <a:rPr lang="en-US" sz="2200" b="1" spc="5">
                <a:latin typeface="Arial"/>
                <a:cs typeface="Arial"/>
              </a:rPr>
              <a:t>t</a:t>
            </a:r>
            <a:r>
              <a:rPr lang="en-US" sz="2200" b="1">
                <a:latin typeface="Arial"/>
                <a:cs typeface="Arial"/>
              </a:rPr>
              <a:t>h </a:t>
            </a:r>
            <a:r>
              <a:rPr lang="en-US" sz="2200" b="1" spc="-10">
                <a:latin typeface="Arial"/>
                <a:cs typeface="Arial"/>
              </a:rPr>
              <a:t>i</a:t>
            </a:r>
            <a:r>
              <a:rPr lang="en-US" sz="2200" b="1" spc="-5">
                <a:latin typeface="Arial"/>
                <a:cs typeface="Arial"/>
              </a:rPr>
              <a:t>n</a:t>
            </a:r>
            <a:r>
              <a:rPr lang="en-US" sz="2200" b="1" spc="5">
                <a:latin typeface="Arial"/>
                <a:cs typeface="Arial"/>
              </a:rPr>
              <a:t>t</a:t>
            </a:r>
            <a:r>
              <a:rPr lang="en-US" sz="2200" b="1" spc="-5">
                <a:latin typeface="Arial"/>
                <a:cs typeface="Arial"/>
              </a:rPr>
              <a:t>e</a:t>
            </a:r>
            <a:r>
              <a:rPr lang="en-US" sz="2200" b="1">
                <a:latin typeface="Arial"/>
                <a:cs typeface="Arial"/>
              </a:rPr>
              <a:t>r</a:t>
            </a:r>
            <a:r>
              <a:rPr lang="en-US" sz="2200" b="1" spc="-5">
                <a:latin typeface="Arial"/>
                <a:cs typeface="Arial"/>
              </a:rPr>
              <a:t>na</a:t>
            </a:r>
            <a:r>
              <a:rPr lang="en-US" sz="2200" b="1" spc="5">
                <a:latin typeface="Arial"/>
                <a:cs typeface="Arial"/>
              </a:rPr>
              <a:t>ti</a:t>
            </a:r>
            <a:r>
              <a:rPr lang="en-US" sz="2200" b="1" spc="-5">
                <a:latin typeface="Arial"/>
                <a:cs typeface="Arial"/>
              </a:rPr>
              <a:t>o</a:t>
            </a:r>
            <a:r>
              <a:rPr lang="en-US" sz="2200" b="1" spc="5">
                <a:latin typeface="Arial"/>
                <a:cs typeface="Arial"/>
              </a:rPr>
              <a:t>n</a:t>
            </a:r>
            <a:r>
              <a:rPr lang="en-US" sz="2200" b="1" spc="-5">
                <a:latin typeface="Arial"/>
                <a:cs typeface="Arial"/>
              </a:rPr>
              <a:t>a</a:t>
            </a:r>
            <a:r>
              <a:rPr lang="en-US" sz="2200" b="1">
                <a:latin typeface="Arial"/>
                <a:cs typeface="Arial"/>
              </a:rPr>
              <a:t>l	</a:t>
            </a:r>
            <a:r>
              <a:rPr lang="en-US" sz="2200" b="1" spc="5">
                <a:latin typeface="Arial"/>
                <a:cs typeface="Arial"/>
              </a:rPr>
              <a:t>a</a:t>
            </a:r>
            <a:r>
              <a:rPr lang="en-US" sz="2200" b="1" spc="-5">
                <a:latin typeface="Arial"/>
                <a:cs typeface="Arial"/>
              </a:rPr>
              <a:t>n</a:t>
            </a:r>
            <a:r>
              <a:rPr lang="en-US" sz="2200" b="1">
                <a:latin typeface="Arial"/>
                <a:cs typeface="Arial"/>
              </a:rPr>
              <a:t>d regional importance are raised</a:t>
            </a:r>
          </a:p>
          <a:p>
            <a:pPr marL="469900" marR="5080" lvl="1">
              <a:spcBef>
                <a:spcPts val="100"/>
              </a:spcBef>
            </a:pPr>
            <a:r>
              <a:rPr lang="en-US" sz="2200" spc="-5">
                <a:latin typeface="Arial"/>
                <a:cs typeface="Arial"/>
              </a:rPr>
              <a:t>Many MNCs locate their  </a:t>
            </a:r>
            <a:r>
              <a:rPr lang="en-US" sz="2200">
                <a:latin typeface="Arial"/>
                <a:cs typeface="Arial"/>
              </a:rPr>
              <a:t>headquarters </a:t>
            </a:r>
            <a:r>
              <a:rPr lang="en-US" sz="2200" spc="-5">
                <a:latin typeface="Arial"/>
                <a:cs typeface="Arial"/>
              </a:rPr>
              <a:t>in cities with  international </a:t>
            </a:r>
            <a:r>
              <a:rPr lang="en-US" sz="2200">
                <a:latin typeface="Arial"/>
                <a:cs typeface="Arial"/>
              </a:rPr>
              <a:t>importance  </a:t>
            </a:r>
            <a:r>
              <a:rPr lang="en-US" sz="2200" spc="-5">
                <a:latin typeface="Arial"/>
                <a:cs typeface="Arial"/>
              </a:rPr>
              <a:t>(e.g. </a:t>
            </a:r>
            <a:r>
              <a:rPr lang="en-US" sz="2200">
                <a:latin typeface="Arial"/>
                <a:cs typeface="Arial"/>
              </a:rPr>
              <a:t>Beijing </a:t>
            </a:r>
            <a:r>
              <a:rPr lang="en-US" sz="2200" spc="-5">
                <a:latin typeface="Arial"/>
                <a:cs typeface="Arial"/>
              </a:rPr>
              <a:t>and  Shanghai) </a:t>
            </a:r>
            <a:r>
              <a:rPr lang="en-US" sz="2200">
                <a:latin typeface="Arial"/>
                <a:cs typeface="Arial"/>
              </a:rPr>
              <a:t>and </a:t>
            </a:r>
            <a:r>
              <a:rPr lang="en-US" sz="2200" spc="-5">
                <a:latin typeface="Arial"/>
                <a:cs typeface="Arial"/>
              </a:rPr>
              <a:t>those with  regional importance </a:t>
            </a:r>
            <a:r>
              <a:rPr lang="en-US" sz="2200">
                <a:latin typeface="Arial"/>
                <a:cs typeface="Arial"/>
              </a:rPr>
              <a:t>(e.g.  </a:t>
            </a:r>
            <a:r>
              <a:rPr lang="en-US" sz="2200" spc="-5">
                <a:latin typeface="Arial"/>
                <a:cs typeface="Arial"/>
              </a:rPr>
              <a:t>Guangzhou and</a:t>
            </a:r>
            <a:r>
              <a:rPr lang="en-US" sz="2200" spc="385">
                <a:latin typeface="Arial"/>
                <a:cs typeface="Arial"/>
              </a:rPr>
              <a:t> </a:t>
            </a:r>
            <a:r>
              <a:rPr lang="en-US" sz="2200" spc="-5">
                <a:latin typeface="Arial"/>
                <a:cs typeface="Arial"/>
              </a:rPr>
              <a:t>Qingdao).</a:t>
            </a:r>
            <a:endParaRPr lang="en-US" sz="2200">
              <a:latin typeface="Arial"/>
              <a:cs typeface="Arial"/>
            </a:endParaRPr>
          </a:p>
          <a:p>
            <a:pPr marL="469900" marR="5080" lvl="1">
              <a:spcBef>
                <a:spcPts val="100"/>
              </a:spcBef>
            </a:pPr>
            <a:r>
              <a:rPr lang="en-US" sz="2200" spc="-5">
                <a:latin typeface="Arial"/>
                <a:cs typeface="Arial"/>
              </a:rPr>
              <a:t>Enhance their </a:t>
            </a:r>
            <a:r>
              <a:rPr lang="en-US" sz="2200">
                <a:latin typeface="Arial"/>
                <a:cs typeface="Arial"/>
              </a:rPr>
              <a:t>economic  </a:t>
            </a:r>
            <a:r>
              <a:rPr lang="en-US" sz="2200" spc="-5">
                <a:latin typeface="Arial"/>
                <a:cs typeface="Arial"/>
              </a:rPr>
              <a:t>dominance.</a:t>
            </a:r>
          </a:p>
          <a:p>
            <a:pPr marL="241300" marR="5080" lvl="1" indent="0">
              <a:spcBef>
                <a:spcPts val="100"/>
              </a:spcBef>
              <a:buNone/>
            </a:pPr>
            <a:r>
              <a:rPr lang="en-US" sz="2200" b="1">
                <a:latin typeface="Arial"/>
                <a:cs typeface="Arial"/>
              </a:rPr>
              <a:t>	</a:t>
            </a:r>
          </a:p>
          <a:p>
            <a:pPr marL="241300" marR="5080" lvl="1" indent="0">
              <a:spcBef>
                <a:spcPts val="100"/>
              </a:spcBef>
              <a:buNone/>
            </a:pPr>
            <a:endParaRPr lang="en-US" sz="2200">
              <a:latin typeface="Arial"/>
              <a:cs typeface="Arial"/>
            </a:endParaRPr>
          </a:p>
        </p:txBody>
      </p:sp>
      <p:grpSp>
        <p:nvGrpSpPr>
          <p:cNvPr id="20" name="object 11">
            <a:extLst>
              <a:ext uri="{FF2B5EF4-FFF2-40B4-BE49-F238E27FC236}">
                <a16:creationId xmlns:a16="http://schemas.microsoft.com/office/drawing/2014/main" id="{01D87735-0B42-4B86-81D2-A37C8943FFF0}"/>
              </a:ext>
            </a:extLst>
          </p:cNvPr>
          <p:cNvGrpSpPr/>
          <p:nvPr/>
        </p:nvGrpSpPr>
        <p:grpSpPr>
          <a:xfrm>
            <a:off x="-3579908" y="795744"/>
            <a:ext cx="8188522" cy="6414940"/>
            <a:chOff x="1580266" y="1493513"/>
            <a:chExt cx="8188522" cy="6414940"/>
          </a:xfrm>
        </p:grpSpPr>
        <p:sp>
          <p:nvSpPr>
            <p:cNvPr id="21" name="object 12">
              <a:extLst>
                <a:ext uri="{FF2B5EF4-FFF2-40B4-BE49-F238E27FC236}">
                  <a16:creationId xmlns:a16="http://schemas.microsoft.com/office/drawing/2014/main" id="{FC4CFA8C-66AE-4294-95EC-D7230A66045C}"/>
                </a:ext>
              </a:extLst>
            </p:cNvPr>
            <p:cNvSpPr/>
            <p:nvPr/>
          </p:nvSpPr>
          <p:spPr>
            <a:xfrm>
              <a:off x="1580266" y="1493513"/>
              <a:ext cx="213359" cy="213366"/>
            </a:xfrm>
            <a:prstGeom prst="rect">
              <a:avLst/>
            </a:prstGeom>
            <a:blipFill>
              <a:blip r:embed="rId2" cstate="print"/>
              <a:stretch>
                <a:fillRect/>
              </a:stretch>
            </a:blipFill>
          </p:spPr>
          <p:txBody>
            <a:bodyPr wrap="square" lIns="0" tIns="0" rIns="0" bIns="0" rtlCol="0"/>
            <a:lstStyle/>
            <a:p>
              <a:endParaRPr/>
            </a:p>
          </p:txBody>
        </p:sp>
        <p:sp>
          <p:nvSpPr>
            <p:cNvPr id="22" name="object 13">
              <a:extLst>
                <a:ext uri="{FF2B5EF4-FFF2-40B4-BE49-F238E27FC236}">
                  <a16:creationId xmlns:a16="http://schemas.microsoft.com/office/drawing/2014/main" id="{17EAFF14-C55F-437C-92C5-D2F481314197}"/>
                </a:ext>
              </a:extLst>
            </p:cNvPr>
            <p:cNvSpPr/>
            <p:nvPr/>
          </p:nvSpPr>
          <p:spPr>
            <a:xfrm>
              <a:off x="2485522" y="3947160"/>
              <a:ext cx="167639" cy="167640"/>
            </a:xfrm>
            <a:prstGeom prst="rect">
              <a:avLst/>
            </a:prstGeom>
            <a:blipFill>
              <a:blip r:embed="rId3" cstate="print"/>
              <a:stretch>
                <a:fillRect/>
              </a:stretch>
            </a:blipFill>
          </p:spPr>
          <p:txBody>
            <a:bodyPr wrap="square" lIns="0" tIns="0" rIns="0" bIns="0" rtlCol="0"/>
            <a:lstStyle/>
            <a:p>
              <a:endParaRPr/>
            </a:p>
          </p:txBody>
        </p:sp>
        <p:sp>
          <p:nvSpPr>
            <p:cNvPr id="23" name="object 14">
              <a:extLst>
                <a:ext uri="{FF2B5EF4-FFF2-40B4-BE49-F238E27FC236}">
                  <a16:creationId xmlns:a16="http://schemas.microsoft.com/office/drawing/2014/main" id="{E9F26C4B-AD7A-409B-972C-0057E8B71A55}"/>
                </a:ext>
              </a:extLst>
            </p:cNvPr>
            <p:cNvSpPr/>
            <p:nvPr/>
          </p:nvSpPr>
          <p:spPr>
            <a:xfrm>
              <a:off x="6888429" y="1887130"/>
              <a:ext cx="2880359" cy="6021323"/>
            </a:xfrm>
            <a:prstGeom prst="rect">
              <a:avLst/>
            </a:prstGeom>
            <a:blipFill>
              <a:blip r:embed="rId4" cstate="print"/>
              <a:stretch>
                <a:fillRect/>
              </a:stretch>
            </a:blipFill>
          </p:spPr>
          <p:txBody>
            <a:bodyPr wrap="square" lIns="0" tIns="0" rIns="0" bIns="0" rtlCol="0"/>
            <a:lstStyle/>
            <a:p>
              <a:endParaRPr/>
            </a:p>
          </p:txBody>
        </p:sp>
        <p:sp>
          <p:nvSpPr>
            <p:cNvPr id="25" name="object 15">
              <a:extLst>
                <a:ext uri="{FF2B5EF4-FFF2-40B4-BE49-F238E27FC236}">
                  <a16:creationId xmlns:a16="http://schemas.microsoft.com/office/drawing/2014/main" id="{78E95116-920C-4783-B8FF-C093D95F2301}"/>
                </a:ext>
              </a:extLst>
            </p:cNvPr>
            <p:cNvSpPr/>
            <p:nvPr/>
          </p:nvSpPr>
          <p:spPr>
            <a:xfrm>
              <a:off x="2485522" y="6370319"/>
              <a:ext cx="167639" cy="152400"/>
            </a:xfrm>
            <a:prstGeom prst="rect">
              <a:avLst/>
            </a:prstGeom>
            <a:blipFill>
              <a:blip r:embed="rId5" cstate="print"/>
              <a:stretch>
                <a:fillRect/>
              </a:stretch>
            </a:blipFill>
          </p:spPr>
          <p:txBody>
            <a:bodyPr wrap="square" lIns="0" tIns="0" rIns="0" bIns="0" rtlCol="0"/>
            <a:lstStyle/>
            <a:p>
              <a:endParaRPr/>
            </a:p>
          </p:txBody>
        </p:sp>
      </p:grpSp>
    </p:spTree>
    <p:extLst>
      <p:ext uri="{BB962C8B-B14F-4D97-AF65-F5344CB8AC3E}">
        <p14:creationId xmlns:p14="http://schemas.microsoft.com/office/powerpoint/2010/main" val="3584632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13E122B-A889-4277-8813-BE4F753B06D5}"/>
              </a:ext>
            </a:extLst>
          </p:cNvPr>
          <p:cNvSpPr>
            <a:spLocks noGrp="1"/>
          </p:cNvSpPr>
          <p:nvPr>
            <p:ph type="title"/>
          </p:nvPr>
        </p:nvSpPr>
        <p:spPr>
          <a:xfrm>
            <a:off x="122333" y="676656"/>
            <a:ext cx="3808268" cy="5504688"/>
          </a:xfrm>
        </p:spPr>
        <p:txBody>
          <a:bodyPr>
            <a:normAutofit/>
          </a:bodyPr>
          <a:lstStyle/>
          <a:p>
            <a:r>
              <a:rPr lang="en-US" sz="3200" spc="-5" dirty="0">
                <a:solidFill>
                  <a:schemeClr val="bg1"/>
                </a:solidFill>
              </a:rPr>
              <a:t>The </a:t>
            </a:r>
            <a:r>
              <a:rPr lang="en-US" sz="3200" dirty="0">
                <a:solidFill>
                  <a:schemeClr val="bg1"/>
                </a:solidFill>
              </a:rPr>
              <a:t>new </a:t>
            </a:r>
            <a:r>
              <a:rPr lang="en-US" sz="3200" spc="-5" dirty="0">
                <a:solidFill>
                  <a:schemeClr val="bg1"/>
                </a:solidFill>
              </a:rPr>
              <a:t>urban </a:t>
            </a:r>
            <a:r>
              <a:rPr lang="en-US" sz="3200" dirty="0">
                <a:solidFill>
                  <a:schemeClr val="bg1"/>
                </a:solidFill>
              </a:rPr>
              <a:t>system </a:t>
            </a:r>
            <a:r>
              <a:rPr lang="en-US" sz="3200" spc="-5" dirty="0">
                <a:solidFill>
                  <a:schemeClr val="bg1"/>
                </a:solidFill>
              </a:rPr>
              <a:t>in  China</a:t>
            </a:r>
            <a:endParaRPr lang="en-US" sz="3200" dirty="0">
              <a:solidFill>
                <a:schemeClr val="bg1"/>
              </a:solidFill>
            </a:endParaRPr>
          </a:p>
        </p:txBody>
      </p:sp>
      <p:graphicFrame>
        <p:nvGraphicFramePr>
          <p:cNvPr id="21" name="Content Placeholder 2">
            <a:extLst>
              <a:ext uri="{FF2B5EF4-FFF2-40B4-BE49-F238E27FC236}">
                <a16:creationId xmlns:a16="http://schemas.microsoft.com/office/drawing/2014/main" id="{EA8967F3-8F64-4853-AE44-30D07AEEF7DE}"/>
              </a:ext>
            </a:extLst>
          </p:cNvPr>
          <p:cNvGraphicFramePr>
            <a:graphicFrameLocks noGrp="1"/>
          </p:cNvGraphicFramePr>
          <p:nvPr>
            <p:ph idx="1"/>
            <p:extLst>
              <p:ext uri="{D42A27DB-BD31-4B8C-83A1-F6EECF244321}">
                <p14:modId xmlns:p14="http://schemas.microsoft.com/office/powerpoint/2010/main" val="436010211"/>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4" name="object 14">
            <a:extLst>
              <a:ext uri="{FF2B5EF4-FFF2-40B4-BE49-F238E27FC236}">
                <a16:creationId xmlns:a16="http://schemas.microsoft.com/office/drawing/2014/main" id="{EDF65A63-E59B-432C-8342-5BAC9507755A}"/>
              </a:ext>
            </a:extLst>
          </p:cNvPr>
          <p:cNvGrpSpPr/>
          <p:nvPr/>
        </p:nvGrpSpPr>
        <p:grpSpPr>
          <a:xfrm>
            <a:off x="-375182" y="1248094"/>
            <a:ext cx="5424336" cy="4361812"/>
            <a:chOff x="2485522" y="1229868"/>
            <a:chExt cx="7433178" cy="5977127"/>
          </a:xfrm>
        </p:grpSpPr>
        <p:sp>
          <p:nvSpPr>
            <p:cNvPr id="26" name="object 15">
              <a:extLst>
                <a:ext uri="{FF2B5EF4-FFF2-40B4-BE49-F238E27FC236}">
                  <a16:creationId xmlns:a16="http://schemas.microsoft.com/office/drawing/2014/main" id="{2E7A8638-0C3E-4A0D-AFF1-0DEB0EC402D0}"/>
                </a:ext>
              </a:extLst>
            </p:cNvPr>
            <p:cNvSpPr/>
            <p:nvPr/>
          </p:nvSpPr>
          <p:spPr>
            <a:xfrm>
              <a:off x="2485522" y="5303520"/>
              <a:ext cx="167639" cy="152400"/>
            </a:xfrm>
            <a:prstGeom prst="rect">
              <a:avLst/>
            </a:prstGeom>
            <a:blipFill>
              <a:blip r:embed="rId7" cstate="print"/>
              <a:stretch>
                <a:fillRect/>
              </a:stretch>
            </a:blipFill>
          </p:spPr>
          <p:txBody>
            <a:bodyPr wrap="square" lIns="0" tIns="0" rIns="0" bIns="0" rtlCol="0"/>
            <a:lstStyle/>
            <a:p>
              <a:endParaRPr/>
            </a:p>
          </p:txBody>
        </p:sp>
        <p:sp>
          <p:nvSpPr>
            <p:cNvPr id="27" name="object 16">
              <a:extLst>
                <a:ext uri="{FF2B5EF4-FFF2-40B4-BE49-F238E27FC236}">
                  <a16:creationId xmlns:a16="http://schemas.microsoft.com/office/drawing/2014/main" id="{29872487-CC9D-46E6-9A63-18359F1DBF8A}"/>
                </a:ext>
              </a:extLst>
            </p:cNvPr>
            <p:cNvSpPr/>
            <p:nvPr/>
          </p:nvSpPr>
          <p:spPr>
            <a:xfrm>
              <a:off x="7273930" y="1229868"/>
              <a:ext cx="2644139" cy="5977127"/>
            </a:xfrm>
            <a:prstGeom prst="rect">
              <a:avLst/>
            </a:prstGeom>
            <a:blipFill>
              <a:blip r:embed="rId8" cstate="print"/>
              <a:stretch>
                <a:fillRect/>
              </a:stretch>
            </a:blipFill>
          </p:spPr>
          <p:txBody>
            <a:bodyPr wrap="square" lIns="0" tIns="0" rIns="0" bIns="0" rtlCol="0"/>
            <a:lstStyle/>
            <a:p>
              <a:endParaRPr/>
            </a:p>
          </p:txBody>
        </p:sp>
        <p:sp>
          <p:nvSpPr>
            <p:cNvPr id="28" name="object 17">
              <a:extLst>
                <a:ext uri="{FF2B5EF4-FFF2-40B4-BE49-F238E27FC236}">
                  <a16:creationId xmlns:a16="http://schemas.microsoft.com/office/drawing/2014/main" id="{C2AF642B-32BE-4593-BD5D-66F211CF63D8}"/>
                </a:ext>
              </a:extLst>
            </p:cNvPr>
            <p:cNvSpPr/>
            <p:nvPr/>
          </p:nvSpPr>
          <p:spPr>
            <a:xfrm>
              <a:off x="7274560" y="1229880"/>
              <a:ext cx="2644140" cy="2158365"/>
            </a:xfrm>
            <a:custGeom>
              <a:avLst/>
              <a:gdLst/>
              <a:ahLst/>
              <a:cxnLst/>
              <a:rect l="l" t="t" r="r" b="b"/>
              <a:pathLst>
                <a:path w="2644140" h="2158365">
                  <a:moveTo>
                    <a:pt x="2644140" y="0"/>
                  </a:moveTo>
                  <a:lnTo>
                    <a:pt x="2640330" y="0"/>
                  </a:lnTo>
                  <a:lnTo>
                    <a:pt x="2640330" y="3048"/>
                  </a:lnTo>
                  <a:lnTo>
                    <a:pt x="2640330" y="2154936"/>
                  </a:lnTo>
                  <a:lnTo>
                    <a:pt x="2540" y="2154936"/>
                  </a:lnTo>
                  <a:lnTo>
                    <a:pt x="2540" y="3048"/>
                  </a:lnTo>
                  <a:lnTo>
                    <a:pt x="2640330" y="3048"/>
                  </a:lnTo>
                  <a:lnTo>
                    <a:pt x="2640330" y="0"/>
                  </a:lnTo>
                  <a:lnTo>
                    <a:pt x="2540" y="0"/>
                  </a:lnTo>
                  <a:lnTo>
                    <a:pt x="0" y="0"/>
                  </a:lnTo>
                  <a:lnTo>
                    <a:pt x="0" y="2157984"/>
                  </a:lnTo>
                  <a:lnTo>
                    <a:pt x="2644140" y="2157984"/>
                  </a:lnTo>
                  <a:lnTo>
                    <a:pt x="2644140" y="0"/>
                  </a:lnTo>
                  <a:close/>
                </a:path>
              </a:pathLst>
            </a:custGeom>
            <a:solidFill>
              <a:srgbClr val="000000"/>
            </a:solidFill>
          </p:spPr>
          <p:txBody>
            <a:bodyPr wrap="square" lIns="0" tIns="0" rIns="0" bIns="0" rtlCol="0"/>
            <a:lstStyle/>
            <a:p>
              <a:endParaRPr/>
            </a:p>
          </p:txBody>
        </p:sp>
      </p:grpSp>
    </p:spTree>
    <p:extLst>
      <p:ext uri="{BB962C8B-B14F-4D97-AF65-F5344CB8AC3E}">
        <p14:creationId xmlns:p14="http://schemas.microsoft.com/office/powerpoint/2010/main" val="3459407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CACA0E-CEC3-4BED-AD1C-B079CDFE3841}"/>
              </a:ext>
            </a:extLst>
          </p:cNvPr>
          <p:cNvSpPr>
            <a:spLocks noGrp="1"/>
          </p:cNvSpPr>
          <p:nvPr>
            <p:ph type="title"/>
          </p:nvPr>
        </p:nvSpPr>
        <p:spPr>
          <a:xfrm>
            <a:off x="841248" y="548640"/>
            <a:ext cx="3600860" cy="5431536"/>
          </a:xfrm>
        </p:spPr>
        <p:txBody>
          <a:bodyPr>
            <a:normAutofit/>
          </a:bodyPr>
          <a:lstStyle/>
          <a:p>
            <a:r>
              <a:rPr lang="en-US" sz="5400" spc="-5"/>
              <a:t>The </a:t>
            </a:r>
            <a:r>
              <a:rPr lang="en-US" sz="5400"/>
              <a:t>new </a:t>
            </a:r>
            <a:r>
              <a:rPr lang="en-US" sz="5400" spc="-5"/>
              <a:t>urban </a:t>
            </a:r>
            <a:r>
              <a:rPr lang="en-US" sz="5400"/>
              <a:t>system </a:t>
            </a:r>
            <a:r>
              <a:rPr lang="en-US" sz="5400" spc="-5"/>
              <a:t>in  China</a:t>
            </a:r>
            <a:endParaRPr lang="en-US" sz="5400"/>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536E2C6-B90B-4415-9566-A97F27590471}"/>
              </a:ext>
            </a:extLst>
          </p:cNvPr>
          <p:cNvSpPr>
            <a:spLocks noGrp="1"/>
          </p:cNvSpPr>
          <p:nvPr>
            <p:ph idx="1"/>
          </p:nvPr>
        </p:nvSpPr>
        <p:spPr>
          <a:xfrm>
            <a:off x="5126418" y="552091"/>
            <a:ext cx="6224335" cy="5431536"/>
          </a:xfrm>
        </p:spPr>
        <p:txBody>
          <a:bodyPr anchor="ctr">
            <a:normAutofit/>
          </a:bodyPr>
          <a:lstStyle/>
          <a:p>
            <a:r>
              <a:rPr lang="en-US" sz="2200" spc="-5" dirty="0">
                <a:latin typeface="Arial"/>
                <a:cs typeface="Arial"/>
              </a:rPr>
              <a:t>Industries are prospering In  small cities and</a:t>
            </a:r>
            <a:r>
              <a:rPr lang="en-US" sz="2200" spc="5" dirty="0">
                <a:latin typeface="Arial"/>
                <a:cs typeface="Arial"/>
              </a:rPr>
              <a:t> </a:t>
            </a:r>
            <a:r>
              <a:rPr lang="en-US" sz="2200" spc="-5" dirty="0">
                <a:latin typeface="Arial"/>
                <a:cs typeface="Arial"/>
              </a:rPr>
              <a:t>towns</a:t>
            </a:r>
          </a:p>
          <a:p>
            <a:pPr lvl="1"/>
            <a:r>
              <a:rPr lang="en-US" sz="2200" spc="-15" dirty="0">
                <a:latin typeface="Arial"/>
                <a:cs typeface="Arial"/>
              </a:rPr>
              <a:t>M</a:t>
            </a:r>
            <a:r>
              <a:rPr lang="en-US" sz="2200" spc="-5" dirty="0">
                <a:latin typeface="Arial"/>
                <a:cs typeface="Arial"/>
              </a:rPr>
              <a:t>a</a:t>
            </a:r>
            <a:r>
              <a:rPr lang="en-US" sz="2200" spc="5" dirty="0">
                <a:latin typeface="Arial"/>
                <a:cs typeface="Arial"/>
              </a:rPr>
              <a:t>n</a:t>
            </a:r>
            <a:r>
              <a:rPr lang="en-US" sz="2200" spc="-5" dirty="0">
                <a:latin typeface="Arial"/>
                <a:cs typeface="Arial"/>
              </a:rPr>
              <a:t>y</a:t>
            </a:r>
            <a:r>
              <a:rPr lang="en-US" sz="2200" dirty="0">
                <a:latin typeface="Arial"/>
                <a:cs typeface="Arial"/>
              </a:rPr>
              <a:t>	s</a:t>
            </a:r>
            <a:r>
              <a:rPr lang="en-US" sz="2200" spc="-15" dirty="0">
                <a:latin typeface="Arial"/>
                <a:cs typeface="Arial"/>
              </a:rPr>
              <a:t>m</a:t>
            </a:r>
            <a:r>
              <a:rPr lang="en-US" sz="2200" spc="5" dirty="0">
                <a:latin typeface="Arial"/>
                <a:cs typeface="Arial"/>
              </a:rPr>
              <a:t>a</a:t>
            </a:r>
            <a:r>
              <a:rPr lang="en-US" sz="2200" spc="-5" dirty="0">
                <a:latin typeface="Arial"/>
                <a:cs typeface="Arial"/>
              </a:rPr>
              <a:t>ll</a:t>
            </a:r>
            <a:r>
              <a:rPr lang="en-US" sz="2200" dirty="0">
                <a:latin typeface="Arial"/>
                <a:cs typeface="Arial"/>
              </a:rPr>
              <a:t>	c</a:t>
            </a:r>
            <a:r>
              <a:rPr lang="en-US" sz="2200" spc="-5" dirty="0">
                <a:latin typeface="Arial"/>
                <a:cs typeface="Arial"/>
              </a:rPr>
              <a:t>ities</a:t>
            </a:r>
            <a:r>
              <a:rPr lang="en-US" sz="2200" dirty="0">
                <a:latin typeface="Arial"/>
                <a:cs typeface="Arial"/>
              </a:rPr>
              <a:t>	</a:t>
            </a:r>
            <a:r>
              <a:rPr lang="en-US" sz="2200" spc="-15" dirty="0">
                <a:latin typeface="Arial"/>
                <a:cs typeface="Arial"/>
              </a:rPr>
              <a:t>a</a:t>
            </a:r>
            <a:r>
              <a:rPr lang="en-US" sz="2200" spc="-5" dirty="0">
                <a:latin typeface="Arial"/>
                <a:cs typeface="Arial"/>
              </a:rPr>
              <a:t>nd towns along the </a:t>
            </a:r>
            <a:r>
              <a:rPr lang="en-US" sz="2200" dirty="0">
                <a:latin typeface="Arial"/>
                <a:cs typeface="Arial"/>
              </a:rPr>
              <a:t>coast </a:t>
            </a:r>
            <a:r>
              <a:rPr lang="en-US" sz="2200" spc="-5" dirty="0">
                <a:latin typeface="Arial"/>
                <a:cs typeface="Arial"/>
              </a:rPr>
              <a:t>are  directly </a:t>
            </a:r>
            <a:r>
              <a:rPr lang="en-US" sz="2200" dirty="0">
                <a:latin typeface="Arial"/>
                <a:cs typeface="Arial"/>
              </a:rPr>
              <a:t>participating </a:t>
            </a:r>
            <a:r>
              <a:rPr lang="en-US" sz="2200" spc="-5" dirty="0">
                <a:latin typeface="Arial"/>
                <a:cs typeface="Arial"/>
              </a:rPr>
              <a:t>in  international production</a:t>
            </a:r>
          </a:p>
          <a:p>
            <a:pPr lvl="1"/>
            <a:r>
              <a:rPr lang="en-US" sz="2200" spc="-5" dirty="0">
                <a:latin typeface="Arial"/>
                <a:cs typeface="Arial"/>
              </a:rPr>
              <a:t>They absorbed a great number of surplus </a:t>
            </a:r>
            <a:r>
              <a:rPr lang="en-US" sz="2200" spc="-5" dirty="0" err="1">
                <a:latin typeface="Arial"/>
                <a:cs typeface="Arial"/>
              </a:rPr>
              <a:t>labour</a:t>
            </a:r>
            <a:r>
              <a:rPr lang="en-US" sz="2200" spc="-5" dirty="0">
                <a:latin typeface="Arial"/>
                <a:cs typeface="Arial"/>
              </a:rPr>
              <a:t> from the countryside and brought the rural economy up</a:t>
            </a:r>
            <a:endParaRPr lang="en-US" sz="2200" dirty="0"/>
          </a:p>
        </p:txBody>
      </p:sp>
    </p:spTree>
    <p:extLst>
      <p:ext uri="{BB962C8B-B14F-4D97-AF65-F5344CB8AC3E}">
        <p14:creationId xmlns:p14="http://schemas.microsoft.com/office/powerpoint/2010/main" val="27903629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TotalTime>
  <Words>1109</Words>
  <Application>Microsoft Office PowerPoint</Application>
  <PresentationFormat>Widescreen</PresentationFormat>
  <Paragraphs>73</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Trebuchet MS</vt:lpstr>
      <vt:lpstr>Office Theme</vt:lpstr>
      <vt:lpstr>Chinese Urbanisation </vt:lpstr>
      <vt:lpstr>PowerPoint Presentation</vt:lpstr>
      <vt:lpstr>Characteristics of China Urbanisation </vt:lpstr>
      <vt:lpstr>Characteristics of China Urbanisation</vt:lpstr>
      <vt:lpstr>Characteristics of China Urbanisation </vt:lpstr>
      <vt:lpstr>Overview of Urbanisation – Post 1978 </vt:lpstr>
      <vt:lpstr>The new  urban system in  China            </vt:lpstr>
      <vt:lpstr>The new urban system in  China</vt:lpstr>
      <vt:lpstr>The new urban system in  China</vt:lpstr>
      <vt:lpstr>The new urban system in  China</vt:lpstr>
      <vt:lpstr>The process</vt:lpstr>
      <vt:lpstr>The Process</vt:lpstr>
      <vt:lpstr>The Process</vt:lpstr>
      <vt:lpstr>Basic Process of Urbanisation  </vt:lpstr>
      <vt:lpstr>China Urbanisation Characteristics</vt:lpstr>
      <vt:lpstr>China Urbanisation Characteristics</vt:lpstr>
      <vt:lpstr> China Hukou System</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Chinese Urbanisation </dc:title>
  <dc:creator>Paramita Rahayu</dc:creator>
  <cp:lastModifiedBy>Paramita Rahayu</cp:lastModifiedBy>
  <cp:revision>5</cp:revision>
  <dcterms:created xsi:type="dcterms:W3CDTF">2021-11-01T06:59:36Z</dcterms:created>
  <dcterms:modified xsi:type="dcterms:W3CDTF">2021-11-01T10:02:13Z</dcterms:modified>
</cp:coreProperties>
</file>