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81" r:id="rId11"/>
    <p:sldId id="285" r:id="rId12"/>
    <p:sldId id="284" r:id="rId13"/>
    <p:sldId id="286" r:id="rId14"/>
    <p:sldId id="283" r:id="rId15"/>
    <p:sldId id="264" r:id="rId16"/>
    <p:sldId id="265" r:id="rId17"/>
    <p:sldId id="267" r:id="rId18"/>
    <p:sldId id="266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28.wmf"/><Relationship Id="rId1" Type="http://schemas.openxmlformats.org/officeDocument/2006/relationships/image" Target="../media/image37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3DE0-15E9-43CB-8A0B-E4D88A314598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9312-8235-40DF-A445-B3EA71811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1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5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image" Target="../media/image36.wmf"/><Relationship Id="rId10" Type="http://schemas.openxmlformats.org/officeDocument/2006/relationships/image" Target="../media/image28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39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INTEGRAL FUNGSI TRANSENDEN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C00000"/>
                </a:solidFill>
              </a:rPr>
              <a:t>Memahami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definisi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fungsi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transenden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C00000"/>
                </a:solidFill>
              </a:rPr>
              <a:t>Menentukan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turunan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dan</a:t>
            </a:r>
            <a:r>
              <a:rPr lang="en-US" dirty="0" smtClean="0">
                <a:solidFill>
                  <a:srgbClr val="C00000"/>
                </a:solidFill>
              </a:rPr>
              <a:t> integral </a:t>
            </a:r>
            <a:r>
              <a:rPr lang="en-US" dirty="0" err="1" smtClean="0">
                <a:solidFill>
                  <a:srgbClr val="C00000"/>
                </a:solidFill>
              </a:rPr>
              <a:t>fungsi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transenden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Ingat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Carilah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logaritmik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Tentukan</a:t>
            </a:r>
            <a:r>
              <a:rPr lang="en-US" dirty="0" smtClean="0"/>
              <a:t> integral </a:t>
            </a:r>
            <a:r>
              <a:rPr lang="en-US" dirty="0" err="1" smtClean="0"/>
              <a:t>berikut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1066800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2" name="Equation" r:id="rId3" imgW="228600" imgH="393480" progId="Equation.3">
                  <p:embed/>
                </p:oleObj>
              </mc:Choice>
              <mc:Fallback>
                <p:oleObj name="Equation" r:id="rId3" imgW="228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066800"/>
                        <a:ext cx="381000" cy="656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914400" y="1828800"/>
          <a:ext cx="32575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3" name="Equation" r:id="rId5" imgW="1587240" imgH="241200" progId="Equation.3">
                  <p:embed/>
                </p:oleObj>
              </mc:Choice>
              <mc:Fallback>
                <p:oleObj name="Equation" r:id="rId5" imgW="15872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2575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24200" y="2819400"/>
          <a:ext cx="22415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" name="Equation" r:id="rId7" imgW="1091880" imgH="469800" progId="Equation.3">
                  <p:embed/>
                </p:oleObj>
              </mc:Choice>
              <mc:Fallback>
                <p:oleObj name="Equation" r:id="rId7" imgW="109188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224155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526088" y="4171950"/>
          <a:ext cx="1276350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5" name="Equation" r:id="rId9" imgW="622080" imgH="838080" progId="Equation.3">
                  <p:embed/>
                </p:oleObj>
              </mc:Choice>
              <mc:Fallback>
                <p:oleObj name="Equation" r:id="rId9" imgW="62208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4171950"/>
                        <a:ext cx="1276350" cy="172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60960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</a:t>
            </a:r>
            <a:r>
              <a:rPr lang="en-US" sz="3200" dirty="0" err="1" smtClean="0"/>
              <a:t>Carilah</a:t>
            </a:r>
            <a:r>
              <a:rPr lang="en-US" sz="3200" dirty="0" smtClean="0"/>
              <a:t>         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133600" y="6019800"/>
          <a:ext cx="3810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name="Equation" r:id="rId11" imgW="228600" imgH="393480" progId="Equation.3">
                  <p:embed/>
                </p:oleObj>
              </mc:Choice>
              <mc:Fallback>
                <p:oleObj name="Equation" r:id="rId11" imgW="2286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6019800"/>
                        <a:ext cx="3810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657600" y="5708650"/>
          <a:ext cx="264106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Equation" r:id="rId12" imgW="583920" imgH="253800" progId="Equation.3">
                  <p:embed/>
                </p:oleObj>
              </mc:Choice>
              <mc:Fallback>
                <p:oleObj name="Equation" r:id="rId12" imgW="58392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708650"/>
                        <a:ext cx="2641062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Ingat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Carilah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1066800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3" imgW="228600" imgH="393480" progId="Equation.3">
                  <p:embed/>
                </p:oleObj>
              </mc:Choice>
              <mc:Fallback>
                <p:oleObj name="Equation" r:id="rId3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066800"/>
                        <a:ext cx="381000" cy="656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066651"/>
              </p:ext>
            </p:extLst>
          </p:nvPr>
        </p:nvGraphicFramePr>
        <p:xfrm>
          <a:off x="625475" y="1751542"/>
          <a:ext cx="7893050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5" imgW="3848040" imgH="1422360" progId="Equation.3">
                  <p:embed/>
                </p:oleObj>
              </mc:Choice>
              <mc:Fallback>
                <p:oleObj name="Equation" r:id="rId5" imgW="38480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1751542"/>
                        <a:ext cx="7893050" cy="291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2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274638"/>
            <a:ext cx="8229600" cy="4525963"/>
          </a:xfrm>
        </p:spPr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diferensial</a:t>
            </a:r>
            <a:r>
              <a:rPr lang="en-US" dirty="0"/>
              <a:t> </a:t>
            </a:r>
            <a:r>
              <a:rPr lang="en-US" dirty="0" err="1"/>
              <a:t>logaritmik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endParaRPr lang="en-GB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81113"/>
              </p:ext>
            </p:extLst>
          </p:nvPr>
        </p:nvGraphicFramePr>
        <p:xfrm>
          <a:off x="684936" y="1417638"/>
          <a:ext cx="7745552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3" imgW="6692760" imgH="4406760" progId="Equation.3">
                  <p:embed/>
                </p:oleObj>
              </mc:Choice>
              <mc:Fallback>
                <p:oleObj name="Equation" r:id="rId3" imgW="6692760" imgH="440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936" y="1417638"/>
                        <a:ext cx="7745552" cy="510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6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Ingat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Carilah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logaritmik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Tentukan</a:t>
            </a:r>
            <a:r>
              <a:rPr lang="en-US" dirty="0" smtClean="0"/>
              <a:t> integral </a:t>
            </a:r>
            <a:r>
              <a:rPr lang="en-US" dirty="0" err="1" smtClean="0"/>
              <a:t>berikut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1066800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3" imgW="228600" imgH="393480" progId="Equation.3">
                  <p:embed/>
                </p:oleObj>
              </mc:Choice>
              <mc:Fallback>
                <p:oleObj name="Equation" r:id="rId3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066800"/>
                        <a:ext cx="381000" cy="656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914400" y="1828800"/>
          <a:ext cx="32575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5" imgW="1587240" imgH="241200" progId="Equation.3">
                  <p:embed/>
                </p:oleObj>
              </mc:Choice>
              <mc:Fallback>
                <p:oleObj name="Equation" r:id="rId5" imgW="1587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2575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24200" y="2819400"/>
          <a:ext cx="22415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7" imgW="1091880" imgH="469800" progId="Equation.3">
                  <p:embed/>
                </p:oleObj>
              </mc:Choice>
              <mc:Fallback>
                <p:oleObj name="Equation" r:id="rId7" imgW="1091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224155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60960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</a:t>
            </a:r>
            <a:endParaRPr lang="en-US" sz="3200" dirty="0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849612"/>
              </p:ext>
            </p:extLst>
          </p:nvPr>
        </p:nvGraphicFramePr>
        <p:xfrm>
          <a:off x="3657600" y="5722938"/>
          <a:ext cx="264106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9" imgW="583920" imgH="253800" progId="Equation.3">
                  <p:embed/>
                </p:oleObj>
              </mc:Choice>
              <mc:Fallback>
                <p:oleObj name="Equation" r:id="rId9" imgW="583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722938"/>
                        <a:ext cx="2641062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2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4897"/>
              </p:ext>
            </p:extLst>
          </p:nvPr>
        </p:nvGraphicFramePr>
        <p:xfrm>
          <a:off x="76200" y="-152400"/>
          <a:ext cx="9172575" cy="792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6413400" imgH="5537160" progId="Equation.3">
                  <p:embed/>
                </p:oleObj>
              </mc:Choice>
              <mc:Fallback>
                <p:oleObj name="Equation" r:id="rId3" imgW="6413400" imgH="553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-152400"/>
                        <a:ext cx="9172575" cy="79279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56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r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a&gt;0 </a:t>
            </a:r>
            <a:r>
              <a:rPr lang="en-US" dirty="0" err="1" smtClean="0"/>
              <a:t>dan</a:t>
            </a:r>
            <a:r>
              <a:rPr lang="en-US" dirty="0" smtClean="0"/>
              <a:t> a≠1,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err="1" smtClean="0"/>
              <a:t>Definisi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a&gt;0 </a:t>
            </a:r>
            <a:r>
              <a:rPr lang="en-US" dirty="0" err="1" smtClean="0"/>
              <a:t>dan</a:t>
            </a:r>
            <a:r>
              <a:rPr lang="en-US" dirty="0" smtClean="0"/>
              <a:t> a≠1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Daerah </a:t>
            </a:r>
            <a:r>
              <a:rPr lang="en-US" sz="2800" dirty="0" err="1" smtClean="0"/>
              <a:t>asal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   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           &amp;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hasilnya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599" y="2286000"/>
          <a:ext cx="500803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3" imgW="2145960" imgH="228600" progId="Equation.3">
                  <p:embed/>
                </p:oleObj>
              </mc:Choice>
              <mc:Fallback>
                <p:oleObj name="Equation" r:id="rId3" imgW="2145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2286000"/>
                        <a:ext cx="5008034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33400" y="3429000"/>
          <a:ext cx="3081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5" imgW="1320480" imgH="228600" progId="Equation.3">
                  <p:embed/>
                </p:oleObj>
              </mc:Choice>
              <mc:Fallback>
                <p:oleObj name="Equation" r:id="rId5" imgW="1320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308133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09600" y="5105400"/>
          <a:ext cx="1524000" cy="50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7" imgW="609480" imgH="203040" progId="Equation.3">
                  <p:embed/>
                </p:oleObj>
              </mc:Choice>
              <mc:Fallback>
                <p:oleObj name="Equation" r:id="rId7" imgW="609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1524000" cy="5085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200400" y="5638800"/>
          <a:ext cx="44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9" imgW="177480" imgH="203040" progId="Equation.3">
                  <p:embed/>
                </p:oleObj>
              </mc:Choice>
              <mc:Fallback>
                <p:oleObj name="Equation" r:id="rId9" imgW="1774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638800"/>
                        <a:ext cx="444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616450" y="5791200"/>
          <a:ext cx="102235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11" imgW="507960" imgH="203040" progId="Equation.3">
                  <p:embed/>
                </p:oleObj>
              </mc:Choice>
              <mc:Fallback>
                <p:oleObj name="Equation" r:id="rId11" imgW="5079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5791200"/>
                        <a:ext cx="1022350" cy="40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8235950" y="5791200"/>
          <a:ext cx="7921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13" imgW="393480" imgH="203040" progId="Equation.3">
                  <p:embed/>
                </p:oleObj>
              </mc:Choice>
              <mc:Fallback>
                <p:oleObj name="Equation" r:id="rId13" imgW="3934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5950" y="5791200"/>
                        <a:ext cx="7921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Teorema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2209800"/>
          <a:ext cx="18669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3" imgW="799920" imgH="1638000" progId="Equation.3">
                  <p:embed/>
                </p:oleObj>
              </mc:Choice>
              <mc:Fallback>
                <p:oleObj name="Equation" r:id="rId3" imgW="799920" imgH="163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1866900" cy="382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600200"/>
            <a:ext cx="822960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u =f(x)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diturunkan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Fungsi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monoton</a:t>
            </a:r>
            <a:r>
              <a:rPr lang="en-US" sz="2800" dirty="0" smtClean="0"/>
              <a:t> </a:t>
            </a:r>
            <a:r>
              <a:rPr lang="en-US" sz="2800" dirty="0" err="1" smtClean="0"/>
              <a:t>naik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asalnya</a:t>
            </a:r>
            <a:r>
              <a:rPr lang="en-US" sz="2800" dirty="0" smtClean="0"/>
              <a:t> </a:t>
            </a:r>
            <a:r>
              <a:rPr lang="en-US" sz="2800" dirty="0" err="1" smtClean="0"/>
              <a:t>shg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balikannya</a:t>
            </a:r>
            <a:r>
              <a:rPr lang="en-US" sz="2800" dirty="0" smtClean="0"/>
              <a:t> </a:t>
            </a:r>
            <a:r>
              <a:rPr lang="en-US" sz="2800" dirty="0" err="1" smtClean="0"/>
              <a:t>dijamin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b="1" dirty="0" err="1" smtClean="0"/>
              <a:t>Definisi</a:t>
            </a:r>
            <a:r>
              <a:rPr lang="en-US" sz="2800" b="1" dirty="0" smtClean="0"/>
              <a:t>:</a:t>
            </a:r>
          </a:p>
          <a:p>
            <a:pPr marL="0" indent="0">
              <a:buNone/>
            </a:pPr>
            <a:r>
              <a:rPr lang="en-US" sz="2800" dirty="0" err="1" smtClean="0"/>
              <a:t>Balikan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eksponen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    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eksponen</a:t>
            </a:r>
            <a:r>
              <a:rPr lang="en-US" sz="2800" dirty="0" smtClean="0"/>
              <a:t> </a:t>
            </a:r>
            <a:r>
              <a:rPr lang="en-US" sz="2800" dirty="0" err="1" smtClean="0"/>
              <a:t>asli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                              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1600200"/>
          <a:ext cx="7350126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7" name="Equation" r:id="rId3" imgW="3149280" imgH="241200" progId="Equation.3">
                  <p:embed/>
                </p:oleObj>
              </mc:Choice>
              <mc:Fallback>
                <p:oleObj name="Equation" r:id="rId3" imgW="31492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7350126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2"/>
          <p:cNvGraphicFramePr>
            <a:graphicFrameLocks noChangeAspect="1"/>
          </p:cNvGraphicFramePr>
          <p:nvPr/>
        </p:nvGraphicFramePr>
        <p:xfrm>
          <a:off x="5715000" y="2133600"/>
          <a:ext cx="27860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Equation" r:id="rId5" imgW="1193760" imgH="241200" progId="Equation.3">
                  <p:embed/>
                </p:oleObj>
              </mc:Choice>
              <mc:Fallback>
                <p:oleObj name="Equation" r:id="rId5" imgW="11937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133600"/>
                        <a:ext cx="2786062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295275" y="2743200"/>
          <a:ext cx="59563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7" imgW="2552400" imgH="393480" progId="Equation.3">
                  <p:embed/>
                </p:oleObj>
              </mc:Choice>
              <mc:Fallback>
                <p:oleObj name="Equation" r:id="rId7" imgW="2552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2743200"/>
                        <a:ext cx="595630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600200" y="3657600"/>
          <a:ext cx="44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9" imgW="177480" imgH="203040" progId="Equation.3">
                  <p:embed/>
                </p:oleObj>
              </mc:Choice>
              <mc:Fallback>
                <p:oleObj name="Equation" r:id="rId9" imgW="1774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57600"/>
                        <a:ext cx="444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105400" y="5105400"/>
          <a:ext cx="44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11" imgW="177480" imgH="203040" progId="Equation.3">
                  <p:embed/>
                </p:oleObj>
              </mc:Choice>
              <mc:Fallback>
                <p:oleObj name="Equation" r:id="rId11" imgW="1774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105400"/>
                        <a:ext cx="444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572000" y="5562600"/>
          <a:ext cx="23177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12" imgW="927000" imgH="241200" progId="Equation.3">
                  <p:embed/>
                </p:oleObj>
              </mc:Choice>
              <mc:Fallback>
                <p:oleObj name="Equation" r:id="rId12" imgW="9270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562600"/>
                        <a:ext cx="23177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533400" y="6019800"/>
          <a:ext cx="4921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14" imgW="1968480" imgH="228600" progId="Equation.3">
                  <p:embed/>
                </p:oleObj>
              </mc:Choice>
              <mc:Fallback>
                <p:oleObj name="Equation" r:id="rId14" imgW="19684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019800"/>
                        <a:ext cx="4921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Daerah </a:t>
            </a:r>
            <a:r>
              <a:rPr lang="en-US" sz="2800" dirty="0" err="1" smtClean="0"/>
              <a:t>hasil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(0,∞)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asal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                </a:t>
            </a:r>
          </a:p>
          <a:p>
            <a:pPr marL="0" indent="0">
              <a:buNone/>
            </a:pPr>
            <a:r>
              <a:rPr lang="en-US" sz="2800" dirty="0" smtClean="0"/>
              <a:t>            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(0,∞)</a:t>
            </a:r>
          </a:p>
          <a:p>
            <a:pPr>
              <a:buNone/>
            </a:pPr>
            <a:r>
              <a:rPr lang="en-US" sz="2800" b="1" dirty="0" smtClean="0"/>
              <a:t>TEOREMA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 a&gt;0 , a≠1, </a:t>
            </a:r>
            <a:r>
              <a:rPr lang="en-US" sz="2800" dirty="0" err="1" smtClean="0"/>
              <a:t>dan</a:t>
            </a:r>
            <a:r>
              <a:rPr lang="en-US" sz="2800" dirty="0" smtClean="0"/>
              <a:t> x </a:t>
            </a:r>
            <a:r>
              <a:rPr lang="en-US" sz="2800" dirty="0" err="1" smtClean="0"/>
              <a:t>bil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                   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Sehingga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                  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diturunkan,maka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33400" y="3581400"/>
          <a:ext cx="2747434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Equation" r:id="rId3" imgW="1498320" imgH="914400" progId="Equation.3">
                  <p:embed/>
                </p:oleObj>
              </mc:Choice>
              <mc:Fallback>
                <p:oleObj name="Equation" r:id="rId3" imgW="149832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2747434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514600" y="1600200"/>
          <a:ext cx="44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Equation" r:id="rId5" imgW="177480" imgH="203040" progId="Equation.3">
                  <p:embed/>
                </p:oleObj>
              </mc:Choice>
              <mc:Fallback>
                <p:oleObj name="Equation" r:id="rId5" imgW="1774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0200"/>
                        <a:ext cx="444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533400" y="2057400"/>
          <a:ext cx="1016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Equation" r:id="rId7" imgW="406080" imgH="228600" progId="Equation.3">
                  <p:embed/>
                </p:oleObj>
              </mc:Choice>
              <mc:Fallback>
                <p:oleObj name="Equation" r:id="rId7" imgW="4060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1016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600200" y="5257800"/>
          <a:ext cx="11874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Equation" r:id="rId9" imgW="647640" imgH="228600" progId="Equation.3">
                  <p:embed/>
                </p:oleObj>
              </mc:Choice>
              <mc:Fallback>
                <p:oleObj name="Equation" r:id="rId9" imgW="6476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257800"/>
                        <a:ext cx="11874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733800" y="5029200"/>
          <a:ext cx="54705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Equation" r:id="rId11" imgW="2984400" imgH="393480" progId="Equation.3">
                  <p:embed/>
                </p:oleObj>
              </mc:Choice>
              <mc:Fallback>
                <p:oleObj name="Equation" r:id="rId11" imgW="29844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29200"/>
                        <a:ext cx="547052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2057400" y="5562600"/>
          <a:ext cx="37941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13" imgW="2070000" imgH="393480" progId="Equation.3">
                  <p:embed/>
                </p:oleObj>
              </mc:Choice>
              <mc:Fallback>
                <p:oleObj name="Equation" r:id="rId13" imgW="20700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562600"/>
                        <a:ext cx="379412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1219200" y="6332537"/>
          <a:ext cx="14668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tion" r:id="rId15" imgW="799920" imgH="203040" progId="Equation.3">
                  <p:embed/>
                </p:oleObj>
              </mc:Choice>
              <mc:Fallback>
                <p:oleObj name="Equation" r:id="rId15" imgW="79992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332537"/>
                        <a:ext cx="14668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272212" y="6135688"/>
          <a:ext cx="24907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Equation" r:id="rId17" imgW="1358640" imgH="393480" progId="Equation.3">
                  <p:embed/>
                </p:oleObj>
              </mc:Choice>
              <mc:Fallback>
                <p:oleObj name="Equation" r:id="rId17" imgW="135864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2" y="6135688"/>
                        <a:ext cx="2490788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integral </a:t>
            </a:r>
            <a:r>
              <a:rPr lang="en-US" dirty="0" err="1" smtClean="0"/>
              <a:t>dari</a:t>
            </a:r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919931"/>
              </p:ext>
            </p:extLst>
          </p:nvPr>
        </p:nvGraphicFramePr>
        <p:xfrm>
          <a:off x="478971" y="2133600"/>
          <a:ext cx="5754687" cy="518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3073320" imgH="2768400" progId="Equation.3">
                  <p:embed/>
                </p:oleObj>
              </mc:Choice>
              <mc:Fallback>
                <p:oleObj name="Equation" r:id="rId3" imgW="3073320" imgH="2768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71" y="2133600"/>
                        <a:ext cx="5754687" cy="5187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8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Transenden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: </a:t>
            </a:r>
            <a:r>
              <a:rPr lang="en-US" dirty="0" err="1" smtClean="0"/>
              <a:t>polinom</a:t>
            </a:r>
            <a:r>
              <a:rPr lang="en-US" dirty="0" smtClean="0"/>
              <a:t>,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akar</a:t>
            </a:r>
            <a:r>
              <a:rPr lang="en-US" dirty="0" smtClean="0"/>
              <a:t>, </a:t>
            </a:r>
            <a:r>
              <a:rPr lang="en-US" dirty="0" err="1" smtClean="0"/>
              <a:t>mutlak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transenden</a:t>
            </a:r>
            <a:r>
              <a:rPr lang="en-US" dirty="0" smtClean="0"/>
              <a:t>: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Logaritma</a:t>
            </a:r>
            <a:r>
              <a:rPr lang="en-US" b="1" dirty="0" smtClean="0"/>
              <a:t> </a:t>
            </a:r>
            <a:r>
              <a:rPr lang="en-US" b="1" dirty="0" err="1" smtClean="0"/>
              <a:t>Asli</a:t>
            </a:r>
            <a:r>
              <a:rPr lang="en-US" b="1" dirty="0" smtClean="0"/>
              <a:t> (</a:t>
            </a:r>
            <a:r>
              <a:rPr lang="en-US" b="1" dirty="0" err="1" smtClean="0"/>
              <a:t>ln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Definisi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,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pendeferensialan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2590800"/>
          <a:ext cx="1371600" cy="9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698400" imgH="482400" progId="Equation.3">
                  <p:embed/>
                </p:oleObj>
              </mc:Choice>
              <mc:Fallback>
                <p:oleObj name="Equation" r:id="rId3" imgW="6984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90800"/>
                        <a:ext cx="1371600" cy="9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3400" y="4419600"/>
          <a:ext cx="334168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1701720" imgH="482400" progId="Equation.3">
                  <p:embed/>
                </p:oleObj>
              </mc:Choice>
              <mc:Fallback>
                <p:oleObj name="Equation" r:id="rId5" imgW="170172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3341688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9200" y="5334000"/>
          <a:ext cx="15716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7" imgW="799920" imgH="203040" progId="Equation.3">
                  <p:embed/>
                </p:oleObj>
              </mc:Choice>
              <mc:Fallback>
                <p:oleObj name="Equation" r:id="rId7" imgW="7999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0"/>
                        <a:ext cx="15716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038600" y="4953000"/>
          <a:ext cx="1919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9" imgW="977760" imgH="393480" progId="Equation.3">
                  <p:embed/>
                </p:oleObj>
              </mc:Choice>
              <mc:Fallback>
                <p:oleObj name="Equation" r:id="rId9" imgW="977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3000"/>
                        <a:ext cx="1919288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Logaritma</a:t>
            </a:r>
            <a:r>
              <a:rPr lang="en-US" b="1" dirty="0" smtClean="0"/>
              <a:t> </a:t>
            </a:r>
            <a:r>
              <a:rPr lang="en-US" b="1" dirty="0" err="1" smtClean="0"/>
              <a:t>Asli</a:t>
            </a:r>
            <a:r>
              <a:rPr lang="en-US" b="1" dirty="0" smtClean="0"/>
              <a:t> (</a:t>
            </a:r>
            <a:r>
              <a:rPr lang="en-US" b="1" dirty="0" err="1" smtClean="0"/>
              <a:t>ln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Teorema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bilangan-bilangan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r>
              <a:rPr lang="en-US" dirty="0" smtClean="0"/>
              <a:t>4.   ln1=0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90600" y="3384550"/>
          <a:ext cx="20955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1066680" imgH="177480" progId="Equation.3">
                  <p:embed/>
                </p:oleObj>
              </mc:Choice>
              <mc:Fallback>
                <p:oleObj name="Equation" r:id="rId3" imgW="106668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84550"/>
                        <a:ext cx="20955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81618"/>
              </p:ext>
            </p:extLst>
          </p:nvPr>
        </p:nvGraphicFramePr>
        <p:xfrm>
          <a:off x="-3586163" y="2192338"/>
          <a:ext cx="11249026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5727600" imgH="1981080" progId="Equation.3">
                  <p:embed/>
                </p:oleObj>
              </mc:Choice>
              <mc:Fallback>
                <p:oleObj name="Equation" r:id="rId5" imgW="5727600" imgH="1981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586163" y="2192338"/>
                        <a:ext cx="11249026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3"/>
          <p:cNvGraphicFramePr>
            <a:graphicFrameLocks noChangeAspect="1"/>
          </p:cNvGraphicFramePr>
          <p:nvPr/>
        </p:nvGraphicFramePr>
        <p:xfrm>
          <a:off x="1066800" y="4530725"/>
          <a:ext cx="15716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799920" imgH="203040" progId="Equation.3">
                  <p:embed/>
                </p:oleObj>
              </mc:Choice>
              <mc:Fallback>
                <p:oleObj name="Equation" r:id="rId7" imgW="79992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30725"/>
                        <a:ext cx="15716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Logaritma</a:t>
            </a:r>
            <a:r>
              <a:rPr lang="en-US" b="1" dirty="0" smtClean="0"/>
              <a:t> </a:t>
            </a:r>
            <a:r>
              <a:rPr lang="en-US" b="1" dirty="0" err="1" smtClean="0"/>
              <a:t>Asli</a:t>
            </a:r>
            <a:r>
              <a:rPr lang="en-US" b="1" dirty="0" smtClean="0"/>
              <a:t> (</a:t>
            </a:r>
            <a:r>
              <a:rPr lang="en-US" b="1" dirty="0" err="1" smtClean="0"/>
              <a:t>ln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interval (0,∞)</a:t>
            </a:r>
          </a:p>
          <a:p>
            <a:pPr>
              <a:buNone/>
            </a:pP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sb</a:t>
            </a:r>
            <a:r>
              <a:rPr lang="en-US" dirty="0" smtClean="0"/>
              <a:t> x </a:t>
            </a:r>
            <a:r>
              <a:rPr lang="en-US" dirty="0" err="1" smtClean="0"/>
              <a:t>pada</a:t>
            </a:r>
            <a:r>
              <a:rPr lang="en-US" dirty="0" smtClean="0"/>
              <a:t> (0,1)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sb</a:t>
            </a:r>
            <a:r>
              <a:rPr lang="en-US" dirty="0" smtClean="0"/>
              <a:t> y</a:t>
            </a:r>
            <a:endParaRPr lang="en-US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85800" y="3352800"/>
          <a:ext cx="3916362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993680" imgH="812520" progId="Equation.3">
                  <p:embed/>
                </p:oleObj>
              </mc:Choice>
              <mc:Fallback>
                <p:oleObj name="Equation" r:id="rId3" imgW="199368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3916362" cy="159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096000" y="2819400"/>
            <a:ext cx="0" cy="365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4495800"/>
            <a:ext cx="365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135974" y="3342807"/>
            <a:ext cx="2363449" cy="3087973"/>
          </a:xfrm>
          <a:custGeom>
            <a:avLst/>
            <a:gdLst>
              <a:gd name="connsiteX0" fmla="*/ 54964 w 2363449"/>
              <a:gd name="connsiteY0" fmla="*/ 3087973 h 3087973"/>
              <a:gd name="connsiteX1" fmla="*/ 84944 w 2363449"/>
              <a:gd name="connsiteY1" fmla="*/ 1469036 h 3087973"/>
              <a:gd name="connsiteX2" fmla="*/ 564629 w 2363449"/>
              <a:gd name="connsiteY2" fmla="*/ 899409 h 3087973"/>
              <a:gd name="connsiteX3" fmla="*/ 2363449 w 2363449"/>
              <a:gd name="connsiteY3" fmla="*/ 0 h 30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3449" h="3087973">
                <a:moveTo>
                  <a:pt x="54964" y="3087973"/>
                </a:moveTo>
                <a:cubicBezTo>
                  <a:pt x="27482" y="2460885"/>
                  <a:pt x="0" y="1833797"/>
                  <a:pt x="84944" y="1469036"/>
                </a:cubicBezTo>
                <a:cubicBezTo>
                  <a:pt x="169888" y="1104275"/>
                  <a:pt x="184878" y="1144248"/>
                  <a:pt x="564629" y="899409"/>
                </a:cubicBezTo>
                <a:cubicBezTo>
                  <a:pt x="944380" y="654570"/>
                  <a:pt x="1653914" y="327285"/>
                  <a:pt x="236344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84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=</a:t>
            </a:r>
            <a:r>
              <a:rPr lang="en-US" dirty="0" err="1" smtClean="0"/>
              <a:t>lnx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53000" y="2438400"/>
            <a:ext cx="297180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Eksponen</a:t>
            </a:r>
            <a:r>
              <a:rPr lang="en-US" b="1" dirty="0" smtClean="0"/>
              <a:t> </a:t>
            </a:r>
            <a:r>
              <a:rPr lang="en-US" b="1" dirty="0" err="1" smtClean="0"/>
              <a:t>Asli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monoton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b="1" dirty="0" err="1" smtClean="0"/>
              <a:t>Definisi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exp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Grafik</a:t>
            </a:r>
            <a:r>
              <a:rPr lang="en-US" dirty="0" smtClean="0"/>
              <a:t> y=exp(x)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y=</a:t>
            </a:r>
            <a:r>
              <a:rPr lang="en-US" dirty="0" err="1" smtClean="0"/>
              <a:t>ln</a:t>
            </a:r>
            <a:r>
              <a:rPr lang="en-US" dirty="0" smtClean="0"/>
              <a:t> x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y=x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4953000"/>
          <a:ext cx="254476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1295280" imgH="203040" progId="Equation.3">
                  <p:embed/>
                </p:oleObj>
              </mc:Choice>
              <mc:Fallback>
                <p:oleObj name="Equation" r:id="rId3" imgW="12952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953000"/>
                        <a:ext cx="2544762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Eksponen</a:t>
            </a:r>
            <a:r>
              <a:rPr lang="en-US" b="1" dirty="0" smtClean="0"/>
              <a:t> </a:t>
            </a:r>
            <a:r>
              <a:rPr lang="en-US" b="1" dirty="0" err="1" smtClean="0"/>
              <a:t>Asli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Huruf</a:t>
            </a:r>
            <a:r>
              <a:rPr lang="en-US" dirty="0" smtClean="0"/>
              <a:t> e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e =1. </a:t>
            </a:r>
            <a:r>
              <a:rPr lang="en-US" dirty="0" err="1" smtClean="0"/>
              <a:t>Bilangan</a:t>
            </a:r>
            <a:r>
              <a:rPr lang="en-US" dirty="0" smtClean="0"/>
              <a:t> 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irasional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. e=2,718281828449045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1066800"/>
            <a:ext cx="0" cy="365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4800" y="3810000"/>
            <a:ext cx="365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 rot="5400000" flipH="1">
            <a:off x="590862" y="1009338"/>
            <a:ext cx="2363449" cy="3087973"/>
          </a:xfrm>
          <a:custGeom>
            <a:avLst/>
            <a:gdLst>
              <a:gd name="connsiteX0" fmla="*/ 54964 w 2363449"/>
              <a:gd name="connsiteY0" fmla="*/ 3087973 h 3087973"/>
              <a:gd name="connsiteX1" fmla="*/ 84944 w 2363449"/>
              <a:gd name="connsiteY1" fmla="*/ 1469036 h 3087973"/>
              <a:gd name="connsiteX2" fmla="*/ 564629 w 2363449"/>
              <a:gd name="connsiteY2" fmla="*/ 899409 h 3087973"/>
              <a:gd name="connsiteX3" fmla="*/ 2363449 w 2363449"/>
              <a:gd name="connsiteY3" fmla="*/ 0 h 30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3449" h="3087973">
                <a:moveTo>
                  <a:pt x="54964" y="3087973"/>
                </a:moveTo>
                <a:cubicBezTo>
                  <a:pt x="27482" y="2460885"/>
                  <a:pt x="0" y="1833797"/>
                  <a:pt x="84944" y="1469036"/>
                </a:cubicBezTo>
                <a:cubicBezTo>
                  <a:pt x="169888" y="1104275"/>
                  <a:pt x="184878" y="1144248"/>
                  <a:pt x="564629" y="899409"/>
                </a:cubicBezTo>
                <a:cubicBezTo>
                  <a:pt x="944380" y="654570"/>
                  <a:pt x="1653914" y="327285"/>
                  <a:pt x="2363449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y=exp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Eksponen</a:t>
            </a:r>
            <a:r>
              <a:rPr lang="en-US" b="1" dirty="0" smtClean="0"/>
              <a:t> </a:t>
            </a:r>
            <a:r>
              <a:rPr lang="en-US" b="1" dirty="0" err="1" smtClean="0"/>
              <a:t>Asli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e=1 </a:t>
            </a:r>
            <a:r>
              <a:rPr lang="en-US" dirty="0" err="1" smtClean="0"/>
              <a:t>maka</a:t>
            </a:r>
            <a:r>
              <a:rPr lang="en-US" dirty="0" smtClean="0"/>
              <a:t> exp(1)=exp(</a:t>
            </a:r>
            <a:r>
              <a:rPr lang="en-US" dirty="0" err="1" smtClean="0"/>
              <a:t>lne</a:t>
            </a:r>
            <a:r>
              <a:rPr lang="en-US" dirty="0" smtClean="0"/>
              <a:t>)=e</a:t>
            </a:r>
          </a:p>
          <a:p>
            <a:r>
              <a:rPr lang="en-US" dirty="0" err="1" smtClean="0"/>
              <a:t>Misal</a:t>
            </a:r>
            <a:r>
              <a:rPr lang="en-US" dirty="0" smtClean="0"/>
              <a:t>            </a:t>
            </a:r>
            <a:r>
              <a:rPr lang="en-US" dirty="0" err="1" smtClean="0"/>
              <a:t>maka</a:t>
            </a:r>
            <a:r>
              <a:rPr lang="en-US" dirty="0" smtClean="0"/>
              <a:t>                              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sehingga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      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endParaRPr lang="en-US" dirty="0" smtClean="0"/>
          </a:p>
          <a:p>
            <a:r>
              <a:rPr lang="en-US" dirty="0" err="1" smtClean="0"/>
              <a:t>Diperoleh</a:t>
            </a:r>
            <a:r>
              <a:rPr lang="en-US" dirty="0" smtClean="0"/>
              <a:t>                     </a:t>
            </a:r>
            <a:r>
              <a:rPr lang="en-US" dirty="0" err="1" smtClean="0"/>
              <a:t>dan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981200" y="2286000"/>
          <a:ext cx="7969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3" imgW="406080" imgH="228600" progId="Equation.3">
                  <p:embed/>
                </p:oleObj>
              </mc:Choice>
              <mc:Fallback>
                <p:oleObj name="Equation" r:id="rId3" imgW="4060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7969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86200" y="2074863"/>
          <a:ext cx="40100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5" imgW="2044440" imgH="419040" progId="Equation.3">
                  <p:embed/>
                </p:oleObj>
              </mc:Choice>
              <mc:Fallback>
                <p:oleObj name="Equation" r:id="rId5" imgW="20444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74863"/>
                        <a:ext cx="4010025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438400" y="2819400"/>
          <a:ext cx="12207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7" imgW="622080" imgH="241200" progId="Equation.3">
                  <p:embed/>
                </p:oleObj>
              </mc:Choice>
              <mc:Fallback>
                <p:oleObj name="Equation" r:id="rId7" imgW="6220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122078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3"/>
          <p:cNvGraphicFramePr>
            <a:graphicFrameLocks noChangeAspect="1"/>
          </p:cNvGraphicFramePr>
          <p:nvPr/>
        </p:nvGraphicFramePr>
        <p:xfrm>
          <a:off x="1471613" y="3452813"/>
          <a:ext cx="11191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9" imgW="571320" imgH="203040" progId="Equation.3">
                  <p:embed/>
                </p:oleObj>
              </mc:Choice>
              <mc:Fallback>
                <p:oleObj name="Equation" r:id="rId9" imgW="5713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3452813"/>
                        <a:ext cx="11191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629400" y="3429000"/>
          <a:ext cx="17192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1" imgW="876240" imgH="241200" progId="Equation.3">
                  <p:embed/>
                </p:oleObj>
              </mc:Choice>
              <mc:Fallback>
                <p:oleObj name="Equation" r:id="rId11" imgW="8762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429000"/>
                        <a:ext cx="1719262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565400" y="4002088"/>
          <a:ext cx="17700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3" imgW="901440" imgH="279360" progId="Equation.3">
                  <p:embed/>
                </p:oleObj>
              </mc:Choice>
              <mc:Fallback>
                <p:oleObj name="Equation" r:id="rId13" imgW="90144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4002088"/>
                        <a:ext cx="17700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032375" y="3962400"/>
          <a:ext cx="17938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15" imgW="914400" imgH="279360" progId="Equation.3">
                  <p:embed/>
                </p:oleObj>
              </mc:Choice>
              <mc:Fallback>
                <p:oleObj name="Equation" r:id="rId15" imgW="91440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3962400"/>
                        <a:ext cx="17938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446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Theme</vt:lpstr>
      <vt:lpstr>Equation</vt:lpstr>
      <vt:lpstr>INTEGRAL FUNGSI TRANSENDEN</vt:lpstr>
      <vt:lpstr>PowerPoint Presentation</vt:lpstr>
      <vt:lpstr>Fungsi Transenden</vt:lpstr>
      <vt:lpstr>1. Fungsi Logaritma Asli (ln)</vt:lpstr>
      <vt:lpstr>1. Fungsi Logaritma Asli (ln)</vt:lpstr>
      <vt:lpstr>1. Fungsi Logaritma Asli (ln)</vt:lpstr>
      <vt:lpstr>2. Fungsi Eksponen Asli</vt:lpstr>
      <vt:lpstr>2. Fungsi Eksponen Asli</vt:lpstr>
      <vt:lpstr>2. Fungsi Eksponen Asli</vt:lpstr>
      <vt:lpstr>Ingat</vt:lpstr>
      <vt:lpstr>Ingat</vt:lpstr>
      <vt:lpstr>PowerPoint Presentation</vt:lpstr>
      <vt:lpstr>Ingat</vt:lpstr>
      <vt:lpstr>PowerPoint Presentation</vt:lpstr>
      <vt:lpstr>Fungsi Eksponen Umum dan Logaritma Umum</vt:lpstr>
      <vt:lpstr>Fungsi Eksponen Umum dan Logaritma Umum</vt:lpstr>
      <vt:lpstr>Fungsi Eksponen Umum dan Logaritma Umum</vt:lpstr>
      <vt:lpstr>Fungsi Eksponen Umum dan Logaritma Umum</vt:lpstr>
      <vt:lpstr>Lat Soal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FUNGSI TRANSEDEN</dc:title>
  <dc:creator>Toshiba</dc:creator>
  <cp:lastModifiedBy>Windows User</cp:lastModifiedBy>
  <cp:revision>129</cp:revision>
  <dcterms:created xsi:type="dcterms:W3CDTF">2018-11-29T22:19:47Z</dcterms:created>
  <dcterms:modified xsi:type="dcterms:W3CDTF">2020-12-08T13:11:11Z</dcterms:modified>
</cp:coreProperties>
</file>