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sldIdLst>
    <p:sldId id="257" r:id="rId2"/>
    <p:sldId id="294" r:id="rId3"/>
    <p:sldId id="295" r:id="rId4"/>
    <p:sldId id="296" r:id="rId5"/>
    <p:sldId id="297" r:id="rId6"/>
    <p:sldId id="298" r:id="rId7"/>
    <p:sldId id="299" r:id="rId8"/>
    <p:sldId id="300" r:id="rId9"/>
    <p:sldId id="301" r:id="rId10"/>
    <p:sldId id="302" r:id="rId11"/>
    <p:sldId id="258" r:id="rId12"/>
    <p:sldId id="259" r:id="rId13"/>
    <p:sldId id="260" r:id="rId14"/>
    <p:sldId id="261" r:id="rId15"/>
    <p:sldId id="262" r:id="rId16"/>
    <p:sldId id="263" r:id="rId17"/>
    <p:sldId id="264" r:id="rId18"/>
    <p:sldId id="265" r:id="rId19"/>
    <p:sldId id="266" r:id="rId20"/>
    <p:sldId id="26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64D27B6-27B2-4D0F-9846-401BF7E860AF}" type="slidenum">
              <a:rPr lang="en-US" altLang="id-ID"/>
              <a:pPr/>
              <a:t>‹#›</a:t>
            </a:fld>
            <a:endParaRPr lang="en-US" altLang="id-ID"/>
          </a:p>
        </p:txBody>
      </p:sp>
    </p:spTree>
    <p:extLst>
      <p:ext uri="{BB962C8B-B14F-4D97-AF65-F5344CB8AC3E}">
        <p14:creationId xmlns:p14="http://schemas.microsoft.com/office/powerpoint/2010/main" val="1270816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614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614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fld id="{4D3BBB5D-2F67-48E6-9C61-63766FDF02B8}" type="slidenum">
              <a:rPr lang="en-US" altLang="en-US"/>
              <a:pPr/>
              <a:t>‹#›</a:t>
            </a:fld>
            <a:endParaRPr lang="en-US" altLang="en-US"/>
          </a:p>
        </p:txBody>
      </p:sp>
    </p:spTree>
    <p:extLst>
      <p:ext uri="{BB962C8B-B14F-4D97-AF65-F5344CB8AC3E}">
        <p14:creationId xmlns:p14="http://schemas.microsoft.com/office/powerpoint/2010/main" val="147535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1FFBA341-2488-4263-8F35-D489469D8E8F}" type="slidenum">
              <a:rPr lang="en-US" altLang="en-US"/>
              <a:pPr/>
              <a:t>‹#›</a:t>
            </a:fld>
            <a:endParaRPr lang="en-US" altLang="en-US"/>
          </a:p>
        </p:txBody>
      </p:sp>
    </p:spTree>
    <p:extLst>
      <p:ext uri="{BB962C8B-B14F-4D97-AF65-F5344CB8AC3E}">
        <p14:creationId xmlns:p14="http://schemas.microsoft.com/office/powerpoint/2010/main" val="23660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69A299E1-ED3E-47D0-96C5-D33AFFF62B10}" type="slidenum">
              <a:rPr lang="en-US" altLang="en-US"/>
              <a:pPr/>
              <a:t>‹#›</a:t>
            </a:fld>
            <a:endParaRPr lang="en-US" altLang="en-US"/>
          </a:p>
        </p:txBody>
      </p:sp>
    </p:spTree>
    <p:extLst>
      <p:ext uri="{BB962C8B-B14F-4D97-AF65-F5344CB8AC3E}">
        <p14:creationId xmlns:p14="http://schemas.microsoft.com/office/powerpoint/2010/main" val="112043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84F0D289-CB1B-4422-A84E-4258F92EB744}" type="slidenum">
              <a:rPr lang="en-US" altLang="en-US"/>
              <a:pPr/>
              <a:t>‹#›</a:t>
            </a:fld>
            <a:endParaRPr lang="en-US" altLang="en-US"/>
          </a:p>
        </p:txBody>
      </p:sp>
    </p:spTree>
    <p:extLst>
      <p:ext uri="{BB962C8B-B14F-4D97-AF65-F5344CB8AC3E}">
        <p14:creationId xmlns:p14="http://schemas.microsoft.com/office/powerpoint/2010/main" val="267908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FA4C4344-2A94-4D04-8A2C-7E4CC413505E}" type="slidenum">
              <a:rPr lang="en-US" altLang="en-US"/>
              <a:pPr/>
              <a:t>‹#›</a:t>
            </a:fld>
            <a:endParaRPr lang="en-US" altLang="en-US"/>
          </a:p>
        </p:txBody>
      </p:sp>
    </p:spTree>
    <p:extLst>
      <p:ext uri="{BB962C8B-B14F-4D97-AF65-F5344CB8AC3E}">
        <p14:creationId xmlns:p14="http://schemas.microsoft.com/office/powerpoint/2010/main" val="2315841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A2341751-A3B6-4B76-AB09-79C41FBC3867}" type="slidenum">
              <a:rPr lang="en-US" altLang="en-US"/>
              <a:pPr/>
              <a:t>‹#›</a:t>
            </a:fld>
            <a:endParaRPr lang="en-US" altLang="en-US"/>
          </a:p>
        </p:txBody>
      </p:sp>
    </p:spTree>
    <p:extLst>
      <p:ext uri="{BB962C8B-B14F-4D97-AF65-F5344CB8AC3E}">
        <p14:creationId xmlns:p14="http://schemas.microsoft.com/office/powerpoint/2010/main" val="316440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fld id="{5DFA582F-D0DB-4394-A776-6232D2D4F5DC}" type="slidenum">
              <a:rPr lang="en-US" altLang="en-US"/>
              <a:pPr/>
              <a:t>‹#›</a:t>
            </a:fld>
            <a:endParaRPr lang="en-US" altLang="en-US"/>
          </a:p>
        </p:txBody>
      </p:sp>
    </p:spTree>
    <p:extLst>
      <p:ext uri="{BB962C8B-B14F-4D97-AF65-F5344CB8AC3E}">
        <p14:creationId xmlns:p14="http://schemas.microsoft.com/office/powerpoint/2010/main" val="266725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fld id="{D807D6A6-1CAB-4039-8999-6C072DE29FC5}" type="slidenum">
              <a:rPr lang="en-US" altLang="en-US"/>
              <a:pPr/>
              <a:t>‹#›</a:t>
            </a:fld>
            <a:endParaRPr lang="en-US" altLang="en-US"/>
          </a:p>
        </p:txBody>
      </p:sp>
    </p:spTree>
    <p:extLst>
      <p:ext uri="{BB962C8B-B14F-4D97-AF65-F5344CB8AC3E}">
        <p14:creationId xmlns:p14="http://schemas.microsoft.com/office/powerpoint/2010/main" val="1635658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fld id="{5173D68E-0A15-453D-A0EB-70A9914EE8E0}" type="slidenum">
              <a:rPr lang="en-US" altLang="en-US"/>
              <a:pPr/>
              <a:t>‹#›</a:t>
            </a:fld>
            <a:endParaRPr lang="en-US" altLang="en-US"/>
          </a:p>
        </p:txBody>
      </p:sp>
    </p:spTree>
    <p:extLst>
      <p:ext uri="{BB962C8B-B14F-4D97-AF65-F5344CB8AC3E}">
        <p14:creationId xmlns:p14="http://schemas.microsoft.com/office/powerpoint/2010/main" val="50941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27A98F7F-642D-4E65-8383-B1367070BA1C}" type="slidenum">
              <a:rPr lang="en-US" altLang="en-US"/>
              <a:pPr/>
              <a:t>‹#›</a:t>
            </a:fld>
            <a:endParaRPr lang="en-US" altLang="en-US"/>
          </a:p>
        </p:txBody>
      </p:sp>
    </p:spTree>
    <p:extLst>
      <p:ext uri="{BB962C8B-B14F-4D97-AF65-F5344CB8AC3E}">
        <p14:creationId xmlns:p14="http://schemas.microsoft.com/office/powerpoint/2010/main" val="285460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220C9D40-F974-4FC7-9563-6CE0B05F589C}" type="slidenum">
              <a:rPr lang="en-US" altLang="en-US"/>
              <a:pPr/>
              <a:t>‹#›</a:t>
            </a:fld>
            <a:endParaRPr lang="en-US" altLang="en-US"/>
          </a:p>
        </p:txBody>
      </p:sp>
    </p:spTree>
    <p:extLst>
      <p:ext uri="{BB962C8B-B14F-4D97-AF65-F5344CB8AC3E}">
        <p14:creationId xmlns:p14="http://schemas.microsoft.com/office/powerpoint/2010/main" val="320383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endParaRPr lang="en-US" altLang="en-US"/>
          </a:p>
        </p:txBody>
      </p:sp>
      <p:sp>
        <p:nvSpPr>
          <p:cNvPr id="512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endParaRPr lang="en-US" altLang="en-US"/>
          </a:p>
        </p:txBody>
      </p:sp>
      <p:sp>
        <p:nvSpPr>
          <p:cNvPr id="512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485868A5-8CC2-4D0B-9BA4-C066A07BBEB6}" type="slidenum">
              <a:rPr lang="en-US" altLang="en-US"/>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5129"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5130"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5131"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5132"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5133"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5134"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5135"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5136"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5137"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5138"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5139"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5140"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5141"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latin typeface="Arial" charset="0"/>
              </a:endParaRPr>
            </a:p>
          </p:txBody>
        </p:sp>
        <p:sp>
          <p:nvSpPr>
            <p:cNvPr id="5142"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5143"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5144"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5145"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5146"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5147"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5148"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5149"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5150"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latin typeface="Arial" charset="0"/>
              </a:endParaRPr>
            </a:p>
          </p:txBody>
        </p:sp>
        <p:sp>
          <p:nvSpPr>
            <p:cNvPr id="5151"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5152"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5153"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5154"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5155"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latin typeface="Arial" charset="0"/>
              </a:endParaRPr>
            </a:p>
          </p:txBody>
        </p:sp>
        <p:sp>
          <p:nvSpPr>
            <p:cNvPr id="5156"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5157"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5158"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sp>
          <p:nvSpPr>
            <p:cNvPr id="5159"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latin typeface="Arial" charset="0"/>
              </a:endParaRPr>
            </a:p>
          </p:txBody>
        </p:sp>
      </p:gr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id-ID" sz="5400"/>
              <a:t>GA-PSO</a:t>
            </a:r>
            <a:endParaRPr lang="en-US" altLang="id-ID" sz="5400" dirty="0"/>
          </a:p>
        </p:txBody>
      </p:sp>
      <p:sp>
        <p:nvSpPr>
          <p:cNvPr id="3075" name="Rectangle 6"/>
          <p:cNvSpPr>
            <a:spLocks noGrp="1" noChangeArrowheads="1"/>
          </p:cNvSpPr>
          <p:nvPr>
            <p:ph type="subTitle" idx="1"/>
          </p:nvPr>
        </p:nvSpPr>
        <p:spPr/>
        <p:txBody>
          <a:bodyPr/>
          <a:lstStyle/>
          <a:p>
            <a:pPr eaLnBrk="1" hangingPunct="1"/>
            <a:r>
              <a:rPr lang="id-ID" altLang="id-ID" dirty="0"/>
              <a:t>Training Multi-Layer Neural Network</a:t>
            </a:r>
          </a:p>
        </p:txBody>
      </p:sp>
      <p:sp>
        <p:nvSpPr>
          <p:cNvPr id="2" name="TextBox 1"/>
          <p:cNvSpPr txBox="1"/>
          <p:nvPr/>
        </p:nvSpPr>
        <p:spPr>
          <a:xfrm>
            <a:off x="3352800" y="5392738"/>
            <a:ext cx="3429000" cy="1015663"/>
          </a:xfrm>
          <a:prstGeom prst="rect">
            <a:avLst/>
          </a:prstGeom>
          <a:noFill/>
        </p:spPr>
        <p:txBody>
          <a:bodyPr wrap="square" rtlCol="0">
            <a:spAutoFit/>
          </a:bodyPr>
          <a:lstStyle/>
          <a:p>
            <a:r>
              <a:rPr lang="id-ID" sz="2000" dirty="0">
                <a:latin typeface="+mn-lt"/>
                <a:cs typeface="Calibri" panose="020F0502020204030204" pitchFamily="34" charset="0"/>
              </a:rPr>
              <a:t>Kuliah : </a:t>
            </a:r>
            <a:r>
              <a:rPr lang="en-US" sz="2000" dirty="0">
                <a:latin typeface="+mn-lt"/>
                <a:cs typeface="Calibri" panose="020F0502020204030204" pitchFamily="34" charset="0"/>
              </a:rPr>
              <a:t>18</a:t>
            </a:r>
            <a:r>
              <a:rPr lang="id-ID" sz="2000" dirty="0">
                <a:latin typeface="+mn-lt"/>
                <a:cs typeface="Calibri" panose="020F0502020204030204" pitchFamily="34" charset="0"/>
              </a:rPr>
              <a:t> – </a:t>
            </a:r>
            <a:r>
              <a:rPr lang="en-US" sz="2000" dirty="0">
                <a:latin typeface="+mn-lt"/>
                <a:cs typeface="Calibri" panose="020F0502020204030204" pitchFamily="34" charset="0"/>
              </a:rPr>
              <a:t>10</a:t>
            </a:r>
            <a:r>
              <a:rPr lang="id-ID" sz="2000" dirty="0">
                <a:latin typeface="+mn-lt"/>
                <a:cs typeface="Calibri" panose="020F0502020204030204" pitchFamily="34" charset="0"/>
              </a:rPr>
              <a:t> – 20</a:t>
            </a:r>
            <a:r>
              <a:rPr lang="en-US" sz="2000" dirty="0">
                <a:latin typeface="+mn-lt"/>
                <a:cs typeface="Calibri" panose="020F0502020204030204" pitchFamily="34" charset="0"/>
              </a:rPr>
              <a:t>21</a:t>
            </a:r>
            <a:endParaRPr lang="id-ID" sz="2000" dirty="0">
              <a:latin typeface="+mn-lt"/>
              <a:cs typeface="Calibri" panose="020F0502020204030204" pitchFamily="34" charset="0"/>
            </a:endParaRPr>
          </a:p>
          <a:p>
            <a:r>
              <a:rPr lang="id-ID" sz="2000" dirty="0">
                <a:latin typeface="+mn-lt"/>
                <a:cs typeface="Calibri" panose="020F0502020204030204" pitchFamily="34" charset="0"/>
              </a:rPr>
              <a:t>Oleh :</a:t>
            </a:r>
          </a:p>
          <a:p>
            <a:r>
              <a:rPr lang="id-ID" sz="2000" dirty="0">
                <a:latin typeface="+mn-lt"/>
                <a:cs typeface="Calibri" panose="020F0502020204030204" pitchFamily="34" charset="0"/>
              </a:rPr>
              <a:t>Dr. Wiharto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Next</a:t>
            </a:r>
          </a:p>
        </p:txBody>
      </p:sp>
      <p:sp>
        <p:nvSpPr>
          <p:cNvPr id="3" name="Content Placeholder 2"/>
          <p:cNvSpPr>
            <a:spLocks noGrp="1"/>
          </p:cNvSpPr>
          <p:nvPr>
            <p:ph idx="1"/>
          </p:nvPr>
        </p:nvSpPr>
        <p:spPr/>
        <p:txBody>
          <a:bodyPr/>
          <a:lstStyle/>
          <a:p>
            <a:r>
              <a:rPr lang="id-ID" dirty="0"/>
              <a:t>Feature Selection berbasis PSO</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10</a:t>
            </a:fld>
            <a:endParaRPr lang="en-US" altLang="en-US"/>
          </a:p>
        </p:txBody>
      </p:sp>
    </p:spTree>
    <p:extLst>
      <p:ext uri="{BB962C8B-B14F-4D97-AF65-F5344CB8AC3E}">
        <p14:creationId xmlns:p14="http://schemas.microsoft.com/office/powerpoint/2010/main" val="802838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Feature Selection</a:t>
            </a:r>
          </a:p>
        </p:txBody>
      </p:sp>
      <p:sp>
        <p:nvSpPr>
          <p:cNvPr id="3" name="Content Placeholder 2"/>
          <p:cNvSpPr>
            <a:spLocks noGrp="1"/>
          </p:cNvSpPr>
          <p:nvPr>
            <p:ph idx="1"/>
          </p:nvPr>
        </p:nvSpPr>
        <p:spPr/>
        <p:txBody>
          <a:bodyPr/>
          <a:lstStyle/>
          <a:p>
            <a:r>
              <a:rPr lang="id-ID" sz="2800" dirty="0"/>
              <a:t>Feature Selection adalah suatu kegiatan yang umumnya bisa dilakukan secara preprocessing dan bertujuan untuk memilih feature yang berpengaruh dan mengesampingkan feature yang tidak berpengaruh dalam suatu kegiatan pemodelan atau penganalisaan data. </a:t>
            </a:r>
          </a:p>
          <a:p>
            <a:r>
              <a:rPr lang="id-ID" sz="2800" dirty="0"/>
              <a:t>Secara garis besar ada dua kelompok besar dalam pelaksanaan feature selection: </a:t>
            </a:r>
          </a:p>
          <a:p>
            <a:pPr lvl="1"/>
            <a:r>
              <a:rPr lang="id-ID" sz="2400" dirty="0"/>
              <a:t>Ranking Selection</a:t>
            </a:r>
          </a:p>
          <a:p>
            <a:pPr lvl="1"/>
            <a:r>
              <a:rPr lang="id-ID" sz="2400" dirty="0"/>
              <a:t>Subset Selection</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11</a:t>
            </a:fld>
            <a:endParaRPr lang="en-US" altLang="en-US"/>
          </a:p>
        </p:txBody>
      </p:sp>
    </p:spTree>
    <p:extLst>
      <p:ext uri="{BB962C8B-B14F-4D97-AF65-F5344CB8AC3E}">
        <p14:creationId xmlns:p14="http://schemas.microsoft.com/office/powerpoint/2010/main" val="3316867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dirty="0"/>
              <a:t>Ranking selection</a:t>
            </a:r>
            <a:endParaRPr lang="id-ID" dirty="0"/>
          </a:p>
        </p:txBody>
      </p:sp>
      <p:sp>
        <p:nvSpPr>
          <p:cNvPr id="3" name="Content Placeholder 2"/>
          <p:cNvSpPr>
            <a:spLocks noGrp="1"/>
          </p:cNvSpPr>
          <p:nvPr>
            <p:ph idx="1"/>
          </p:nvPr>
        </p:nvSpPr>
        <p:spPr/>
        <p:txBody>
          <a:bodyPr/>
          <a:lstStyle/>
          <a:p>
            <a:r>
              <a:rPr lang="id-ID" sz="2400" dirty="0"/>
              <a:t>Ranking selection secara khusus memberikan ranking pada setiap feature yang ada dan mengesampingkan feature yang tidak memenuhi standar tertentu. </a:t>
            </a:r>
          </a:p>
          <a:p>
            <a:r>
              <a:rPr lang="id-ID" sz="2400" dirty="0"/>
              <a:t>Ranking selection menentukan tingkat ranking secara independent antara satu feature dengan feature yang lainnya. </a:t>
            </a:r>
          </a:p>
          <a:p>
            <a:r>
              <a:rPr lang="id-ID" sz="2400" dirty="0"/>
              <a:t>Feature yang mempunyai ranking tinggi akan digunakan dan yang rendah akan dikesampingkan.</a:t>
            </a:r>
          </a:p>
          <a:p>
            <a:r>
              <a:rPr lang="id-ID" sz="2400" dirty="0"/>
              <a:t>Ranking selection ini biasanya menggunakan beberapa cara dalam memberikan nilai ranking pada setiap feature misalnya regression, correlation, mutual information dll</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12</a:t>
            </a:fld>
            <a:endParaRPr lang="en-US" altLang="en-US"/>
          </a:p>
        </p:txBody>
      </p:sp>
    </p:spTree>
    <p:extLst>
      <p:ext uri="{BB962C8B-B14F-4D97-AF65-F5344CB8AC3E}">
        <p14:creationId xmlns:p14="http://schemas.microsoft.com/office/powerpoint/2010/main" val="849070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Subset selection</a:t>
            </a:r>
          </a:p>
        </p:txBody>
      </p:sp>
      <p:sp>
        <p:nvSpPr>
          <p:cNvPr id="3" name="Content Placeholder 2"/>
          <p:cNvSpPr>
            <a:spLocks noGrp="1"/>
          </p:cNvSpPr>
          <p:nvPr>
            <p:ph idx="1"/>
          </p:nvPr>
        </p:nvSpPr>
        <p:spPr/>
        <p:txBody>
          <a:bodyPr/>
          <a:lstStyle/>
          <a:p>
            <a:r>
              <a:rPr lang="id-ID" dirty="0"/>
              <a:t>Subset selection adalah metode selection yang mencari suatu set dari features yang dianggap sebagai optimal feature. </a:t>
            </a:r>
          </a:p>
          <a:p>
            <a:r>
              <a:rPr lang="id-ID" dirty="0"/>
              <a:t>Ada tiga jenis metode yang bisa digunakan yaitu selection dengan tipe :</a:t>
            </a:r>
          </a:p>
          <a:p>
            <a:pPr lvl="1"/>
            <a:r>
              <a:rPr lang="id-ID" dirty="0"/>
              <a:t>Selection type Wrapper, </a:t>
            </a:r>
          </a:p>
          <a:p>
            <a:pPr lvl="1"/>
            <a:r>
              <a:rPr lang="id-ID" dirty="0"/>
              <a:t>selection dengan tipe filter </a:t>
            </a:r>
          </a:p>
          <a:p>
            <a:pPr lvl="1"/>
            <a:r>
              <a:rPr lang="id-ID" dirty="0"/>
              <a:t>selection dengan tipe embedded.</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13</a:t>
            </a:fld>
            <a:endParaRPr lang="en-US" altLang="en-US"/>
          </a:p>
        </p:txBody>
      </p:sp>
    </p:spTree>
    <p:extLst>
      <p:ext uri="{BB962C8B-B14F-4D97-AF65-F5344CB8AC3E}">
        <p14:creationId xmlns:p14="http://schemas.microsoft.com/office/powerpoint/2010/main" val="289819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dirty="0"/>
              <a:t>Feature Selection Tipe Wrapper</a:t>
            </a:r>
            <a:endParaRPr lang="id-ID" dirty="0"/>
          </a:p>
        </p:txBody>
      </p:sp>
      <p:sp>
        <p:nvSpPr>
          <p:cNvPr id="3" name="Content Placeholder 2"/>
          <p:cNvSpPr>
            <a:spLocks noGrp="1"/>
          </p:cNvSpPr>
          <p:nvPr>
            <p:ph idx="1"/>
          </p:nvPr>
        </p:nvSpPr>
        <p:spPr/>
        <p:txBody>
          <a:bodyPr/>
          <a:lstStyle/>
          <a:p>
            <a:r>
              <a:rPr lang="id-ID" sz="2400" dirty="0"/>
              <a:t>Feature Selection Tipe Wrapper: feature selection tipe wrapper ini melakukan feature selection dengan melakukan pemilihan bersamaan dengan pelaksanaan pemodelan. </a:t>
            </a:r>
          </a:p>
          <a:p>
            <a:r>
              <a:rPr lang="id-ID" sz="2400" dirty="0"/>
              <a:t>Selection tipe ini menggunakan suatu criterion yang memanfaatkan classification rate dari metode pengklasifikasian/pemodelan yang digunakan. </a:t>
            </a:r>
          </a:p>
          <a:p>
            <a:r>
              <a:rPr lang="id-ID" sz="2400" dirty="0"/>
              <a:t>Untuk mengurangi computational cost, proses pemilihan umumnya dilakukan dengan memanfaatkan classification rate dari metode pengklasifikasian untuk pemodelan dengan nilai terendah (misalnya dalam kNN, menggunakan nilai k terendah). </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14</a:t>
            </a:fld>
            <a:endParaRPr lang="en-US" altLang="en-US"/>
          </a:p>
        </p:txBody>
      </p:sp>
    </p:spTree>
    <p:extLst>
      <p:ext uri="{BB962C8B-B14F-4D97-AF65-F5344CB8AC3E}">
        <p14:creationId xmlns:p14="http://schemas.microsoft.com/office/powerpoint/2010/main" val="967337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sz="2600" dirty="0"/>
              <a:t>Untuk tipe wrapper, perlu untuk terlebih dahulu melakukan feature subset selection sebelum menentukan subset mana yang merupakan subset dengan ranking terbaik. </a:t>
            </a:r>
          </a:p>
          <a:p>
            <a:r>
              <a:rPr lang="id-ID" sz="2600" dirty="0"/>
              <a:t>Feature subset selection bisa dilakukan dengan memanfaatkan metode sequential forward selection (dari satu menjadi banyak feature), sequential backward selection (dari banyak menjadi satu), sequential floating selection (bisa dari mana saja), GA, Greedy Search, Hill Climbing, Simulated Annealing, among others.</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15</a:t>
            </a:fld>
            <a:endParaRPr lang="en-US" altLang="en-US"/>
          </a:p>
        </p:txBody>
      </p:sp>
    </p:spTree>
    <p:extLst>
      <p:ext uri="{BB962C8B-B14F-4D97-AF65-F5344CB8AC3E}">
        <p14:creationId xmlns:p14="http://schemas.microsoft.com/office/powerpoint/2010/main" val="1702495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i="1" dirty="0"/>
              <a:t>Feature Selection Tipe Filter</a:t>
            </a:r>
            <a:endParaRPr lang="id-ID" dirty="0"/>
          </a:p>
        </p:txBody>
      </p:sp>
      <p:sp>
        <p:nvSpPr>
          <p:cNvPr id="3" name="Content Placeholder 2"/>
          <p:cNvSpPr>
            <a:spLocks noGrp="1"/>
          </p:cNvSpPr>
          <p:nvPr>
            <p:ph idx="1"/>
          </p:nvPr>
        </p:nvSpPr>
        <p:spPr/>
        <p:txBody>
          <a:bodyPr/>
          <a:lstStyle/>
          <a:p>
            <a:r>
              <a:rPr lang="id-ID" sz="2400" i="1" dirty="0"/>
              <a:t>Feature Selection Tipe Filter</a:t>
            </a:r>
            <a:r>
              <a:rPr lang="id-ID" sz="2400" dirty="0"/>
              <a:t>: feature selection dengan tipe filter hampir sama dengan selection tipe wrapper dengan menggunakan intrinsic statistical properties dari data. </a:t>
            </a:r>
          </a:p>
          <a:p>
            <a:r>
              <a:rPr lang="id-ID" sz="2400" dirty="0"/>
              <a:t>Tipe filter berbeda dari tipe wrapper dalam hal pengkajian feature yang tidak dilakukan bersamaan dengan pemodelan yang dilakukan. </a:t>
            </a:r>
          </a:p>
          <a:p>
            <a:r>
              <a:rPr lang="id-ID" sz="2400" dirty="0"/>
              <a:t>Selection ini dilakukan dengan memanfaatkan salah satu dari beberapa jenis filter yang ada. </a:t>
            </a:r>
          </a:p>
          <a:p>
            <a:r>
              <a:rPr lang="id-ID" sz="2400" dirty="0"/>
              <a:t>Metode filter ini memilih umumnya dilakukan pada tahapan preprocessing dan mempunyai computational cost yang rendah.</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16</a:t>
            </a:fld>
            <a:endParaRPr lang="en-US" altLang="en-US"/>
          </a:p>
        </p:txBody>
      </p:sp>
    </p:spTree>
    <p:extLst>
      <p:ext uri="{BB962C8B-B14F-4D97-AF65-F5344CB8AC3E}">
        <p14:creationId xmlns:p14="http://schemas.microsoft.com/office/powerpoint/2010/main" val="3018122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dirty="0"/>
              <a:t>Feature Selection Tipe Embedded</a:t>
            </a:r>
            <a:endParaRPr lang="id-ID" dirty="0"/>
          </a:p>
        </p:txBody>
      </p:sp>
      <p:sp>
        <p:nvSpPr>
          <p:cNvPr id="3" name="Content Placeholder 2"/>
          <p:cNvSpPr>
            <a:spLocks noGrp="1"/>
          </p:cNvSpPr>
          <p:nvPr>
            <p:ph idx="1"/>
          </p:nvPr>
        </p:nvSpPr>
        <p:spPr/>
        <p:txBody>
          <a:bodyPr/>
          <a:lstStyle/>
          <a:p>
            <a:r>
              <a:rPr lang="id-ID" sz="2800" dirty="0"/>
              <a:t>Feature Selection Tipe Embedded: feature selection jenis ini memanfaatkan suatu learning machine dalam proses feature selection. </a:t>
            </a:r>
          </a:p>
          <a:p>
            <a:r>
              <a:rPr lang="id-ID" sz="2800" dirty="0"/>
              <a:t>Dalam sistem selection ini, feature secara natural dihilangkan, apabila learning machine menganggap feature tersebut tidak begitu berpengaruh. </a:t>
            </a:r>
          </a:p>
          <a:p>
            <a:r>
              <a:rPr lang="id-ID" sz="2800" dirty="0"/>
              <a:t>Beberapa learning machine yang bisa digunakan antara lain: Decision Trees, Random Forests dan lain-lain.</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17</a:t>
            </a:fld>
            <a:endParaRPr lang="en-US" altLang="en-US"/>
          </a:p>
        </p:txBody>
      </p:sp>
    </p:spTree>
    <p:extLst>
      <p:ext uri="{BB962C8B-B14F-4D97-AF65-F5344CB8AC3E}">
        <p14:creationId xmlns:p14="http://schemas.microsoft.com/office/powerpoint/2010/main" val="1511987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680821"/>
          </a:xfrm>
        </p:spPr>
        <p:txBody>
          <a:bodyPr/>
          <a:lstStyle/>
          <a:p>
            <a:r>
              <a:rPr lang="id-ID" dirty="0"/>
              <a:t>Feature Selection Based PSO</a:t>
            </a:r>
          </a:p>
        </p:txBody>
      </p:sp>
      <p:sp>
        <p:nvSpPr>
          <p:cNvPr id="3" name="Content Placeholder 2"/>
          <p:cNvSpPr>
            <a:spLocks noGrp="1"/>
          </p:cNvSpPr>
          <p:nvPr>
            <p:ph idx="1"/>
          </p:nvPr>
        </p:nvSpPr>
        <p:spPr/>
        <p:txBody>
          <a:bodyPr/>
          <a:lstStyle/>
          <a:p>
            <a:endParaRPr lang="id-ID" dirty="0"/>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18</a:t>
            </a:fld>
            <a:endParaRPr lang="en-US" altLang="en-US"/>
          </a:p>
        </p:txBody>
      </p:sp>
      <p:pic>
        <p:nvPicPr>
          <p:cNvPr id="5" name="Picture 4"/>
          <p:cNvPicPr>
            <a:picLocks noChangeAspect="1"/>
          </p:cNvPicPr>
          <p:nvPr/>
        </p:nvPicPr>
        <p:blipFill>
          <a:blip r:embed="rId2"/>
          <a:stretch>
            <a:fillRect/>
          </a:stretch>
        </p:blipFill>
        <p:spPr>
          <a:xfrm>
            <a:off x="1066800" y="725271"/>
            <a:ext cx="5105400" cy="5980329"/>
          </a:xfrm>
          <a:prstGeom prst="rect">
            <a:avLst/>
          </a:prstGeom>
        </p:spPr>
      </p:pic>
    </p:spTree>
    <p:extLst>
      <p:ext uri="{BB962C8B-B14F-4D97-AF65-F5344CB8AC3E}">
        <p14:creationId xmlns:p14="http://schemas.microsoft.com/office/powerpoint/2010/main" val="1666374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Paramter Posisi, Kecepatan &amp; Fitness</a:t>
            </a:r>
          </a:p>
        </p:txBody>
      </p:sp>
      <p:sp>
        <p:nvSpPr>
          <p:cNvPr id="3" name="Content Placeholder 2"/>
          <p:cNvSpPr>
            <a:spLocks noGrp="1"/>
          </p:cNvSpPr>
          <p:nvPr>
            <p:ph idx="1"/>
          </p:nvPr>
        </p:nvSpPr>
        <p:spPr/>
        <p:txBody>
          <a:bodyPr/>
          <a:lstStyle/>
          <a:p>
            <a:endParaRPr lang="id-ID" dirty="0"/>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19</a:t>
            </a:fld>
            <a:endParaRPr lang="en-US" altLang="en-US"/>
          </a:p>
        </p:txBody>
      </p:sp>
      <p:pic>
        <p:nvPicPr>
          <p:cNvPr id="5" name="Picture 4"/>
          <p:cNvPicPr>
            <a:picLocks noChangeAspect="1"/>
          </p:cNvPicPr>
          <p:nvPr/>
        </p:nvPicPr>
        <p:blipFill>
          <a:blip r:embed="rId2"/>
          <a:stretch>
            <a:fillRect/>
          </a:stretch>
        </p:blipFill>
        <p:spPr>
          <a:xfrm>
            <a:off x="235386" y="3438307"/>
            <a:ext cx="6065599" cy="869156"/>
          </a:xfrm>
          <a:prstGeom prst="rect">
            <a:avLst/>
          </a:prstGeom>
        </p:spPr>
      </p:pic>
      <p:pic>
        <p:nvPicPr>
          <p:cNvPr id="6" name="Picture 5"/>
          <p:cNvPicPr>
            <a:picLocks noChangeAspect="1"/>
          </p:cNvPicPr>
          <p:nvPr/>
        </p:nvPicPr>
        <p:blipFill>
          <a:blip r:embed="rId3"/>
          <a:stretch>
            <a:fillRect/>
          </a:stretch>
        </p:blipFill>
        <p:spPr>
          <a:xfrm>
            <a:off x="188675" y="1759328"/>
            <a:ext cx="8498125" cy="679850"/>
          </a:xfrm>
          <a:prstGeom prst="rect">
            <a:avLst/>
          </a:prstGeom>
        </p:spPr>
      </p:pic>
      <p:pic>
        <p:nvPicPr>
          <p:cNvPr id="8" name="Picture 7"/>
          <p:cNvPicPr>
            <a:picLocks noChangeAspect="1"/>
          </p:cNvPicPr>
          <p:nvPr/>
        </p:nvPicPr>
        <p:blipFill>
          <a:blip r:embed="rId4"/>
          <a:stretch>
            <a:fillRect/>
          </a:stretch>
        </p:blipFill>
        <p:spPr>
          <a:xfrm>
            <a:off x="235386" y="2513001"/>
            <a:ext cx="5562600" cy="750510"/>
          </a:xfrm>
          <a:prstGeom prst="rect">
            <a:avLst/>
          </a:prstGeom>
        </p:spPr>
      </p:pic>
    </p:spTree>
    <p:extLst>
      <p:ext uri="{BB962C8B-B14F-4D97-AF65-F5344CB8AC3E}">
        <p14:creationId xmlns:p14="http://schemas.microsoft.com/office/powerpoint/2010/main" val="202046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Artificial Neural Network</a:t>
            </a:r>
          </a:p>
        </p:txBody>
      </p:sp>
      <p:sp>
        <p:nvSpPr>
          <p:cNvPr id="3" name="Content Placeholder 2"/>
          <p:cNvSpPr>
            <a:spLocks noGrp="1"/>
          </p:cNvSpPr>
          <p:nvPr>
            <p:ph idx="1"/>
          </p:nvPr>
        </p:nvSpPr>
        <p:spPr/>
        <p:txBody>
          <a:bodyPr/>
          <a:lstStyle/>
          <a:p>
            <a:r>
              <a:rPr lang="id-ID" sz="2800" dirty="0"/>
              <a:t>ANN khususnya dalam arsitektur multi-layer perceptron</a:t>
            </a:r>
            <a:r>
              <a:rPr lang="id-ID" sz="2800" dirty="0">
                <a:sym typeface="Wingdings" panose="05000000000000000000" pitchFamily="2" charset="2"/>
              </a:rPr>
              <a:t>training adalah melakukan perubahan bobot untuk mendapatkan output seminimal mungkin perbedaannya antara hasil prediksi dengan aktualnya.</a:t>
            </a:r>
          </a:p>
          <a:p>
            <a:r>
              <a:rPr lang="id-ID" sz="2800" dirty="0">
                <a:sym typeface="Wingdings" panose="05000000000000000000" pitchFamily="2" charset="2"/>
              </a:rPr>
              <a:t>Training multu-layer perceptron mempunyai banyak algoritma yang dapat digunakan</a:t>
            </a:r>
          </a:p>
          <a:p>
            <a:r>
              <a:rPr lang="id-ID" sz="2800" dirty="0">
                <a:sym typeface="Wingdings" panose="05000000000000000000" pitchFamily="2" charset="2"/>
              </a:rPr>
              <a:t>Contoh : Backpropagasi, Levenberg-Marquard, Reseilend, Quasi-Newton dan lainnya.</a:t>
            </a:r>
            <a:endParaRPr lang="id-ID" sz="2800" dirty="0"/>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2</a:t>
            </a:fld>
            <a:endParaRPr lang="en-US" altLang="en-US"/>
          </a:p>
        </p:txBody>
      </p:sp>
    </p:spTree>
    <p:extLst>
      <p:ext uri="{BB962C8B-B14F-4D97-AF65-F5344CB8AC3E}">
        <p14:creationId xmlns:p14="http://schemas.microsoft.com/office/powerpoint/2010/main" val="1640368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End</a:t>
            </a:r>
          </a:p>
        </p:txBody>
      </p:sp>
      <p:sp>
        <p:nvSpPr>
          <p:cNvPr id="3" name="Content Placeholder 2"/>
          <p:cNvSpPr>
            <a:spLocks noGrp="1"/>
          </p:cNvSpPr>
          <p:nvPr>
            <p:ph idx="1"/>
          </p:nvPr>
        </p:nvSpPr>
        <p:spPr/>
        <p:txBody>
          <a:bodyPr/>
          <a:lstStyle/>
          <a:p>
            <a:endParaRPr lang="id-ID"/>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20</a:t>
            </a:fld>
            <a:endParaRPr lang="en-US" altLang="en-US"/>
          </a:p>
        </p:txBody>
      </p:sp>
    </p:spTree>
    <p:extLst>
      <p:ext uri="{BB962C8B-B14F-4D97-AF65-F5344CB8AC3E}">
        <p14:creationId xmlns:p14="http://schemas.microsoft.com/office/powerpoint/2010/main" val="119579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sz="2500" dirty="0"/>
              <a:t>PSO mempunyai karakteristik yang hampir sama dengan GA, sehingga PSO juga dapat digunakan untuk training ANN multi-layer perceptron.</a:t>
            </a:r>
          </a:p>
          <a:p>
            <a:r>
              <a:rPr lang="id-ID" sz="2500" dirty="0"/>
              <a:t>Penelitian yang menggunakan PSO untuk training dilakukan dengan tiga pendekatan :</a:t>
            </a:r>
          </a:p>
          <a:p>
            <a:pPr lvl="1"/>
            <a:r>
              <a:rPr lang="id-ID" sz="2500" dirty="0"/>
              <a:t>Training murni menggunakan PSO</a:t>
            </a:r>
          </a:p>
          <a:p>
            <a:pPr lvl="1"/>
            <a:r>
              <a:rPr lang="id-ID" sz="2500" dirty="0"/>
              <a:t>Training awal menggunakan PSO, dan selanjutnya dilakukan dengan algoritma trainining standart</a:t>
            </a:r>
          </a:p>
          <a:p>
            <a:pPr lvl="1"/>
            <a:r>
              <a:rPr lang="id-ID" sz="2500" dirty="0"/>
              <a:t>Training dengan algoritma standart dan dioptimasi dengan PSO</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3</a:t>
            </a:fld>
            <a:endParaRPr lang="en-US" altLang="en-US"/>
          </a:p>
        </p:txBody>
      </p:sp>
    </p:spTree>
    <p:extLst>
      <p:ext uri="{BB962C8B-B14F-4D97-AF65-F5344CB8AC3E}">
        <p14:creationId xmlns:p14="http://schemas.microsoft.com/office/powerpoint/2010/main" val="37577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417638"/>
            <a:ext cx="8229600" cy="4411662"/>
          </a:xfrm>
        </p:spPr>
        <p:txBody>
          <a:bodyPr/>
          <a:lstStyle/>
          <a:p>
            <a:r>
              <a:rPr lang="id-ID" sz="2800" dirty="0"/>
              <a:t>Training dengan menggunakan pendekatan kesatu dan kedua relatif sama, yaitu sama-sama dilakukan di awal.</a:t>
            </a:r>
          </a:p>
          <a:p>
            <a:endParaRPr lang="id-ID" sz="2800" dirty="0"/>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4</a:t>
            </a:fld>
            <a:endParaRPr lang="en-US" altLang="en-US"/>
          </a:p>
        </p:txBody>
      </p:sp>
      <p:pic>
        <p:nvPicPr>
          <p:cNvPr id="5" name="Picture 4"/>
          <p:cNvPicPr>
            <a:picLocks noChangeAspect="1"/>
          </p:cNvPicPr>
          <p:nvPr/>
        </p:nvPicPr>
        <p:blipFill>
          <a:blip r:embed="rId2"/>
          <a:stretch>
            <a:fillRect/>
          </a:stretch>
        </p:blipFill>
        <p:spPr>
          <a:xfrm>
            <a:off x="762000" y="2714625"/>
            <a:ext cx="5791200" cy="3857545"/>
          </a:xfrm>
          <a:prstGeom prst="rect">
            <a:avLst/>
          </a:prstGeom>
        </p:spPr>
      </p:pic>
    </p:spTree>
    <p:extLst>
      <p:ext uri="{BB962C8B-B14F-4D97-AF65-F5344CB8AC3E}">
        <p14:creationId xmlns:p14="http://schemas.microsoft.com/office/powerpoint/2010/main" val="1995586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Training MLP dengan PSO</a:t>
            </a:r>
          </a:p>
        </p:txBody>
      </p:sp>
      <p:sp>
        <p:nvSpPr>
          <p:cNvPr id="3" name="Content Placeholder 2"/>
          <p:cNvSpPr>
            <a:spLocks noGrp="1"/>
          </p:cNvSpPr>
          <p:nvPr>
            <p:ph idx="1"/>
          </p:nvPr>
        </p:nvSpPr>
        <p:spPr/>
        <p:txBody>
          <a:bodyPr/>
          <a:lstStyle/>
          <a:p>
            <a:pPr marL="514350" indent="-514350">
              <a:buFont typeface="+mj-lt"/>
              <a:buAutoNum type="arabicPeriod"/>
            </a:pPr>
            <a:r>
              <a:rPr lang="id-ID" dirty="0"/>
              <a:t>Membagi dataset menjadi dua bagian yaitu data untuk training dan testing.</a:t>
            </a:r>
          </a:p>
          <a:p>
            <a:pPr marL="514350" indent="-514350">
              <a:buFont typeface="+mj-lt"/>
              <a:buAutoNum type="arabicPeriod"/>
            </a:pPr>
            <a:r>
              <a:rPr lang="id-ID" dirty="0"/>
              <a:t>Menentukan susunan untuk masing-masing partikel. Partikel tersusun atas bobot, jika hanya ada satu hidden layer, maka bobot terdiri atas bobot antara input layer-hidden layer dan hidden layer-output layer.</a:t>
            </a:r>
          </a:p>
          <a:p>
            <a:pPr marL="514350" indent="-514350">
              <a:buFont typeface="+mj-lt"/>
              <a:buAutoNum type="arabicPeriod"/>
            </a:pPr>
            <a:r>
              <a:rPr lang="id-ID" dirty="0"/>
              <a:t>Menentukan sejumlah atribute maksimum iterasi, MSE, jumlah partikel, c1, c2, r1, r2, </a:t>
            </a:r>
            <a:r>
              <a:rPr lang="el-GR" dirty="0">
                <a:latin typeface="Century Gothic" panose="020B0502020202020204" pitchFamily="34" charset="0"/>
              </a:rPr>
              <a:t>θ</a:t>
            </a:r>
            <a:r>
              <a:rPr lang="id-ID" dirty="0">
                <a:latin typeface="Century Gothic" panose="020B0502020202020204" pitchFamily="34" charset="0"/>
              </a:rPr>
              <a:t>.</a:t>
            </a:r>
            <a:endParaRPr lang="id-ID" dirty="0"/>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5</a:t>
            </a:fld>
            <a:endParaRPr lang="en-US" altLang="en-US"/>
          </a:p>
        </p:txBody>
      </p:sp>
    </p:spTree>
    <p:extLst>
      <p:ext uri="{BB962C8B-B14F-4D97-AF65-F5344CB8AC3E}">
        <p14:creationId xmlns:p14="http://schemas.microsoft.com/office/powerpoint/2010/main" val="402807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rabicPeriod" startAt="4"/>
            </a:pPr>
            <a:r>
              <a:rPr lang="id-ID" dirty="0"/>
              <a:t>Menentukan nilai awal partikel, kecepatan dan fungsi evaluasi.</a:t>
            </a:r>
          </a:p>
          <a:p>
            <a:pPr marL="0" indent="0">
              <a:buNone/>
            </a:pPr>
            <a:r>
              <a:rPr lang="id-ID" dirty="0"/>
              <a:t>     Fungsi evaluasi :  </a:t>
            </a:r>
          </a:p>
          <a:p>
            <a:pPr marL="514350" indent="-514350">
              <a:buFont typeface="+mj-lt"/>
              <a:buAutoNum type="arabicPeriod" startAt="5"/>
            </a:pPr>
            <a:endParaRPr lang="id-ID" dirty="0"/>
          </a:p>
          <a:p>
            <a:pPr marL="514350" indent="-514350">
              <a:buFont typeface="+mj-lt"/>
              <a:buAutoNum type="arabicPeriod" startAt="5"/>
            </a:pPr>
            <a:r>
              <a:rPr lang="id-ID" dirty="0"/>
              <a:t>Menentukan Pbest untuk masing-masing partikel, dan Gbest untuk keseluruhan partikel.</a:t>
            </a:r>
          </a:p>
          <a:p>
            <a:pPr marL="514350" indent="-514350">
              <a:buFont typeface="+mj-lt"/>
              <a:buAutoNum type="arabicPeriod" startAt="5"/>
            </a:pPr>
            <a:r>
              <a:rPr lang="id-ID" dirty="0"/>
              <a:t>Lakukan perhitungan kecepatan untuk masing-masing partikel</a:t>
            </a:r>
          </a:p>
          <a:p>
            <a:pPr marL="514350" indent="-514350">
              <a:buFont typeface="+mj-lt"/>
              <a:buAutoNum type="arabicPeriod" startAt="5"/>
            </a:pPr>
            <a:endParaRPr lang="id-ID" dirty="0"/>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6</a:t>
            </a:fld>
            <a:endParaRPr lang="en-US" altLang="en-US"/>
          </a:p>
        </p:txBody>
      </p:sp>
      <p:pic>
        <p:nvPicPr>
          <p:cNvPr id="5" name="Picture 4"/>
          <p:cNvPicPr>
            <a:picLocks noChangeAspect="1"/>
          </p:cNvPicPr>
          <p:nvPr/>
        </p:nvPicPr>
        <p:blipFill>
          <a:blip r:embed="rId2"/>
          <a:stretch>
            <a:fillRect/>
          </a:stretch>
        </p:blipFill>
        <p:spPr>
          <a:xfrm>
            <a:off x="4238625" y="2667000"/>
            <a:ext cx="3401458" cy="990600"/>
          </a:xfrm>
          <a:prstGeom prst="rect">
            <a:avLst/>
          </a:prstGeom>
        </p:spPr>
      </p:pic>
    </p:spTree>
    <p:extLst>
      <p:ext uri="{BB962C8B-B14F-4D97-AF65-F5344CB8AC3E}">
        <p14:creationId xmlns:p14="http://schemas.microsoft.com/office/powerpoint/2010/main" val="428619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rabicPeriod" startAt="7"/>
            </a:pPr>
            <a:r>
              <a:rPr lang="id-ID" dirty="0"/>
              <a:t>Lakukan perhitungan posisi baru dari masing-maisng partikel</a:t>
            </a:r>
          </a:p>
          <a:p>
            <a:pPr marL="514350" indent="-514350">
              <a:buFont typeface="+mj-lt"/>
              <a:buAutoNum type="arabicPeriod" startAt="7"/>
            </a:pPr>
            <a:r>
              <a:rPr lang="id-ID" dirty="0"/>
              <a:t>Lakukan perhitungan fungsi evaluasi untuk masing-masing partikel</a:t>
            </a:r>
          </a:p>
          <a:p>
            <a:pPr marL="514350" indent="-514350">
              <a:buFont typeface="+mj-lt"/>
              <a:buAutoNum type="arabicPeriod" startAt="7"/>
            </a:pPr>
            <a:r>
              <a:rPr lang="id-ID" dirty="0"/>
              <a:t>Lakukan evaluasi untuk menentukan Pbest masing-masing partikel, dan Gbest untuk keseleuruhan partikel dengan membandingkan dengan iterasi sebelumnya.</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7</a:t>
            </a:fld>
            <a:endParaRPr lang="en-US" altLang="en-US"/>
          </a:p>
        </p:txBody>
      </p:sp>
    </p:spTree>
    <p:extLst>
      <p:ext uri="{BB962C8B-B14F-4D97-AF65-F5344CB8AC3E}">
        <p14:creationId xmlns:p14="http://schemas.microsoft.com/office/powerpoint/2010/main" val="2575755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rabicPeriod" startAt="10"/>
            </a:pPr>
            <a:r>
              <a:rPr lang="id-ID" dirty="0"/>
              <a:t>Lakukan pengecekan batas kovergennya, atau dengan MSE atau jumlah iterasi</a:t>
            </a:r>
          </a:p>
          <a:p>
            <a:pPr marL="514350" indent="-514350">
              <a:buFont typeface="+mj-lt"/>
              <a:buAutoNum type="arabicPeriod" startAt="10"/>
            </a:pPr>
            <a:r>
              <a:rPr lang="id-ID" dirty="0"/>
              <a:t>Jika sudah memenuhi maka selesai. Jika belum memenuhi maka lakukan kembali pada langkah ke-6 -10.</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8</a:t>
            </a:fld>
            <a:endParaRPr lang="en-US" altLang="en-US"/>
          </a:p>
        </p:txBody>
      </p:sp>
    </p:spTree>
    <p:extLst>
      <p:ext uri="{BB962C8B-B14F-4D97-AF65-F5344CB8AC3E}">
        <p14:creationId xmlns:p14="http://schemas.microsoft.com/office/powerpoint/2010/main" val="3584860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sz="2800" dirty="0"/>
              <a:t>Training dengan menggunakan PSO akan diperoleh bobot MLP yang akan memberikan nilai MSE sesuai yang ditentukan.</a:t>
            </a:r>
          </a:p>
          <a:p>
            <a:r>
              <a:rPr lang="id-ID" sz="2800" dirty="0"/>
              <a:t>Langkah setelah training, adalah menggunakan bobot tersebut digunakan adalam MLP, untuk selanjutnya dilakukan testing.</a:t>
            </a:r>
          </a:p>
          <a:p>
            <a:r>
              <a:rPr lang="id-ID" sz="2800" dirty="0"/>
              <a:t>Jika menggunakan pendekatan ke-2, maka langkah selanjutnya di training dengan algoritma training biasa, seperti LM</a:t>
            </a:r>
          </a:p>
        </p:txBody>
      </p:sp>
      <p:sp>
        <p:nvSpPr>
          <p:cNvPr id="4" name="Slide Number Placeholder 3"/>
          <p:cNvSpPr>
            <a:spLocks noGrp="1"/>
          </p:cNvSpPr>
          <p:nvPr>
            <p:ph type="sldNum" sz="quarter" idx="12"/>
          </p:nvPr>
        </p:nvSpPr>
        <p:spPr/>
        <p:txBody>
          <a:bodyPr/>
          <a:lstStyle/>
          <a:p>
            <a:fld id="{84F0D289-CB1B-4422-A84E-4258F92EB744}" type="slidenum">
              <a:rPr lang="en-US" altLang="en-US" smtClean="0"/>
              <a:pPr/>
              <a:t>9</a:t>
            </a:fld>
            <a:endParaRPr lang="en-US" altLang="en-US"/>
          </a:p>
        </p:txBody>
      </p:sp>
    </p:spTree>
    <p:extLst>
      <p:ext uri="{BB962C8B-B14F-4D97-AF65-F5344CB8AC3E}">
        <p14:creationId xmlns:p14="http://schemas.microsoft.com/office/powerpoint/2010/main" val="1972358480"/>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606</TotalTime>
  <Words>835</Words>
  <Application>Microsoft Office PowerPoint</Application>
  <PresentationFormat>On-screen Show (4:3)</PresentationFormat>
  <Paragraphs>87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vt:lpstr>
      <vt:lpstr>Network</vt:lpstr>
      <vt:lpstr>GA-PSO</vt:lpstr>
      <vt:lpstr>Artificial Neural Network</vt:lpstr>
      <vt:lpstr>PowerPoint Presentation</vt:lpstr>
      <vt:lpstr>PowerPoint Presentation</vt:lpstr>
      <vt:lpstr>Training MLP dengan PSO</vt:lpstr>
      <vt:lpstr>PowerPoint Presentation</vt:lpstr>
      <vt:lpstr>PowerPoint Presentation</vt:lpstr>
      <vt:lpstr>PowerPoint Presentation</vt:lpstr>
      <vt:lpstr>PowerPoint Presentation</vt:lpstr>
      <vt:lpstr>Next</vt:lpstr>
      <vt:lpstr>Feature Selection</vt:lpstr>
      <vt:lpstr>Ranking selection</vt:lpstr>
      <vt:lpstr>Subset selection</vt:lpstr>
      <vt:lpstr>Feature Selection Tipe Wrapper</vt:lpstr>
      <vt:lpstr>PowerPoint Presentation</vt:lpstr>
      <vt:lpstr>Feature Selection Tipe Filter</vt:lpstr>
      <vt:lpstr>Feature Selection Tipe Embedded</vt:lpstr>
      <vt:lpstr>Feature Selection Based PSO</vt:lpstr>
      <vt:lpstr>Paramter Posisi, Kecepatan &amp; Fitness</vt:lpstr>
      <vt:lpstr>End</vt:lpstr>
    </vt:vector>
  </TitlesOfParts>
  <Company>Gunadarma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Deadlock</dc:title>
  <dc:creator>Karmilasari</dc:creator>
  <cp:lastModifiedBy>wiharto</cp:lastModifiedBy>
  <cp:revision>72</cp:revision>
  <dcterms:created xsi:type="dcterms:W3CDTF">2005-04-23T02:59:35Z</dcterms:created>
  <dcterms:modified xsi:type="dcterms:W3CDTF">2021-10-18T03:15:50Z</dcterms:modified>
</cp:coreProperties>
</file>