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72" r:id="rId3"/>
    <p:sldId id="273" r:id="rId4"/>
    <p:sldId id="264" r:id="rId5"/>
    <p:sldId id="265" r:id="rId6"/>
    <p:sldId id="274" r:id="rId7"/>
    <p:sldId id="269" r:id="rId8"/>
    <p:sldId id="267" r:id="rId9"/>
    <p:sldId id="266" r:id="rId10"/>
    <p:sldId id="300" r:id="rId11"/>
    <p:sldId id="257" r:id="rId12"/>
    <p:sldId id="258" r:id="rId13"/>
    <p:sldId id="259" r:id="rId14"/>
    <p:sldId id="260" r:id="rId15"/>
    <p:sldId id="261" r:id="rId16"/>
    <p:sldId id="262" r:id="rId17"/>
    <p:sldId id="263" r:id="rId18"/>
    <p:sldId id="276" r:id="rId19"/>
    <p:sldId id="277" r:id="rId20"/>
    <p:sldId id="278" r:id="rId21"/>
    <p:sldId id="279" r:id="rId22"/>
    <p:sldId id="280" r:id="rId23"/>
    <p:sldId id="281" r:id="rId24"/>
    <p:sldId id="282" r:id="rId25"/>
    <p:sldId id="283" r:id="rId26"/>
    <p:sldId id="268" r:id="rId27"/>
    <p:sldId id="284" r:id="rId28"/>
    <p:sldId id="286" r:id="rId29"/>
    <p:sldId id="287" r:id="rId30"/>
    <p:sldId id="288" r:id="rId31"/>
    <p:sldId id="289" r:id="rId32"/>
    <p:sldId id="290" r:id="rId33"/>
    <p:sldId id="291" r:id="rId34"/>
    <p:sldId id="292" r:id="rId35"/>
    <p:sldId id="271" r:id="rId36"/>
    <p:sldId id="270"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ABD97C-B1DF-4583-94F0-661D4555687C}" type="datetimeFigureOut">
              <a:rPr lang="en-ID" smtClean="0"/>
              <a:t>07/10/2021</a:t>
            </a:fld>
            <a:endParaRPr lang="en-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FFA98-4988-45F8-A9A9-DE1D4E0D571E}" type="slidenum">
              <a:rPr lang="en-ID" smtClean="0"/>
              <a:t>‹#›</a:t>
            </a:fld>
            <a:endParaRPr lang="en-ID"/>
          </a:p>
        </p:txBody>
      </p:sp>
    </p:spTree>
    <p:extLst>
      <p:ext uri="{BB962C8B-B14F-4D97-AF65-F5344CB8AC3E}">
        <p14:creationId xmlns:p14="http://schemas.microsoft.com/office/powerpoint/2010/main" val="802896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92C7DE0-BEC0-449B-BAB5-36E8075AC000}"/>
              </a:ext>
            </a:extLst>
          </p:cNvPr>
          <p:cNvSpPr>
            <a:spLocks noGrp="1"/>
          </p:cNvSpPr>
          <p:nvPr>
            <p:ph type="dt" sz="half" idx="10"/>
          </p:nvPr>
        </p:nvSpPr>
        <p:spPr/>
        <p:txBody>
          <a:bodyPr/>
          <a:lstStyle>
            <a:lvl1pPr>
              <a:defRPr/>
            </a:lvl1pPr>
          </a:lstStyle>
          <a:p>
            <a:pPr>
              <a:defRPr/>
            </a:pPr>
            <a:fld id="{644C32E4-89BC-4472-8C00-34D2CAD995CB}" type="datetime1">
              <a:rPr lang="en-US" smtClean="0"/>
              <a:t>10/7/2021</a:t>
            </a:fld>
            <a:endParaRPr lang="en-US"/>
          </a:p>
        </p:txBody>
      </p:sp>
      <p:sp>
        <p:nvSpPr>
          <p:cNvPr id="5" name="Footer Placeholder 4">
            <a:extLst>
              <a:ext uri="{FF2B5EF4-FFF2-40B4-BE49-F238E27FC236}">
                <a16:creationId xmlns:a16="http://schemas.microsoft.com/office/drawing/2014/main" id="{FF613D91-917F-486D-BA0C-CC8BC9495BCD}"/>
              </a:ext>
            </a:extLst>
          </p:cNvPr>
          <p:cNvSpPr>
            <a:spLocks noGrp="1"/>
          </p:cNvSpPr>
          <p:nvPr>
            <p:ph type="ftr" sz="quarter" idx="11"/>
          </p:nvPr>
        </p:nvSpPr>
        <p:spPr/>
        <p:txBody>
          <a:bodyPr/>
          <a:lstStyle>
            <a:lvl1pPr>
              <a:defRPr/>
            </a:lvl1pPr>
          </a:lstStyle>
          <a:p>
            <a:pPr>
              <a:defRPr/>
            </a:pPr>
            <a:r>
              <a:rPr lang="en-US"/>
              <a:t>Data Mining</a:t>
            </a:r>
          </a:p>
        </p:txBody>
      </p:sp>
      <p:sp>
        <p:nvSpPr>
          <p:cNvPr id="6" name="Slide Number Placeholder 5">
            <a:extLst>
              <a:ext uri="{FF2B5EF4-FFF2-40B4-BE49-F238E27FC236}">
                <a16:creationId xmlns:a16="http://schemas.microsoft.com/office/drawing/2014/main" id="{0FF46613-38EF-4962-86BD-7F3032D11D2C}"/>
              </a:ext>
            </a:extLst>
          </p:cNvPr>
          <p:cNvSpPr>
            <a:spLocks noGrp="1"/>
          </p:cNvSpPr>
          <p:nvPr>
            <p:ph type="sldNum" sz="quarter" idx="12"/>
          </p:nvPr>
        </p:nvSpPr>
        <p:spPr/>
        <p:txBody>
          <a:bodyPr/>
          <a:lstStyle>
            <a:lvl1pPr>
              <a:defRPr/>
            </a:lvl1pPr>
          </a:lstStyle>
          <a:p>
            <a:fld id="{E8712FF2-EA68-4D2C-B3C3-597A99AB69DA}" type="slidenum">
              <a:rPr lang="en-US" altLang="en-US"/>
              <a:pPr/>
              <a:t>‹#›</a:t>
            </a:fld>
            <a:endParaRPr lang="en-US" altLang="en-US"/>
          </a:p>
        </p:txBody>
      </p:sp>
    </p:spTree>
    <p:extLst>
      <p:ext uri="{BB962C8B-B14F-4D97-AF65-F5344CB8AC3E}">
        <p14:creationId xmlns:p14="http://schemas.microsoft.com/office/powerpoint/2010/main" val="3939604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B18B90-281C-4CCD-BB86-3EBC38415EF0}"/>
              </a:ext>
            </a:extLst>
          </p:cNvPr>
          <p:cNvSpPr>
            <a:spLocks noGrp="1"/>
          </p:cNvSpPr>
          <p:nvPr>
            <p:ph type="dt" sz="half" idx="10"/>
          </p:nvPr>
        </p:nvSpPr>
        <p:spPr/>
        <p:txBody>
          <a:bodyPr/>
          <a:lstStyle>
            <a:lvl1pPr>
              <a:defRPr/>
            </a:lvl1pPr>
          </a:lstStyle>
          <a:p>
            <a:pPr>
              <a:defRPr/>
            </a:pPr>
            <a:fld id="{9656657B-C1C9-42D0-B559-0CDCE9EB57B9}" type="datetime1">
              <a:rPr lang="en-US" smtClean="0"/>
              <a:t>10/7/2021</a:t>
            </a:fld>
            <a:endParaRPr lang="en-US"/>
          </a:p>
        </p:txBody>
      </p:sp>
      <p:sp>
        <p:nvSpPr>
          <p:cNvPr id="5" name="Footer Placeholder 4">
            <a:extLst>
              <a:ext uri="{FF2B5EF4-FFF2-40B4-BE49-F238E27FC236}">
                <a16:creationId xmlns:a16="http://schemas.microsoft.com/office/drawing/2014/main" id="{75886EA8-CA6A-473B-A01B-D4BD55BFC326}"/>
              </a:ext>
            </a:extLst>
          </p:cNvPr>
          <p:cNvSpPr>
            <a:spLocks noGrp="1"/>
          </p:cNvSpPr>
          <p:nvPr>
            <p:ph type="ftr" sz="quarter" idx="11"/>
          </p:nvPr>
        </p:nvSpPr>
        <p:spPr/>
        <p:txBody>
          <a:bodyPr/>
          <a:lstStyle>
            <a:lvl1pPr>
              <a:defRPr/>
            </a:lvl1pPr>
          </a:lstStyle>
          <a:p>
            <a:pPr>
              <a:defRPr/>
            </a:pPr>
            <a:r>
              <a:rPr lang="en-US"/>
              <a:t>Data Mining</a:t>
            </a:r>
          </a:p>
        </p:txBody>
      </p:sp>
      <p:sp>
        <p:nvSpPr>
          <p:cNvPr id="6" name="Slide Number Placeholder 5">
            <a:extLst>
              <a:ext uri="{FF2B5EF4-FFF2-40B4-BE49-F238E27FC236}">
                <a16:creationId xmlns:a16="http://schemas.microsoft.com/office/drawing/2014/main" id="{A61F5B1F-5C9D-43E3-8237-C0E4A76E29F7}"/>
              </a:ext>
            </a:extLst>
          </p:cNvPr>
          <p:cNvSpPr>
            <a:spLocks noGrp="1"/>
          </p:cNvSpPr>
          <p:nvPr>
            <p:ph type="sldNum" sz="quarter" idx="12"/>
          </p:nvPr>
        </p:nvSpPr>
        <p:spPr/>
        <p:txBody>
          <a:bodyPr/>
          <a:lstStyle>
            <a:lvl1pPr>
              <a:defRPr/>
            </a:lvl1pPr>
          </a:lstStyle>
          <a:p>
            <a:fld id="{091E94F6-DF58-490D-9989-1E09A2C6EC84}" type="slidenum">
              <a:rPr lang="en-US" altLang="en-US"/>
              <a:pPr/>
              <a:t>‹#›</a:t>
            </a:fld>
            <a:endParaRPr lang="en-US" altLang="en-US"/>
          </a:p>
        </p:txBody>
      </p:sp>
    </p:spTree>
    <p:extLst>
      <p:ext uri="{BB962C8B-B14F-4D97-AF65-F5344CB8AC3E}">
        <p14:creationId xmlns:p14="http://schemas.microsoft.com/office/powerpoint/2010/main" val="334028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2C5A52-E6C6-4FB8-BCF8-F6C1B8996AD1}"/>
              </a:ext>
            </a:extLst>
          </p:cNvPr>
          <p:cNvSpPr>
            <a:spLocks noGrp="1"/>
          </p:cNvSpPr>
          <p:nvPr>
            <p:ph type="dt" sz="half" idx="10"/>
          </p:nvPr>
        </p:nvSpPr>
        <p:spPr/>
        <p:txBody>
          <a:bodyPr/>
          <a:lstStyle>
            <a:lvl1pPr>
              <a:defRPr/>
            </a:lvl1pPr>
          </a:lstStyle>
          <a:p>
            <a:pPr>
              <a:defRPr/>
            </a:pPr>
            <a:fld id="{E53ECB6B-CB37-4D1E-BE6F-9F922CCEA357}" type="datetime1">
              <a:rPr lang="en-US" smtClean="0"/>
              <a:t>10/7/2021</a:t>
            </a:fld>
            <a:endParaRPr lang="en-US"/>
          </a:p>
        </p:txBody>
      </p:sp>
      <p:sp>
        <p:nvSpPr>
          <p:cNvPr id="5" name="Footer Placeholder 4">
            <a:extLst>
              <a:ext uri="{FF2B5EF4-FFF2-40B4-BE49-F238E27FC236}">
                <a16:creationId xmlns:a16="http://schemas.microsoft.com/office/drawing/2014/main" id="{EC9B111C-F3C0-49F9-81F6-51B65D83BF81}"/>
              </a:ext>
            </a:extLst>
          </p:cNvPr>
          <p:cNvSpPr>
            <a:spLocks noGrp="1"/>
          </p:cNvSpPr>
          <p:nvPr>
            <p:ph type="ftr" sz="quarter" idx="11"/>
          </p:nvPr>
        </p:nvSpPr>
        <p:spPr/>
        <p:txBody>
          <a:bodyPr/>
          <a:lstStyle>
            <a:lvl1pPr>
              <a:defRPr/>
            </a:lvl1pPr>
          </a:lstStyle>
          <a:p>
            <a:pPr>
              <a:defRPr/>
            </a:pPr>
            <a:r>
              <a:rPr lang="en-US"/>
              <a:t>Data Mining</a:t>
            </a:r>
          </a:p>
        </p:txBody>
      </p:sp>
      <p:sp>
        <p:nvSpPr>
          <p:cNvPr id="6" name="Slide Number Placeholder 5">
            <a:extLst>
              <a:ext uri="{FF2B5EF4-FFF2-40B4-BE49-F238E27FC236}">
                <a16:creationId xmlns:a16="http://schemas.microsoft.com/office/drawing/2014/main" id="{C4B8C605-03D4-4E3A-B589-5B64B5CA1299}"/>
              </a:ext>
            </a:extLst>
          </p:cNvPr>
          <p:cNvSpPr>
            <a:spLocks noGrp="1"/>
          </p:cNvSpPr>
          <p:nvPr>
            <p:ph type="sldNum" sz="quarter" idx="12"/>
          </p:nvPr>
        </p:nvSpPr>
        <p:spPr/>
        <p:txBody>
          <a:bodyPr/>
          <a:lstStyle>
            <a:lvl1pPr>
              <a:defRPr/>
            </a:lvl1pPr>
          </a:lstStyle>
          <a:p>
            <a:fld id="{2B82F2CB-2CAA-4283-8A04-641056E9E195}" type="slidenum">
              <a:rPr lang="en-US" altLang="en-US"/>
              <a:pPr/>
              <a:t>‹#›</a:t>
            </a:fld>
            <a:endParaRPr lang="en-US" altLang="en-US"/>
          </a:p>
        </p:txBody>
      </p:sp>
    </p:spTree>
    <p:extLst>
      <p:ext uri="{BB962C8B-B14F-4D97-AF65-F5344CB8AC3E}">
        <p14:creationId xmlns:p14="http://schemas.microsoft.com/office/powerpoint/2010/main" val="86539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C0DD8-8588-4C2E-A002-EC2808783983}"/>
              </a:ext>
            </a:extLst>
          </p:cNvPr>
          <p:cNvSpPr>
            <a:spLocks noGrp="1"/>
          </p:cNvSpPr>
          <p:nvPr>
            <p:ph type="dt" sz="half" idx="10"/>
          </p:nvPr>
        </p:nvSpPr>
        <p:spPr/>
        <p:txBody>
          <a:bodyPr/>
          <a:lstStyle>
            <a:lvl1pPr>
              <a:defRPr/>
            </a:lvl1pPr>
          </a:lstStyle>
          <a:p>
            <a:pPr>
              <a:defRPr/>
            </a:pPr>
            <a:fld id="{5BD8B4AF-7BDD-4B16-9487-3C88B8F37F24}" type="datetime1">
              <a:rPr lang="en-US" smtClean="0"/>
              <a:t>10/7/2021</a:t>
            </a:fld>
            <a:endParaRPr lang="en-US"/>
          </a:p>
        </p:txBody>
      </p:sp>
      <p:sp>
        <p:nvSpPr>
          <p:cNvPr id="5" name="Footer Placeholder 4">
            <a:extLst>
              <a:ext uri="{FF2B5EF4-FFF2-40B4-BE49-F238E27FC236}">
                <a16:creationId xmlns:a16="http://schemas.microsoft.com/office/drawing/2014/main" id="{AE2B0780-BE86-4CD8-992B-E0135AF032F0}"/>
              </a:ext>
            </a:extLst>
          </p:cNvPr>
          <p:cNvSpPr>
            <a:spLocks noGrp="1"/>
          </p:cNvSpPr>
          <p:nvPr>
            <p:ph type="ftr" sz="quarter" idx="11"/>
          </p:nvPr>
        </p:nvSpPr>
        <p:spPr/>
        <p:txBody>
          <a:bodyPr/>
          <a:lstStyle>
            <a:lvl1pPr>
              <a:defRPr/>
            </a:lvl1pPr>
          </a:lstStyle>
          <a:p>
            <a:pPr>
              <a:defRPr/>
            </a:pPr>
            <a:r>
              <a:rPr lang="en-US"/>
              <a:t>Data Mining</a:t>
            </a:r>
          </a:p>
        </p:txBody>
      </p:sp>
      <p:sp>
        <p:nvSpPr>
          <p:cNvPr id="6" name="Slide Number Placeholder 5">
            <a:extLst>
              <a:ext uri="{FF2B5EF4-FFF2-40B4-BE49-F238E27FC236}">
                <a16:creationId xmlns:a16="http://schemas.microsoft.com/office/drawing/2014/main" id="{3891FB86-18E4-44AC-B50F-913AE9292AA8}"/>
              </a:ext>
            </a:extLst>
          </p:cNvPr>
          <p:cNvSpPr>
            <a:spLocks noGrp="1"/>
          </p:cNvSpPr>
          <p:nvPr>
            <p:ph type="sldNum" sz="quarter" idx="12"/>
          </p:nvPr>
        </p:nvSpPr>
        <p:spPr/>
        <p:txBody>
          <a:bodyPr/>
          <a:lstStyle>
            <a:lvl1pPr>
              <a:defRPr/>
            </a:lvl1pPr>
          </a:lstStyle>
          <a:p>
            <a:fld id="{B5320983-B93A-4C18-A696-A1BD6BCC7EE9}" type="slidenum">
              <a:rPr lang="en-US" altLang="en-US"/>
              <a:pPr/>
              <a:t>‹#›</a:t>
            </a:fld>
            <a:endParaRPr lang="en-US" altLang="en-US"/>
          </a:p>
        </p:txBody>
      </p:sp>
    </p:spTree>
    <p:extLst>
      <p:ext uri="{BB962C8B-B14F-4D97-AF65-F5344CB8AC3E}">
        <p14:creationId xmlns:p14="http://schemas.microsoft.com/office/powerpoint/2010/main" val="33858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B2B41D-C8EF-47B0-8587-82D2293973C0}"/>
              </a:ext>
            </a:extLst>
          </p:cNvPr>
          <p:cNvSpPr>
            <a:spLocks noGrp="1"/>
          </p:cNvSpPr>
          <p:nvPr>
            <p:ph type="dt" sz="half" idx="10"/>
          </p:nvPr>
        </p:nvSpPr>
        <p:spPr/>
        <p:txBody>
          <a:bodyPr/>
          <a:lstStyle>
            <a:lvl1pPr>
              <a:defRPr/>
            </a:lvl1pPr>
          </a:lstStyle>
          <a:p>
            <a:pPr>
              <a:defRPr/>
            </a:pPr>
            <a:fld id="{0960CEDA-ED05-494E-9EBF-9945F48AEB0A}" type="datetime1">
              <a:rPr lang="en-US" smtClean="0"/>
              <a:t>10/7/2021</a:t>
            </a:fld>
            <a:endParaRPr lang="en-US"/>
          </a:p>
        </p:txBody>
      </p:sp>
      <p:sp>
        <p:nvSpPr>
          <p:cNvPr id="5" name="Footer Placeholder 4">
            <a:extLst>
              <a:ext uri="{FF2B5EF4-FFF2-40B4-BE49-F238E27FC236}">
                <a16:creationId xmlns:a16="http://schemas.microsoft.com/office/drawing/2014/main" id="{1855A4B5-EACD-4D70-8E58-6734B483C161}"/>
              </a:ext>
            </a:extLst>
          </p:cNvPr>
          <p:cNvSpPr>
            <a:spLocks noGrp="1"/>
          </p:cNvSpPr>
          <p:nvPr>
            <p:ph type="ftr" sz="quarter" idx="11"/>
          </p:nvPr>
        </p:nvSpPr>
        <p:spPr/>
        <p:txBody>
          <a:bodyPr/>
          <a:lstStyle>
            <a:lvl1pPr>
              <a:defRPr/>
            </a:lvl1pPr>
          </a:lstStyle>
          <a:p>
            <a:pPr>
              <a:defRPr/>
            </a:pPr>
            <a:r>
              <a:rPr lang="en-US"/>
              <a:t>Data Mining</a:t>
            </a:r>
          </a:p>
        </p:txBody>
      </p:sp>
      <p:sp>
        <p:nvSpPr>
          <p:cNvPr id="6" name="Slide Number Placeholder 5">
            <a:extLst>
              <a:ext uri="{FF2B5EF4-FFF2-40B4-BE49-F238E27FC236}">
                <a16:creationId xmlns:a16="http://schemas.microsoft.com/office/drawing/2014/main" id="{B4233E18-1A0F-459D-93A8-6809DE4A49AC}"/>
              </a:ext>
            </a:extLst>
          </p:cNvPr>
          <p:cNvSpPr>
            <a:spLocks noGrp="1"/>
          </p:cNvSpPr>
          <p:nvPr>
            <p:ph type="sldNum" sz="quarter" idx="12"/>
          </p:nvPr>
        </p:nvSpPr>
        <p:spPr/>
        <p:txBody>
          <a:bodyPr/>
          <a:lstStyle>
            <a:lvl1pPr>
              <a:defRPr/>
            </a:lvl1pPr>
          </a:lstStyle>
          <a:p>
            <a:fld id="{85C3ED77-CE25-499C-8884-658B6099AF46}" type="slidenum">
              <a:rPr lang="en-US" altLang="en-US"/>
              <a:pPr/>
              <a:t>‹#›</a:t>
            </a:fld>
            <a:endParaRPr lang="en-US" altLang="en-US"/>
          </a:p>
        </p:txBody>
      </p:sp>
    </p:spTree>
    <p:extLst>
      <p:ext uri="{BB962C8B-B14F-4D97-AF65-F5344CB8AC3E}">
        <p14:creationId xmlns:p14="http://schemas.microsoft.com/office/powerpoint/2010/main" val="328635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EAF7CDF-BE9F-4B30-962F-8EEC84AA7421}"/>
              </a:ext>
            </a:extLst>
          </p:cNvPr>
          <p:cNvSpPr>
            <a:spLocks noGrp="1"/>
          </p:cNvSpPr>
          <p:nvPr>
            <p:ph type="dt" sz="half" idx="10"/>
          </p:nvPr>
        </p:nvSpPr>
        <p:spPr/>
        <p:txBody>
          <a:bodyPr/>
          <a:lstStyle>
            <a:lvl1pPr>
              <a:defRPr/>
            </a:lvl1pPr>
          </a:lstStyle>
          <a:p>
            <a:pPr>
              <a:defRPr/>
            </a:pPr>
            <a:fld id="{ACED5508-F34B-4353-9085-B62DBBE64944}" type="datetime1">
              <a:rPr lang="en-US" smtClean="0"/>
              <a:t>10/7/2021</a:t>
            </a:fld>
            <a:endParaRPr lang="en-US"/>
          </a:p>
        </p:txBody>
      </p:sp>
      <p:sp>
        <p:nvSpPr>
          <p:cNvPr id="6" name="Footer Placeholder 4">
            <a:extLst>
              <a:ext uri="{FF2B5EF4-FFF2-40B4-BE49-F238E27FC236}">
                <a16:creationId xmlns:a16="http://schemas.microsoft.com/office/drawing/2014/main" id="{15829E4A-2E3F-4C4D-942A-5D5083738DD9}"/>
              </a:ext>
            </a:extLst>
          </p:cNvPr>
          <p:cNvSpPr>
            <a:spLocks noGrp="1"/>
          </p:cNvSpPr>
          <p:nvPr>
            <p:ph type="ftr" sz="quarter" idx="11"/>
          </p:nvPr>
        </p:nvSpPr>
        <p:spPr/>
        <p:txBody>
          <a:bodyPr/>
          <a:lstStyle>
            <a:lvl1pPr>
              <a:defRPr/>
            </a:lvl1pPr>
          </a:lstStyle>
          <a:p>
            <a:pPr>
              <a:defRPr/>
            </a:pPr>
            <a:r>
              <a:rPr lang="en-US"/>
              <a:t>Data Mining</a:t>
            </a:r>
          </a:p>
        </p:txBody>
      </p:sp>
      <p:sp>
        <p:nvSpPr>
          <p:cNvPr id="7" name="Slide Number Placeholder 5">
            <a:extLst>
              <a:ext uri="{FF2B5EF4-FFF2-40B4-BE49-F238E27FC236}">
                <a16:creationId xmlns:a16="http://schemas.microsoft.com/office/drawing/2014/main" id="{536C723F-D6C1-480D-8FFB-297181D73554}"/>
              </a:ext>
            </a:extLst>
          </p:cNvPr>
          <p:cNvSpPr>
            <a:spLocks noGrp="1"/>
          </p:cNvSpPr>
          <p:nvPr>
            <p:ph type="sldNum" sz="quarter" idx="12"/>
          </p:nvPr>
        </p:nvSpPr>
        <p:spPr/>
        <p:txBody>
          <a:bodyPr/>
          <a:lstStyle>
            <a:lvl1pPr>
              <a:defRPr/>
            </a:lvl1pPr>
          </a:lstStyle>
          <a:p>
            <a:fld id="{583C7E39-7F80-42B5-A9A6-1172FD2C8C9F}" type="slidenum">
              <a:rPr lang="en-US" altLang="en-US"/>
              <a:pPr/>
              <a:t>‹#›</a:t>
            </a:fld>
            <a:endParaRPr lang="en-US" altLang="en-US"/>
          </a:p>
        </p:txBody>
      </p:sp>
    </p:spTree>
    <p:extLst>
      <p:ext uri="{BB962C8B-B14F-4D97-AF65-F5344CB8AC3E}">
        <p14:creationId xmlns:p14="http://schemas.microsoft.com/office/powerpoint/2010/main" val="352004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332FB83-7EEA-4650-A4E8-EB0B64CCADD9}"/>
              </a:ext>
            </a:extLst>
          </p:cNvPr>
          <p:cNvSpPr>
            <a:spLocks noGrp="1"/>
          </p:cNvSpPr>
          <p:nvPr>
            <p:ph type="dt" sz="half" idx="10"/>
          </p:nvPr>
        </p:nvSpPr>
        <p:spPr/>
        <p:txBody>
          <a:bodyPr/>
          <a:lstStyle>
            <a:lvl1pPr>
              <a:defRPr/>
            </a:lvl1pPr>
          </a:lstStyle>
          <a:p>
            <a:pPr>
              <a:defRPr/>
            </a:pPr>
            <a:fld id="{8E5922F9-02A3-4C50-893A-1984D03089C0}" type="datetime1">
              <a:rPr lang="en-US" smtClean="0"/>
              <a:t>10/7/2021</a:t>
            </a:fld>
            <a:endParaRPr lang="en-US"/>
          </a:p>
        </p:txBody>
      </p:sp>
      <p:sp>
        <p:nvSpPr>
          <p:cNvPr id="8" name="Footer Placeholder 4">
            <a:extLst>
              <a:ext uri="{FF2B5EF4-FFF2-40B4-BE49-F238E27FC236}">
                <a16:creationId xmlns:a16="http://schemas.microsoft.com/office/drawing/2014/main" id="{83FDDDEF-08DF-4FFB-8853-6E94FB2F9B7F}"/>
              </a:ext>
            </a:extLst>
          </p:cNvPr>
          <p:cNvSpPr>
            <a:spLocks noGrp="1"/>
          </p:cNvSpPr>
          <p:nvPr>
            <p:ph type="ftr" sz="quarter" idx="11"/>
          </p:nvPr>
        </p:nvSpPr>
        <p:spPr/>
        <p:txBody>
          <a:bodyPr/>
          <a:lstStyle>
            <a:lvl1pPr>
              <a:defRPr/>
            </a:lvl1pPr>
          </a:lstStyle>
          <a:p>
            <a:pPr>
              <a:defRPr/>
            </a:pPr>
            <a:r>
              <a:rPr lang="en-US"/>
              <a:t>Data Mining</a:t>
            </a:r>
          </a:p>
        </p:txBody>
      </p:sp>
      <p:sp>
        <p:nvSpPr>
          <p:cNvPr id="9" name="Slide Number Placeholder 5">
            <a:extLst>
              <a:ext uri="{FF2B5EF4-FFF2-40B4-BE49-F238E27FC236}">
                <a16:creationId xmlns:a16="http://schemas.microsoft.com/office/drawing/2014/main" id="{B58CBC71-B5EE-4F89-A614-86D004CD1041}"/>
              </a:ext>
            </a:extLst>
          </p:cNvPr>
          <p:cNvSpPr>
            <a:spLocks noGrp="1"/>
          </p:cNvSpPr>
          <p:nvPr>
            <p:ph type="sldNum" sz="quarter" idx="12"/>
          </p:nvPr>
        </p:nvSpPr>
        <p:spPr/>
        <p:txBody>
          <a:bodyPr/>
          <a:lstStyle>
            <a:lvl1pPr>
              <a:defRPr/>
            </a:lvl1pPr>
          </a:lstStyle>
          <a:p>
            <a:fld id="{BEB2DABF-3DA9-4B2C-B995-164056AAA4DB}" type="slidenum">
              <a:rPr lang="en-US" altLang="en-US"/>
              <a:pPr/>
              <a:t>‹#›</a:t>
            </a:fld>
            <a:endParaRPr lang="en-US" altLang="en-US"/>
          </a:p>
        </p:txBody>
      </p:sp>
    </p:spTree>
    <p:extLst>
      <p:ext uri="{BB962C8B-B14F-4D97-AF65-F5344CB8AC3E}">
        <p14:creationId xmlns:p14="http://schemas.microsoft.com/office/powerpoint/2010/main" val="149050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D095571-072A-430C-897E-E1A743CBC9EF}"/>
              </a:ext>
            </a:extLst>
          </p:cNvPr>
          <p:cNvSpPr>
            <a:spLocks noGrp="1"/>
          </p:cNvSpPr>
          <p:nvPr>
            <p:ph type="dt" sz="half" idx="10"/>
          </p:nvPr>
        </p:nvSpPr>
        <p:spPr/>
        <p:txBody>
          <a:bodyPr/>
          <a:lstStyle>
            <a:lvl1pPr>
              <a:defRPr/>
            </a:lvl1pPr>
          </a:lstStyle>
          <a:p>
            <a:pPr>
              <a:defRPr/>
            </a:pPr>
            <a:fld id="{5BC91969-9A5D-4FB6-8428-79A74D21E942}" type="datetime1">
              <a:rPr lang="en-US" smtClean="0"/>
              <a:t>10/7/2021</a:t>
            </a:fld>
            <a:endParaRPr lang="en-US"/>
          </a:p>
        </p:txBody>
      </p:sp>
      <p:sp>
        <p:nvSpPr>
          <p:cNvPr id="4" name="Footer Placeholder 4">
            <a:extLst>
              <a:ext uri="{FF2B5EF4-FFF2-40B4-BE49-F238E27FC236}">
                <a16:creationId xmlns:a16="http://schemas.microsoft.com/office/drawing/2014/main" id="{94AF843D-352E-4E6B-A924-B773767D5DE6}"/>
              </a:ext>
            </a:extLst>
          </p:cNvPr>
          <p:cNvSpPr>
            <a:spLocks noGrp="1"/>
          </p:cNvSpPr>
          <p:nvPr>
            <p:ph type="ftr" sz="quarter" idx="11"/>
          </p:nvPr>
        </p:nvSpPr>
        <p:spPr/>
        <p:txBody>
          <a:bodyPr/>
          <a:lstStyle>
            <a:lvl1pPr>
              <a:defRPr/>
            </a:lvl1pPr>
          </a:lstStyle>
          <a:p>
            <a:pPr>
              <a:defRPr/>
            </a:pPr>
            <a:r>
              <a:rPr lang="en-US"/>
              <a:t>Data Mining</a:t>
            </a:r>
          </a:p>
        </p:txBody>
      </p:sp>
      <p:sp>
        <p:nvSpPr>
          <p:cNvPr id="5" name="Slide Number Placeholder 5">
            <a:extLst>
              <a:ext uri="{FF2B5EF4-FFF2-40B4-BE49-F238E27FC236}">
                <a16:creationId xmlns:a16="http://schemas.microsoft.com/office/drawing/2014/main" id="{2D072BB6-F57F-46A2-B9CB-9B49AAEBFB59}"/>
              </a:ext>
            </a:extLst>
          </p:cNvPr>
          <p:cNvSpPr>
            <a:spLocks noGrp="1"/>
          </p:cNvSpPr>
          <p:nvPr>
            <p:ph type="sldNum" sz="quarter" idx="12"/>
          </p:nvPr>
        </p:nvSpPr>
        <p:spPr/>
        <p:txBody>
          <a:bodyPr/>
          <a:lstStyle>
            <a:lvl1pPr>
              <a:defRPr/>
            </a:lvl1pPr>
          </a:lstStyle>
          <a:p>
            <a:fld id="{E5B257F6-F95C-483D-85B8-4A703F06A523}" type="slidenum">
              <a:rPr lang="en-US" altLang="en-US"/>
              <a:pPr/>
              <a:t>‹#›</a:t>
            </a:fld>
            <a:endParaRPr lang="en-US" altLang="en-US"/>
          </a:p>
        </p:txBody>
      </p:sp>
    </p:spTree>
    <p:extLst>
      <p:ext uri="{BB962C8B-B14F-4D97-AF65-F5344CB8AC3E}">
        <p14:creationId xmlns:p14="http://schemas.microsoft.com/office/powerpoint/2010/main" val="408091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542278A-D051-4D46-8F91-220BF186D257}"/>
              </a:ext>
            </a:extLst>
          </p:cNvPr>
          <p:cNvSpPr>
            <a:spLocks noGrp="1"/>
          </p:cNvSpPr>
          <p:nvPr>
            <p:ph type="dt" sz="half" idx="10"/>
          </p:nvPr>
        </p:nvSpPr>
        <p:spPr/>
        <p:txBody>
          <a:bodyPr/>
          <a:lstStyle>
            <a:lvl1pPr>
              <a:defRPr/>
            </a:lvl1pPr>
          </a:lstStyle>
          <a:p>
            <a:pPr>
              <a:defRPr/>
            </a:pPr>
            <a:fld id="{4E1B30DC-A979-4108-943F-4CEE46F0C74A}" type="datetime1">
              <a:rPr lang="en-US" smtClean="0"/>
              <a:t>10/7/2021</a:t>
            </a:fld>
            <a:endParaRPr lang="en-US"/>
          </a:p>
        </p:txBody>
      </p:sp>
      <p:sp>
        <p:nvSpPr>
          <p:cNvPr id="3" name="Footer Placeholder 4">
            <a:extLst>
              <a:ext uri="{FF2B5EF4-FFF2-40B4-BE49-F238E27FC236}">
                <a16:creationId xmlns:a16="http://schemas.microsoft.com/office/drawing/2014/main" id="{74BD7BEA-761D-4F72-8480-1896F5358694}"/>
              </a:ext>
            </a:extLst>
          </p:cNvPr>
          <p:cNvSpPr>
            <a:spLocks noGrp="1"/>
          </p:cNvSpPr>
          <p:nvPr>
            <p:ph type="ftr" sz="quarter" idx="11"/>
          </p:nvPr>
        </p:nvSpPr>
        <p:spPr/>
        <p:txBody>
          <a:bodyPr/>
          <a:lstStyle>
            <a:lvl1pPr>
              <a:defRPr/>
            </a:lvl1pPr>
          </a:lstStyle>
          <a:p>
            <a:pPr>
              <a:defRPr/>
            </a:pPr>
            <a:r>
              <a:rPr lang="en-US"/>
              <a:t>Data Mining</a:t>
            </a:r>
          </a:p>
        </p:txBody>
      </p:sp>
      <p:sp>
        <p:nvSpPr>
          <p:cNvPr id="4" name="Slide Number Placeholder 5">
            <a:extLst>
              <a:ext uri="{FF2B5EF4-FFF2-40B4-BE49-F238E27FC236}">
                <a16:creationId xmlns:a16="http://schemas.microsoft.com/office/drawing/2014/main" id="{EC148DD5-EA83-4B78-B41E-99A326E25DA5}"/>
              </a:ext>
            </a:extLst>
          </p:cNvPr>
          <p:cNvSpPr>
            <a:spLocks noGrp="1"/>
          </p:cNvSpPr>
          <p:nvPr>
            <p:ph type="sldNum" sz="quarter" idx="12"/>
          </p:nvPr>
        </p:nvSpPr>
        <p:spPr/>
        <p:txBody>
          <a:bodyPr/>
          <a:lstStyle>
            <a:lvl1pPr>
              <a:defRPr/>
            </a:lvl1pPr>
          </a:lstStyle>
          <a:p>
            <a:fld id="{665830EC-45ED-4344-BB31-9A0ED005F86D}" type="slidenum">
              <a:rPr lang="en-US" altLang="en-US"/>
              <a:pPr/>
              <a:t>‹#›</a:t>
            </a:fld>
            <a:endParaRPr lang="en-US" altLang="en-US"/>
          </a:p>
        </p:txBody>
      </p:sp>
    </p:spTree>
    <p:extLst>
      <p:ext uri="{BB962C8B-B14F-4D97-AF65-F5344CB8AC3E}">
        <p14:creationId xmlns:p14="http://schemas.microsoft.com/office/powerpoint/2010/main" val="4054516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0181950-6418-44B7-9DC1-348EA2B2E203}"/>
              </a:ext>
            </a:extLst>
          </p:cNvPr>
          <p:cNvSpPr>
            <a:spLocks noGrp="1"/>
          </p:cNvSpPr>
          <p:nvPr>
            <p:ph type="dt" sz="half" idx="10"/>
          </p:nvPr>
        </p:nvSpPr>
        <p:spPr/>
        <p:txBody>
          <a:bodyPr/>
          <a:lstStyle>
            <a:lvl1pPr>
              <a:defRPr/>
            </a:lvl1pPr>
          </a:lstStyle>
          <a:p>
            <a:pPr>
              <a:defRPr/>
            </a:pPr>
            <a:fld id="{743FAD40-F8A1-4131-B1FB-73556FF82035}" type="datetime1">
              <a:rPr lang="en-US" smtClean="0"/>
              <a:t>10/7/2021</a:t>
            </a:fld>
            <a:endParaRPr lang="en-US"/>
          </a:p>
        </p:txBody>
      </p:sp>
      <p:sp>
        <p:nvSpPr>
          <p:cNvPr id="6" name="Footer Placeholder 4">
            <a:extLst>
              <a:ext uri="{FF2B5EF4-FFF2-40B4-BE49-F238E27FC236}">
                <a16:creationId xmlns:a16="http://schemas.microsoft.com/office/drawing/2014/main" id="{285A4D66-8230-4E72-A479-289F8A0967E5}"/>
              </a:ext>
            </a:extLst>
          </p:cNvPr>
          <p:cNvSpPr>
            <a:spLocks noGrp="1"/>
          </p:cNvSpPr>
          <p:nvPr>
            <p:ph type="ftr" sz="quarter" idx="11"/>
          </p:nvPr>
        </p:nvSpPr>
        <p:spPr/>
        <p:txBody>
          <a:bodyPr/>
          <a:lstStyle>
            <a:lvl1pPr>
              <a:defRPr/>
            </a:lvl1pPr>
          </a:lstStyle>
          <a:p>
            <a:pPr>
              <a:defRPr/>
            </a:pPr>
            <a:r>
              <a:rPr lang="en-US"/>
              <a:t>Data Mining</a:t>
            </a:r>
          </a:p>
        </p:txBody>
      </p:sp>
      <p:sp>
        <p:nvSpPr>
          <p:cNvPr id="7" name="Slide Number Placeholder 5">
            <a:extLst>
              <a:ext uri="{FF2B5EF4-FFF2-40B4-BE49-F238E27FC236}">
                <a16:creationId xmlns:a16="http://schemas.microsoft.com/office/drawing/2014/main" id="{3F98C947-DDD8-413B-85B7-B4381EA2AAA3}"/>
              </a:ext>
            </a:extLst>
          </p:cNvPr>
          <p:cNvSpPr>
            <a:spLocks noGrp="1"/>
          </p:cNvSpPr>
          <p:nvPr>
            <p:ph type="sldNum" sz="quarter" idx="12"/>
          </p:nvPr>
        </p:nvSpPr>
        <p:spPr/>
        <p:txBody>
          <a:bodyPr/>
          <a:lstStyle>
            <a:lvl1pPr>
              <a:defRPr/>
            </a:lvl1pPr>
          </a:lstStyle>
          <a:p>
            <a:fld id="{093B1AB9-73F0-4C64-B178-35C7DE8DBFA0}" type="slidenum">
              <a:rPr lang="en-US" altLang="en-US"/>
              <a:pPr/>
              <a:t>‹#›</a:t>
            </a:fld>
            <a:endParaRPr lang="en-US" altLang="en-US"/>
          </a:p>
        </p:txBody>
      </p:sp>
    </p:spTree>
    <p:extLst>
      <p:ext uri="{BB962C8B-B14F-4D97-AF65-F5344CB8AC3E}">
        <p14:creationId xmlns:p14="http://schemas.microsoft.com/office/powerpoint/2010/main" val="309461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0CF672D-1C38-4A6E-A105-B12880FB4370}"/>
              </a:ext>
            </a:extLst>
          </p:cNvPr>
          <p:cNvSpPr>
            <a:spLocks noGrp="1"/>
          </p:cNvSpPr>
          <p:nvPr>
            <p:ph type="dt" sz="half" idx="10"/>
          </p:nvPr>
        </p:nvSpPr>
        <p:spPr/>
        <p:txBody>
          <a:bodyPr/>
          <a:lstStyle>
            <a:lvl1pPr>
              <a:defRPr/>
            </a:lvl1pPr>
          </a:lstStyle>
          <a:p>
            <a:pPr>
              <a:defRPr/>
            </a:pPr>
            <a:fld id="{70961E2D-DEF7-4182-B5F8-4EC49740EC7D}" type="datetime1">
              <a:rPr lang="en-US" smtClean="0"/>
              <a:t>10/7/2021</a:t>
            </a:fld>
            <a:endParaRPr lang="en-US"/>
          </a:p>
        </p:txBody>
      </p:sp>
      <p:sp>
        <p:nvSpPr>
          <p:cNvPr id="6" name="Footer Placeholder 4">
            <a:extLst>
              <a:ext uri="{FF2B5EF4-FFF2-40B4-BE49-F238E27FC236}">
                <a16:creationId xmlns:a16="http://schemas.microsoft.com/office/drawing/2014/main" id="{D5EF69D7-DE54-4D5D-91C9-A4E1025D4EB9}"/>
              </a:ext>
            </a:extLst>
          </p:cNvPr>
          <p:cNvSpPr>
            <a:spLocks noGrp="1"/>
          </p:cNvSpPr>
          <p:nvPr>
            <p:ph type="ftr" sz="quarter" idx="11"/>
          </p:nvPr>
        </p:nvSpPr>
        <p:spPr/>
        <p:txBody>
          <a:bodyPr/>
          <a:lstStyle>
            <a:lvl1pPr>
              <a:defRPr/>
            </a:lvl1pPr>
          </a:lstStyle>
          <a:p>
            <a:pPr>
              <a:defRPr/>
            </a:pPr>
            <a:r>
              <a:rPr lang="en-US"/>
              <a:t>Data Mining</a:t>
            </a:r>
          </a:p>
        </p:txBody>
      </p:sp>
      <p:sp>
        <p:nvSpPr>
          <p:cNvPr id="7" name="Slide Number Placeholder 5">
            <a:extLst>
              <a:ext uri="{FF2B5EF4-FFF2-40B4-BE49-F238E27FC236}">
                <a16:creationId xmlns:a16="http://schemas.microsoft.com/office/drawing/2014/main" id="{F75ED059-4C69-4E94-B569-017A5B2986F8}"/>
              </a:ext>
            </a:extLst>
          </p:cNvPr>
          <p:cNvSpPr>
            <a:spLocks noGrp="1"/>
          </p:cNvSpPr>
          <p:nvPr>
            <p:ph type="sldNum" sz="quarter" idx="12"/>
          </p:nvPr>
        </p:nvSpPr>
        <p:spPr/>
        <p:txBody>
          <a:bodyPr/>
          <a:lstStyle>
            <a:lvl1pPr>
              <a:defRPr/>
            </a:lvl1pPr>
          </a:lstStyle>
          <a:p>
            <a:fld id="{E0CFEA12-5BA7-48FB-A694-FAFFDF44C4CA}" type="slidenum">
              <a:rPr lang="en-US" altLang="en-US"/>
              <a:pPr/>
              <a:t>‹#›</a:t>
            </a:fld>
            <a:endParaRPr lang="en-US" altLang="en-US"/>
          </a:p>
        </p:txBody>
      </p:sp>
    </p:spTree>
    <p:extLst>
      <p:ext uri="{BB962C8B-B14F-4D97-AF65-F5344CB8AC3E}">
        <p14:creationId xmlns:p14="http://schemas.microsoft.com/office/powerpoint/2010/main" val="239465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FF2A001-90F7-44A7-90CA-22F7DC0EECF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05476E6-8485-4BA1-8C7E-40B6E8C4A65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90BA844-DEE2-486E-ACC9-EDA06A7B22A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98686B2-2874-48EE-B3B0-8A335A838426}" type="datetime1">
              <a:rPr lang="en-US" smtClean="0"/>
              <a:t>10/7/2021</a:t>
            </a:fld>
            <a:endParaRPr lang="en-US"/>
          </a:p>
        </p:txBody>
      </p:sp>
      <p:sp>
        <p:nvSpPr>
          <p:cNvPr id="5" name="Footer Placeholder 4">
            <a:extLst>
              <a:ext uri="{FF2B5EF4-FFF2-40B4-BE49-F238E27FC236}">
                <a16:creationId xmlns:a16="http://schemas.microsoft.com/office/drawing/2014/main" id="{5016427F-ABE3-481E-98DD-371E252C3BA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Data Mining</a:t>
            </a:r>
          </a:p>
        </p:txBody>
      </p:sp>
      <p:sp>
        <p:nvSpPr>
          <p:cNvPr id="6" name="Slide Number Placeholder 5">
            <a:extLst>
              <a:ext uri="{FF2B5EF4-FFF2-40B4-BE49-F238E27FC236}">
                <a16:creationId xmlns:a16="http://schemas.microsoft.com/office/drawing/2014/main" id="{F05EF83E-52E6-498A-8089-7C23B23E48B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2BB297C-0425-41F7-96C4-83E32E45CA1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AD5C8413-873D-4599-9013-03B95F8ED02D}"/>
              </a:ext>
            </a:extLst>
          </p:cNvPr>
          <p:cNvSpPr>
            <a:spLocks noGrp="1"/>
          </p:cNvSpPr>
          <p:nvPr>
            <p:ph type="ctrTitle"/>
          </p:nvPr>
        </p:nvSpPr>
        <p:spPr>
          <a:xfrm>
            <a:off x="685800" y="2130425"/>
            <a:ext cx="7772400" cy="2136775"/>
          </a:xfrm>
        </p:spPr>
        <p:txBody>
          <a:bodyPr/>
          <a:lstStyle/>
          <a:p>
            <a:r>
              <a:rPr lang="en-US" altLang="en-US" dirty="0" err="1"/>
              <a:t>Algoritma</a:t>
            </a:r>
            <a:r>
              <a:rPr lang="en-US" altLang="en-US" dirty="0"/>
              <a:t> Naïve Bayes</a:t>
            </a:r>
            <a:br>
              <a:rPr lang="en-US" altLang="en-US" dirty="0"/>
            </a:br>
            <a:r>
              <a:rPr lang="en-US" altLang="en-US" dirty="0"/>
              <a:t>(</a:t>
            </a:r>
            <a:r>
              <a:rPr lang="en-US" altLang="en-US" dirty="0" err="1"/>
              <a:t>Kasus</a:t>
            </a:r>
            <a:r>
              <a:rPr lang="en-US" altLang="en-US" dirty="0"/>
              <a:t> : </a:t>
            </a:r>
            <a:r>
              <a:rPr lang="en-US" altLang="en-US" dirty="0" err="1"/>
              <a:t>Klasifikasi</a:t>
            </a:r>
            <a:r>
              <a:rPr lang="en-US" altLang="en-US" dirty="0"/>
              <a:t>)</a:t>
            </a:r>
          </a:p>
        </p:txBody>
      </p:sp>
      <p:sp>
        <p:nvSpPr>
          <p:cNvPr id="3" name="Subtitle 2">
            <a:extLst>
              <a:ext uri="{FF2B5EF4-FFF2-40B4-BE49-F238E27FC236}">
                <a16:creationId xmlns:a16="http://schemas.microsoft.com/office/drawing/2014/main" id="{918BC349-4D40-4882-8D04-3202C2E4E67A}"/>
              </a:ext>
            </a:extLst>
          </p:cNvPr>
          <p:cNvSpPr>
            <a:spLocks noGrp="1"/>
          </p:cNvSpPr>
          <p:nvPr>
            <p:ph type="subTitle" idx="1"/>
          </p:nvPr>
        </p:nvSpPr>
        <p:spPr>
          <a:xfrm>
            <a:off x="1371600" y="4572000"/>
            <a:ext cx="6400800" cy="1066800"/>
          </a:xfrm>
        </p:spPr>
        <p:txBody>
          <a:bodyPr rtlCol="0">
            <a:normAutofit/>
          </a:bodyPr>
          <a:lstStyle/>
          <a:p>
            <a:pPr fontAlgn="auto">
              <a:spcAft>
                <a:spcPts val="0"/>
              </a:spcAft>
              <a:defRPr/>
            </a:pPr>
            <a:endParaRPr lang="en-US" dirty="0"/>
          </a:p>
        </p:txBody>
      </p:sp>
      <p:sp>
        <p:nvSpPr>
          <p:cNvPr id="2" name="Footer Placeholder 1">
            <a:extLst>
              <a:ext uri="{FF2B5EF4-FFF2-40B4-BE49-F238E27FC236}">
                <a16:creationId xmlns:a16="http://schemas.microsoft.com/office/drawing/2014/main" id="{9CF082A8-0C4E-441D-96EE-1EB332F12947}"/>
              </a:ext>
            </a:extLst>
          </p:cNvPr>
          <p:cNvSpPr>
            <a:spLocks noGrp="1"/>
          </p:cNvSpPr>
          <p:nvPr>
            <p:ph type="ftr" sz="quarter" idx="11"/>
          </p:nvPr>
        </p:nvSpPr>
        <p:spPr/>
        <p:txBody>
          <a:bodyPr/>
          <a:lstStyle/>
          <a:p>
            <a:pPr>
              <a:defRPr/>
            </a:pPr>
            <a:r>
              <a:rPr lang="en-US"/>
              <a:t>Data Mining</a:t>
            </a:r>
            <a:endParaRPr lang="en-US" dirty="0"/>
          </a:p>
        </p:txBody>
      </p:sp>
      <p:sp>
        <p:nvSpPr>
          <p:cNvPr id="4" name="Slide Number Placeholder 3">
            <a:extLst>
              <a:ext uri="{FF2B5EF4-FFF2-40B4-BE49-F238E27FC236}">
                <a16:creationId xmlns:a16="http://schemas.microsoft.com/office/drawing/2014/main" id="{7C58107C-3518-4D90-B022-2529F198FDD0}"/>
              </a:ext>
            </a:extLst>
          </p:cNvPr>
          <p:cNvSpPr>
            <a:spLocks noGrp="1"/>
          </p:cNvSpPr>
          <p:nvPr>
            <p:ph type="sldNum" sz="quarter" idx="12"/>
          </p:nvPr>
        </p:nvSpPr>
        <p:spPr/>
        <p:txBody>
          <a:bodyPr/>
          <a:lstStyle/>
          <a:p>
            <a:fld id="{E8712FF2-EA68-4D2C-B3C3-597A99AB69DA}"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DA9BF703-831B-4C27-A0CE-DA66E7849301}"/>
              </a:ext>
            </a:extLst>
          </p:cNvPr>
          <p:cNvSpPr>
            <a:spLocks noGrp="1" noChangeArrowheads="1"/>
          </p:cNvSpPr>
          <p:nvPr>
            <p:ph type="title"/>
          </p:nvPr>
        </p:nvSpPr>
        <p:spPr/>
        <p:txBody>
          <a:bodyPr/>
          <a:lstStyle/>
          <a:p>
            <a:r>
              <a:rPr lang="en-US" altLang="en-US" dirty="0">
                <a:solidFill>
                  <a:schemeClr val="bg1"/>
                </a:solidFill>
              </a:rPr>
              <a:t>Naïve Bayesian Classifier</a:t>
            </a:r>
          </a:p>
        </p:txBody>
      </p:sp>
      <p:sp>
        <p:nvSpPr>
          <p:cNvPr id="158723" name="Rectangle 3">
            <a:extLst>
              <a:ext uri="{FF2B5EF4-FFF2-40B4-BE49-F238E27FC236}">
                <a16:creationId xmlns:a16="http://schemas.microsoft.com/office/drawing/2014/main" id="{31BB781B-C07D-4C02-B330-163028EA6621}"/>
              </a:ext>
            </a:extLst>
          </p:cNvPr>
          <p:cNvSpPr>
            <a:spLocks noGrp="1" noChangeArrowheads="1"/>
          </p:cNvSpPr>
          <p:nvPr>
            <p:ph type="body" idx="1"/>
          </p:nvPr>
        </p:nvSpPr>
        <p:spPr>
          <a:xfrm>
            <a:off x="457200" y="1600200"/>
            <a:ext cx="8469313" cy="5033963"/>
          </a:xfrm>
        </p:spPr>
        <p:txBody>
          <a:bodyPr/>
          <a:lstStyle/>
          <a:p>
            <a:r>
              <a:rPr lang="en-US" altLang="en-US" sz="2400" dirty="0" err="1"/>
              <a:t>Namun</a:t>
            </a:r>
            <a:r>
              <a:rPr lang="en-US" altLang="en-US" sz="2400" dirty="0"/>
              <a:t> </a:t>
            </a:r>
            <a:r>
              <a:rPr lang="en-US" altLang="en-US" sz="2400" dirty="0" err="1"/>
              <a:t>jika</a:t>
            </a:r>
            <a:r>
              <a:rPr lang="en-US" altLang="en-US" sz="2400" dirty="0"/>
              <a:t> </a:t>
            </a:r>
            <a:r>
              <a:rPr lang="en-US" altLang="en-US" sz="2400" dirty="0" err="1"/>
              <a:t>atribut</a:t>
            </a:r>
            <a:r>
              <a:rPr lang="en-US" altLang="en-US" sz="2400" dirty="0"/>
              <a:t> </a:t>
            </a:r>
            <a:r>
              <a:rPr lang="en-US" altLang="en-US" sz="2400" dirty="0" err="1"/>
              <a:t>ke-i</a:t>
            </a:r>
            <a:r>
              <a:rPr lang="en-US" altLang="en-US" sz="2400" dirty="0"/>
              <a:t> </a:t>
            </a:r>
            <a:r>
              <a:rPr lang="en-US" altLang="en-US" sz="2400" b="1" dirty="0" err="1">
                <a:solidFill>
                  <a:srgbClr val="C00000"/>
                </a:solidFill>
              </a:rPr>
              <a:t>bersifat</a:t>
            </a:r>
            <a:r>
              <a:rPr lang="en-US" altLang="en-US" sz="2400" b="1" dirty="0">
                <a:solidFill>
                  <a:srgbClr val="C00000"/>
                </a:solidFill>
              </a:rPr>
              <a:t> </a:t>
            </a:r>
            <a:r>
              <a:rPr lang="en-US" altLang="en-US" sz="2400" b="1" dirty="0" err="1">
                <a:solidFill>
                  <a:srgbClr val="C00000"/>
                </a:solidFill>
              </a:rPr>
              <a:t>kontinu</a:t>
            </a:r>
            <a:r>
              <a:rPr lang="en-US" altLang="en-US" sz="2400" dirty="0"/>
              <a:t>, </a:t>
            </a:r>
            <a:r>
              <a:rPr lang="en-US" altLang="en-US" sz="2400" dirty="0" err="1"/>
              <a:t>maka</a:t>
            </a:r>
            <a:r>
              <a:rPr lang="en-US" altLang="en-US" sz="2400" dirty="0"/>
              <a:t> P(</a:t>
            </a:r>
            <a:r>
              <a:rPr lang="en-US" altLang="en-US" sz="2400" i="1" dirty="0" err="1"/>
              <a:t>x</a:t>
            </a:r>
            <a:r>
              <a:rPr lang="en-US" altLang="en-US" sz="2400" baseline="-25000" dirty="0" err="1"/>
              <a:t>i</a:t>
            </a:r>
            <a:r>
              <a:rPr lang="en-US" altLang="en-US" sz="2400" dirty="0" err="1"/>
              <a:t>|C</a:t>
            </a:r>
            <a:r>
              <a:rPr lang="en-US" altLang="en-US" sz="2400" dirty="0"/>
              <a:t>) </a:t>
            </a:r>
            <a:r>
              <a:rPr lang="en-US" altLang="en-US" sz="2400" dirty="0" err="1"/>
              <a:t>diestimasi</a:t>
            </a:r>
            <a:r>
              <a:rPr lang="en-US" altLang="en-US" sz="2400" dirty="0"/>
              <a:t> </a:t>
            </a:r>
            <a:r>
              <a:rPr lang="en-US" altLang="en-US" sz="2400" dirty="0" err="1"/>
              <a:t>dengan</a:t>
            </a:r>
            <a:r>
              <a:rPr lang="en-US" altLang="en-US" sz="2400" dirty="0"/>
              <a:t> </a:t>
            </a:r>
            <a:r>
              <a:rPr lang="en-US" altLang="en-US" sz="2400" dirty="0" err="1"/>
              <a:t>fungsi</a:t>
            </a:r>
            <a:r>
              <a:rPr lang="en-US" altLang="en-US" sz="2400" dirty="0"/>
              <a:t> </a:t>
            </a:r>
            <a:r>
              <a:rPr lang="en-US" altLang="en-US" sz="2400" dirty="0" err="1"/>
              <a:t>densitas</a:t>
            </a:r>
            <a:r>
              <a:rPr lang="en-US" altLang="en-US" sz="2400" dirty="0"/>
              <a:t> Gauss. </a:t>
            </a:r>
          </a:p>
          <a:p>
            <a:r>
              <a:rPr lang="id-ID" altLang="en-US" sz="2400" dirty="0"/>
              <a:t>Distribusi normal adalah distribusi dari variabel acak kontinu. Kadang-kadang distribusi normal disebut juga dengan distribusi Gauss.  Distribusi ini merupakan distribusi yang paling penting dan paling banyak digunakan di  bidang statistika.</a:t>
            </a:r>
          </a:p>
          <a:p>
            <a:endParaRPr lang="en-US" altLang="en-US" sz="2400" dirty="0"/>
          </a:p>
          <a:p>
            <a:pPr>
              <a:buFont typeface="Wingdings" panose="05000000000000000000" pitchFamily="2" charset="2"/>
              <a:buNone/>
            </a:pPr>
            <a:r>
              <a:rPr lang="es-ES" altLang="en-US" sz="2400" dirty="0"/>
              <a:t>	</a:t>
            </a:r>
            <a:r>
              <a:rPr lang="id-ID" altLang="en-US" sz="2400" dirty="0"/>
              <a:t> </a:t>
            </a:r>
            <a:r>
              <a:rPr lang="en-US" altLang="en-US" sz="2400" dirty="0"/>
              <a:t>                                                             </a:t>
            </a:r>
            <a:r>
              <a:rPr lang="id-ID" altLang="en-US" sz="2400" dirty="0"/>
              <a:t>e = 2,7183</a:t>
            </a:r>
            <a:endParaRPr lang="es-ES" altLang="en-US" sz="2400" dirty="0"/>
          </a:p>
          <a:p>
            <a:pPr>
              <a:buFont typeface="Wingdings" panose="05000000000000000000" pitchFamily="2" charset="2"/>
              <a:buNone/>
            </a:pPr>
            <a:endParaRPr lang="es-ES" altLang="en-US" sz="2400" dirty="0"/>
          </a:p>
          <a:p>
            <a:pPr>
              <a:buFont typeface="Wingdings" panose="05000000000000000000" pitchFamily="2" charset="2"/>
              <a:buNone/>
            </a:pPr>
            <a:r>
              <a:rPr lang="es-ES" altLang="en-US" sz="2400" dirty="0"/>
              <a:t>	dengan </a:t>
            </a:r>
            <a:r>
              <a:rPr lang="en-US" altLang="en-US" sz="2400" dirty="0">
                <a:sym typeface="Symbol" panose="05050102010706020507" pitchFamily="18" charset="2"/>
              </a:rPr>
              <a:t></a:t>
            </a:r>
            <a:r>
              <a:rPr lang="es-ES" altLang="en-US" sz="2400" dirty="0"/>
              <a:t> = mean, dan </a:t>
            </a:r>
            <a:r>
              <a:rPr lang="en-US" altLang="en-US" sz="2400" dirty="0">
                <a:sym typeface="Symbol" panose="05050102010706020507" pitchFamily="18" charset="2"/>
              </a:rPr>
              <a:t></a:t>
            </a:r>
            <a:r>
              <a:rPr lang="es-ES" altLang="en-US" sz="2400" dirty="0"/>
              <a:t> = deviasi standar.</a:t>
            </a:r>
            <a:r>
              <a:rPr lang="en-US" altLang="en-US" sz="2400" dirty="0"/>
              <a:t> </a:t>
            </a:r>
          </a:p>
        </p:txBody>
      </p:sp>
      <p:sp>
        <p:nvSpPr>
          <p:cNvPr id="158725" name="Rectangle 5">
            <a:extLst>
              <a:ext uri="{FF2B5EF4-FFF2-40B4-BE49-F238E27FC236}">
                <a16:creationId xmlns:a16="http://schemas.microsoft.com/office/drawing/2014/main" id="{B62B9887-BC66-4726-883F-429B4DC0610E}"/>
              </a:ext>
            </a:extLst>
          </p:cNvPr>
          <p:cNvSpPr>
            <a:spLocks noChangeArrowheads="1"/>
          </p:cNvSpPr>
          <p:nvPr/>
        </p:nvSpPr>
        <p:spPr bwMode="auto">
          <a:xfrm>
            <a:off x="0" y="31861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ID"/>
          </a:p>
        </p:txBody>
      </p:sp>
      <p:graphicFrame>
        <p:nvGraphicFramePr>
          <p:cNvPr id="158724" name="Object 4">
            <a:extLst>
              <a:ext uri="{FF2B5EF4-FFF2-40B4-BE49-F238E27FC236}">
                <a16:creationId xmlns:a16="http://schemas.microsoft.com/office/drawing/2014/main" id="{5007C675-320D-4770-AE52-A8DB5533FC38}"/>
              </a:ext>
            </a:extLst>
          </p:cNvPr>
          <p:cNvGraphicFramePr>
            <a:graphicFrameLocks noChangeAspect="1"/>
          </p:cNvGraphicFramePr>
          <p:nvPr>
            <p:extLst>
              <p:ext uri="{D42A27DB-BD31-4B8C-83A1-F6EECF244321}">
                <p14:modId xmlns:p14="http://schemas.microsoft.com/office/powerpoint/2010/main" val="1979984781"/>
              </p:ext>
            </p:extLst>
          </p:nvPr>
        </p:nvGraphicFramePr>
        <p:xfrm>
          <a:off x="2286000" y="4227308"/>
          <a:ext cx="3568700" cy="1338262"/>
        </p:xfrm>
        <a:graphic>
          <a:graphicData uri="http://schemas.openxmlformats.org/presentationml/2006/ole">
            <mc:AlternateContent xmlns:mc="http://schemas.openxmlformats.org/markup-compatibility/2006">
              <mc:Choice xmlns:v="urn:schemas-microsoft-com:vml" Requires="v">
                <p:oleObj spid="_x0000_s1027" name="Equation" r:id="rId3" imgW="1295400" imgH="482600" progId="Equation.3">
                  <p:embed/>
                </p:oleObj>
              </mc:Choice>
              <mc:Fallback>
                <p:oleObj name="Equation" r:id="rId3" imgW="1295400" imgH="482600" progId="Equation.3">
                  <p:embed/>
                  <p:pic>
                    <p:nvPicPr>
                      <p:cNvPr id="158724" name="Object 4">
                        <a:extLst>
                          <a:ext uri="{FF2B5EF4-FFF2-40B4-BE49-F238E27FC236}">
                            <a16:creationId xmlns:a16="http://schemas.microsoft.com/office/drawing/2014/main" id="{5007C675-320D-4770-AE52-A8DB5533FC3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4227308"/>
                        <a:ext cx="3568700" cy="1338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Footer Placeholder 1">
            <a:extLst>
              <a:ext uri="{FF2B5EF4-FFF2-40B4-BE49-F238E27FC236}">
                <a16:creationId xmlns:a16="http://schemas.microsoft.com/office/drawing/2014/main" id="{4BDB9B15-44F0-45A4-BC03-6DA61C89A362}"/>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93E85889-83D3-479F-9478-B4B97CBB3F2D}"/>
              </a:ext>
            </a:extLst>
          </p:cNvPr>
          <p:cNvSpPr>
            <a:spLocks noGrp="1"/>
          </p:cNvSpPr>
          <p:nvPr>
            <p:ph type="sldNum" sz="quarter" idx="12"/>
          </p:nvPr>
        </p:nvSpPr>
        <p:spPr/>
        <p:txBody>
          <a:bodyPr/>
          <a:lstStyle/>
          <a:p>
            <a:fld id="{B5320983-B93A-4C18-A696-A1BD6BCC7EE9}"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D165081-973E-4444-A77F-08B9EEA1E564}"/>
              </a:ext>
            </a:extLst>
          </p:cNvPr>
          <p:cNvSpPr>
            <a:spLocks noGrp="1"/>
          </p:cNvSpPr>
          <p:nvPr>
            <p:ph type="title"/>
          </p:nvPr>
        </p:nvSpPr>
        <p:spPr/>
        <p:txBody>
          <a:bodyPr/>
          <a:lstStyle/>
          <a:p>
            <a:r>
              <a:rPr lang="en-US" altLang="en-US">
                <a:solidFill>
                  <a:schemeClr val="bg1"/>
                </a:solidFill>
              </a:rPr>
              <a:t>Naïve  Bayes</a:t>
            </a:r>
          </a:p>
        </p:txBody>
      </p:sp>
      <p:sp>
        <p:nvSpPr>
          <p:cNvPr id="3" name="Content Placeholder 2">
            <a:extLst>
              <a:ext uri="{FF2B5EF4-FFF2-40B4-BE49-F238E27FC236}">
                <a16:creationId xmlns:a16="http://schemas.microsoft.com/office/drawing/2014/main" id="{B1532DF7-C184-4E53-8E05-E57B1AD2C72B}"/>
              </a:ext>
            </a:extLst>
          </p:cNvPr>
          <p:cNvSpPr>
            <a:spLocks noGrp="1"/>
          </p:cNvSpPr>
          <p:nvPr>
            <p:ph idx="1"/>
          </p:nvPr>
        </p:nvSpPr>
        <p:spPr>
          <a:xfrm>
            <a:off x="457200" y="1295400"/>
            <a:ext cx="8229600" cy="5287962"/>
          </a:xfrm>
        </p:spPr>
        <p:txBody>
          <a:bodyPr rtlCol="0">
            <a:normAutofit fontScale="85000" lnSpcReduction="20000"/>
          </a:bodyPr>
          <a:lstStyle/>
          <a:p>
            <a:pPr fontAlgn="auto">
              <a:spcAft>
                <a:spcPts val="0"/>
              </a:spcAft>
              <a:defRPr/>
            </a:pPr>
            <a:r>
              <a:rPr lang="en-US" sz="2400" dirty="0"/>
              <a:t>Dataset</a:t>
            </a:r>
          </a:p>
          <a:p>
            <a:pPr fontAlgn="auto">
              <a:spcAft>
                <a:spcPts val="0"/>
              </a:spcAft>
              <a:buFont typeface="Arial" panose="020B0604020202020204" pitchFamily="34" charset="0"/>
              <a:buNone/>
              <a:defRPr/>
            </a:pPr>
            <a:r>
              <a:rPr lang="en-US" sz="2400" dirty="0"/>
              <a:t>                                                                            </a:t>
            </a:r>
          </a:p>
          <a:p>
            <a:pPr fontAlgn="auto">
              <a:spcAft>
                <a:spcPts val="0"/>
              </a:spcAft>
              <a:buFont typeface="Arial" panose="020B0604020202020204" pitchFamily="34" charset="0"/>
              <a:buNone/>
              <a:defRPr/>
            </a:pPr>
            <a:r>
              <a:rPr lang="en-US" sz="2400" dirty="0"/>
              <a:t>						                 </a:t>
            </a:r>
            <a:r>
              <a:rPr lang="en-US" sz="2400" dirty="0">
                <a:solidFill>
                  <a:srgbClr val="00B050"/>
                </a:solidFill>
              </a:rPr>
              <a:t>class:</a:t>
            </a:r>
          </a:p>
          <a:p>
            <a:pPr fontAlgn="auto">
              <a:spcAft>
                <a:spcPts val="0"/>
              </a:spcAft>
              <a:buFont typeface="Arial" panose="020B0604020202020204" pitchFamily="34" charset="0"/>
              <a:buNone/>
              <a:defRPr/>
            </a:pPr>
            <a:r>
              <a:rPr lang="en-US" sz="2400" dirty="0"/>
              <a:t>                                                                        </a:t>
            </a:r>
            <a:r>
              <a:rPr lang="en-US" sz="2400" dirty="0">
                <a:solidFill>
                  <a:srgbClr val="00B050"/>
                </a:solidFill>
              </a:rPr>
              <a:t>C</a:t>
            </a:r>
            <a:r>
              <a:rPr lang="en-US" sz="2400" dirty="0">
                <a:solidFill>
                  <a:srgbClr val="FF0000"/>
                </a:solidFill>
              </a:rPr>
              <a:t>1</a:t>
            </a:r>
            <a:r>
              <a:rPr lang="en-US" sz="2400" dirty="0"/>
              <a:t>: </a:t>
            </a:r>
            <a:r>
              <a:rPr lang="en-US" sz="2400" dirty="0" err="1"/>
              <a:t>Beli</a:t>
            </a:r>
            <a:r>
              <a:rPr lang="en-US" sz="2400" dirty="0"/>
              <a:t> </a:t>
            </a:r>
            <a:r>
              <a:rPr lang="en-US" sz="2400" dirty="0" err="1"/>
              <a:t>Komputer</a:t>
            </a:r>
            <a:r>
              <a:rPr lang="en-US" sz="2400" dirty="0"/>
              <a:t>:  </a:t>
            </a:r>
            <a:r>
              <a:rPr lang="en-US" sz="2400" b="1" dirty="0" err="1">
                <a:solidFill>
                  <a:srgbClr val="C00000"/>
                </a:solidFill>
              </a:rPr>
              <a:t>ya</a:t>
            </a:r>
            <a:endParaRPr lang="en-US" sz="2400" b="1" dirty="0">
              <a:solidFill>
                <a:srgbClr val="C00000"/>
              </a:solidFill>
            </a:endParaRPr>
          </a:p>
          <a:p>
            <a:pPr fontAlgn="auto">
              <a:spcAft>
                <a:spcPts val="0"/>
              </a:spcAft>
              <a:buFont typeface="Arial" panose="020B0604020202020204" pitchFamily="34" charset="0"/>
              <a:buNone/>
              <a:defRPr/>
            </a:pPr>
            <a:r>
              <a:rPr lang="en-US" sz="2400" dirty="0"/>
              <a:t>						            </a:t>
            </a:r>
            <a:r>
              <a:rPr lang="en-US" sz="2400" dirty="0">
                <a:solidFill>
                  <a:srgbClr val="00B050"/>
                </a:solidFill>
              </a:rPr>
              <a:t>C</a:t>
            </a:r>
            <a:r>
              <a:rPr lang="en-US" sz="2400" dirty="0">
                <a:solidFill>
                  <a:srgbClr val="FF0000"/>
                </a:solidFill>
              </a:rPr>
              <a:t>2</a:t>
            </a:r>
            <a:r>
              <a:rPr lang="en-US" sz="2400" dirty="0"/>
              <a:t>: </a:t>
            </a:r>
            <a:r>
              <a:rPr lang="en-US" sz="2400" dirty="0" err="1"/>
              <a:t>Beli</a:t>
            </a:r>
            <a:r>
              <a:rPr lang="en-US" sz="2400" dirty="0"/>
              <a:t> </a:t>
            </a:r>
            <a:r>
              <a:rPr lang="en-US" sz="2400" dirty="0" err="1"/>
              <a:t>Komputer</a:t>
            </a:r>
            <a:r>
              <a:rPr lang="en-US" sz="2400" dirty="0"/>
              <a:t>:  </a:t>
            </a:r>
            <a:r>
              <a:rPr lang="en-US" sz="2400" b="1" dirty="0" err="1">
                <a:solidFill>
                  <a:srgbClr val="C00000"/>
                </a:solidFill>
              </a:rPr>
              <a:t>tdk</a:t>
            </a:r>
            <a:endParaRPr lang="en-US" sz="2400" b="1" dirty="0">
              <a:solidFill>
                <a:srgbClr val="C00000"/>
              </a:solidFill>
            </a:endParaRPr>
          </a:p>
          <a:p>
            <a:pPr fontAlgn="auto">
              <a:spcAft>
                <a:spcPts val="0"/>
              </a:spcAft>
              <a:buFont typeface="Arial" panose="020B0604020202020204" pitchFamily="34" charset="0"/>
              <a:buNone/>
              <a:defRPr/>
            </a:pPr>
            <a:endParaRPr lang="en-US" sz="2400" dirty="0"/>
          </a:p>
          <a:p>
            <a:pPr fontAlgn="auto">
              <a:spcAft>
                <a:spcPts val="0"/>
              </a:spcAft>
              <a:defRPr/>
            </a:pPr>
            <a:endParaRPr lang="en-US" sz="2400" dirty="0"/>
          </a:p>
          <a:p>
            <a:pPr fontAlgn="auto">
              <a:spcAft>
                <a:spcPts val="0"/>
              </a:spcAft>
              <a:defRPr/>
            </a:pPr>
            <a:endParaRPr lang="en-US" sz="2400" dirty="0"/>
          </a:p>
          <a:p>
            <a:pPr fontAlgn="auto">
              <a:spcAft>
                <a:spcPts val="0"/>
              </a:spcAft>
              <a:defRPr/>
            </a:pPr>
            <a:endParaRPr lang="en-US" sz="2400" dirty="0"/>
          </a:p>
          <a:p>
            <a:pPr fontAlgn="auto">
              <a:spcAft>
                <a:spcPts val="0"/>
              </a:spcAft>
              <a:defRPr/>
            </a:pPr>
            <a:endParaRPr lang="en-US" sz="2400" dirty="0"/>
          </a:p>
          <a:p>
            <a:pPr fontAlgn="auto">
              <a:spcAft>
                <a:spcPts val="0"/>
              </a:spcAft>
              <a:defRPr/>
            </a:pPr>
            <a:endParaRPr lang="en-US" sz="2400" dirty="0"/>
          </a:p>
          <a:p>
            <a:pPr fontAlgn="auto">
              <a:spcAft>
                <a:spcPts val="0"/>
              </a:spcAft>
              <a:defRPr/>
            </a:pPr>
            <a:endParaRPr lang="en-US" sz="2400" dirty="0"/>
          </a:p>
          <a:p>
            <a:pPr fontAlgn="auto">
              <a:spcAft>
                <a:spcPts val="0"/>
              </a:spcAft>
              <a:defRPr/>
            </a:pPr>
            <a:endParaRPr lang="en-US" sz="2400" dirty="0"/>
          </a:p>
          <a:p>
            <a:pPr marL="0" indent="0" fontAlgn="auto">
              <a:spcAft>
                <a:spcPts val="0"/>
              </a:spcAft>
              <a:buNone/>
              <a:defRPr/>
            </a:pPr>
            <a:endParaRPr lang="en-US" sz="2400" dirty="0"/>
          </a:p>
          <a:p>
            <a:pPr fontAlgn="auto">
              <a:spcAft>
                <a:spcPts val="0"/>
              </a:spcAft>
              <a:buFont typeface="Arial" panose="020B0604020202020204" pitchFamily="34" charset="0"/>
              <a:buNone/>
              <a:defRPr/>
            </a:pPr>
            <a:r>
              <a:rPr lang="en-US" sz="2400" dirty="0" err="1">
                <a:solidFill>
                  <a:srgbClr val="FF0000"/>
                </a:solidFill>
              </a:rPr>
              <a:t>bila</a:t>
            </a:r>
            <a:r>
              <a:rPr lang="en-US" sz="2400" dirty="0">
                <a:solidFill>
                  <a:srgbClr val="FF0000"/>
                </a:solidFill>
              </a:rPr>
              <a:t> data </a:t>
            </a:r>
            <a:r>
              <a:rPr lang="en-US" sz="2400" dirty="0" err="1">
                <a:solidFill>
                  <a:srgbClr val="FF0000"/>
                </a:solidFill>
              </a:rPr>
              <a:t>baru</a:t>
            </a:r>
            <a:r>
              <a:rPr lang="en-US" sz="2400" dirty="0">
                <a:solidFill>
                  <a:srgbClr val="FF0000"/>
                </a:solidFill>
              </a:rPr>
              <a:t> </a:t>
            </a:r>
            <a:r>
              <a:rPr lang="en-US" sz="2400" dirty="0" err="1">
                <a:solidFill>
                  <a:srgbClr val="FF0000"/>
                </a:solidFill>
              </a:rPr>
              <a:t>yg</a:t>
            </a:r>
            <a:r>
              <a:rPr lang="en-US" sz="2400" dirty="0">
                <a:solidFill>
                  <a:srgbClr val="FF0000"/>
                </a:solidFill>
              </a:rPr>
              <a:t> </a:t>
            </a:r>
            <a:r>
              <a:rPr lang="en-US" sz="2400" dirty="0" err="1">
                <a:solidFill>
                  <a:srgbClr val="FF0000"/>
                </a:solidFill>
              </a:rPr>
              <a:t>blm</a:t>
            </a:r>
            <a:r>
              <a:rPr lang="en-US" sz="2400" dirty="0">
                <a:solidFill>
                  <a:srgbClr val="FF0000"/>
                </a:solidFill>
              </a:rPr>
              <a:t> </a:t>
            </a:r>
            <a:r>
              <a:rPr lang="en-US" sz="2400" dirty="0" err="1">
                <a:solidFill>
                  <a:srgbClr val="FF0000"/>
                </a:solidFill>
              </a:rPr>
              <a:t>memiliki</a:t>
            </a:r>
            <a:r>
              <a:rPr lang="en-US" sz="2400" dirty="0">
                <a:solidFill>
                  <a:srgbClr val="FF0000"/>
                </a:solidFill>
              </a:rPr>
              <a:t> class </a:t>
            </a:r>
            <a:r>
              <a:rPr lang="en-US" sz="2400" dirty="0" err="1">
                <a:solidFill>
                  <a:srgbClr val="FF0000"/>
                </a:solidFill>
              </a:rPr>
              <a:t>sbb</a:t>
            </a:r>
            <a:r>
              <a:rPr lang="en-US" sz="2400" dirty="0"/>
              <a:t>: </a:t>
            </a:r>
          </a:p>
          <a:p>
            <a:pPr fontAlgn="auto">
              <a:spcAft>
                <a:spcPts val="0"/>
              </a:spcAft>
              <a:buFont typeface="Arial" panose="020B0604020202020204" pitchFamily="34" charset="0"/>
              <a:buNone/>
              <a:defRPr/>
            </a:pPr>
            <a:r>
              <a:rPr lang="en-US" sz="2400" dirty="0">
                <a:solidFill>
                  <a:srgbClr val="00B050"/>
                </a:solidFill>
              </a:rPr>
              <a:t>X</a:t>
            </a:r>
            <a:r>
              <a:rPr lang="en-US" sz="2400" dirty="0"/>
              <a:t> =(</a:t>
            </a:r>
            <a:r>
              <a:rPr lang="en-US" sz="2400" dirty="0" err="1">
                <a:solidFill>
                  <a:srgbClr val="C00000"/>
                </a:solidFill>
              </a:rPr>
              <a:t>umur</a:t>
            </a:r>
            <a:r>
              <a:rPr lang="en-US" sz="2400" dirty="0"/>
              <a:t>&lt;=30, </a:t>
            </a:r>
            <a:r>
              <a:rPr lang="en-US" sz="2400" dirty="0" err="1">
                <a:solidFill>
                  <a:srgbClr val="C00000"/>
                </a:solidFill>
              </a:rPr>
              <a:t>pendapatan</a:t>
            </a:r>
            <a:r>
              <a:rPr lang="en-US" sz="2400" dirty="0"/>
              <a:t>=</a:t>
            </a:r>
            <a:r>
              <a:rPr lang="en-US" sz="2400" dirty="0" err="1"/>
              <a:t>sedang</a:t>
            </a:r>
            <a:r>
              <a:rPr lang="en-US" sz="2400" dirty="0"/>
              <a:t>, </a:t>
            </a:r>
            <a:r>
              <a:rPr lang="en-US" sz="2400" dirty="0" err="1">
                <a:solidFill>
                  <a:srgbClr val="C00000"/>
                </a:solidFill>
              </a:rPr>
              <a:t>mhs</a:t>
            </a:r>
            <a:r>
              <a:rPr lang="en-US" sz="2400" dirty="0"/>
              <a:t>=</a:t>
            </a:r>
            <a:r>
              <a:rPr lang="en-US" sz="2400" dirty="0" err="1"/>
              <a:t>ya,</a:t>
            </a:r>
            <a:r>
              <a:rPr lang="en-US" sz="2400" dirty="0" err="1">
                <a:solidFill>
                  <a:srgbClr val="C00000"/>
                </a:solidFill>
              </a:rPr>
              <a:t>rating</a:t>
            </a:r>
            <a:r>
              <a:rPr lang="en-US" sz="2400" dirty="0">
                <a:solidFill>
                  <a:srgbClr val="C00000"/>
                </a:solidFill>
              </a:rPr>
              <a:t> </a:t>
            </a:r>
            <a:r>
              <a:rPr lang="en-US" sz="2400" dirty="0" err="1">
                <a:solidFill>
                  <a:srgbClr val="C00000"/>
                </a:solidFill>
              </a:rPr>
              <a:t>kredit</a:t>
            </a:r>
            <a:r>
              <a:rPr lang="en-US" sz="2400" dirty="0"/>
              <a:t>= Fair) </a:t>
            </a:r>
          </a:p>
        </p:txBody>
      </p:sp>
      <p:graphicFrame>
        <p:nvGraphicFramePr>
          <p:cNvPr id="5" name="Table 4">
            <a:extLst>
              <a:ext uri="{FF2B5EF4-FFF2-40B4-BE49-F238E27FC236}">
                <a16:creationId xmlns:a16="http://schemas.microsoft.com/office/drawing/2014/main" id="{BE40E392-BCF3-48AC-AEEF-46C38F330D37}"/>
              </a:ext>
            </a:extLst>
          </p:cNvPr>
          <p:cNvGraphicFramePr>
            <a:graphicFrameLocks noGrp="1"/>
          </p:cNvGraphicFramePr>
          <p:nvPr>
            <p:extLst>
              <p:ext uri="{D42A27DB-BD31-4B8C-83A1-F6EECF244321}">
                <p14:modId xmlns:p14="http://schemas.microsoft.com/office/powerpoint/2010/main" val="3289739994"/>
              </p:ext>
            </p:extLst>
          </p:nvPr>
        </p:nvGraphicFramePr>
        <p:xfrm>
          <a:off x="838200" y="1752600"/>
          <a:ext cx="5029200" cy="3810000"/>
        </p:xfrm>
        <a:graphic>
          <a:graphicData uri="http://schemas.openxmlformats.org/drawingml/2006/table">
            <a:tbl>
              <a:tblPr/>
              <a:tblGrid>
                <a:gridCol w="966615">
                  <a:extLst>
                    <a:ext uri="{9D8B030D-6E8A-4147-A177-3AD203B41FA5}">
                      <a16:colId xmlns:a16="http://schemas.microsoft.com/office/drawing/2014/main" val="20000"/>
                    </a:ext>
                  </a:extLst>
                </a:gridCol>
                <a:gridCol w="1078686">
                  <a:extLst>
                    <a:ext uri="{9D8B030D-6E8A-4147-A177-3AD203B41FA5}">
                      <a16:colId xmlns:a16="http://schemas.microsoft.com/office/drawing/2014/main" val="20001"/>
                    </a:ext>
                  </a:extLst>
                </a:gridCol>
                <a:gridCol w="602383">
                  <a:extLst>
                    <a:ext uri="{9D8B030D-6E8A-4147-A177-3AD203B41FA5}">
                      <a16:colId xmlns:a16="http://schemas.microsoft.com/office/drawing/2014/main" val="20002"/>
                    </a:ext>
                  </a:extLst>
                </a:gridCol>
                <a:gridCol w="1134723">
                  <a:extLst>
                    <a:ext uri="{9D8B030D-6E8A-4147-A177-3AD203B41FA5}">
                      <a16:colId xmlns:a16="http://schemas.microsoft.com/office/drawing/2014/main" val="20003"/>
                    </a:ext>
                  </a:extLst>
                </a:gridCol>
                <a:gridCol w="1246793">
                  <a:extLst>
                    <a:ext uri="{9D8B030D-6E8A-4147-A177-3AD203B41FA5}">
                      <a16:colId xmlns:a16="http://schemas.microsoft.com/office/drawing/2014/main" val="20004"/>
                    </a:ext>
                  </a:extLst>
                </a:gridCol>
              </a:tblGrid>
              <a:tr h="254000">
                <a:tc>
                  <a:txBody>
                    <a:bodyPr/>
                    <a:lstStyle/>
                    <a:p>
                      <a:pPr algn="ctr" fontAlgn="b"/>
                      <a:r>
                        <a:rPr lang="en-US" sz="1400" b="0" i="0" u="none" strike="noStrike" dirty="0" err="1">
                          <a:solidFill>
                            <a:srgbClr val="000000"/>
                          </a:solidFill>
                          <a:latin typeface="Calibri"/>
                        </a:rPr>
                        <a:t>Umur</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dirty="0" err="1">
                          <a:solidFill>
                            <a:srgbClr val="000000"/>
                          </a:solidFill>
                          <a:latin typeface="Calibri"/>
                        </a:rPr>
                        <a:t>Pendapatan</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Mhs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dirty="0">
                          <a:solidFill>
                            <a:srgbClr val="000000"/>
                          </a:solidFill>
                          <a:latin typeface="Calibri"/>
                        </a:rPr>
                        <a:t>Rating </a:t>
                      </a:r>
                      <a:r>
                        <a:rPr lang="en-US" sz="1400" b="0" i="0" u="none" strike="noStrike" dirty="0" err="1">
                          <a:solidFill>
                            <a:srgbClr val="000000"/>
                          </a:solidFill>
                          <a:latin typeface="Calibri"/>
                        </a:rPr>
                        <a:t>Kredit</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dirty="0" err="1">
                          <a:solidFill>
                            <a:srgbClr val="000000"/>
                          </a:solidFill>
                          <a:latin typeface="Calibri"/>
                        </a:rPr>
                        <a:t>Beli</a:t>
                      </a:r>
                      <a:r>
                        <a:rPr lang="en-US" sz="1400" b="0" i="0" u="none" strike="noStrike" dirty="0">
                          <a:solidFill>
                            <a:srgbClr val="000000"/>
                          </a:solidFill>
                          <a:latin typeface="Calibri"/>
                        </a:rPr>
                        <a:t> </a:t>
                      </a:r>
                      <a:r>
                        <a:rPr lang="en-US" sz="1400" b="0" i="0" u="none" strike="noStrike" dirty="0" err="1">
                          <a:solidFill>
                            <a:srgbClr val="000000"/>
                          </a:solidFill>
                          <a:latin typeface="Calibri"/>
                        </a:rPr>
                        <a:t>Komputer</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254000">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Tdk</a:t>
                      </a:r>
                      <a:r>
                        <a:rPr lang="en-US" sz="14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4000">
                <a:tc>
                  <a:txBody>
                    <a:bodyPr/>
                    <a:lstStyle/>
                    <a:p>
                      <a:pPr algn="ctr" fontAlgn="b"/>
                      <a:r>
                        <a:rPr lang="en-US" sz="1400" b="0" i="0" u="none" strike="noStrike" dirty="0">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4000">
                <a:tc>
                  <a:txBody>
                    <a:bodyPr/>
                    <a:lstStyle/>
                    <a:p>
                      <a:pPr algn="ctr" fontAlgn="b"/>
                      <a:r>
                        <a:rPr lang="en-US" sz="1400" b="0" i="0" u="none" strike="noStrike">
                          <a:solidFill>
                            <a:srgbClr val="000000"/>
                          </a:solidFill>
                          <a:latin typeface="Calibri"/>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4000">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4000">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4000">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54000">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4000">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54000">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4000">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54000">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4000">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4000">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4000">
                <a:tc>
                  <a:txBody>
                    <a:bodyPr/>
                    <a:lstStyle/>
                    <a:p>
                      <a:pPr algn="ctr" fontAlgn="b"/>
                      <a:r>
                        <a:rPr lang="en-US" sz="1400" b="0" i="0" u="none" strike="noStrike" dirty="0">
                          <a:solidFill>
                            <a:srgbClr val="000000"/>
                          </a:solidFill>
                          <a:latin typeface="Calibri"/>
                        </a:rPr>
                        <a:t>&gt;40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bukan</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tdk</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2" name="Footer Placeholder 1">
            <a:extLst>
              <a:ext uri="{FF2B5EF4-FFF2-40B4-BE49-F238E27FC236}">
                <a16:creationId xmlns:a16="http://schemas.microsoft.com/office/drawing/2014/main" id="{A8EEC58A-C83C-4257-BA3C-F1B04A15A997}"/>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7FEB89B1-D0CC-4B08-AA50-ED9384928E85}"/>
              </a:ext>
            </a:extLst>
          </p:cNvPr>
          <p:cNvSpPr>
            <a:spLocks noGrp="1"/>
          </p:cNvSpPr>
          <p:nvPr>
            <p:ph type="sldNum" sz="quarter" idx="12"/>
          </p:nvPr>
        </p:nvSpPr>
        <p:spPr/>
        <p:txBody>
          <a:bodyPr/>
          <a:lstStyle/>
          <a:p>
            <a:fld id="{B5320983-B93A-4C18-A696-A1BD6BCC7EE9}"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31399-1FF9-435A-960A-45B37A72D1AA}"/>
              </a:ext>
            </a:extLst>
          </p:cNvPr>
          <p:cNvSpPr>
            <a:spLocks noGrp="1"/>
          </p:cNvSpPr>
          <p:nvPr>
            <p:ph type="title"/>
          </p:nvPr>
        </p:nvSpPr>
        <p:spPr>
          <a:xfrm>
            <a:off x="457200" y="274638"/>
            <a:ext cx="8229600" cy="411162"/>
          </a:xfrm>
        </p:spPr>
        <p:txBody>
          <a:bodyPr rtlCol="0">
            <a:normAutofit fontScale="90000"/>
          </a:bodyPr>
          <a:lstStyle/>
          <a:p>
            <a:pPr fontAlgn="auto">
              <a:spcAft>
                <a:spcPts val="0"/>
              </a:spcAft>
              <a:defRPr/>
            </a:pPr>
            <a:r>
              <a:rPr lang="en-US" dirty="0" err="1">
                <a:solidFill>
                  <a:schemeClr val="bg1"/>
                </a:solidFill>
              </a:rPr>
              <a:t>Hitung</a:t>
            </a:r>
            <a:r>
              <a:rPr lang="en-US" dirty="0">
                <a:solidFill>
                  <a:schemeClr val="bg1"/>
                </a:solidFill>
              </a:rPr>
              <a:t> P(</a:t>
            </a:r>
            <a:r>
              <a:rPr lang="en-US" dirty="0" err="1">
                <a:solidFill>
                  <a:schemeClr val="bg1"/>
                </a:solidFill>
              </a:rPr>
              <a:t>X</a:t>
            </a:r>
            <a:r>
              <a:rPr lang="en-US" sz="3600" dirty="0" err="1">
                <a:solidFill>
                  <a:schemeClr val="bg1"/>
                </a:solidFill>
              </a:rPr>
              <a:t>k|</a:t>
            </a:r>
            <a:r>
              <a:rPr lang="en-US" dirty="0" err="1">
                <a:solidFill>
                  <a:schemeClr val="bg1"/>
                </a:solidFill>
              </a:rPr>
              <a:t>Ci</a:t>
            </a:r>
            <a:r>
              <a:rPr lang="en-US" dirty="0">
                <a:solidFill>
                  <a:schemeClr val="bg1"/>
                </a:solidFill>
              </a:rPr>
              <a:t>) </a:t>
            </a:r>
            <a:r>
              <a:rPr lang="en-US" dirty="0" err="1">
                <a:solidFill>
                  <a:schemeClr val="bg1"/>
                </a:solidFill>
              </a:rPr>
              <a:t>utk</a:t>
            </a:r>
            <a:r>
              <a:rPr lang="en-US" dirty="0">
                <a:solidFill>
                  <a:schemeClr val="bg1"/>
                </a:solidFill>
              </a:rPr>
              <a:t> </a:t>
            </a:r>
            <a:r>
              <a:rPr lang="en-US" dirty="0" err="1">
                <a:solidFill>
                  <a:schemeClr val="bg1"/>
                </a:solidFill>
              </a:rPr>
              <a:t>setiap</a:t>
            </a:r>
            <a:r>
              <a:rPr lang="en-US" dirty="0">
                <a:solidFill>
                  <a:schemeClr val="bg1"/>
                </a:solidFill>
              </a:rPr>
              <a:t> class </a:t>
            </a:r>
            <a:r>
              <a:rPr lang="en-US" dirty="0" err="1">
                <a:solidFill>
                  <a:schemeClr val="bg1"/>
                </a:solidFill>
              </a:rPr>
              <a:t>i</a:t>
            </a:r>
            <a:endParaRPr lang="en-US" dirty="0">
              <a:solidFill>
                <a:schemeClr val="bg1"/>
              </a:solidFill>
            </a:endParaRPr>
          </a:p>
        </p:txBody>
      </p:sp>
      <p:sp>
        <p:nvSpPr>
          <p:cNvPr id="12291" name="Content Placeholder 2">
            <a:extLst>
              <a:ext uri="{FF2B5EF4-FFF2-40B4-BE49-F238E27FC236}">
                <a16:creationId xmlns:a16="http://schemas.microsoft.com/office/drawing/2014/main" id="{E67BFC4E-9713-4B15-928F-AC2A409F1E5A}"/>
              </a:ext>
            </a:extLst>
          </p:cNvPr>
          <p:cNvSpPr>
            <a:spLocks noGrp="1"/>
          </p:cNvSpPr>
          <p:nvPr>
            <p:ph idx="1"/>
          </p:nvPr>
        </p:nvSpPr>
        <p:spPr>
          <a:xfrm>
            <a:off x="457200" y="1295400"/>
            <a:ext cx="8229600" cy="5638800"/>
          </a:xfrm>
        </p:spPr>
        <p:txBody>
          <a:bodyPr/>
          <a:lstStyle/>
          <a:p>
            <a:r>
              <a:rPr lang="en-US" altLang="en-US" sz="2000" dirty="0">
                <a:solidFill>
                  <a:srgbClr val="00B050"/>
                </a:solidFill>
              </a:rPr>
              <a:t>X</a:t>
            </a:r>
            <a:r>
              <a:rPr lang="en-US" altLang="en-US" sz="2000" dirty="0"/>
              <a:t> =(</a:t>
            </a:r>
            <a:r>
              <a:rPr lang="en-US" altLang="en-US" sz="2000" b="1" dirty="0" err="1">
                <a:solidFill>
                  <a:srgbClr val="C00000"/>
                </a:solidFill>
              </a:rPr>
              <a:t>umur</a:t>
            </a:r>
            <a:r>
              <a:rPr lang="en-US" altLang="en-US" sz="2000" b="1" dirty="0">
                <a:solidFill>
                  <a:srgbClr val="C00000"/>
                </a:solidFill>
              </a:rPr>
              <a:t>&lt;=30</a:t>
            </a:r>
            <a:r>
              <a:rPr lang="en-US" altLang="en-US" sz="2000" dirty="0"/>
              <a:t>, </a:t>
            </a:r>
            <a:r>
              <a:rPr lang="en-US" altLang="en-US" sz="2000" dirty="0" err="1"/>
              <a:t>pendapatan</a:t>
            </a:r>
            <a:r>
              <a:rPr lang="en-US" altLang="en-US" sz="2000" dirty="0"/>
              <a:t>=</a:t>
            </a:r>
            <a:r>
              <a:rPr lang="en-US" altLang="en-US" sz="2000" dirty="0" err="1"/>
              <a:t>sedang</a:t>
            </a:r>
            <a:r>
              <a:rPr lang="en-US" altLang="en-US" sz="2000" dirty="0"/>
              <a:t>, </a:t>
            </a:r>
            <a:r>
              <a:rPr lang="en-US" altLang="en-US" sz="2000" dirty="0" err="1"/>
              <a:t>mhs</a:t>
            </a:r>
            <a:r>
              <a:rPr lang="en-US" altLang="en-US" sz="2000" dirty="0"/>
              <a:t>=</a:t>
            </a:r>
            <a:r>
              <a:rPr lang="en-US" altLang="en-US" sz="2000" dirty="0" err="1"/>
              <a:t>ya</a:t>
            </a:r>
            <a:r>
              <a:rPr lang="en-US" altLang="en-US" sz="2000" dirty="0"/>
              <a:t>, rating </a:t>
            </a:r>
            <a:r>
              <a:rPr lang="en-US" altLang="en-US" sz="2000" dirty="0" err="1"/>
              <a:t>kredit</a:t>
            </a:r>
            <a:r>
              <a:rPr lang="en-US" altLang="en-US" sz="2000" dirty="0"/>
              <a:t>= Fair) </a:t>
            </a:r>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endParaRPr lang="en-US" altLang="en-US" dirty="0"/>
          </a:p>
          <a:p>
            <a:pPr>
              <a:buFont typeface="Arial" panose="020B0604020202020204" pitchFamily="34" charset="0"/>
              <a:buNone/>
            </a:pPr>
            <a:r>
              <a:rPr lang="en-US" altLang="en-US" sz="2000" dirty="0"/>
              <a:t>P(</a:t>
            </a:r>
            <a:r>
              <a:rPr lang="en-US" altLang="en-US" sz="2000" dirty="0" err="1"/>
              <a:t>umur</a:t>
            </a:r>
            <a:r>
              <a:rPr lang="en-US" altLang="en-US" sz="2000" dirty="0"/>
              <a:t>&lt;=30| </a:t>
            </a:r>
            <a:r>
              <a:rPr lang="en-US" altLang="en-US" sz="2000" dirty="0" err="1"/>
              <a:t>beli_komputer</a:t>
            </a:r>
            <a:r>
              <a:rPr lang="en-US" altLang="en-US" sz="2000" dirty="0"/>
              <a:t>=</a:t>
            </a:r>
            <a:r>
              <a:rPr lang="en-US" altLang="en-US" sz="2000" dirty="0" err="1"/>
              <a:t>ya</a:t>
            </a:r>
            <a:r>
              <a:rPr lang="en-US" altLang="en-US" sz="2000" dirty="0"/>
              <a:t>)   = &gt;      2/9 = 0.220</a:t>
            </a:r>
          </a:p>
          <a:p>
            <a:pPr>
              <a:buFont typeface="Arial" panose="020B0604020202020204" pitchFamily="34" charset="0"/>
              <a:buNone/>
            </a:pPr>
            <a:r>
              <a:rPr lang="en-US" altLang="en-US" sz="2000" dirty="0"/>
              <a:t>P(</a:t>
            </a:r>
            <a:r>
              <a:rPr lang="en-US" altLang="en-US" sz="2000" dirty="0" err="1"/>
              <a:t>umur</a:t>
            </a:r>
            <a:r>
              <a:rPr lang="en-US" altLang="en-US" sz="2000" dirty="0"/>
              <a:t>&lt;=30| </a:t>
            </a:r>
            <a:r>
              <a:rPr lang="en-US" altLang="en-US" sz="2000" dirty="0" err="1"/>
              <a:t>beli_komputer</a:t>
            </a:r>
            <a:r>
              <a:rPr lang="en-US" altLang="en-US" sz="2000" dirty="0"/>
              <a:t>=</a:t>
            </a:r>
            <a:r>
              <a:rPr lang="en-US" altLang="en-US" sz="2000" dirty="0" err="1"/>
              <a:t>tdk</a:t>
            </a:r>
            <a:r>
              <a:rPr lang="en-US" altLang="en-US" sz="2000" dirty="0"/>
              <a:t>)  =&gt;      3/5 = 0.600</a:t>
            </a:r>
          </a:p>
          <a:p>
            <a:pPr>
              <a:buFont typeface="Arial" panose="020B0604020202020204" pitchFamily="34" charset="0"/>
              <a:buNone/>
            </a:pPr>
            <a:endParaRPr lang="en-US" altLang="en-US" sz="2000" dirty="0"/>
          </a:p>
          <a:p>
            <a:pPr>
              <a:buFont typeface="Arial" panose="020B0604020202020204" pitchFamily="34" charset="0"/>
              <a:buNone/>
            </a:pPr>
            <a:endParaRPr lang="en-US" altLang="en-US" sz="2000" dirty="0"/>
          </a:p>
          <a:p>
            <a:pPr>
              <a:buFont typeface="Arial" panose="020B0604020202020204" pitchFamily="34" charset="0"/>
              <a:buNone/>
            </a:pPr>
            <a:endParaRPr lang="en-US" altLang="en-US" dirty="0"/>
          </a:p>
        </p:txBody>
      </p:sp>
      <p:graphicFrame>
        <p:nvGraphicFramePr>
          <p:cNvPr id="5" name="Table 4">
            <a:extLst>
              <a:ext uri="{FF2B5EF4-FFF2-40B4-BE49-F238E27FC236}">
                <a16:creationId xmlns:a16="http://schemas.microsoft.com/office/drawing/2014/main" id="{9C055BF7-CB08-4863-8326-62EA7B2A2294}"/>
              </a:ext>
            </a:extLst>
          </p:cNvPr>
          <p:cNvGraphicFramePr>
            <a:graphicFrameLocks noGrp="1"/>
          </p:cNvGraphicFramePr>
          <p:nvPr>
            <p:extLst>
              <p:ext uri="{D42A27DB-BD31-4B8C-83A1-F6EECF244321}">
                <p14:modId xmlns:p14="http://schemas.microsoft.com/office/powerpoint/2010/main" val="1613505023"/>
              </p:ext>
            </p:extLst>
          </p:nvPr>
        </p:nvGraphicFramePr>
        <p:xfrm>
          <a:off x="914400" y="1914525"/>
          <a:ext cx="6019799" cy="3571875"/>
        </p:xfrm>
        <a:graphic>
          <a:graphicData uri="http://schemas.openxmlformats.org/drawingml/2006/table">
            <a:tbl>
              <a:tblPr/>
              <a:tblGrid>
                <a:gridCol w="827282">
                  <a:extLst>
                    <a:ext uri="{9D8B030D-6E8A-4147-A177-3AD203B41FA5}">
                      <a16:colId xmlns:a16="http://schemas.microsoft.com/office/drawing/2014/main" val="20000"/>
                    </a:ext>
                  </a:extLst>
                </a:gridCol>
                <a:gridCol w="1355335">
                  <a:extLst>
                    <a:ext uri="{9D8B030D-6E8A-4147-A177-3AD203B41FA5}">
                      <a16:colId xmlns:a16="http://schemas.microsoft.com/office/drawing/2014/main" val="20001"/>
                    </a:ext>
                  </a:extLst>
                </a:gridCol>
                <a:gridCol w="844884">
                  <a:extLst>
                    <a:ext uri="{9D8B030D-6E8A-4147-A177-3AD203B41FA5}">
                      <a16:colId xmlns:a16="http://schemas.microsoft.com/office/drawing/2014/main" val="20002"/>
                    </a:ext>
                  </a:extLst>
                </a:gridCol>
                <a:gridCol w="1425742">
                  <a:extLst>
                    <a:ext uri="{9D8B030D-6E8A-4147-A177-3AD203B41FA5}">
                      <a16:colId xmlns:a16="http://schemas.microsoft.com/office/drawing/2014/main" val="20003"/>
                    </a:ext>
                  </a:extLst>
                </a:gridCol>
                <a:gridCol w="1566556">
                  <a:extLst>
                    <a:ext uri="{9D8B030D-6E8A-4147-A177-3AD203B41FA5}">
                      <a16:colId xmlns:a16="http://schemas.microsoft.com/office/drawing/2014/main" val="20004"/>
                    </a:ext>
                  </a:extLst>
                </a:gridCol>
              </a:tblGrid>
              <a:tr h="238125">
                <a:tc>
                  <a:txBody>
                    <a:bodyPr/>
                    <a:lstStyle/>
                    <a:p>
                      <a:pPr algn="ctr" fontAlgn="b"/>
                      <a:r>
                        <a:rPr lang="en-US" sz="1400" b="0" i="0" u="none" strike="noStrike" dirty="0" err="1">
                          <a:solidFill>
                            <a:srgbClr val="000000"/>
                          </a:solidFill>
                          <a:latin typeface="Calibri"/>
                        </a:rPr>
                        <a:t>Umur</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Pendapatan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Mhs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Rating Kredit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Beli Komputer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238125">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err="1">
                          <a:solidFill>
                            <a:srgbClr val="000000"/>
                          </a:solidFill>
                          <a:latin typeface="Calibri"/>
                        </a:rPr>
                        <a:t>tinggi</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1"/>
                  </a:ext>
                </a:extLst>
              </a:tr>
              <a:tr h="238125">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err="1">
                          <a:solidFill>
                            <a:srgbClr val="000000"/>
                          </a:solidFill>
                          <a:latin typeface="Calibri"/>
                        </a:rPr>
                        <a:t>tinggi</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err="1">
                          <a:solidFill>
                            <a:srgbClr val="000000"/>
                          </a:solidFill>
                          <a:latin typeface="Calibri"/>
                        </a:rPr>
                        <a:t>bukan</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excellent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2"/>
                  </a:ext>
                </a:extLst>
              </a:tr>
              <a:tr h="238125">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DDC"/>
                    </a:solidFill>
                  </a:tcPr>
                </a:tc>
                <a:extLst>
                  <a:ext uri="{0D108BD9-81ED-4DB2-BD59-A6C34878D82A}">
                    <a16:rowId xmlns:a16="http://schemas.microsoft.com/office/drawing/2014/main" val="10003"/>
                  </a:ext>
                </a:extLst>
              </a:tr>
              <a:tr h="238125">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dirty="0" err="1">
                          <a:solidFill>
                            <a:srgbClr val="000000"/>
                          </a:solidFill>
                          <a:latin typeface="Calibri"/>
                        </a:rPr>
                        <a:t>rendah</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238125">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r h="238125">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tdk</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8125">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125">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8125">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8125">
                <a:tc>
                  <a:txBody>
                    <a:bodyPr/>
                    <a:lstStyle/>
                    <a:p>
                      <a:pPr algn="ctr" fontAlgn="b"/>
                      <a:r>
                        <a:rPr lang="en-US" sz="1400" b="0" i="0" u="none" strike="noStrike">
                          <a:solidFill>
                            <a:srgbClr val="000000"/>
                          </a:solidFill>
                          <a:latin typeface="Calibri"/>
                        </a:rPr>
                        <a:t>&gt;40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8125">
                <a:tc>
                  <a:txBody>
                    <a:bodyPr/>
                    <a:lstStyle/>
                    <a:p>
                      <a:pPr algn="ctr" fontAlgn="b"/>
                      <a:r>
                        <a:rPr lang="en-US" sz="1400" b="0" i="0" u="none" strike="noStrike">
                          <a:solidFill>
                            <a:srgbClr val="000000"/>
                          </a:solidFill>
                          <a:latin typeface="Calibri"/>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8125">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8125">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8125">
                <a:tc>
                  <a:txBody>
                    <a:bodyPr/>
                    <a:lstStyle/>
                    <a:p>
                      <a:pPr algn="ctr" fontAlgn="b"/>
                      <a:r>
                        <a:rPr lang="en-US" sz="1400" b="0" i="0" u="none" strike="noStrike" dirty="0">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tinggi</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3" name="Footer Placeholder 2">
            <a:extLst>
              <a:ext uri="{FF2B5EF4-FFF2-40B4-BE49-F238E27FC236}">
                <a16:creationId xmlns:a16="http://schemas.microsoft.com/office/drawing/2014/main" id="{589ED713-3F1C-48F9-BC31-E9FA71331822}"/>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C583FC05-EEAE-4A9C-9A88-2D40F94AAA51}"/>
              </a:ext>
            </a:extLst>
          </p:cNvPr>
          <p:cNvSpPr>
            <a:spLocks noGrp="1"/>
          </p:cNvSpPr>
          <p:nvPr>
            <p:ph type="sldNum" sz="quarter" idx="12"/>
          </p:nvPr>
        </p:nvSpPr>
        <p:spPr/>
        <p:txBody>
          <a:bodyPr/>
          <a:lstStyle/>
          <a:p>
            <a:fld id="{B5320983-B93A-4C18-A696-A1BD6BCC7EE9}"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25D31-2DC3-494D-99C1-01317A70E841}"/>
              </a:ext>
            </a:extLst>
          </p:cNvPr>
          <p:cNvSpPr>
            <a:spLocks noGrp="1"/>
          </p:cNvSpPr>
          <p:nvPr>
            <p:ph type="title"/>
          </p:nvPr>
        </p:nvSpPr>
        <p:spPr>
          <a:xfrm>
            <a:off x="457200" y="274638"/>
            <a:ext cx="8229600" cy="487362"/>
          </a:xfrm>
        </p:spPr>
        <p:txBody>
          <a:bodyPr rtlCol="0">
            <a:normAutofit fontScale="90000"/>
          </a:bodyPr>
          <a:lstStyle/>
          <a:p>
            <a:pPr fontAlgn="auto">
              <a:spcAft>
                <a:spcPts val="0"/>
              </a:spcAft>
              <a:defRPr/>
            </a:pPr>
            <a:r>
              <a:rPr lang="en-US" dirty="0" err="1">
                <a:solidFill>
                  <a:schemeClr val="bg1"/>
                </a:solidFill>
              </a:rPr>
              <a:t>Hitung</a:t>
            </a:r>
            <a:r>
              <a:rPr lang="en-US" dirty="0">
                <a:solidFill>
                  <a:schemeClr val="bg1"/>
                </a:solidFill>
              </a:rPr>
              <a:t> P(</a:t>
            </a:r>
            <a:r>
              <a:rPr lang="en-US" dirty="0" err="1">
                <a:solidFill>
                  <a:schemeClr val="bg1"/>
                </a:solidFill>
              </a:rPr>
              <a:t>X</a:t>
            </a:r>
            <a:r>
              <a:rPr lang="en-US" sz="3600" dirty="0" err="1">
                <a:solidFill>
                  <a:schemeClr val="bg1"/>
                </a:solidFill>
              </a:rPr>
              <a:t>k|</a:t>
            </a:r>
            <a:r>
              <a:rPr lang="en-US" dirty="0" err="1">
                <a:solidFill>
                  <a:schemeClr val="bg1"/>
                </a:solidFill>
              </a:rPr>
              <a:t>Ci</a:t>
            </a:r>
            <a:r>
              <a:rPr lang="en-US" dirty="0">
                <a:solidFill>
                  <a:schemeClr val="bg1"/>
                </a:solidFill>
              </a:rPr>
              <a:t>) </a:t>
            </a:r>
            <a:r>
              <a:rPr lang="en-US" dirty="0" err="1">
                <a:solidFill>
                  <a:schemeClr val="bg1"/>
                </a:solidFill>
              </a:rPr>
              <a:t>utk</a:t>
            </a:r>
            <a:r>
              <a:rPr lang="en-US" dirty="0">
                <a:solidFill>
                  <a:schemeClr val="bg1"/>
                </a:solidFill>
              </a:rPr>
              <a:t> </a:t>
            </a:r>
            <a:r>
              <a:rPr lang="en-US" dirty="0" err="1">
                <a:solidFill>
                  <a:schemeClr val="bg1"/>
                </a:solidFill>
              </a:rPr>
              <a:t>setiap</a:t>
            </a:r>
            <a:r>
              <a:rPr lang="en-US" dirty="0">
                <a:solidFill>
                  <a:schemeClr val="bg1"/>
                </a:solidFill>
              </a:rPr>
              <a:t> class </a:t>
            </a:r>
            <a:r>
              <a:rPr lang="en-US" dirty="0" err="1">
                <a:solidFill>
                  <a:schemeClr val="bg1"/>
                </a:solidFill>
              </a:rPr>
              <a:t>i</a:t>
            </a:r>
            <a:endParaRPr lang="en-US" dirty="0">
              <a:solidFill>
                <a:schemeClr val="bg1"/>
              </a:solidFill>
            </a:endParaRPr>
          </a:p>
        </p:txBody>
      </p:sp>
      <p:sp>
        <p:nvSpPr>
          <p:cNvPr id="3" name="Content Placeholder 2">
            <a:extLst>
              <a:ext uri="{FF2B5EF4-FFF2-40B4-BE49-F238E27FC236}">
                <a16:creationId xmlns:a16="http://schemas.microsoft.com/office/drawing/2014/main" id="{0B3929D7-FD63-402E-93EF-332029A7BDD2}"/>
              </a:ext>
            </a:extLst>
          </p:cNvPr>
          <p:cNvSpPr>
            <a:spLocks noGrp="1"/>
          </p:cNvSpPr>
          <p:nvPr>
            <p:ph idx="1"/>
          </p:nvPr>
        </p:nvSpPr>
        <p:spPr>
          <a:xfrm>
            <a:off x="457200" y="1371600"/>
            <a:ext cx="8229600" cy="5257800"/>
          </a:xfrm>
        </p:spPr>
        <p:txBody>
          <a:bodyPr rtlCol="0">
            <a:normAutofit fontScale="92500" lnSpcReduction="20000"/>
          </a:bodyPr>
          <a:lstStyle/>
          <a:p>
            <a:pPr fontAlgn="auto">
              <a:spcAft>
                <a:spcPts val="0"/>
              </a:spcAft>
              <a:defRPr/>
            </a:pPr>
            <a:r>
              <a:rPr lang="en-US" sz="2000" dirty="0">
                <a:solidFill>
                  <a:srgbClr val="00B050"/>
                </a:solidFill>
              </a:rPr>
              <a:t>X</a:t>
            </a:r>
            <a:r>
              <a:rPr lang="en-US" sz="2000" dirty="0"/>
              <a:t> =(</a:t>
            </a:r>
            <a:r>
              <a:rPr lang="en-US" sz="2000" dirty="0" err="1"/>
              <a:t>umur</a:t>
            </a:r>
            <a:r>
              <a:rPr lang="en-US" sz="2000" dirty="0"/>
              <a:t>&lt;=30, </a:t>
            </a:r>
            <a:r>
              <a:rPr lang="en-US" sz="2000" b="1" dirty="0" err="1">
                <a:solidFill>
                  <a:srgbClr val="C00000"/>
                </a:solidFill>
              </a:rPr>
              <a:t>pendapatan</a:t>
            </a:r>
            <a:r>
              <a:rPr lang="en-US" sz="2000" b="1" dirty="0">
                <a:solidFill>
                  <a:srgbClr val="C00000"/>
                </a:solidFill>
              </a:rPr>
              <a:t>=</a:t>
            </a:r>
            <a:r>
              <a:rPr lang="en-US" sz="2000" b="1" dirty="0" err="1">
                <a:solidFill>
                  <a:srgbClr val="C00000"/>
                </a:solidFill>
              </a:rPr>
              <a:t>sedang</a:t>
            </a:r>
            <a:r>
              <a:rPr lang="en-US" sz="2000" dirty="0"/>
              <a:t>, </a:t>
            </a:r>
            <a:r>
              <a:rPr lang="en-US" sz="2000" dirty="0" err="1"/>
              <a:t>mhs</a:t>
            </a:r>
            <a:r>
              <a:rPr lang="en-US" sz="2000" dirty="0"/>
              <a:t>=</a:t>
            </a:r>
            <a:r>
              <a:rPr lang="en-US" sz="2000" dirty="0" err="1"/>
              <a:t>ya,rating</a:t>
            </a:r>
            <a:r>
              <a:rPr lang="en-US" sz="2000" dirty="0"/>
              <a:t> </a:t>
            </a:r>
            <a:r>
              <a:rPr lang="en-US" sz="2000" dirty="0" err="1"/>
              <a:t>kredit</a:t>
            </a:r>
            <a:r>
              <a:rPr lang="en-US" sz="2000" dirty="0"/>
              <a:t>= Fair)</a:t>
            </a:r>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endParaRPr lang="en-US" sz="2000" dirty="0"/>
          </a:p>
          <a:p>
            <a:pPr fontAlgn="auto">
              <a:spcAft>
                <a:spcPts val="0"/>
              </a:spcAft>
              <a:buFont typeface="Arial" panose="020B0604020202020204" pitchFamily="34" charset="0"/>
              <a:buNone/>
              <a:defRPr/>
            </a:pPr>
            <a:r>
              <a:rPr lang="en-US" sz="2000" dirty="0"/>
              <a:t>P(</a:t>
            </a:r>
            <a:r>
              <a:rPr lang="en-US" sz="2000" dirty="0" err="1"/>
              <a:t>pendapatan</a:t>
            </a:r>
            <a:r>
              <a:rPr lang="en-US" sz="2000" dirty="0"/>
              <a:t>=</a:t>
            </a:r>
            <a:r>
              <a:rPr lang="en-US" sz="2000" dirty="0" err="1"/>
              <a:t>sedang</a:t>
            </a:r>
            <a:r>
              <a:rPr lang="en-US" sz="2000" dirty="0"/>
              <a:t>| </a:t>
            </a:r>
            <a:r>
              <a:rPr lang="en-US" sz="2000" dirty="0" err="1"/>
              <a:t>beli_komputer</a:t>
            </a:r>
            <a:r>
              <a:rPr lang="en-US" sz="2000" dirty="0"/>
              <a:t>=</a:t>
            </a:r>
            <a:r>
              <a:rPr lang="en-US" sz="2000" dirty="0" err="1"/>
              <a:t>ya</a:t>
            </a:r>
            <a:r>
              <a:rPr lang="en-US" sz="2000" dirty="0"/>
              <a:t>)    =&gt;   4/9= 0.444</a:t>
            </a:r>
          </a:p>
          <a:p>
            <a:pPr fontAlgn="auto">
              <a:spcAft>
                <a:spcPts val="0"/>
              </a:spcAft>
              <a:buFont typeface="Arial" panose="020B0604020202020204" pitchFamily="34" charset="0"/>
              <a:buNone/>
              <a:defRPr/>
            </a:pPr>
            <a:r>
              <a:rPr lang="en-US" sz="2000" dirty="0"/>
              <a:t>P(</a:t>
            </a:r>
            <a:r>
              <a:rPr lang="en-US" sz="2000" dirty="0" err="1"/>
              <a:t>pendapatan</a:t>
            </a:r>
            <a:r>
              <a:rPr lang="en-US" sz="2000" dirty="0"/>
              <a:t>=</a:t>
            </a:r>
            <a:r>
              <a:rPr lang="en-US" sz="2000" dirty="0" err="1"/>
              <a:t>sedang</a:t>
            </a:r>
            <a:r>
              <a:rPr lang="en-US" sz="2000" dirty="0"/>
              <a:t>| </a:t>
            </a:r>
            <a:r>
              <a:rPr lang="en-US" sz="2000" dirty="0" err="1"/>
              <a:t>beli_komputer</a:t>
            </a:r>
            <a:r>
              <a:rPr lang="en-US" sz="2000" dirty="0"/>
              <a:t>=</a:t>
            </a:r>
            <a:r>
              <a:rPr lang="en-US" sz="2000" dirty="0" err="1"/>
              <a:t>tdk</a:t>
            </a:r>
            <a:r>
              <a:rPr lang="en-US" sz="2000" dirty="0"/>
              <a:t>)  =&gt;    2/5=0.400</a:t>
            </a:r>
          </a:p>
          <a:p>
            <a:pPr fontAlgn="auto">
              <a:spcAft>
                <a:spcPts val="0"/>
              </a:spcAft>
              <a:buFont typeface="Arial" panose="020B0604020202020204" pitchFamily="34" charset="0"/>
              <a:buNone/>
              <a:defRPr/>
            </a:pPr>
            <a:endParaRPr lang="en-US" sz="2000" dirty="0"/>
          </a:p>
        </p:txBody>
      </p:sp>
      <p:graphicFrame>
        <p:nvGraphicFramePr>
          <p:cNvPr id="4" name="Table 3">
            <a:extLst>
              <a:ext uri="{FF2B5EF4-FFF2-40B4-BE49-F238E27FC236}">
                <a16:creationId xmlns:a16="http://schemas.microsoft.com/office/drawing/2014/main" id="{E066E931-0549-41C3-A321-65A3E7CD9482}"/>
              </a:ext>
            </a:extLst>
          </p:cNvPr>
          <p:cNvGraphicFramePr>
            <a:graphicFrameLocks noGrp="1"/>
          </p:cNvGraphicFramePr>
          <p:nvPr>
            <p:extLst>
              <p:ext uri="{D42A27DB-BD31-4B8C-83A1-F6EECF244321}">
                <p14:modId xmlns:p14="http://schemas.microsoft.com/office/powerpoint/2010/main" val="2490655916"/>
              </p:ext>
            </p:extLst>
          </p:nvPr>
        </p:nvGraphicFramePr>
        <p:xfrm>
          <a:off x="685800" y="1905000"/>
          <a:ext cx="7162800" cy="3810000"/>
        </p:xfrm>
        <a:graphic>
          <a:graphicData uri="http://schemas.openxmlformats.org/drawingml/2006/table">
            <a:tbl>
              <a:tblPr/>
              <a:tblGrid>
                <a:gridCol w="423606">
                  <a:extLst>
                    <a:ext uri="{9D8B030D-6E8A-4147-A177-3AD203B41FA5}">
                      <a16:colId xmlns:a16="http://schemas.microsoft.com/office/drawing/2014/main" val="20000"/>
                    </a:ext>
                  </a:extLst>
                </a:gridCol>
                <a:gridCol w="1059016">
                  <a:extLst>
                    <a:ext uri="{9D8B030D-6E8A-4147-A177-3AD203B41FA5}">
                      <a16:colId xmlns:a16="http://schemas.microsoft.com/office/drawing/2014/main" val="20001"/>
                    </a:ext>
                  </a:extLst>
                </a:gridCol>
                <a:gridCol w="1482623">
                  <a:extLst>
                    <a:ext uri="{9D8B030D-6E8A-4147-A177-3AD203B41FA5}">
                      <a16:colId xmlns:a16="http://schemas.microsoft.com/office/drawing/2014/main" val="20002"/>
                    </a:ext>
                  </a:extLst>
                </a:gridCol>
                <a:gridCol w="924232">
                  <a:extLst>
                    <a:ext uri="{9D8B030D-6E8A-4147-A177-3AD203B41FA5}">
                      <a16:colId xmlns:a16="http://schemas.microsoft.com/office/drawing/2014/main" val="20003"/>
                    </a:ext>
                  </a:extLst>
                </a:gridCol>
                <a:gridCol w="1559642">
                  <a:extLst>
                    <a:ext uri="{9D8B030D-6E8A-4147-A177-3AD203B41FA5}">
                      <a16:colId xmlns:a16="http://schemas.microsoft.com/office/drawing/2014/main" val="20004"/>
                    </a:ext>
                  </a:extLst>
                </a:gridCol>
                <a:gridCol w="1713681">
                  <a:extLst>
                    <a:ext uri="{9D8B030D-6E8A-4147-A177-3AD203B41FA5}">
                      <a16:colId xmlns:a16="http://schemas.microsoft.com/office/drawing/2014/main" val="20005"/>
                    </a:ext>
                  </a:extLst>
                </a:gridCol>
              </a:tblGrid>
              <a:tr h="254000">
                <a:tc>
                  <a:txBody>
                    <a:bodyPr/>
                    <a:lstStyle/>
                    <a:p>
                      <a:pPr algn="ctr" fontAlgn="b"/>
                      <a:r>
                        <a:rPr lang="en-US" sz="1400" b="0" i="0" u="none" strike="noStrike" dirty="0">
                          <a:solidFill>
                            <a:srgbClr val="000000"/>
                          </a:solidFill>
                          <a:latin typeface="Calibri"/>
                        </a:rPr>
                        <a: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Umur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Pendapatan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Mhs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Rating Kredit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Beli Komputer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254000">
                <a:tc>
                  <a:txBody>
                    <a:bodyPr/>
                    <a:lstStyle/>
                    <a:p>
                      <a:pPr algn="ctr" fontAlgn="b"/>
                      <a:r>
                        <a:rPr lang="en-US" sz="14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4000">
                <a:tc>
                  <a:txBody>
                    <a:bodyPr/>
                    <a:lstStyle/>
                    <a:p>
                      <a:pPr algn="ctr" fontAlgn="b"/>
                      <a:r>
                        <a:rPr lang="en-US" sz="14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4000">
                <a:tc>
                  <a:txBody>
                    <a:bodyPr/>
                    <a:lstStyle/>
                    <a:p>
                      <a:pPr algn="ctr" fontAlgn="b"/>
                      <a:r>
                        <a:rPr lang="en-US" sz="14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4000">
                <a:tc>
                  <a:txBody>
                    <a:bodyPr/>
                    <a:lstStyle/>
                    <a:p>
                      <a:pPr algn="ctr" fontAlgn="b"/>
                      <a:r>
                        <a:rPr lang="en-US" sz="14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4000">
                <a:tc>
                  <a:txBody>
                    <a:bodyPr/>
                    <a:lstStyle/>
                    <a:p>
                      <a:pPr algn="ctr" fontAlgn="b"/>
                      <a:r>
                        <a:rPr lang="en-US" sz="14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5"/>
                  </a:ext>
                </a:extLst>
              </a:tr>
              <a:tr h="254000">
                <a:tc>
                  <a:txBody>
                    <a:bodyPr/>
                    <a:lstStyle/>
                    <a:p>
                      <a:pPr algn="ctr" fontAlgn="b"/>
                      <a:r>
                        <a:rPr lang="en-US" sz="14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6"/>
                  </a:ext>
                </a:extLst>
              </a:tr>
              <a:tr h="254000">
                <a:tc>
                  <a:txBody>
                    <a:bodyPr/>
                    <a:lstStyle/>
                    <a:p>
                      <a:pPr algn="ctr" fontAlgn="b"/>
                      <a:r>
                        <a:rPr lang="en-US" sz="1400" b="0" i="0" u="none" strike="noStrike">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7"/>
                  </a:ext>
                </a:extLst>
              </a:tr>
              <a:tr h="254000">
                <a:tc>
                  <a:txBody>
                    <a:bodyPr/>
                    <a:lstStyle/>
                    <a:p>
                      <a:pPr algn="ctr" fontAlgn="b"/>
                      <a:r>
                        <a:rPr lang="en-US" sz="1400" b="0" i="0" u="none" strike="noStrike">
                          <a:solidFill>
                            <a:srgbClr val="00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8"/>
                  </a:ext>
                </a:extLst>
              </a:tr>
              <a:tr h="254000">
                <a:tc>
                  <a:txBody>
                    <a:bodyPr/>
                    <a:lstStyle/>
                    <a:p>
                      <a:pPr algn="ctr" fontAlgn="b"/>
                      <a:r>
                        <a:rPr lang="en-US" sz="14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9"/>
                  </a:ext>
                </a:extLst>
              </a:tr>
              <a:tr h="254000">
                <a:tc>
                  <a:txBody>
                    <a:bodyPr/>
                    <a:lstStyle/>
                    <a:p>
                      <a:pPr algn="ctr" fontAlgn="b"/>
                      <a:r>
                        <a:rPr lang="en-US" sz="1400" b="0"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254000">
                <a:tc>
                  <a:txBody>
                    <a:bodyPr/>
                    <a:lstStyle/>
                    <a:p>
                      <a:pPr algn="ctr" fontAlgn="b"/>
                      <a:r>
                        <a:rPr lang="en-US" sz="1400" b="0" i="0" u="none" strike="noStrike">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tdk</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4000">
                <a:tc>
                  <a:txBody>
                    <a:bodyPr/>
                    <a:lstStyle/>
                    <a:p>
                      <a:pPr algn="ctr" fontAlgn="b"/>
                      <a:r>
                        <a:rPr lang="en-US" sz="1400" b="0" i="0" u="none" strike="noStrike">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4000">
                <a:tc>
                  <a:txBody>
                    <a:bodyPr/>
                    <a:lstStyle/>
                    <a:p>
                      <a:pPr algn="ctr" fontAlgn="b"/>
                      <a:r>
                        <a:rPr lang="en-US" sz="1400" b="0"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4000">
                <a:tc>
                  <a:txBody>
                    <a:bodyPr/>
                    <a:lstStyle/>
                    <a:p>
                      <a:pPr algn="ctr" fontAlgn="b"/>
                      <a:r>
                        <a:rPr lang="en-US" sz="1400" b="0" i="0" u="none" strike="noStrike" dirty="0">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tinggi</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5" name="Footer Placeholder 4">
            <a:extLst>
              <a:ext uri="{FF2B5EF4-FFF2-40B4-BE49-F238E27FC236}">
                <a16:creationId xmlns:a16="http://schemas.microsoft.com/office/drawing/2014/main" id="{E80098C2-0CFA-495C-90C3-6EE0093E821E}"/>
              </a:ext>
            </a:extLst>
          </p:cNvPr>
          <p:cNvSpPr>
            <a:spLocks noGrp="1"/>
          </p:cNvSpPr>
          <p:nvPr>
            <p:ph type="ftr" sz="quarter" idx="11"/>
          </p:nvPr>
        </p:nvSpPr>
        <p:spPr/>
        <p:txBody>
          <a:bodyPr/>
          <a:lstStyle/>
          <a:p>
            <a:pPr>
              <a:defRPr/>
            </a:pPr>
            <a:r>
              <a:rPr lang="en-US"/>
              <a:t>Data Mining</a:t>
            </a:r>
          </a:p>
        </p:txBody>
      </p:sp>
      <p:sp>
        <p:nvSpPr>
          <p:cNvPr id="6" name="Slide Number Placeholder 5">
            <a:extLst>
              <a:ext uri="{FF2B5EF4-FFF2-40B4-BE49-F238E27FC236}">
                <a16:creationId xmlns:a16="http://schemas.microsoft.com/office/drawing/2014/main" id="{D40594F4-8721-495E-9684-E12C30415B44}"/>
              </a:ext>
            </a:extLst>
          </p:cNvPr>
          <p:cNvSpPr>
            <a:spLocks noGrp="1"/>
          </p:cNvSpPr>
          <p:nvPr>
            <p:ph type="sldNum" sz="quarter" idx="12"/>
          </p:nvPr>
        </p:nvSpPr>
        <p:spPr/>
        <p:txBody>
          <a:bodyPr/>
          <a:lstStyle/>
          <a:p>
            <a:fld id="{B5320983-B93A-4C18-A696-A1BD6BCC7EE9}"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48E8F6A-FAC5-4A71-BA87-CC276B706DFF}"/>
              </a:ext>
            </a:extLst>
          </p:cNvPr>
          <p:cNvSpPr>
            <a:spLocks noGrp="1"/>
          </p:cNvSpPr>
          <p:nvPr>
            <p:ph type="title"/>
          </p:nvPr>
        </p:nvSpPr>
        <p:spPr>
          <a:xfrm>
            <a:off x="457200" y="274638"/>
            <a:ext cx="8229600" cy="868362"/>
          </a:xfrm>
        </p:spPr>
        <p:txBody>
          <a:bodyPr/>
          <a:lstStyle/>
          <a:p>
            <a:r>
              <a:rPr lang="en-US" altLang="en-US" sz="3600">
                <a:solidFill>
                  <a:schemeClr val="bg1"/>
                </a:solidFill>
              </a:rPr>
              <a:t>Hitung P(X</a:t>
            </a:r>
            <a:r>
              <a:rPr lang="en-US" altLang="en-US" sz="2800">
                <a:solidFill>
                  <a:schemeClr val="bg1"/>
                </a:solidFill>
              </a:rPr>
              <a:t>k|</a:t>
            </a:r>
            <a:r>
              <a:rPr lang="en-US" altLang="en-US" sz="3600">
                <a:solidFill>
                  <a:schemeClr val="bg1"/>
                </a:solidFill>
              </a:rPr>
              <a:t>Ci) utk setiap class i</a:t>
            </a:r>
          </a:p>
        </p:txBody>
      </p:sp>
      <p:graphicFrame>
        <p:nvGraphicFramePr>
          <p:cNvPr id="4" name="Content Placeholder 3">
            <a:extLst>
              <a:ext uri="{FF2B5EF4-FFF2-40B4-BE49-F238E27FC236}">
                <a16:creationId xmlns:a16="http://schemas.microsoft.com/office/drawing/2014/main" id="{E9DEA599-95B7-4A78-ADDE-61D50A2260AF}"/>
              </a:ext>
            </a:extLst>
          </p:cNvPr>
          <p:cNvGraphicFramePr>
            <a:graphicFrameLocks noGrp="1"/>
          </p:cNvGraphicFramePr>
          <p:nvPr>
            <p:ph idx="1"/>
            <p:extLst>
              <p:ext uri="{D42A27DB-BD31-4B8C-83A1-F6EECF244321}">
                <p14:modId xmlns:p14="http://schemas.microsoft.com/office/powerpoint/2010/main" val="3544184092"/>
              </p:ext>
            </p:extLst>
          </p:nvPr>
        </p:nvGraphicFramePr>
        <p:xfrm>
          <a:off x="914400" y="1914525"/>
          <a:ext cx="6629400" cy="3636960"/>
        </p:xfrm>
        <a:graphic>
          <a:graphicData uri="http://schemas.openxmlformats.org/drawingml/2006/table">
            <a:tbl>
              <a:tblPr/>
              <a:tblGrid>
                <a:gridCol w="392060">
                  <a:extLst>
                    <a:ext uri="{9D8B030D-6E8A-4147-A177-3AD203B41FA5}">
                      <a16:colId xmlns:a16="http://schemas.microsoft.com/office/drawing/2014/main" val="20000"/>
                    </a:ext>
                  </a:extLst>
                </a:gridCol>
                <a:gridCol w="980154">
                  <a:extLst>
                    <a:ext uri="{9D8B030D-6E8A-4147-A177-3AD203B41FA5}">
                      <a16:colId xmlns:a16="http://schemas.microsoft.com/office/drawing/2014/main" val="20001"/>
                    </a:ext>
                  </a:extLst>
                </a:gridCol>
                <a:gridCol w="1372215">
                  <a:extLst>
                    <a:ext uri="{9D8B030D-6E8A-4147-A177-3AD203B41FA5}">
                      <a16:colId xmlns:a16="http://schemas.microsoft.com/office/drawing/2014/main" val="20002"/>
                    </a:ext>
                  </a:extLst>
                </a:gridCol>
                <a:gridCol w="855407">
                  <a:extLst>
                    <a:ext uri="{9D8B030D-6E8A-4147-A177-3AD203B41FA5}">
                      <a16:colId xmlns:a16="http://schemas.microsoft.com/office/drawing/2014/main" val="20003"/>
                    </a:ext>
                  </a:extLst>
                </a:gridCol>
                <a:gridCol w="1443498">
                  <a:extLst>
                    <a:ext uri="{9D8B030D-6E8A-4147-A177-3AD203B41FA5}">
                      <a16:colId xmlns:a16="http://schemas.microsoft.com/office/drawing/2014/main" val="20004"/>
                    </a:ext>
                  </a:extLst>
                </a:gridCol>
                <a:gridCol w="1586066">
                  <a:extLst>
                    <a:ext uri="{9D8B030D-6E8A-4147-A177-3AD203B41FA5}">
                      <a16:colId xmlns:a16="http://schemas.microsoft.com/office/drawing/2014/main" val="20005"/>
                    </a:ext>
                  </a:extLst>
                </a:gridCol>
              </a:tblGrid>
              <a:tr h="242464">
                <a:tc>
                  <a:txBody>
                    <a:bodyPr/>
                    <a:lstStyle/>
                    <a:p>
                      <a:pPr algn="ctr" fontAlgn="b"/>
                      <a:r>
                        <a:rPr lang="en-US" sz="1400" b="0" i="0" u="none" strike="noStrike" dirty="0">
                          <a:solidFill>
                            <a:srgbClr val="000000"/>
                          </a:solidFill>
                          <a:latin typeface="Calibri"/>
                        </a:rPr>
                        <a: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Umur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Pendapatan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Mhs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Rating Kredit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Beli Komputer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242464">
                <a:tc>
                  <a:txBody>
                    <a:bodyPr/>
                    <a:lstStyle/>
                    <a:p>
                      <a:pPr algn="ctr" fontAlgn="b"/>
                      <a:r>
                        <a:rPr lang="en-US" sz="14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sedang</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2464">
                <a:tc>
                  <a:txBody>
                    <a:bodyPr/>
                    <a:lstStyle/>
                    <a:p>
                      <a:pPr algn="ctr" fontAlgn="b"/>
                      <a:r>
                        <a:rPr lang="en-US" sz="14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2464">
                <a:tc>
                  <a:txBody>
                    <a:bodyPr/>
                    <a:lstStyle/>
                    <a:p>
                      <a:pPr algn="ctr" fontAlgn="b"/>
                      <a:r>
                        <a:rPr lang="en-US" sz="14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err="1">
                          <a:solidFill>
                            <a:srgbClr val="000000"/>
                          </a:solidFill>
                          <a:latin typeface="Calibri"/>
                        </a:rPr>
                        <a:t>bukan</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2464">
                <a:tc>
                  <a:txBody>
                    <a:bodyPr/>
                    <a:lstStyle/>
                    <a:p>
                      <a:pPr algn="ctr" fontAlgn="b"/>
                      <a:r>
                        <a:rPr lang="en-US" sz="14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2464">
                <a:tc>
                  <a:txBody>
                    <a:bodyPr/>
                    <a:lstStyle/>
                    <a:p>
                      <a:pPr algn="ctr" fontAlgn="b"/>
                      <a:r>
                        <a:rPr lang="en-US" sz="14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2464">
                <a:tc>
                  <a:txBody>
                    <a:bodyPr/>
                    <a:lstStyle/>
                    <a:p>
                      <a:pPr algn="ctr" fontAlgn="b"/>
                      <a:r>
                        <a:rPr lang="en-US" sz="14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2464">
                <a:tc>
                  <a:txBody>
                    <a:bodyPr/>
                    <a:lstStyle/>
                    <a:p>
                      <a:pPr algn="ctr" fontAlgn="b"/>
                      <a:r>
                        <a:rPr lang="en-US" sz="1400" b="0" i="0" u="none" strike="noStrike">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2464">
                <a:tc>
                  <a:txBody>
                    <a:bodyPr/>
                    <a:lstStyle/>
                    <a:p>
                      <a:pPr algn="ctr" fontAlgn="b"/>
                      <a:r>
                        <a:rPr lang="en-US" sz="1400" b="0" i="0" u="none" strike="noStrike">
                          <a:solidFill>
                            <a:srgbClr val="00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extLst>
                  <a:ext uri="{0D108BD9-81ED-4DB2-BD59-A6C34878D82A}">
                    <a16:rowId xmlns:a16="http://schemas.microsoft.com/office/drawing/2014/main" val="10008"/>
                  </a:ext>
                </a:extLst>
              </a:tr>
              <a:tr h="242464">
                <a:tc>
                  <a:txBody>
                    <a:bodyPr/>
                    <a:lstStyle/>
                    <a:p>
                      <a:pPr algn="ctr" fontAlgn="b"/>
                      <a:r>
                        <a:rPr lang="en-US" sz="14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09"/>
                  </a:ext>
                </a:extLst>
              </a:tr>
              <a:tr h="242464">
                <a:tc>
                  <a:txBody>
                    <a:bodyPr/>
                    <a:lstStyle/>
                    <a:p>
                      <a:pPr algn="ctr" fontAlgn="b"/>
                      <a:r>
                        <a:rPr lang="en-US" sz="1400" b="0"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0"/>
                  </a:ext>
                </a:extLst>
              </a:tr>
              <a:tr h="242464">
                <a:tc>
                  <a:txBody>
                    <a:bodyPr/>
                    <a:lstStyle/>
                    <a:p>
                      <a:pPr algn="ctr" fontAlgn="b"/>
                      <a:r>
                        <a:rPr lang="en-US" sz="1400" b="0" i="0" u="none" strike="noStrike">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1"/>
                  </a:ext>
                </a:extLst>
              </a:tr>
              <a:tr h="242464">
                <a:tc>
                  <a:txBody>
                    <a:bodyPr/>
                    <a:lstStyle/>
                    <a:p>
                      <a:pPr algn="ctr" fontAlgn="b"/>
                      <a:r>
                        <a:rPr lang="en-US" sz="1400" b="0" i="0" u="none" strike="noStrike">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2"/>
                  </a:ext>
                </a:extLst>
              </a:tr>
              <a:tr h="242464">
                <a:tc>
                  <a:txBody>
                    <a:bodyPr/>
                    <a:lstStyle/>
                    <a:p>
                      <a:pPr algn="ctr" fontAlgn="b"/>
                      <a:r>
                        <a:rPr lang="en-US" sz="1400" b="0"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3"/>
                  </a:ext>
                </a:extLst>
              </a:tr>
              <a:tr h="242464">
                <a:tc>
                  <a:txBody>
                    <a:bodyPr/>
                    <a:lstStyle/>
                    <a:p>
                      <a:pPr algn="ctr" fontAlgn="b"/>
                      <a:r>
                        <a:rPr lang="en-US" sz="14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extLst>
                  <a:ext uri="{0D108BD9-81ED-4DB2-BD59-A6C34878D82A}">
                    <a16:rowId xmlns:a16="http://schemas.microsoft.com/office/drawing/2014/main" val="10014"/>
                  </a:ext>
                </a:extLst>
              </a:tr>
            </a:tbl>
          </a:graphicData>
        </a:graphic>
      </p:graphicFrame>
      <p:sp>
        <p:nvSpPr>
          <p:cNvPr id="14453" name="Rectangle 4">
            <a:extLst>
              <a:ext uri="{FF2B5EF4-FFF2-40B4-BE49-F238E27FC236}">
                <a16:creationId xmlns:a16="http://schemas.microsoft.com/office/drawing/2014/main" id="{D0FF56EF-0DC8-4255-A4CE-C534F020F732}"/>
              </a:ext>
            </a:extLst>
          </p:cNvPr>
          <p:cNvSpPr>
            <a:spLocks noChangeArrowheads="1"/>
          </p:cNvSpPr>
          <p:nvPr/>
        </p:nvSpPr>
        <p:spPr bwMode="auto">
          <a:xfrm>
            <a:off x="914400" y="1306513"/>
            <a:ext cx="754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solidFill>
                  <a:srgbClr val="00B050"/>
                </a:solidFill>
              </a:rPr>
              <a:t>X</a:t>
            </a:r>
            <a:r>
              <a:rPr lang="en-US" altLang="en-US"/>
              <a:t> =(umur&lt;=30, pendapatan=sedang, </a:t>
            </a:r>
            <a:r>
              <a:rPr lang="en-US" altLang="en-US" b="1">
                <a:solidFill>
                  <a:srgbClr val="C00000"/>
                </a:solidFill>
              </a:rPr>
              <a:t>mhs=ya</a:t>
            </a:r>
            <a:r>
              <a:rPr lang="en-US" altLang="en-US"/>
              <a:t>,rating kredit= Fair)</a:t>
            </a:r>
          </a:p>
        </p:txBody>
      </p:sp>
      <p:sp>
        <p:nvSpPr>
          <p:cNvPr id="14454" name="Rectangle 5">
            <a:extLst>
              <a:ext uri="{FF2B5EF4-FFF2-40B4-BE49-F238E27FC236}">
                <a16:creationId xmlns:a16="http://schemas.microsoft.com/office/drawing/2014/main" id="{8DBE0FD0-6D38-48F4-90AA-20EA29ECAEDE}"/>
              </a:ext>
            </a:extLst>
          </p:cNvPr>
          <p:cNvSpPr>
            <a:spLocks noChangeArrowheads="1"/>
          </p:cNvSpPr>
          <p:nvPr/>
        </p:nvSpPr>
        <p:spPr bwMode="auto">
          <a:xfrm>
            <a:off x="838200" y="5907088"/>
            <a:ext cx="7543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P(mhs=ya| beli_komputer=ya)   =&gt;  6/9 =  0.670 </a:t>
            </a:r>
          </a:p>
          <a:p>
            <a:r>
              <a:rPr lang="en-US" altLang="en-US"/>
              <a:t>P(mhs=ya| beli_komputer=tdk)  =&gt; 1/5	 =  0.200</a:t>
            </a:r>
          </a:p>
        </p:txBody>
      </p:sp>
      <p:sp>
        <p:nvSpPr>
          <p:cNvPr id="2" name="Footer Placeholder 1">
            <a:extLst>
              <a:ext uri="{FF2B5EF4-FFF2-40B4-BE49-F238E27FC236}">
                <a16:creationId xmlns:a16="http://schemas.microsoft.com/office/drawing/2014/main" id="{F95A7406-22C4-494C-B34C-E270CCC686F4}"/>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7F0D7F8-B300-484B-8E75-CAF174736E86}"/>
              </a:ext>
            </a:extLst>
          </p:cNvPr>
          <p:cNvSpPr>
            <a:spLocks noGrp="1"/>
          </p:cNvSpPr>
          <p:nvPr>
            <p:ph type="sldNum" sz="quarter" idx="12"/>
          </p:nvPr>
        </p:nvSpPr>
        <p:spPr/>
        <p:txBody>
          <a:bodyPr/>
          <a:lstStyle/>
          <a:p>
            <a:fld id="{B5320983-B93A-4C18-A696-A1BD6BCC7EE9}"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CEEF-2EA3-4D80-BE8A-CC026238B9B9}"/>
              </a:ext>
            </a:extLst>
          </p:cNvPr>
          <p:cNvSpPr>
            <a:spLocks noGrp="1"/>
          </p:cNvSpPr>
          <p:nvPr>
            <p:ph type="title"/>
          </p:nvPr>
        </p:nvSpPr>
        <p:spPr>
          <a:xfrm>
            <a:off x="457200" y="274638"/>
            <a:ext cx="8229600" cy="639762"/>
          </a:xfrm>
        </p:spPr>
        <p:txBody>
          <a:bodyPr rtlCol="0">
            <a:normAutofit fontScale="90000"/>
          </a:bodyPr>
          <a:lstStyle/>
          <a:p>
            <a:pPr fontAlgn="auto">
              <a:spcAft>
                <a:spcPts val="0"/>
              </a:spcAft>
              <a:defRPr/>
            </a:pPr>
            <a:r>
              <a:rPr lang="en-US" dirty="0" err="1">
                <a:solidFill>
                  <a:schemeClr val="bg1"/>
                </a:solidFill>
              </a:rPr>
              <a:t>Hitung</a:t>
            </a:r>
            <a:r>
              <a:rPr lang="en-US" dirty="0">
                <a:solidFill>
                  <a:schemeClr val="bg1"/>
                </a:solidFill>
              </a:rPr>
              <a:t> P(</a:t>
            </a:r>
            <a:r>
              <a:rPr lang="en-US" dirty="0" err="1">
                <a:solidFill>
                  <a:schemeClr val="bg1"/>
                </a:solidFill>
              </a:rPr>
              <a:t>X</a:t>
            </a:r>
            <a:r>
              <a:rPr lang="en-US" sz="3600" dirty="0" err="1">
                <a:solidFill>
                  <a:schemeClr val="bg1"/>
                </a:solidFill>
              </a:rPr>
              <a:t>k|</a:t>
            </a:r>
            <a:r>
              <a:rPr lang="en-US" dirty="0" err="1">
                <a:solidFill>
                  <a:schemeClr val="bg1"/>
                </a:solidFill>
              </a:rPr>
              <a:t>Ci</a:t>
            </a:r>
            <a:r>
              <a:rPr lang="en-US" dirty="0">
                <a:solidFill>
                  <a:schemeClr val="bg1"/>
                </a:solidFill>
              </a:rPr>
              <a:t>) </a:t>
            </a:r>
            <a:r>
              <a:rPr lang="en-US" dirty="0" err="1">
                <a:solidFill>
                  <a:schemeClr val="bg1"/>
                </a:solidFill>
              </a:rPr>
              <a:t>utk</a:t>
            </a:r>
            <a:r>
              <a:rPr lang="en-US" dirty="0">
                <a:solidFill>
                  <a:schemeClr val="bg1"/>
                </a:solidFill>
              </a:rPr>
              <a:t> </a:t>
            </a:r>
            <a:r>
              <a:rPr lang="en-US" dirty="0" err="1">
                <a:solidFill>
                  <a:schemeClr val="bg1"/>
                </a:solidFill>
              </a:rPr>
              <a:t>setiap</a:t>
            </a:r>
            <a:r>
              <a:rPr lang="en-US" dirty="0">
                <a:solidFill>
                  <a:schemeClr val="bg1"/>
                </a:solidFill>
              </a:rPr>
              <a:t> class </a:t>
            </a:r>
            <a:r>
              <a:rPr lang="en-US" dirty="0" err="1">
                <a:solidFill>
                  <a:schemeClr val="bg1"/>
                </a:solidFill>
              </a:rPr>
              <a:t>i</a:t>
            </a:r>
            <a:endParaRPr lang="en-US" dirty="0">
              <a:solidFill>
                <a:schemeClr val="bg1"/>
              </a:solidFill>
            </a:endParaRPr>
          </a:p>
        </p:txBody>
      </p:sp>
      <p:graphicFrame>
        <p:nvGraphicFramePr>
          <p:cNvPr id="4" name="Content Placeholder 3">
            <a:extLst>
              <a:ext uri="{FF2B5EF4-FFF2-40B4-BE49-F238E27FC236}">
                <a16:creationId xmlns:a16="http://schemas.microsoft.com/office/drawing/2014/main" id="{15890FA4-C2C5-4DE9-A345-6A3983AEA8D0}"/>
              </a:ext>
            </a:extLst>
          </p:cNvPr>
          <p:cNvGraphicFramePr>
            <a:graphicFrameLocks noGrp="1"/>
          </p:cNvGraphicFramePr>
          <p:nvPr>
            <p:ph idx="1"/>
            <p:extLst>
              <p:ext uri="{D42A27DB-BD31-4B8C-83A1-F6EECF244321}">
                <p14:modId xmlns:p14="http://schemas.microsoft.com/office/powerpoint/2010/main" val="1038816749"/>
              </p:ext>
            </p:extLst>
          </p:nvPr>
        </p:nvGraphicFramePr>
        <p:xfrm>
          <a:off x="1295400" y="2057400"/>
          <a:ext cx="6781801" cy="3657600"/>
        </p:xfrm>
        <a:graphic>
          <a:graphicData uri="http://schemas.openxmlformats.org/drawingml/2006/table">
            <a:tbl>
              <a:tblPr/>
              <a:tblGrid>
                <a:gridCol w="401074">
                  <a:extLst>
                    <a:ext uri="{9D8B030D-6E8A-4147-A177-3AD203B41FA5}">
                      <a16:colId xmlns:a16="http://schemas.microsoft.com/office/drawing/2014/main" val="20000"/>
                    </a:ext>
                  </a:extLst>
                </a:gridCol>
                <a:gridCol w="1002686">
                  <a:extLst>
                    <a:ext uri="{9D8B030D-6E8A-4147-A177-3AD203B41FA5}">
                      <a16:colId xmlns:a16="http://schemas.microsoft.com/office/drawing/2014/main" val="20001"/>
                    </a:ext>
                  </a:extLst>
                </a:gridCol>
                <a:gridCol w="1403760">
                  <a:extLst>
                    <a:ext uri="{9D8B030D-6E8A-4147-A177-3AD203B41FA5}">
                      <a16:colId xmlns:a16="http://schemas.microsoft.com/office/drawing/2014/main" val="20002"/>
                    </a:ext>
                  </a:extLst>
                </a:gridCol>
                <a:gridCol w="875071">
                  <a:extLst>
                    <a:ext uri="{9D8B030D-6E8A-4147-A177-3AD203B41FA5}">
                      <a16:colId xmlns:a16="http://schemas.microsoft.com/office/drawing/2014/main" val="20003"/>
                    </a:ext>
                  </a:extLst>
                </a:gridCol>
                <a:gridCol w="1476682">
                  <a:extLst>
                    <a:ext uri="{9D8B030D-6E8A-4147-A177-3AD203B41FA5}">
                      <a16:colId xmlns:a16="http://schemas.microsoft.com/office/drawing/2014/main" val="20004"/>
                    </a:ext>
                  </a:extLst>
                </a:gridCol>
                <a:gridCol w="1622528">
                  <a:extLst>
                    <a:ext uri="{9D8B030D-6E8A-4147-A177-3AD203B41FA5}">
                      <a16:colId xmlns:a16="http://schemas.microsoft.com/office/drawing/2014/main" val="20005"/>
                    </a:ext>
                  </a:extLst>
                </a:gridCol>
              </a:tblGrid>
              <a:tr h="243840">
                <a:tc>
                  <a:txBody>
                    <a:bodyPr/>
                    <a:lstStyle/>
                    <a:p>
                      <a:pPr algn="ctr" fontAlgn="b"/>
                      <a:r>
                        <a:rPr lang="en-US" sz="1400" b="0" i="0" u="none" strike="noStrike">
                          <a:solidFill>
                            <a:srgbClr val="000000"/>
                          </a:solidFill>
                          <a:latin typeface="Calibri"/>
                        </a:rPr>
                        <a: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Umur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Pendapatan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Mhs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Rating Kredit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400" b="0" i="0" u="none" strike="noStrike">
                          <a:solidFill>
                            <a:srgbClr val="000000"/>
                          </a:solidFill>
                          <a:latin typeface="Calibri"/>
                        </a:rPr>
                        <a:t>Beli Komputer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243840">
                <a:tc>
                  <a:txBody>
                    <a:bodyPr/>
                    <a:lstStyle/>
                    <a:p>
                      <a:pPr algn="ctr" fontAlgn="b"/>
                      <a:r>
                        <a:rPr lang="en-US" sz="1400" b="0" i="0" u="none" strike="noStrike">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43840">
                <a:tc>
                  <a:txBody>
                    <a:bodyPr/>
                    <a:lstStyle/>
                    <a:p>
                      <a:pPr algn="ctr" fontAlgn="b"/>
                      <a:r>
                        <a:rPr lang="en-US" sz="1400" b="0" i="0" u="none" strike="noStrike">
                          <a:solidFill>
                            <a:srgbClr val="000000"/>
                          </a:solidFill>
                          <a:latin typeface="Calibri"/>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43840">
                <a:tc>
                  <a:txBody>
                    <a:bodyPr/>
                    <a:lstStyle/>
                    <a:p>
                      <a:pPr algn="ctr" fontAlgn="b"/>
                      <a:r>
                        <a:rPr lang="en-US" sz="1400" b="0" i="0" u="none" strike="noStrike">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43840">
                <a:tc>
                  <a:txBody>
                    <a:bodyPr/>
                    <a:lstStyle/>
                    <a:p>
                      <a:pPr algn="ctr" fontAlgn="b"/>
                      <a:r>
                        <a:rPr lang="en-US" sz="1400" b="0" i="0" u="none" strike="noStrike">
                          <a:solidFill>
                            <a:srgbClr val="000000"/>
                          </a:solidFill>
                          <a:latin typeface="Calibri"/>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43840">
                <a:tc>
                  <a:txBody>
                    <a:bodyPr/>
                    <a:lstStyle/>
                    <a:p>
                      <a:pPr algn="ctr" fontAlgn="b"/>
                      <a:r>
                        <a:rPr lang="en-US" sz="1400" b="0" i="0" u="none" strike="noStrike">
                          <a:solidFill>
                            <a:srgbClr val="000000"/>
                          </a:solidFill>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43840">
                <a:tc>
                  <a:txBody>
                    <a:bodyPr/>
                    <a:lstStyle/>
                    <a:p>
                      <a:pPr algn="ctr" fontAlgn="b"/>
                      <a:r>
                        <a:rPr lang="en-US" sz="1400" b="0" i="0" u="none" strike="noStrike">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excellent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3840">
                <a:tc>
                  <a:txBody>
                    <a:bodyPr/>
                    <a:lstStyle/>
                    <a:p>
                      <a:pPr algn="ctr" fontAlgn="b"/>
                      <a:r>
                        <a:rPr lang="en-US" sz="1400" b="0" i="0" u="none" strike="noStrike">
                          <a:solidFill>
                            <a:srgbClr val="000000"/>
                          </a:solidFill>
                          <a:latin typeface="Calibri"/>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7"/>
                  </a:ext>
                </a:extLst>
              </a:tr>
              <a:tr h="243840">
                <a:tc>
                  <a:txBody>
                    <a:bodyPr/>
                    <a:lstStyle/>
                    <a:p>
                      <a:pPr algn="ctr" fontAlgn="b"/>
                      <a:r>
                        <a:rPr lang="en-US" sz="1400" b="0" i="0" u="none" strike="noStrike">
                          <a:solidFill>
                            <a:srgbClr val="000000"/>
                          </a:solidFill>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n-US" sz="1400" b="0" i="0" u="none" strike="noStrike">
                          <a:solidFill>
                            <a:srgbClr val="000000"/>
                          </a:solidFill>
                          <a:latin typeface="Calibri"/>
                        </a:rPr>
                        <a:t>tdk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extLst>
                  <a:ext uri="{0D108BD9-81ED-4DB2-BD59-A6C34878D82A}">
                    <a16:rowId xmlns:a16="http://schemas.microsoft.com/office/drawing/2014/main" val="10008"/>
                  </a:ext>
                </a:extLst>
              </a:tr>
              <a:tr h="243840">
                <a:tc>
                  <a:txBody>
                    <a:bodyPr/>
                    <a:lstStyle/>
                    <a:p>
                      <a:pPr algn="ctr" fontAlgn="b"/>
                      <a:r>
                        <a:rPr lang="en-US" sz="1400" b="0" i="0" u="none" strike="noStrike">
                          <a:solidFill>
                            <a:srgbClr val="000000"/>
                          </a:solidFill>
                          <a:latin typeface="Calibri"/>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09"/>
                  </a:ext>
                </a:extLst>
              </a:tr>
              <a:tr h="243840">
                <a:tc>
                  <a:txBody>
                    <a:bodyPr/>
                    <a:lstStyle/>
                    <a:p>
                      <a:pPr algn="ctr" fontAlgn="b"/>
                      <a:r>
                        <a:rPr lang="en-US" sz="1400" b="0" i="0" u="none" strike="noStrike">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30…40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bukan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0"/>
                  </a:ext>
                </a:extLst>
              </a:tr>
              <a:tr h="243840">
                <a:tc>
                  <a:txBody>
                    <a:bodyPr/>
                    <a:lstStyle/>
                    <a:p>
                      <a:pPr algn="ctr" fontAlgn="b"/>
                      <a:r>
                        <a:rPr lang="en-US" sz="1400" b="0" i="0" u="none" strike="noStrike">
                          <a:solidFill>
                            <a:srgbClr val="000000"/>
                          </a:solidFill>
                          <a:latin typeface="Calibri"/>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&lt;=30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1"/>
                  </a:ext>
                </a:extLst>
              </a:tr>
              <a:tr h="243840">
                <a:tc>
                  <a:txBody>
                    <a:bodyPr/>
                    <a:lstStyle/>
                    <a:p>
                      <a:pPr algn="ctr" fontAlgn="b"/>
                      <a:r>
                        <a:rPr lang="en-US" sz="1400" b="0" i="0" u="none" strike="noStrike">
                          <a:solidFill>
                            <a:srgbClr val="000000"/>
                          </a:solidFill>
                          <a:latin typeface="Calibri"/>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rendah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2"/>
                  </a:ext>
                </a:extLst>
              </a:tr>
              <a:tr h="243840">
                <a:tc>
                  <a:txBody>
                    <a:bodyPr/>
                    <a:lstStyle/>
                    <a:p>
                      <a:pPr algn="ctr" fontAlgn="b"/>
                      <a:r>
                        <a:rPr lang="en-US" sz="1400" b="0" i="0" u="none" strike="noStrike">
                          <a:solidFill>
                            <a:srgbClr val="000000"/>
                          </a:solidFill>
                          <a:latin typeface="Calibri"/>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&gt;40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sedang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3"/>
                  </a:ext>
                </a:extLst>
              </a:tr>
              <a:tr h="243840">
                <a:tc>
                  <a:txBody>
                    <a:bodyPr/>
                    <a:lstStyle/>
                    <a:p>
                      <a:pPr algn="ctr" fontAlgn="b"/>
                      <a:r>
                        <a:rPr lang="en-US" sz="1400" b="0" i="0" u="none" strike="noStrike">
                          <a:solidFill>
                            <a:srgbClr val="000000"/>
                          </a:solidFill>
                          <a:latin typeface="Calibri"/>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Calibri"/>
                        </a:rPr>
                        <a:t>31…40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tinggi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ya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a:solidFill>
                            <a:srgbClr val="000000"/>
                          </a:solidFill>
                          <a:latin typeface="Calibri"/>
                        </a:rPr>
                        <a:t>fair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tc>
                  <a:txBody>
                    <a:bodyPr/>
                    <a:lstStyle/>
                    <a:p>
                      <a:pPr algn="ctr" fontAlgn="b"/>
                      <a:r>
                        <a:rPr lang="en-US" sz="1400" b="0" i="0" u="none" strike="noStrike" dirty="0" err="1">
                          <a:solidFill>
                            <a:srgbClr val="000000"/>
                          </a:solidFill>
                          <a:latin typeface="Calibri"/>
                        </a:rPr>
                        <a:t>ya</a:t>
                      </a:r>
                      <a:endParaRPr lang="en-US" sz="14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2D69A"/>
                    </a:solidFill>
                  </a:tcPr>
                </a:tc>
                <a:extLst>
                  <a:ext uri="{0D108BD9-81ED-4DB2-BD59-A6C34878D82A}">
                    <a16:rowId xmlns:a16="http://schemas.microsoft.com/office/drawing/2014/main" val="10014"/>
                  </a:ext>
                </a:extLst>
              </a:tr>
            </a:tbl>
          </a:graphicData>
        </a:graphic>
      </p:graphicFrame>
      <p:sp>
        <p:nvSpPr>
          <p:cNvPr id="15477" name="Rectangle 4">
            <a:extLst>
              <a:ext uri="{FF2B5EF4-FFF2-40B4-BE49-F238E27FC236}">
                <a16:creationId xmlns:a16="http://schemas.microsoft.com/office/drawing/2014/main" id="{4D4C7BA6-234E-408E-AFB8-584450060CD0}"/>
              </a:ext>
            </a:extLst>
          </p:cNvPr>
          <p:cNvSpPr>
            <a:spLocks noChangeArrowheads="1"/>
          </p:cNvSpPr>
          <p:nvPr/>
        </p:nvSpPr>
        <p:spPr bwMode="auto">
          <a:xfrm>
            <a:off x="914400" y="1382713"/>
            <a:ext cx="754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solidFill>
                  <a:srgbClr val="00B050"/>
                </a:solidFill>
              </a:rPr>
              <a:t>X</a:t>
            </a:r>
            <a:r>
              <a:rPr lang="en-US" altLang="en-US"/>
              <a:t> =(umur&lt;=30, pendapatan=sedang, mhs=ya,</a:t>
            </a:r>
            <a:r>
              <a:rPr lang="en-US" altLang="en-US" b="1">
                <a:solidFill>
                  <a:srgbClr val="C00000"/>
                </a:solidFill>
              </a:rPr>
              <a:t>rating kredit= Fair</a:t>
            </a:r>
            <a:r>
              <a:rPr lang="en-US" altLang="en-US"/>
              <a:t>)</a:t>
            </a:r>
          </a:p>
        </p:txBody>
      </p:sp>
      <p:sp>
        <p:nvSpPr>
          <p:cNvPr id="15478" name="Rectangle 5">
            <a:extLst>
              <a:ext uri="{FF2B5EF4-FFF2-40B4-BE49-F238E27FC236}">
                <a16:creationId xmlns:a16="http://schemas.microsoft.com/office/drawing/2014/main" id="{27A91922-5BD7-4E6F-ACB3-1D01E2D8DF82}"/>
              </a:ext>
            </a:extLst>
          </p:cNvPr>
          <p:cNvSpPr>
            <a:spLocks noChangeArrowheads="1"/>
          </p:cNvSpPr>
          <p:nvPr/>
        </p:nvSpPr>
        <p:spPr bwMode="auto">
          <a:xfrm>
            <a:off x="762000" y="5867400"/>
            <a:ext cx="7543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P(rating kredit=fair| beli_komputer=ya)   =&gt;   6/9	=  0.670</a:t>
            </a:r>
          </a:p>
          <a:p>
            <a:r>
              <a:rPr lang="en-US" altLang="en-US"/>
              <a:t>P(rating kredit=fair| beli_komputer=tdk)   =&gt;   2/5  =  0.400</a:t>
            </a:r>
          </a:p>
        </p:txBody>
      </p:sp>
      <p:sp>
        <p:nvSpPr>
          <p:cNvPr id="3" name="Footer Placeholder 2">
            <a:extLst>
              <a:ext uri="{FF2B5EF4-FFF2-40B4-BE49-F238E27FC236}">
                <a16:creationId xmlns:a16="http://schemas.microsoft.com/office/drawing/2014/main" id="{A712940B-6538-459F-AD27-4C656775DC1C}"/>
              </a:ext>
            </a:extLst>
          </p:cNvPr>
          <p:cNvSpPr>
            <a:spLocks noGrp="1"/>
          </p:cNvSpPr>
          <p:nvPr>
            <p:ph type="ftr" sz="quarter" idx="11"/>
          </p:nvPr>
        </p:nvSpPr>
        <p:spPr/>
        <p:txBody>
          <a:bodyPr/>
          <a:lstStyle/>
          <a:p>
            <a:pPr>
              <a:defRPr/>
            </a:pPr>
            <a:r>
              <a:rPr lang="en-US"/>
              <a:t>Data Mining</a:t>
            </a:r>
          </a:p>
        </p:txBody>
      </p:sp>
      <p:sp>
        <p:nvSpPr>
          <p:cNvPr id="5" name="Slide Number Placeholder 4">
            <a:extLst>
              <a:ext uri="{FF2B5EF4-FFF2-40B4-BE49-F238E27FC236}">
                <a16:creationId xmlns:a16="http://schemas.microsoft.com/office/drawing/2014/main" id="{B260BB57-05E0-4653-92BC-E419A2B2AC9C}"/>
              </a:ext>
            </a:extLst>
          </p:cNvPr>
          <p:cNvSpPr>
            <a:spLocks noGrp="1"/>
          </p:cNvSpPr>
          <p:nvPr>
            <p:ph type="sldNum" sz="quarter" idx="12"/>
          </p:nvPr>
        </p:nvSpPr>
        <p:spPr/>
        <p:txBody>
          <a:bodyPr/>
          <a:lstStyle/>
          <a:p>
            <a:fld id="{B5320983-B93A-4C18-A696-A1BD6BCC7EE9}"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20ABAD-1610-442F-801D-1BB3888631BF}"/>
              </a:ext>
            </a:extLst>
          </p:cNvPr>
          <p:cNvSpPr>
            <a:spLocks noGrp="1"/>
          </p:cNvSpPr>
          <p:nvPr>
            <p:ph idx="1"/>
          </p:nvPr>
        </p:nvSpPr>
        <p:spPr>
          <a:xfrm>
            <a:off x="672957" y="4011593"/>
            <a:ext cx="8153400" cy="2620962"/>
          </a:xfrm>
        </p:spPr>
        <p:txBody>
          <a:bodyPr rtlCol="0">
            <a:normAutofit/>
          </a:bodyPr>
          <a:lstStyle/>
          <a:p>
            <a:pPr fontAlgn="auto">
              <a:spcAft>
                <a:spcPts val="0"/>
              </a:spcAft>
              <a:defRPr/>
            </a:pPr>
            <a:r>
              <a:rPr lang="en-US" sz="2800" dirty="0" err="1"/>
              <a:t>Hitung</a:t>
            </a:r>
            <a:r>
              <a:rPr lang="en-US" sz="2800" dirty="0"/>
              <a:t> P(</a:t>
            </a:r>
            <a:r>
              <a:rPr lang="en-US" sz="2800" dirty="0" err="1"/>
              <a:t>X|Ci</a:t>
            </a:r>
            <a:r>
              <a:rPr lang="en-US" sz="2800" dirty="0"/>
              <a:t>) </a:t>
            </a:r>
            <a:r>
              <a:rPr lang="en-US" sz="2800" dirty="0" err="1"/>
              <a:t>untuk</a:t>
            </a:r>
            <a:r>
              <a:rPr lang="en-US" sz="2800" dirty="0"/>
              <a:t> </a:t>
            </a:r>
            <a:r>
              <a:rPr lang="en-US" sz="2800" dirty="0" err="1"/>
              <a:t>setiap</a:t>
            </a:r>
            <a:r>
              <a:rPr lang="en-US" sz="2800" dirty="0"/>
              <a:t> Class:</a:t>
            </a:r>
          </a:p>
          <a:p>
            <a:pPr lvl="1" fontAlgn="auto">
              <a:spcAft>
                <a:spcPts val="0"/>
              </a:spcAft>
              <a:defRPr/>
            </a:pPr>
            <a:r>
              <a:rPr lang="en-US" dirty="0"/>
              <a:t>P(</a:t>
            </a:r>
            <a:r>
              <a:rPr lang="en-US" dirty="0" err="1"/>
              <a:t>X|beli_computer</a:t>
            </a:r>
            <a:r>
              <a:rPr lang="en-US" dirty="0"/>
              <a:t>=“</a:t>
            </a:r>
            <a:r>
              <a:rPr lang="en-US" dirty="0" err="1"/>
              <a:t>ya</a:t>
            </a:r>
            <a:r>
              <a:rPr lang="en-US" dirty="0"/>
              <a:t>”)=</a:t>
            </a:r>
            <a:r>
              <a:rPr lang="en-US" dirty="0">
                <a:solidFill>
                  <a:srgbClr val="C00000"/>
                </a:solidFill>
              </a:rPr>
              <a:t>0.222 x 0.444 x 0.667 x 0.667 = 0.044 </a:t>
            </a:r>
          </a:p>
          <a:p>
            <a:pPr lvl="1" fontAlgn="auto">
              <a:spcAft>
                <a:spcPts val="0"/>
              </a:spcAft>
              <a:defRPr/>
            </a:pPr>
            <a:r>
              <a:rPr lang="en-US" dirty="0"/>
              <a:t>P(</a:t>
            </a:r>
            <a:r>
              <a:rPr lang="en-US" dirty="0" err="1"/>
              <a:t>X|beli_computer</a:t>
            </a:r>
            <a:r>
              <a:rPr lang="en-US" dirty="0"/>
              <a:t>=“</a:t>
            </a:r>
            <a:r>
              <a:rPr lang="en-US" dirty="0" err="1"/>
              <a:t>tdk</a:t>
            </a:r>
            <a:r>
              <a:rPr lang="en-US" dirty="0"/>
              <a:t>”)=</a:t>
            </a:r>
            <a:r>
              <a:rPr lang="en-US" dirty="0">
                <a:solidFill>
                  <a:srgbClr val="00B050"/>
                </a:solidFill>
              </a:rPr>
              <a:t>0.600 x 0.400 x 0.200 x 0.400 = 0.019 </a:t>
            </a:r>
          </a:p>
        </p:txBody>
      </p:sp>
      <p:graphicFrame>
        <p:nvGraphicFramePr>
          <p:cNvPr id="8" name="Table 7">
            <a:extLst>
              <a:ext uri="{FF2B5EF4-FFF2-40B4-BE49-F238E27FC236}">
                <a16:creationId xmlns:a16="http://schemas.microsoft.com/office/drawing/2014/main" id="{4368F636-9F58-405D-A8D0-8A0DF721A444}"/>
              </a:ext>
            </a:extLst>
          </p:cNvPr>
          <p:cNvGraphicFramePr>
            <a:graphicFrameLocks noGrp="1"/>
          </p:cNvGraphicFramePr>
          <p:nvPr>
            <p:extLst>
              <p:ext uri="{D42A27DB-BD31-4B8C-83A1-F6EECF244321}">
                <p14:modId xmlns:p14="http://schemas.microsoft.com/office/powerpoint/2010/main" val="1648430956"/>
              </p:ext>
            </p:extLst>
          </p:nvPr>
        </p:nvGraphicFramePr>
        <p:xfrm>
          <a:off x="672957" y="1439861"/>
          <a:ext cx="6934200" cy="2362201"/>
        </p:xfrm>
        <a:graphic>
          <a:graphicData uri="http://schemas.openxmlformats.org/drawingml/2006/table">
            <a:tbl>
              <a:tblPr/>
              <a:tblGrid>
                <a:gridCol w="6340296">
                  <a:extLst>
                    <a:ext uri="{9D8B030D-6E8A-4147-A177-3AD203B41FA5}">
                      <a16:colId xmlns:a16="http://schemas.microsoft.com/office/drawing/2014/main" val="20000"/>
                    </a:ext>
                  </a:extLst>
                </a:gridCol>
                <a:gridCol w="593904">
                  <a:extLst>
                    <a:ext uri="{9D8B030D-6E8A-4147-A177-3AD203B41FA5}">
                      <a16:colId xmlns:a16="http://schemas.microsoft.com/office/drawing/2014/main" val="20001"/>
                    </a:ext>
                  </a:extLst>
                </a:gridCol>
              </a:tblGrid>
              <a:tr h="214745">
                <a:tc gridSpan="2">
                  <a:txBody>
                    <a:bodyPr/>
                    <a:lstStyle/>
                    <a:p>
                      <a:pPr algn="ctr" fontAlgn="b"/>
                      <a:r>
                        <a:rPr lang="en-US" sz="1100" b="0" i="0" u="none" strike="noStrike" dirty="0" err="1">
                          <a:solidFill>
                            <a:srgbClr val="000000"/>
                          </a:solidFill>
                          <a:latin typeface="Calibri"/>
                        </a:rPr>
                        <a:t>Hitung</a:t>
                      </a:r>
                      <a:r>
                        <a:rPr lang="en-US" sz="1100" b="0" i="0" u="none" strike="noStrike" dirty="0">
                          <a:solidFill>
                            <a:srgbClr val="000000"/>
                          </a:solidFill>
                          <a:latin typeface="Calibri"/>
                        </a:rPr>
                        <a:t> P(</a:t>
                      </a:r>
                      <a:r>
                        <a:rPr lang="en-US" sz="1100" b="0" i="0" u="none" strike="noStrike" dirty="0" err="1">
                          <a:solidFill>
                            <a:srgbClr val="000000"/>
                          </a:solidFill>
                          <a:latin typeface="Calibri"/>
                        </a:rPr>
                        <a:t>Xk</a:t>
                      </a:r>
                      <a:r>
                        <a:rPr lang="en-US" sz="1100" b="0" i="0" u="none" strike="noStrike" dirty="0">
                          <a:solidFill>
                            <a:srgbClr val="000000"/>
                          </a:solidFill>
                          <a:latin typeface="Calibri"/>
                        </a:rPr>
                        <a:t> | </a:t>
                      </a:r>
                      <a:r>
                        <a:rPr lang="en-US" sz="1100" b="0" i="0" u="none" strike="noStrike" dirty="0" err="1">
                          <a:solidFill>
                            <a:srgbClr val="000000"/>
                          </a:solidFill>
                          <a:latin typeface="Calibri"/>
                        </a:rPr>
                        <a:t>Ci</a:t>
                      </a:r>
                      <a:r>
                        <a:rPr lang="en-US" sz="1100" b="0" i="0" u="none" strike="noStrike" dirty="0">
                          <a:solidFill>
                            <a:srgbClr val="000000"/>
                          </a:solidFill>
                          <a:latin typeface="Calibri"/>
                        </a:rPr>
                        <a:t>) </a:t>
                      </a:r>
                      <a:r>
                        <a:rPr lang="en-US" sz="1100" b="0" i="0" u="none" strike="noStrike" dirty="0" err="1">
                          <a:solidFill>
                            <a:srgbClr val="000000"/>
                          </a:solidFill>
                          <a:latin typeface="Calibri"/>
                        </a:rPr>
                        <a:t>utk</a:t>
                      </a:r>
                      <a:r>
                        <a:rPr lang="en-US" sz="1100" b="0" i="0" u="none" strike="noStrike" dirty="0">
                          <a:solidFill>
                            <a:srgbClr val="000000"/>
                          </a:solidFill>
                          <a:latin typeface="Calibri"/>
                        </a:rPr>
                        <a:t> </a:t>
                      </a:r>
                      <a:r>
                        <a:rPr lang="en-US" sz="1100" b="0" i="0" u="none" strike="noStrike" dirty="0" err="1">
                          <a:solidFill>
                            <a:srgbClr val="000000"/>
                          </a:solidFill>
                          <a:latin typeface="Calibri"/>
                        </a:rPr>
                        <a:t>setiap</a:t>
                      </a:r>
                      <a:r>
                        <a:rPr lang="en-US" sz="1100" b="0" i="0" u="none" strike="noStrike" dirty="0">
                          <a:solidFill>
                            <a:srgbClr val="000000"/>
                          </a:solidFill>
                          <a:latin typeface="Calibri"/>
                        </a:rPr>
                        <a:t> class 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hMerge="1">
                  <a:txBody>
                    <a:bodyPr/>
                    <a:lstStyle/>
                    <a:p>
                      <a:endParaRPr lang="en-US"/>
                    </a:p>
                  </a:txBody>
                  <a:tcPr/>
                </a:tc>
                <a:extLst>
                  <a:ext uri="{0D108BD9-81ED-4DB2-BD59-A6C34878D82A}">
                    <a16:rowId xmlns:a16="http://schemas.microsoft.com/office/drawing/2014/main" val="10000"/>
                  </a:ext>
                </a:extLst>
              </a:tr>
              <a:tr h="268432">
                <a:tc>
                  <a:txBody>
                    <a:bodyPr/>
                    <a:lstStyle/>
                    <a:p>
                      <a:pPr algn="l" fontAlgn="b"/>
                      <a:r>
                        <a:rPr lang="en-US" sz="1400" b="0" i="0" u="none" strike="noStrike" dirty="0">
                          <a:solidFill>
                            <a:srgbClr val="C00000"/>
                          </a:solidFill>
                          <a:latin typeface="Calibri"/>
                        </a:rPr>
                        <a:t>P(</a:t>
                      </a:r>
                      <a:r>
                        <a:rPr lang="en-US" sz="1400" b="0" i="0" u="none" strike="noStrike" dirty="0" err="1">
                          <a:solidFill>
                            <a:srgbClr val="C00000"/>
                          </a:solidFill>
                          <a:latin typeface="Calibri"/>
                        </a:rPr>
                        <a:t>umur</a:t>
                      </a:r>
                      <a:r>
                        <a:rPr lang="en-US" sz="1400" b="0" i="0" u="none" strike="noStrike" dirty="0">
                          <a:solidFill>
                            <a:srgbClr val="C00000"/>
                          </a:solidFill>
                          <a:latin typeface="Calibri"/>
                        </a:rPr>
                        <a:t>&lt;=30| </a:t>
                      </a:r>
                      <a:r>
                        <a:rPr lang="en-US" sz="1400" b="0" i="0" u="none" strike="noStrike" dirty="0" err="1">
                          <a:solidFill>
                            <a:srgbClr val="C00000"/>
                          </a:solidFill>
                          <a:latin typeface="Calibri"/>
                        </a:rPr>
                        <a:t>beli_komputer</a:t>
                      </a:r>
                      <a:r>
                        <a:rPr lang="en-US" sz="1400" b="0" i="0" u="none" strike="noStrike" dirty="0">
                          <a:solidFill>
                            <a:srgbClr val="C00000"/>
                          </a:solidFill>
                          <a:latin typeface="Calibri"/>
                        </a:rPr>
                        <a:t>=</a:t>
                      </a:r>
                      <a:r>
                        <a:rPr lang="en-US" sz="1400" b="0" i="0" u="none" strike="noStrike" dirty="0" err="1">
                          <a:solidFill>
                            <a:srgbClr val="C00000"/>
                          </a:solidFill>
                          <a:latin typeface="Calibri"/>
                        </a:rPr>
                        <a:t>ya</a:t>
                      </a:r>
                      <a:r>
                        <a:rPr lang="en-US" sz="1400" b="0" i="0" u="none" strike="noStrike" dirty="0">
                          <a:solidFill>
                            <a:srgbClr val="C00000"/>
                          </a:solidFill>
                          <a:latin typeface="Calibri"/>
                        </a:rPr>
                        <a:t>)           = 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C00000"/>
                          </a:solidFill>
                          <a:latin typeface="Calibri"/>
                        </a:rPr>
                        <a:t>0.222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68432">
                <a:tc>
                  <a:txBody>
                    <a:bodyPr/>
                    <a:lstStyle/>
                    <a:p>
                      <a:pPr algn="l" fontAlgn="b"/>
                      <a:r>
                        <a:rPr lang="en-US" sz="1400" b="0" i="0" u="none" strike="noStrike" dirty="0">
                          <a:solidFill>
                            <a:srgbClr val="00B050"/>
                          </a:solidFill>
                          <a:latin typeface="Calibri"/>
                        </a:rPr>
                        <a:t>P(</a:t>
                      </a:r>
                      <a:r>
                        <a:rPr lang="en-US" sz="1400" b="0" i="0" u="none" strike="noStrike" dirty="0" err="1">
                          <a:solidFill>
                            <a:srgbClr val="00B050"/>
                          </a:solidFill>
                          <a:latin typeface="Calibri"/>
                        </a:rPr>
                        <a:t>umur</a:t>
                      </a:r>
                      <a:r>
                        <a:rPr lang="en-US" sz="1400" b="0" i="0" u="none" strike="noStrike" dirty="0">
                          <a:solidFill>
                            <a:srgbClr val="00B050"/>
                          </a:solidFill>
                          <a:latin typeface="Calibri"/>
                        </a:rPr>
                        <a:t>&lt;=30| </a:t>
                      </a:r>
                      <a:r>
                        <a:rPr lang="en-US" sz="1400" b="0" i="0" u="none" strike="noStrike" dirty="0" err="1">
                          <a:solidFill>
                            <a:srgbClr val="00B050"/>
                          </a:solidFill>
                          <a:latin typeface="Calibri"/>
                        </a:rPr>
                        <a:t>beli_komputer</a:t>
                      </a:r>
                      <a:r>
                        <a:rPr lang="en-US" sz="1400" b="0" i="0" u="none" strike="noStrike" dirty="0">
                          <a:solidFill>
                            <a:srgbClr val="00B050"/>
                          </a:solidFill>
                          <a:latin typeface="Calibri"/>
                        </a:rPr>
                        <a:t>=</a:t>
                      </a:r>
                      <a:r>
                        <a:rPr lang="en-US" sz="1400" b="0" i="0" u="none" strike="noStrike" dirty="0" err="1">
                          <a:solidFill>
                            <a:srgbClr val="00B050"/>
                          </a:solidFill>
                          <a:latin typeface="Calibri"/>
                        </a:rPr>
                        <a:t>tdk</a:t>
                      </a:r>
                      <a:r>
                        <a:rPr lang="en-US" sz="1400" b="0" i="0" u="none" strike="noStrike" dirty="0">
                          <a:solidFill>
                            <a:srgbClr val="00B050"/>
                          </a:solidFill>
                          <a:latin typeface="Calibri"/>
                        </a:rPr>
                        <a:t>)         = 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B050"/>
                          </a:solidFill>
                          <a:latin typeface="Calibri"/>
                        </a:rPr>
                        <a:t>0.600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8432">
                <a:tc>
                  <a:txBody>
                    <a:bodyPr/>
                    <a:lstStyle/>
                    <a:p>
                      <a:pPr algn="l" fontAlgn="b"/>
                      <a:r>
                        <a:rPr lang="en-US" sz="1400" b="0" i="0" u="none" strike="noStrike" dirty="0">
                          <a:solidFill>
                            <a:srgbClr val="C00000"/>
                          </a:solidFill>
                          <a:latin typeface="Calibri"/>
                        </a:rPr>
                        <a:t>P(</a:t>
                      </a:r>
                      <a:r>
                        <a:rPr lang="en-US" sz="1400" b="0" i="0" u="none" strike="noStrike" dirty="0" err="1">
                          <a:solidFill>
                            <a:srgbClr val="C00000"/>
                          </a:solidFill>
                          <a:latin typeface="Calibri"/>
                        </a:rPr>
                        <a:t>pendapatan</a:t>
                      </a:r>
                      <a:r>
                        <a:rPr lang="en-US" sz="1400" b="0" i="0" u="none" strike="noStrike" dirty="0">
                          <a:solidFill>
                            <a:srgbClr val="C00000"/>
                          </a:solidFill>
                          <a:latin typeface="Calibri"/>
                        </a:rPr>
                        <a:t>=</a:t>
                      </a:r>
                      <a:r>
                        <a:rPr lang="en-US" sz="1400" b="0" i="0" u="none" strike="noStrike" dirty="0" err="1">
                          <a:solidFill>
                            <a:srgbClr val="C00000"/>
                          </a:solidFill>
                          <a:latin typeface="Calibri"/>
                        </a:rPr>
                        <a:t>sedang</a:t>
                      </a:r>
                      <a:r>
                        <a:rPr lang="en-US" sz="1400" b="0" i="0" u="none" strike="noStrike" dirty="0">
                          <a:solidFill>
                            <a:srgbClr val="C00000"/>
                          </a:solidFill>
                          <a:latin typeface="Calibri"/>
                        </a:rPr>
                        <a:t>| </a:t>
                      </a:r>
                      <a:r>
                        <a:rPr lang="en-US" sz="1400" b="0" i="0" u="none" strike="noStrike" dirty="0" err="1">
                          <a:solidFill>
                            <a:srgbClr val="C00000"/>
                          </a:solidFill>
                          <a:latin typeface="Calibri"/>
                        </a:rPr>
                        <a:t>beli_komputer</a:t>
                      </a:r>
                      <a:r>
                        <a:rPr lang="en-US" sz="1400" b="0" i="0" u="none" strike="noStrike" dirty="0">
                          <a:solidFill>
                            <a:srgbClr val="C00000"/>
                          </a:solidFill>
                          <a:latin typeface="Calibri"/>
                        </a:rPr>
                        <a:t>=</a:t>
                      </a:r>
                      <a:r>
                        <a:rPr lang="en-US" sz="1400" b="0" i="0" u="none" strike="noStrike" dirty="0" err="1">
                          <a:solidFill>
                            <a:srgbClr val="C00000"/>
                          </a:solidFill>
                          <a:latin typeface="Calibri"/>
                        </a:rPr>
                        <a:t>ya</a:t>
                      </a:r>
                      <a:r>
                        <a:rPr lang="en-US" sz="1400" b="0" i="0" u="none" strike="noStrike" dirty="0">
                          <a:solidFill>
                            <a:srgbClr val="C00000"/>
                          </a:solidFill>
                          <a:latin typeface="Calibri"/>
                        </a:rPr>
                        <a:t>)      = 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C00000"/>
                          </a:solidFill>
                          <a:latin typeface="Calibri"/>
                        </a:rPr>
                        <a:t>0.444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68432">
                <a:tc>
                  <a:txBody>
                    <a:bodyPr/>
                    <a:lstStyle/>
                    <a:p>
                      <a:pPr algn="l" fontAlgn="b"/>
                      <a:r>
                        <a:rPr lang="en-US" sz="1400" b="0" i="0" u="none" strike="noStrike" dirty="0">
                          <a:solidFill>
                            <a:srgbClr val="00B050"/>
                          </a:solidFill>
                          <a:latin typeface="Calibri"/>
                        </a:rPr>
                        <a:t>P(</a:t>
                      </a:r>
                      <a:r>
                        <a:rPr lang="en-US" sz="1400" b="0" i="0" u="none" strike="noStrike" dirty="0" err="1">
                          <a:solidFill>
                            <a:srgbClr val="00B050"/>
                          </a:solidFill>
                          <a:latin typeface="Calibri"/>
                        </a:rPr>
                        <a:t>pendapatan</a:t>
                      </a:r>
                      <a:r>
                        <a:rPr lang="en-US" sz="1400" b="0" i="0" u="none" strike="noStrike" dirty="0">
                          <a:solidFill>
                            <a:srgbClr val="00B050"/>
                          </a:solidFill>
                          <a:latin typeface="Calibri"/>
                        </a:rPr>
                        <a:t>=</a:t>
                      </a:r>
                      <a:r>
                        <a:rPr lang="en-US" sz="1400" b="0" i="0" u="none" strike="noStrike" dirty="0" err="1">
                          <a:solidFill>
                            <a:srgbClr val="00B050"/>
                          </a:solidFill>
                          <a:latin typeface="Calibri"/>
                        </a:rPr>
                        <a:t>sedang</a:t>
                      </a:r>
                      <a:r>
                        <a:rPr lang="en-US" sz="1400" b="0" i="0" u="none" strike="noStrike" dirty="0">
                          <a:solidFill>
                            <a:srgbClr val="00B050"/>
                          </a:solidFill>
                          <a:latin typeface="Calibri"/>
                        </a:rPr>
                        <a:t>| </a:t>
                      </a:r>
                      <a:r>
                        <a:rPr lang="en-US" sz="1400" b="0" i="0" u="none" strike="noStrike" dirty="0" err="1">
                          <a:solidFill>
                            <a:srgbClr val="00B050"/>
                          </a:solidFill>
                          <a:latin typeface="Calibri"/>
                        </a:rPr>
                        <a:t>beli_komputer</a:t>
                      </a:r>
                      <a:r>
                        <a:rPr lang="en-US" sz="1400" b="0" i="0" u="none" strike="noStrike" dirty="0">
                          <a:solidFill>
                            <a:srgbClr val="00B050"/>
                          </a:solidFill>
                          <a:latin typeface="Calibri"/>
                        </a:rPr>
                        <a:t>=</a:t>
                      </a:r>
                      <a:r>
                        <a:rPr lang="en-US" sz="1400" b="0" i="0" u="none" strike="noStrike" dirty="0" err="1">
                          <a:solidFill>
                            <a:srgbClr val="00B050"/>
                          </a:solidFill>
                          <a:latin typeface="Calibri"/>
                        </a:rPr>
                        <a:t>tdk</a:t>
                      </a:r>
                      <a:r>
                        <a:rPr lang="en-US" sz="1400" b="0" i="0" u="none" strike="noStrike" dirty="0">
                          <a:solidFill>
                            <a:srgbClr val="00B050"/>
                          </a:solidFill>
                          <a:latin typeface="Calibri"/>
                        </a:rPr>
                        <a:t>)     =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B050"/>
                          </a:solidFill>
                          <a:latin typeface="Calibri"/>
                        </a:rPr>
                        <a:t>0.400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68432">
                <a:tc>
                  <a:txBody>
                    <a:bodyPr/>
                    <a:lstStyle/>
                    <a:p>
                      <a:pPr algn="l" fontAlgn="b"/>
                      <a:r>
                        <a:rPr lang="en-US" sz="1400" b="0" i="0" u="none" strike="noStrike" dirty="0">
                          <a:solidFill>
                            <a:srgbClr val="C00000"/>
                          </a:solidFill>
                          <a:latin typeface="Calibri"/>
                        </a:rPr>
                        <a:t>P(</a:t>
                      </a:r>
                      <a:r>
                        <a:rPr lang="en-US" sz="1400" b="0" i="0" u="none" strike="noStrike" dirty="0" err="1">
                          <a:solidFill>
                            <a:srgbClr val="C00000"/>
                          </a:solidFill>
                          <a:latin typeface="Calibri"/>
                        </a:rPr>
                        <a:t>mhs</a:t>
                      </a:r>
                      <a:r>
                        <a:rPr lang="en-US" sz="1400" b="0" i="0" u="none" strike="noStrike" dirty="0">
                          <a:solidFill>
                            <a:srgbClr val="C00000"/>
                          </a:solidFill>
                          <a:latin typeface="Calibri"/>
                        </a:rPr>
                        <a:t>=</a:t>
                      </a:r>
                      <a:r>
                        <a:rPr lang="en-US" sz="1400" b="0" i="0" u="none" strike="noStrike" dirty="0" err="1">
                          <a:solidFill>
                            <a:srgbClr val="C00000"/>
                          </a:solidFill>
                          <a:latin typeface="Calibri"/>
                        </a:rPr>
                        <a:t>ya</a:t>
                      </a:r>
                      <a:r>
                        <a:rPr lang="en-US" sz="1400" b="0" i="0" u="none" strike="noStrike" dirty="0">
                          <a:solidFill>
                            <a:srgbClr val="C00000"/>
                          </a:solidFill>
                          <a:latin typeface="Calibri"/>
                        </a:rPr>
                        <a:t>| </a:t>
                      </a:r>
                      <a:r>
                        <a:rPr lang="en-US" sz="1400" b="0" i="0" u="none" strike="noStrike" dirty="0" err="1">
                          <a:solidFill>
                            <a:srgbClr val="C00000"/>
                          </a:solidFill>
                          <a:latin typeface="Calibri"/>
                        </a:rPr>
                        <a:t>beli_komputer</a:t>
                      </a:r>
                      <a:r>
                        <a:rPr lang="en-US" sz="1400" b="0" i="0" u="none" strike="noStrike" dirty="0">
                          <a:solidFill>
                            <a:srgbClr val="C00000"/>
                          </a:solidFill>
                          <a:latin typeface="Calibri"/>
                        </a:rPr>
                        <a:t>=</a:t>
                      </a:r>
                      <a:r>
                        <a:rPr lang="en-US" sz="1400" b="0" i="0" u="none" strike="noStrike" dirty="0" err="1">
                          <a:solidFill>
                            <a:srgbClr val="C00000"/>
                          </a:solidFill>
                          <a:latin typeface="Calibri"/>
                        </a:rPr>
                        <a:t>ya</a:t>
                      </a:r>
                      <a:r>
                        <a:rPr lang="en-US" sz="1400" b="0" i="0" u="none" strike="noStrike" dirty="0">
                          <a:solidFill>
                            <a:srgbClr val="C00000"/>
                          </a:solidFill>
                          <a:latin typeface="Calibri"/>
                        </a:rPr>
                        <a:t>)      = 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C00000"/>
                          </a:solidFill>
                          <a:latin typeface="Calibri"/>
                        </a:rPr>
                        <a:t>    0.667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68432">
                <a:tc>
                  <a:txBody>
                    <a:bodyPr/>
                    <a:lstStyle/>
                    <a:p>
                      <a:pPr algn="l" fontAlgn="b"/>
                      <a:r>
                        <a:rPr lang="en-US" sz="1400" b="0" i="0" u="none" strike="noStrike" dirty="0">
                          <a:solidFill>
                            <a:srgbClr val="00B050"/>
                          </a:solidFill>
                          <a:latin typeface="Calibri"/>
                        </a:rPr>
                        <a:t>P(</a:t>
                      </a:r>
                      <a:r>
                        <a:rPr lang="en-US" sz="1400" b="0" i="0" u="none" strike="noStrike" dirty="0" err="1">
                          <a:solidFill>
                            <a:srgbClr val="00B050"/>
                          </a:solidFill>
                          <a:latin typeface="Calibri"/>
                        </a:rPr>
                        <a:t>mhs</a:t>
                      </a:r>
                      <a:r>
                        <a:rPr lang="en-US" sz="1400" b="0" i="0" u="none" strike="noStrike" dirty="0">
                          <a:solidFill>
                            <a:srgbClr val="00B050"/>
                          </a:solidFill>
                          <a:latin typeface="Calibri"/>
                        </a:rPr>
                        <a:t>=</a:t>
                      </a:r>
                      <a:r>
                        <a:rPr lang="en-US" sz="1400" b="0" i="0" u="none" strike="noStrike" dirty="0" err="1">
                          <a:solidFill>
                            <a:srgbClr val="00B050"/>
                          </a:solidFill>
                          <a:latin typeface="Calibri"/>
                        </a:rPr>
                        <a:t>ya</a:t>
                      </a:r>
                      <a:r>
                        <a:rPr lang="en-US" sz="1400" b="0" i="0" u="none" strike="noStrike" dirty="0">
                          <a:solidFill>
                            <a:srgbClr val="00B050"/>
                          </a:solidFill>
                          <a:latin typeface="Calibri"/>
                        </a:rPr>
                        <a:t>| </a:t>
                      </a:r>
                      <a:r>
                        <a:rPr lang="en-US" sz="1400" b="0" i="0" u="none" strike="noStrike" dirty="0" err="1">
                          <a:solidFill>
                            <a:srgbClr val="00B050"/>
                          </a:solidFill>
                          <a:latin typeface="Calibri"/>
                        </a:rPr>
                        <a:t>beli_komputer</a:t>
                      </a:r>
                      <a:r>
                        <a:rPr lang="en-US" sz="1400" b="0" i="0" u="none" strike="noStrike" dirty="0">
                          <a:solidFill>
                            <a:srgbClr val="00B050"/>
                          </a:solidFill>
                          <a:latin typeface="Calibri"/>
                        </a:rPr>
                        <a:t>=</a:t>
                      </a:r>
                      <a:r>
                        <a:rPr lang="en-US" sz="1400" b="0" i="0" u="none" strike="noStrike" dirty="0" err="1">
                          <a:solidFill>
                            <a:srgbClr val="00B050"/>
                          </a:solidFill>
                          <a:latin typeface="Calibri"/>
                        </a:rPr>
                        <a:t>tdk</a:t>
                      </a:r>
                      <a:r>
                        <a:rPr lang="en-US" sz="1400" b="0" i="0" u="none" strike="noStrike" dirty="0">
                          <a:solidFill>
                            <a:srgbClr val="00B050"/>
                          </a:solidFill>
                          <a:latin typeface="Calibri"/>
                        </a:rPr>
                        <a:t>)     =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B050"/>
                          </a:solidFill>
                          <a:latin typeface="Calibri"/>
                        </a:rPr>
                        <a:t>    0.200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68432">
                <a:tc>
                  <a:txBody>
                    <a:bodyPr/>
                    <a:lstStyle/>
                    <a:p>
                      <a:pPr algn="l" fontAlgn="b"/>
                      <a:r>
                        <a:rPr lang="en-US" sz="1400" b="0" i="0" u="none" strike="noStrike" dirty="0">
                          <a:solidFill>
                            <a:srgbClr val="C00000"/>
                          </a:solidFill>
                          <a:latin typeface="Calibri"/>
                        </a:rPr>
                        <a:t>P(rating </a:t>
                      </a:r>
                      <a:r>
                        <a:rPr lang="en-US" sz="1400" b="0" i="0" u="none" strike="noStrike" dirty="0" err="1">
                          <a:solidFill>
                            <a:srgbClr val="C00000"/>
                          </a:solidFill>
                          <a:latin typeface="Calibri"/>
                        </a:rPr>
                        <a:t>kredit</a:t>
                      </a:r>
                      <a:r>
                        <a:rPr lang="en-US" sz="1400" b="0" i="0" u="none" strike="noStrike" dirty="0">
                          <a:solidFill>
                            <a:srgbClr val="C00000"/>
                          </a:solidFill>
                          <a:latin typeface="Calibri"/>
                        </a:rPr>
                        <a:t>=fair| </a:t>
                      </a:r>
                      <a:r>
                        <a:rPr lang="en-US" sz="1400" b="0" i="0" u="none" strike="noStrike" dirty="0" err="1">
                          <a:solidFill>
                            <a:srgbClr val="C00000"/>
                          </a:solidFill>
                          <a:latin typeface="Calibri"/>
                        </a:rPr>
                        <a:t>beli_komputer</a:t>
                      </a:r>
                      <a:r>
                        <a:rPr lang="en-US" sz="1400" b="0" i="0" u="none" strike="noStrike" dirty="0">
                          <a:solidFill>
                            <a:srgbClr val="C00000"/>
                          </a:solidFill>
                          <a:latin typeface="Calibri"/>
                        </a:rPr>
                        <a:t>=</a:t>
                      </a:r>
                      <a:r>
                        <a:rPr lang="en-US" sz="1400" b="0" i="0" u="none" strike="noStrike" dirty="0" err="1">
                          <a:solidFill>
                            <a:srgbClr val="C00000"/>
                          </a:solidFill>
                          <a:latin typeface="Calibri"/>
                        </a:rPr>
                        <a:t>ya</a:t>
                      </a:r>
                      <a:r>
                        <a:rPr lang="en-US" sz="1400" b="0" i="0" u="none" strike="noStrike" dirty="0">
                          <a:solidFill>
                            <a:srgbClr val="C00000"/>
                          </a:solidFill>
                          <a:latin typeface="Calibri"/>
                        </a:rPr>
                        <a:t>)      = 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C00000"/>
                          </a:solidFill>
                          <a:latin typeface="Calibri"/>
                        </a:rPr>
                        <a:t>    0.667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8432">
                <a:tc>
                  <a:txBody>
                    <a:bodyPr/>
                    <a:lstStyle/>
                    <a:p>
                      <a:pPr algn="l" fontAlgn="b"/>
                      <a:r>
                        <a:rPr lang="en-US" sz="1400" b="0" i="0" u="none" strike="noStrike" dirty="0">
                          <a:solidFill>
                            <a:srgbClr val="00B050"/>
                          </a:solidFill>
                          <a:latin typeface="Calibri"/>
                        </a:rPr>
                        <a:t>P(rating </a:t>
                      </a:r>
                      <a:r>
                        <a:rPr lang="en-US" sz="1400" b="0" i="0" u="none" strike="noStrike" dirty="0" err="1">
                          <a:solidFill>
                            <a:srgbClr val="00B050"/>
                          </a:solidFill>
                          <a:latin typeface="Calibri"/>
                        </a:rPr>
                        <a:t>kredit</a:t>
                      </a:r>
                      <a:r>
                        <a:rPr lang="en-US" sz="1400" b="0" i="0" u="none" strike="noStrike" dirty="0">
                          <a:solidFill>
                            <a:srgbClr val="00B050"/>
                          </a:solidFill>
                          <a:latin typeface="Calibri"/>
                        </a:rPr>
                        <a:t>=</a:t>
                      </a:r>
                      <a:r>
                        <a:rPr lang="en-US" sz="1400" b="0" i="0" u="none" strike="noStrike" dirty="0" err="1">
                          <a:solidFill>
                            <a:srgbClr val="00B050"/>
                          </a:solidFill>
                          <a:latin typeface="Calibri"/>
                        </a:rPr>
                        <a:t>ya</a:t>
                      </a:r>
                      <a:r>
                        <a:rPr lang="en-US" sz="1400" b="0" i="0" u="none" strike="noStrike" dirty="0">
                          <a:solidFill>
                            <a:srgbClr val="00B050"/>
                          </a:solidFill>
                          <a:latin typeface="Calibri"/>
                        </a:rPr>
                        <a:t>| </a:t>
                      </a:r>
                      <a:r>
                        <a:rPr lang="en-US" sz="1400" b="0" i="0" u="none" strike="noStrike" dirty="0" err="1">
                          <a:solidFill>
                            <a:srgbClr val="00B050"/>
                          </a:solidFill>
                          <a:latin typeface="Calibri"/>
                        </a:rPr>
                        <a:t>beli_komputer</a:t>
                      </a:r>
                      <a:r>
                        <a:rPr lang="en-US" sz="1400" b="0" i="0" u="none" strike="noStrike" dirty="0">
                          <a:solidFill>
                            <a:srgbClr val="00B050"/>
                          </a:solidFill>
                          <a:latin typeface="Calibri"/>
                        </a:rPr>
                        <a:t>=</a:t>
                      </a:r>
                      <a:r>
                        <a:rPr lang="en-US" sz="1400" b="0" i="0" u="none" strike="noStrike" dirty="0" err="1">
                          <a:solidFill>
                            <a:srgbClr val="00B050"/>
                          </a:solidFill>
                          <a:latin typeface="Calibri"/>
                        </a:rPr>
                        <a:t>tdk</a:t>
                      </a:r>
                      <a:r>
                        <a:rPr lang="en-US" sz="1400" b="0" i="0" u="none" strike="noStrike" dirty="0">
                          <a:solidFill>
                            <a:srgbClr val="00B050"/>
                          </a:solidFill>
                          <a:latin typeface="Calibri"/>
                        </a:rPr>
                        <a:t>)     =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B050"/>
                          </a:solidFill>
                          <a:latin typeface="Calibri"/>
                        </a:rPr>
                        <a:t>    0.400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pic>
        <p:nvPicPr>
          <p:cNvPr id="16418" name="Picture 2">
            <a:extLst>
              <a:ext uri="{FF2B5EF4-FFF2-40B4-BE49-F238E27FC236}">
                <a16:creationId xmlns:a16="http://schemas.microsoft.com/office/drawing/2014/main" id="{29EC0107-A0C0-4C87-BEBC-384005DDF0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88" t="39560" r="28906" b="43956"/>
          <a:stretch>
            <a:fillRect/>
          </a:stretch>
        </p:blipFill>
        <p:spPr bwMode="auto">
          <a:xfrm>
            <a:off x="1981200" y="76200"/>
            <a:ext cx="403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4DE0DA55-4C0D-4F8B-B1B7-C674B37A2CA6}"/>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332CFBAB-D75F-44F9-B01D-D3C2D9ADF460}"/>
              </a:ext>
            </a:extLst>
          </p:cNvPr>
          <p:cNvSpPr>
            <a:spLocks noGrp="1"/>
          </p:cNvSpPr>
          <p:nvPr>
            <p:ph type="sldNum" sz="quarter" idx="12"/>
          </p:nvPr>
        </p:nvSpPr>
        <p:spPr/>
        <p:txBody>
          <a:bodyPr/>
          <a:lstStyle/>
          <a:p>
            <a:fld id="{B5320983-B93A-4C18-A696-A1BD6BCC7EE9}" type="slidenum">
              <a:rPr lang="en-US" altLang="en-US" smtClean="0"/>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0E01947-981A-4FC0-9A55-19E52C52414C}"/>
              </a:ext>
            </a:extLst>
          </p:cNvPr>
          <p:cNvSpPr>
            <a:spLocks noGrp="1"/>
          </p:cNvSpPr>
          <p:nvPr>
            <p:ph type="title"/>
          </p:nvPr>
        </p:nvSpPr>
        <p:spPr/>
        <p:txBody>
          <a:bodyPr/>
          <a:lstStyle/>
          <a:p>
            <a:r>
              <a:rPr lang="en-US" altLang="en-US">
                <a:solidFill>
                  <a:schemeClr val="bg1"/>
                </a:solidFill>
              </a:rPr>
              <a:t>P(X|Ci)*P(Ci ):</a:t>
            </a:r>
          </a:p>
        </p:txBody>
      </p:sp>
      <p:sp>
        <p:nvSpPr>
          <p:cNvPr id="3" name="Content Placeholder 2">
            <a:extLst>
              <a:ext uri="{FF2B5EF4-FFF2-40B4-BE49-F238E27FC236}">
                <a16:creationId xmlns:a16="http://schemas.microsoft.com/office/drawing/2014/main" id="{7EB0C114-F389-412E-BD90-DDD6B8256924}"/>
              </a:ext>
            </a:extLst>
          </p:cNvPr>
          <p:cNvSpPr>
            <a:spLocks noGrp="1"/>
          </p:cNvSpPr>
          <p:nvPr>
            <p:ph idx="1"/>
          </p:nvPr>
        </p:nvSpPr>
        <p:spPr>
          <a:xfrm>
            <a:off x="152400" y="1600200"/>
            <a:ext cx="8686800" cy="4525963"/>
          </a:xfrm>
        </p:spPr>
        <p:txBody>
          <a:bodyPr rtlCol="0">
            <a:normAutofit lnSpcReduction="10000"/>
          </a:bodyPr>
          <a:lstStyle/>
          <a:p>
            <a:pPr fontAlgn="auto">
              <a:spcAft>
                <a:spcPts val="0"/>
              </a:spcAft>
              <a:defRPr/>
            </a:pPr>
            <a:r>
              <a:rPr lang="en-US" sz="2800" dirty="0"/>
              <a:t>P(</a:t>
            </a:r>
            <a:r>
              <a:rPr lang="en-US" sz="2800" dirty="0" err="1"/>
              <a:t>X|beli_computer</a:t>
            </a:r>
            <a:r>
              <a:rPr lang="en-US" sz="2800" dirty="0"/>
              <a:t>=“</a:t>
            </a:r>
            <a:r>
              <a:rPr lang="en-US" sz="2800" dirty="0" err="1"/>
              <a:t>ya</a:t>
            </a:r>
            <a:r>
              <a:rPr lang="en-US" sz="2800" dirty="0"/>
              <a:t>”) * P(</a:t>
            </a:r>
            <a:r>
              <a:rPr lang="en-US" sz="2800" dirty="0" err="1"/>
              <a:t>beli_computer</a:t>
            </a:r>
            <a:r>
              <a:rPr lang="en-US" sz="2800" dirty="0"/>
              <a:t>=“</a:t>
            </a:r>
            <a:r>
              <a:rPr lang="en-US" sz="2800" dirty="0" err="1"/>
              <a:t>ya</a:t>
            </a:r>
            <a:r>
              <a:rPr lang="en-US" sz="2800" dirty="0"/>
              <a:t>”) </a:t>
            </a:r>
          </a:p>
          <a:p>
            <a:pPr fontAlgn="auto">
              <a:spcAft>
                <a:spcPts val="0"/>
              </a:spcAft>
              <a:buFont typeface="Arial" panose="020B0604020202020204" pitchFamily="34" charset="0"/>
              <a:buNone/>
              <a:defRPr/>
            </a:pPr>
            <a:r>
              <a:rPr lang="en-US" sz="2800" dirty="0"/>
              <a:t>	0.044 * (9/14) = </a:t>
            </a:r>
            <a:r>
              <a:rPr lang="en-US" sz="2800" dirty="0">
                <a:solidFill>
                  <a:srgbClr val="FF0000"/>
                </a:solidFill>
              </a:rPr>
              <a:t>0.028</a:t>
            </a:r>
          </a:p>
          <a:p>
            <a:pPr fontAlgn="auto">
              <a:spcAft>
                <a:spcPts val="0"/>
              </a:spcAft>
              <a:defRPr/>
            </a:pPr>
            <a:r>
              <a:rPr lang="en-US" sz="2800" dirty="0"/>
              <a:t> P(</a:t>
            </a:r>
            <a:r>
              <a:rPr lang="en-US" sz="2800" dirty="0" err="1"/>
              <a:t>X|beli_computer</a:t>
            </a:r>
            <a:r>
              <a:rPr lang="en-US" sz="2800" dirty="0"/>
              <a:t>=“</a:t>
            </a:r>
            <a:r>
              <a:rPr lang="en-US" sz="2800" dirty="0" err="1"/>
              <a:t>tdk</a:t>
            </a:r>
            <a:r>
              <a:rPr lang="en-US" sz="2800" dirty="0"/>
              <a:t>”) * P(</a:t>
            </a:r>
            <a:r>
              <a:rPr lang="en-US" sz="2800" dirty="0" err="1"/>
              <a:t>beli_computer</a:t>
            </a:r>
            <a:r>
              <a:rPr lang="en-US" sz="2800" dirty="0"/>
              <a:t>=“</a:t>
            </a:r>
            <a:r>
              <a:rPr lang="en-US" sz="2800" dirty="0" err="1"/>
              <a:t>tdk</a:t>
            </a:r>
            <a:r>
              <a:rPr lang="en-US" sz="2800" dirty="0"/>
              <a:t>”) </a:t>
            </a:r>
          </a:p>
          <a:p>
            <a:pPr fontAlgn="auto">
              <a:spcAft>
                <a:spcPts val="0"/>
              </a:spcAft>
              <a:buFont typeface="Arial" panose="020B0604020202020204" pitchFamily="34" charset="0"/>
              <a:buNone/>
              <a:defRPr/>
            </a:pPr>
            <a:r>
              <a:rPr lang="en-US" sz="2800" dirty="0"/>
              <a:t>	0.019 * (5/14) = </a:t>
            </a:r>
            <a:r>
              <a:rPr lang="en-US" sz="2800" dirty="0">
                <a:solidFill>
                  <a:srgbClr val="00B050"/>
                </a:solidFill>
              </a:rPr>
              <a:t>0.007</a:t>
            </a:r>
          </a:p>
          <a:p>
            <a:pPr fontAlgn="auto">
              <a:spcAft>
                <a:spcPts val="0"/>
              </a:spcAft>
              <a:buFont typeface="Arial" panose="020B0604020202020204" pitchFamily="34" charset="0"/>
              <a:buNone/>
              <a:defRPr/>
            </a:pPr>
            <a:endParaRPr lang="en-US" sz="2800" dirty="0"/>
          </a:p>
          <a:p>
            <a:pPr algn="ctr" fontAlgn="auto">
              <a:spcAft>
                <a:spcPts val="0"/>
              </a:spcAft>
              <a:buFont typeface="Arial" panose="020B0604020202020204" pitchFamily="34" charset="0"/>
              <a:buNone/>
              <a:defRPr/>
            </a:pPr>
            <a:r>
              <a:rPr lang="en-US" sz="2800" dirty="0">
                <a:solidFill>
                  <a:srgbClr val="00B050"/>
                </a:solidFill>
              </a:rPr>
              <a:t>X</a:t>
            </a:r>
            <a:r>
              <a:rPr lang="en-US" sz="2800" dirty="0"/>
              <a:t> </a:t>
            </a:r>
            <a:r>
              <a:rPr lang="en-US" sz="2800" dirty="0" err="1"/>
              <a:t>memiliki</a:t>
            </a:r>
            <a:r>
              <a:rPr lang="en-US" sz="2800" dirty="0"/>
              <a:t> class “</a:t>
            </a:r>
            <a:r>
              <a:rPr lang="en-US" sz="2800" dirty="0" err="1"/>
              <a:t>beli_computer</a:t>
            </a:r>
            <a:r>
              <a:rPr lang="en-US" sz="2800" dirty="0"/>
              <a:t>=</a:t>
            </a:r>
            <a:r>
              <a:rPr lang="en-US" sz="2800" dirty="0" err="1">
                <a:solidFill>
                  <a:srgbClr val="FF0000"/>
                </a:solidFill>
              </a:rPr>
              <a:t>ya</a:t>
            </a:r>
            <a:r>
              <a:rPr lang="en-US" sz="2800" dirty="0"/>
              <a:t>” </a:t>
            </a:r>
          </a:p>
          <a:p>
            <a:pPr algn="ctr" fontAlgn="auto">
              <a:spcAft>
                <a:spcPts val="0"/>
              </a:spcAft>
              <a:buFont typeface="Arial" panose="020B0604020202020204" pitchFamily="34" charset="0"/>
              <a:buNone/>
              <a:defRPr/>
            </a:pPr>
            <a:r>
              <a:rPr lang="en-US" sz="2800" dirty="0" err="1">
                <a:solidFill>
                  <a:schemeClr val="tx2">
                    <a:lumMod val="60000"/>
                    <a:lumOff val="40000"/>
                  </a:schemeClr>
                </a:solidFill>
              </a:rPr>
              <a:t>karena</a:t>
            </a:r>
            <a:r>
              <a:rPr lang="en-US" sz="2800" dirty="0"/>
              <a:t> </a:t>
            </a:r>
          </a:p>
          <a:p>
            <a:pPr algn="ctr" fontAlgn="auto">
              <a:spcAft>
                <a:spcPts val="0"/>
              </a:spcAft>
              <a:buFont typeface="Arial" panose="020B0604020202020204" pitchFamily="34" charset="0"/>
              <a:buNone/>
              <a:defRPr/>
            </a:pPr>
            <a:r>
              <a:rPr lang="en-US" sz="2800" dirty="0"/>
              <a:t>P(</a:t>
            </a:r>
            <a:r>
              <a:rPr lang="en-US" sz="2800" dirty="0" err="1"/>
              <a:t>X|beli_computer</a:t>
            </a:r>
            <a:r>
              <a:rPr lang="en-US" sz="2800" dirty="0"/>
              <a:t>=“</a:t>
            </a:r>
            <a:r>
              <a:rPr lang="en-US" sz="2800" dirty="0" err="1"/>
              <a:t>ya</a:t>
            </a:r>
            <a:r>
              <a:rPr lang="en-US" sz="2800" dirty="0"/>
              <a:t>”) </a:t>
            </a:r>
            <a:r>
              <a:rPr lang="en-US" sz="2800" dirty="0" err="1"/>
              <a:t>memiliki</a:t>
            </a:r>
            <a:r>
              <a:rPr lang="en-US" sz="2800" dirty="0"/>
              <a:t> </a:t>
            </a:r>
            <a:r>
              <a:rPr lang="en-US" sz="2800" dirty="0" err="1"/>
              <a:t>nilai</a:t>
            </a:r>
            <a:r>
              <a:rPr lang="en-US" sz="2800" dirty="0"/>
              <a:t> </a:t>
            </a:r>
            <a:r>
              <a:rPr lang="en-US" sz="2800" dirty="0" err="1">
                <a:solidFill>
                  <a:srgbClr val="FF0000"/>
                </a:solidFill>
              </a:rPr>
              <a:t>maksimum</a:t>
            </a:r>
            <a:r>
              <a:rPr lang="en-US" sz="2800" dirty="0"/>
              <a:t> </a:t>
            </a:r>
            <a:r>
              <a:rPr lang="en-US" sz="2800" dirty="0" err="1"/>
              <a:t>pada</a:t>
            </a:r>
            <a:r>
              <a:rPr lang="en-US" sz="2800" dirty="0"/>
              <a:t> </a:t>
            </a:r>
            <a:r>
              <a:rPr lang="en-US" sz="2800" dirty="0" err="1"/>
              <a:t>perhitungan</a:t>
            </a:r>
            <a:r>
              <a:rPr lang="en-US" sz="2800" dirty="0"/>
              <a:t> </a:t>
            </a:r>
            <a:r>
              <a:rPr lang="en-US" sz="2800" dirty="0" err="1"/>
              <a:t>di</a:t>
            </a:r>
            <a:r>
              <a:rPr lang="en-US" sz="2800" dirty="0"/>
              <a:t> </a:t>
            </a:r>
            <a:r>
              <a:rPr lang="en-US" sz="2800" dirty="0" err="1"/>
              <a:t>atas</a:t>
            </a:r>
            <a:endParaRPr lang="en-US" sz="2800" dirty="0"/>
          </a:p>
        </p:txBody>
      </p:sp>
      <p:sp>
        <p:nvSpPr>
          <p:cNvPr id="2" name="Footer Placeholder 1">
            <a:extLst>
              <a:ext uri="{FF2B5EF4-FFF2-40B4-BE49-F238E27FC236}">
                <a16:creationId xmlns:a16="http://schemas.microsoft.com/office/drawing/2014/main" id="{659C3CBB-073C-43AC-83BF-1AF54691FB70}"/>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B703B1E5-71D3-49D7-BA98-C374FEE9C972}"/>
              </a:ext>
            </a:extLst>
          </p:cNvPr>
          <p:cNvSpPr>
            <a:spLocks noGrp="1"/>
          </p:cNvSpPr>
          <p:nvPr>
            <p:ph type="sldNum" sz="quarter" idx="12"/>
          </p:nvPr>
        </p:nvSpPr>
        <p:spPr/>
        <p:txBody>
          <a:bodyPr/>
          <a:lstStyle/>
          <a:p>
            <a:fld id="{B5320983-B93A-4C18-A696-A1BD6BCC7EE9}"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658F660-A624-4A38-9C2B-508D65B4F398}"/>
              </a:ext>
            </a:extLst>
          </p:cNvPr>
          <p:cNvSpPr>
            <a:spLocks noGrp="1"/>
          </p:cNvSpPr>
          <p:nvPr>
            <p:ph type="title"/>
          </p:nvPr>
        </p:nvSpPr>
        <p:spPr/>
        <p:txBody>
          <a:bodyPr/>
          <a:lstStyle/>
          <a:p>
            <a:pPr eaLnBrk="1" hangingPunct="1"/>
            <a:r>
              <a:rPr lang="id-ID" altLang="en-US" dirty="0">
                <a:solidFill>
                  <a:schemeClr val="bg1"/>
                </a:solidFill>
              </a:rPr>
              <a:t>Contoh Kasus (</a:t>
            </a:r>
            <a:r>
              <a:rPr lang="en-US" altLang="en-US" dirty="0">
                <a:solidFill>
                  <a:schemeClr val="bg1"/>
                </a:solidFill>
              </a:rPr>
              <a:t>2</a:t>
            </a:r>
            <a:r>
              <a:rPr lang="id-ID" altLang="en-US" dirty="0">
                <a:solidFill>
                  <a:schemeClr val="bg1"/>
                </a:solidFill>
              </a:rPr>
              <a:t>)</a:t>
            </a:r>
          </a:p>
        </p:txBody>
      </p:sp>
      <p:sp>
        <p:nvSpPr>
          <p:cNvPr id="6147" name="Content Placeholder 2">
            <a:extLst>
              <a:ext uri="{FF2B5EF4-FFF2-40B4-BE49-F238E27FC236}">
                <a16:creationId xmlns:a16="http://schemas.microsoft.com/office/drawing/2014/main" id="{BB9F9083-D5DF-4939-BA2B-8940523726D0}"/>
              </a:ext>
            </a:extLst>
          </p:cNvPr>
          <p:cNvSpPr>
            <a:spLocks noGrp="1"/>
          </p:cNvSpPr>
          <p:nvPr>
            <p:ph idx="1"/>
          </p:nvPr>
        </p:nvSpPr>
        <p:spPr/>
        <p:txBody>
          <a:bodyPr/>
          <a:lstStyle/>
          <a:p>
            <a:pPr algn="just" eaLnBrk="1" hangingPunct="1"/>
            <a:r>
              <a:rPr lang="id-ID" altLang="en-US"/>
              <a:t>Misalnya terdapat ingin diketahui apakah suatu objek masuk dalam ketegori dipilih untuk perumahan atau tidak dengan algoritma Naive Bayes Classifier. Untuk menetapkan suatu daerah akan dipilih sebagai lokasi untuk mendirikan perumahan, telah dihimpun 10 aturan.</a:t>
            </a:r>
          </a:p>
        </p:txBody>
      </p:sp>
      <p:sp>
        <p:nvSpPr>
          <p:cNvPr id="2" name="Footer Placeholder 1">
            <a:extLst>
              <a:ext uri="{FF2B5EF4-FFF2-40B4-BE49-F238E27FC236}">
                <a16:creationId xmlns:a16="http://schemas.microsoft.com/office/drawing/2014/main" id="{BE3A090B-4A1B-45CA-A597-09A6F36E1266}"/>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FA0F320-CE40-4601-9A70-53EB3EBE39D3}"/>
              </a:ext>
            </a:extLst>
          </p:cNvPr>
          <p:cNvSpPr>
            <a:spLocks noGrp="1"/>
          </p:cNvSpPr>
          <p:nvPr>
            <p:ph type="sldNum" sz="quarter" idx="12"/>
          </p:nvPr>
        </p:nvSpPr>
        <p:spPr/>
        <p:txBody>
          <a:bodyPr/>
          <a:lstStyle/>
          <a:p>
            <a:fld id="{B5320983-B93A-4C18-A696-A1BD6BCC7EE9}"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ABDBD55-6E90-48B6-81F7-4E053201983B}"/>
              </a:ext>
            </a:extLst>
          </p:cNvPr>
          <p:cNvSpPr>
            <a:spLocks noGrp="1"/>
          </p:cNvSpPr>
          <p:nvPr>
            <p:ph type="title"/>
          </p:nvPr>
        </p:nvSpPr>
        <p:spPr/>
        <p:txBody>
          <a:bodyPr/>
          <a:lstStyle/>
          <a:p>
            <a:pPr eaLnBrk="1" hangingPunct="1"/>
            <a:r>
              <a:rPr lang="id-ID" altLang="en-US"/>
              <a:t>...</a:t>
            </a:r>
          </a:p>
        </p:txBody>
      </p:sp>
      <p:sp>
        <p:nvSpPr>
          <p:cNvPr id="7171" name="Content Placeholder 2">
            <a:extLst>
              <a:ext uri="{FF2B5EF4-FFF2-40B4-BE49-F238E27FC236}">
                <a16:creationId xmlns:a16="http://schemas.microsoft.com/office/drawing/2014/main" id="{C9A91989-18A3-4053-B74D-932CE4BE5704}"/>
              </a:ext>
            </a:extLst>
          </p:cNvPr>
          <p:cNvSpPr>
            <a:spLocks noGrp="1"/>
          </p:cNvSpPr>
          <p:nvPr>
            <p:ph idx="1"/>
          </p:nvPr>
        </p:nvSpPr>
        <p:spPr/>
        <p:txBody>
          <a:bodyPr/>
          <a:lstStyle/>
          <a:p>
            <a:pPr algn="just" eaLnBrk="1" hangingPunct="1"/>
            <a:r>
              <a:rPr lang="es-ES" altLang="en-US"/>
              <a:t>Ada 4 atribut yang digunakan, yaitu:</a:t>
            </a:r>
            <a:endParaRPr lang="id-ID" altLang="en-US"/>
          </a:p>
          <a:p>
            <a:pPr lvl="1" algn="just" eaLnBrk="1" hangingPunct="1"/>
            <a:r>
              <a:rPr lang="id-ID" altLang="en-US"/>
              <a:t>harga tanah per meter persegi (C1),</a:t>
            </a:r>
          </a:p>
          <a:p>
            <a:pPr lvl="1" algn="just" eaLnBrk="1" hangingPunct="1"/>
            <a:r>
              <a:rPr lang="id-ID" altLang="en-US"/>
              <a:t>jarak daerah tersebut dari pusat kota (C2),</a:t>
            </a:r>
          </a:p>
          <a:p>
            <a:pPr lvl="1" algn="just" eaLnBrk="1" hangingPunct="1"/>
            <a:r>
              <a:rPr lang="id-ID" altLang="en-US"/>
              <a:t>ada atau tidaknya angkutan umum di daerah tersebut (C3), dan</a:t>
            </a:r>
          </a:p>
          <a:p>
            <a:pPr lvl="1" algn="just" eaLnBrk="1" hangingPunct="1"/>
            <a:r>
              <a:rPr lang="id-ID" altLang="en-US"/>
              <a:t>keputusan untuk memilih daerah tersebut sebagai lokasi perumahan (C4).</a:t>
            </a:r>
          </a:p>
        </p:txBody>
      </p:sp>
      <p:sp>
        <p:nvSpPr>
          <p:cNvPr id="2" name="Footer Placeholder 1">
            <a:extLst>
              <a:ext uri="{FF2B5EF4-FFF2-40B4-BE49-F238E27FC236}">
                <a16:creationId xmlns:a16="http://schemas.microsoft.com/office/drawing/2014/main" id="{B786FF63-447C-4781-A9B8-4F4691A175F9}"/>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8FEC3483-38C6-4C46-A3A7-885E49742972}"/>
              </a:ext>
            </a:extLst>
          </p:cNvPr>
          <p:cNvSpPr>
            <a:spLocks noGrp="1"/>
          </p:cNvSpPr>
          <p:nvPr>
            <p:ph type="sldNum" sz="quarter" idx="12"/>
          </p:nvPr>
        </p:nvSpPr>
        <p:spPr/>
        <p:txBody>
          <a:bodyPr/>
          <a:lstStyle/>
          <a:p>
            <a:fld id="{B5320983-B93A-4C18-A696-A1BD6BCC7EE9}"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44783E4-CA97-4656-BB78-FDB8A1920F88}"/>
              </a:ext>
            </a:extLst>
          </p:cNvPr>
          <p:cNvSpPr>
            <a:spLocks noGrp="1"/>
          </p:cNvSpPr>
          <p:nvPr>
            <p:ph type="title"/>
          </p:nvPr>
        </p:nvSpPr>
        <p:spPr/>
        <p:txBody>
          <a:bodyPr/>
          <a:lstStyle/>
          <a:p>
            <a:r>
              <a:rPr lang="en-US" altLang="en-US">
                <a:solidFill>
                  <a:schemeClr val="bg1"/>
                </a:solidFill>
              </a:rPr>
              <a:t>Klasifikasi</a:t>
            </a:r>
          </a:p>
        </p:txBody>
      </p:sp>
      <p:sp>
        <p:nvSpPr>
          <p:cNvPr id="3075" name="Content Placeholder 2">
            <a:extLst>
              <a:ext uri="{FF2B5EF4-FFF2-40B4-BE49-F238E27FC236}">
                <a16:creationId xmlns:a16="http://schemas.microsoft.com/office/drawing/2014/main" id="{39C35139-F61B-495D-92ED-F24B28E3693D}"/>
              </a:ext>
            </a:extLst>
          </p:cNvPr>
          <p:cNvSpPr>
            <a:spLocks noGrp="1"/>
          </p:cNvSpPr>
          <p:nvPr>
            <p:ph idx="1"/>
          </p:nvPr>
        </p:nvSpPr>
        <p:spPr>
          <a:xfrm>
            <a:off x="457200" y="1600200"/>
            <a:ext cx="8229600" cy="2057400"/>
          </a:xfrm>
        </p:spPr>
        <p:txBody>
          <a:bodyPr/>
          <a:lstStyle/>
          <a:p>
            <a:r>
              <a:rPr lang="en-US" altLang="en-US"/>
              <a:t>Merupakan proses pembelajaran suatu fungsi tujuan yang </a:t>
            </a:r>
            <a:r>
              <a:rPr lang="en-US" altLang="en-US" b="1">
                <a:solidFill>
                  <a:srgbClr val="FF0000"/>
                </a:solidFill>
              </a:rPr>
              <a:t>memetakan</a:t>
            </a:r>
            <a:r>
              <a:rPr lang="en-US" altLang="en-US"/>
              <a:t> tiap himpunan </a:t>
            </a:r>
            <a:r>
              <a:rPr lang="en-US" altLang="en-US" b="1"/>
              <a:t>atribut </a:t>
            </a:r>
            <a:r>
              <a:rPr lang="en-US" altLang="en-US" b="1">
                <a:solidFill>
                  <a:srgbClr val="FF0000"/>
                </a:solidFill>
              </a:rPr>
              <a:t>x</a:t>
            </a:r>
            <a:r>
              <a:rPr lang="en-US" altLang="en-US"/>
              <a:t> ke satu dari </a:t>
            </a:r>
            <a:r>
              <a:rPr lang="en-US" altLang="en-US" b="1"/>
              <a:t>label kelas </a:t>
            </a:r>
            <a:r>
              <a:rPr lang="en-US" altLang="en-US" b="1">
                <a:solidFill>
                  <a:srgbClr val="FF0000"/>
                </a:solidFill>
              </a:rPr>
              <a:t>y</a:t>
            </a:r>
            <a:r>
              <a:rPr lang="en-US" altLang="en-US"/>
              <a:t> yang didefinisikan sebelumnya.</a:t>
            </a:r>
          </a:p>
        </p:txBody>
      </p:sp>
      <p:sp>
        <p:nvSpPr>
          <p:cNvPr id="4" name="Rectangle 3">
            <a:extLst>
              <a:ext uri="{FF2B5EF4-FFF2-40B4-BE49-F238E27FC236}">
                <a16:creationId xmlns:a16="http://schemas.microsoft.com/office/drawing/2014/main" id="{D3E2B1B4-DD26-4243-8FF4-743955D652EF}"/>
              </a:ext>
            </a:extLst>
          </p:cNvPr>
          <p:cNvSpPr/>
          <p:nvPr/>
        </p:nvSpPr>
        <p:spPr>
          <a:xfrm>
            <a:off x="2667000" y="4191000"/>
            <a:ext cx="2362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Classification Model/ </a:t>
            </a:r>
            <a:r>
              <a:rPr lang="en-US" dirty="0" err="1"/>
              <a:t>fungsi</a:t>
            </a:r>
            <a:r>
              <a:rPr lang="en-US" dirty="0"/>
              <a:t> </a:t>
            </a:r>
            <a:r>
              <a:rPr lang="en-US" dirty="0" err="1"/>
              <a:t>tujuan</a:t>
            </a:r>
            <a:endParaRPr lang="en-US" dirty="0"/>
          </a:p>
        </p:txBody>
      </p:sp>
      <p:sp>
        <p:nvSpPr>
          <p:cNvPr id="3077" name="TextBox 5">
            <a:extLst>
              <a:ext uri="{FF2B5EF4-FFF2-40B4-BE49-F238E27FC236}">
                <a16:creationId xmlns:a16="http://schemas.microsoft.com/office/drawing/2014/main" id="{CC81FEA4-55B1-4C38-BB02-3C8A66F8EDE4}"/>
              </a:ext>
            </a:extLst>
          </p:cNvPr>
          <p:cNvSpPr txBox="1">
            <a:spLocks noChangeArrowheads="1"/>
          </p:cNvSpPr>
          <p:nvPr/>
        </p:nvSpPr>
        <p:spPr bwMode="auto">
          <a:xfrm>
            <a:off x="152400" y="4343400"/>
            <a:ext cx="1828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Input</a:t>
            </a:r>
          </a:p>
          <a:p>
            <a:r>
              <a:rPr lang="en-US" altLang="en-US" sz="2800" b="1">
                <a:solidFill>
                  <a:srgbClr val="FF0000"/>
                </a:solidFill>
              </a:rPr>
              <a:t>    X</a:t>
            </a:r>
          </a:p>
          <a:p>
            <a:r>
              <a:rPr lang="en-US" altLang="en-US"/>
              <a:t>(attribute set)</a:t>
            </a:r>
          </a:p>
        </p:txBody>
      </p:sp>
      <p:sp>
        <p:nvSpPr>
          <p:cNvPr id="3078" name="TextBox 6">
            <a:extLst>
              <a:ext uri="{FF2B5EF4-FFF2-40B4-BE49-F238E27FC236}">
                <a16:creationId xmlns:a16="http://schemas.microsoft.com/office/drawing/2014/main" id="{5C68AB8B-CEDF-4D39-9732-3462C672BACD}"/>
              </a:ext>
            </a:extLst>
          </p:cNvPr>
          <p:cNvSpPr txBox="1">
            <a:spLocks noChangeArrowheads="1"/>
          </p:cNvSpPr>
          <p:nvPr/>
        </p:nvSpPr>
        <p:spPr bwMode="auto">
          <a:xfrm>
            <a:off x="6858000" y="4267200"/>
            <a:ext cx="18288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en-US"/>
              <a:t>Ouput</a:t>
            </a:r>
          </a:p>
          <a:p>
            <a:r>
              <a:rPr lang="en-US" altLang="en-US"/>
              <a:t>   </a:t>
            </a:r>
            <a:r>
              <a:rPr lang="en-US" altLang="en-US" sz="2800" b="1">
                <a:solidFill>
                  <a:srgbClr val="FF0000"/>
                </a:solidFill>
              </a:rPr>
              <a:t>Y</a:t>
            </a:r>
            <a:endParaRPr lang="en-US" altLang="en-US" b="1">
              <a:solidFill>
                <a:srgbClr val="FF0000"/>
              </a:solidFill>
            </a:endParaRPr>
          </a:p>
          <a:p>
            <a:r>
              <a:rPr lang="en-US" altLang="en-US"/>
              <a:t>(Class Label)</a:t>
            </a:r>
          </a:p>
        </p:txBody>
      </p:sp>
      <p:cxnSp>
        <p:nvCxnSpPr>
          <p:cNvPr id="9" name="Straight Arrow Connector 8">
            <a:extLst>
              <a:ext uri="{FF2B5EF4-FFF2-40B4-BE49-F238E27FC236}">
                <a16:creationId xmlns:a16="http://schemas.microsoft.com/office/drawing/2014/main" id="{027B4397-A8C3-48EB-AC8D-FCB4AA7F827D}"/>
              </a:ext>
            </a:extLst>
          </p:cNvPr>
          <p:cNvCxnSpPr/>
          <p:nvPr/>
        </p:nvCxnSpPr>
        <p:spPr>
          <a:xfrm>
            <a:off x="1676400" y="4876800"/>
            <a:ext cx="8382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E990C36-43FB-4E01-8B6A-CAC66F877566}"/>
              </a:ext>
            </a:extLst>
          </p:cNvPr>
          <p:cNvCxnSpPr/>
          <p:nvPr/>
        </p:nvCxnSpPr>
        <p:spPr>
          <a:xfrm>
            <a:off x="5181600" y="4876800"/>
            <a:ext cx="8382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18F420DD-C646-4C8F-A150-07375DC21C81}"/>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8458814-005A-4CB5-AC12-8443620E0361}"/>
              </a:ext>
            </a:extLst>
          </p:cNvPr>
          <p:cNvSpPr>
            <a:spLocks noGrp="1"/>
          </p:cNvSpPr>
          <p:nvPr>
            <p:ph type="sldNum" sz="quarter" idx="12"/>
          </p:nvPr>
        </p:nvSpPr>
        <p:spPr/>
        <p:txBody>
          <a:bodyPr/>
          <a:lstStyle/>
          <a:p>
            <a:fld id="{B5320983-B93A-4C18-A696-A1BD6BCC7EE9}"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5AF54E0-51EA-4932-BFFE-5109C1CB01A9}"/>
              </a:ext>
            </a:extLst>
          </p:cNvPr>
          <p:cNvSpPr>
            <a:spLocks noGrp="1"/>
          </p:cNvSpPr>
          <p:nvPr>
            <p:ph type="title"/>
          </p:nvPr>
        </p:nvSpPr>
        <p:spPr/>
        <p:txBody>
          <a:bodyPr/>
          <a:lstStyle/>
          <a:p>
            <a:pPr eaLnBrk="1" hangingPunct="1"/>
            <a:r>
              <a:rPr lang="id-ID" altLang="en-US"/>
              <a:t>...</a:t>
            </a:r>
          </a:p>
        </p:txBody>
      </p:sp>
      <p:sp>
        <p:nvSpPr>
          <p:cNvPr id="8195" name="Content Placeholder 2">
            <a:extLst>
              <a:ext uri="{FF2B5EF4-FFF2-40B4-BE49-F238E27FC236}">
                <a16:creationId xmlns:a16="http://schemas.microsoft.com/office/drawing/2014/main" id="{9E06BC99-F9D1-4EA5-AB9E-F4F02B018597}"/>
              </a:ext>
            </a:extLst>
          </p:cNvPr>
          <p:cNvSpPr>
            <a:spLocks noGrp="1"/>
          </p:cNvSpPr>
          <p:nvPr>
            <p:ph idx="1"/>
          </p:nvPr>
        </p:nvSpPr>
        <p:spPr/>
        <p:txBody>
          <a:bodyPr/>
          <a:lstStyle/>
          <a:p>
            <a:pPr eaLnBrk="1" hangingPunct="1"/>
            <a:endParaRPr lang="en-US" altLang="en-US"/>
          </a:p>
        </p:txBody>
      </p:sp>
      <p:pic>
        <p:nvPicPr>
          <p:cNvPr id="8196" name="Picture 2">
            <a:extLst>
              <a:ext uri="{FF2B5EF4-FFF2-40B4-BE49-F238E27FC236}">
                <a16:creationId xmlns:a16="http://schemas.microsoft.com/office/drawing/2014/main" id="{A4F5AF14-331C-4AD0-94EE-F54CC7B121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643063"/>
            <a:ext cx="7786687" cy="451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504B87FD-0691-4E06-BB98-43579C19920F}"/>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B12C7405-DB52-41D9-BFF6-EDD667D71798}"/>
              </a:ext>
            </a:extLst>
          </p:cNvPr>
          <p:cNvSpPr>
            <a:spLocks noGrp="1"/>
          </p:cNvSpPr>
          <p:nvPr>
            <p:ph type="sldNum" sz="quarter" idx="12"/>
          </p:nvPr>
        </p:nvSpPr>
        <p:spPr/>
        <p:txBody>
          <a:bodyPr/>
          <a:lstStyle/>
          <a:p>
            <a:fld id="{B5320983-B93A-4C18-A696-A1BD6BCC7EE9}" type="slidenum">
              <a:rPr lang="en-US" altLang="en-US" smtClean="0"/>
              <a:pPr/>
              <a:t>20</a:t>
            </a:fld>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CE15A51-8F73-4A09-B694-10612A9F50B2}"/>
              </a:ext>
            </a:extLst>
          </p:cNvPr>
          <p:cNvSpPr>
            <a:spLocks noGrp="1"/>
          </p:cNvSpPr>
          <p:nvPr>
            <p:ph type="title"/>
          </p:nvPr>
        </p:nvSpPr>
        <p:spPr/>
        <p:txBody>
          <a:bodyPr/>
          <a:lstStyle/>
          <a:p>
            <a:pPr eaLnBrk="1" hangingPunct="1"/>
            <a:r>
              <a:rPr lang="id-ID" altLang="en-US"/>
              <a:t>...</a:t>
            </a:r>
          </a:p>
        </p:txBody>
      </p:sp>
      <p:sp>
        <p:nvSpPr>
          <p:cNvPr id="9219" name="Content Placeholder 2">
            <a:extLst>
              <a:ext uri="{FF2B5EF4-FFF2-40B4-BE49-F238E27FC236}">
                <a16:creationId xmlns:a16="http://schemas.microsoft.com/office/drawing/2014/main" id="{A801195B-DDC8-4AB8-8125-011291917DDD}"/>
              </a:ext>
            </a:extLst>
          </p:cNvPr>
          <p:cNvSpPr>
            <a:spLocks noGrp="1"/>
          </p:cNvSpPr>
          <p:nvPr>
            <p:ph idx="1"/>
          </p:nvPr>
        </p:nvSpPr>
        <p:spPr/>
        <p:txBody>
          <a:bodyPr/>
          <a:lstStyle/>
          <a:p>
            <a:pPr algn="just" eaLnBrk="1" hangingPunct="1"/>
            <a:r>
              <a:rPr lang="id-ID" altLang="en-US" sz="2800"/>
              <a:t>Probabilitas kemunculan setiap nilai untuk atribut Harga Tanah (C1)</a:t>
            </a:r>
          </a:p>
        </p:txBody>
      </p:sp>
      <p:pic>
        <p:nvPicPr>
          <p:cNvPr id="9220" name="Picture 2">
            <a:extLst>
              <a:ext uri="{FF2B5EF4-FFF2-40B4-BE49-F238E27FC236}">
                <a16:creationId xmlns:a16="http://schemas.microsoft.com/office/drawing/2014/main" id="{D154F497-2732-4E84-BF14-1306BC0C41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643188"/>
            <a:ext cx="7510463" cy="292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0DDCC04E-CD5F-4292-8004-72DDF655940E}"/>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53424919-9D73-4A79-8AAE-A64B677196BD}"/>
              </a:ext>
            </a:extLst>
          </p:cNvPr>
          <p:cNvSpPr>
            <a:spLocks noGrp="1"/>
          </p:cNvSpPr>
          <p:nvPr>
            <p:ph type="sldNum" sz="quarter" idx="12"/>
          </p:nvPr>
        </p:nvSpPr>
        <p:spPr/>
        <p:txBody>
          <a:bodyPr/>
          <a:lstStyle/>
          <a:p>
            <a:fld id="{B5320983-B93A-4C18-A696-A1BD6BCC7EE9}" type="slidenum">
              <a:rPr lang="en-US" altLang="en-US" smtClean="0"/>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C483FE1-778A-4F17-A672-DBCAF68D9C33}"/>
              </a:ext>
            </a:extLst>
          </p:cNvPr>
          <p:cNvSpPr>
            <a:spLocks noGrp="1"/>
          </p:cNvSpPr>
          <p:nvPr>
            <p:ph type="title"/>
          </p:nvPr>
        </p:nvSpPr>
        <p:spPr/>
        <p:txBody>
          <a:bodyPr/>
          <a:lstStyle/>
          <a:p>
            <a:pPr eaLnBrk="1" hangingPunct="1"/>
            <a:r>
              <a:rPr lang="id-ID" altLang="en-US"/>
              <a:t>...</a:t>
            </a:r>
          </a:p>
        </p:txBody>
      </p:sp>
      <p:sp>
        <p:nvSpPr>
          <p:cNvPr id="10243" name="Content Placeholder 2">
            <a:extLst>
              <a:ext uri="{FF2B5EF4-FFF2-40B4-BE49-F238E27FC236}">
                <a16:creationId xmlns:a16="http://schemas.microsoft.com/office/drawing/2014/main" id="{718B73D3-13AC-4321-8855-4A907A184013}"/>
              </a:ext>
            </a:extLst>
          </p:cNvPr>
          <p:cNvSpPr>
            <a:spLocks noGrp="1"/>
          </p:cNvSpPr>
          <p:nvPr>
            <p:ph idx="1"/>
          </p:nvPr>
        </p:nvSpPr>
        <p:spPr/>
        <p:txBody>
          <a:bodyPr/>
          <a:lstStyle/>
          <a:p>
            <a:pPr eaLnBrk="1" hangingPunct="1"/>
            <a:r>
              <a:rPr lang="id-ID" altLang="en-US" sz="2800"/>
              <a:t>Probabilitas kemunculan setiap nilai untuk atribut Jarak dari Pusat Kota (C2)</a:t>
            </a:r>
          </a:p>
        </p:txBody>
      </p:sp>
      <p:pic>
        <p:nvPicPr>
          <p:cNvPr id="10244" name="Picture 2">
            <a:extLst>
              <a:ext uri="{FF2B5EF4-FFF2-40B4-BE49-F238E27FC236}">
                <a16:creationId xmlns:a16="http://schemas.microsoft.com/office/drawing/2014/main" id="{845DCFF0-2F2D-4A32-8BB7-D779C2B5B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571750"/>
            <a:ext cx="76231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66611778-7339-4AA3-9910-890F0143C1B8}"/>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5D2C0CF3-3F8B-4B8F-9743-6B585A69346A}"/>
              </a:ext>
            </a:extLst>
          </p:cNvPr>
          <p:cNvSpPr>
            <a:spLocks noGrp="1"/>
          </p:cNvSpPr>
          <p:nvPr>
            <p:ph type="sldNum" sz="quarter" idx="12"/>
          </p:nvPr>
        </p:nvSpPr>
        <p:spPr/>
        <p:txBody>
          <a:bodyPr/>
          <a:lstStyle/>
          <a:p>
            <a:fld id="{B5320983-B93A-4C18-A696-A1BD6BCC7EE9}" type="slidenum">
              <a:rPr lang="en-US" altLang="en-US" smtClean="0"/>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9F9F0DAD-078C-4813-B313-454BD7B1894F}"/>
              </a:ext>
            </a:extLst>
          </p:cNvPr>
          <p:cNvSpPr>
            <a:spLocks noGrp="1"/>
          </p:cNvSpPr>
          <p:nvPr>
            <p:ph type="title"/>
          </p:nvPr>
        </p:nvSpPr>
        <p:spPr/>
        <p:txBody>
          <a:bodyPr/>
          <a:lstStyle/>
          <a:p>
            <a:pPr eaLnBrk="1" hangingPunct="1"/>
            <a:r>
              <a:rPr lang="id-ID" altLang="en-US"/>
              <a:t>...</a:t>
            </a:r>
          </a:p>
        </p:txBody>
      </p:sp>
      <p:sp>
        <p:nvSpPr>
          <p:cNvPr id="11267" name="Content Placeholder 2">
            <a:extLst>
              <a:ext uri="{FF2B5EF4-FFF2-40B4-BE49-F238E27FC236}">
                <a16:creationId xmlns:a16="http://schemas.microsoft.com/office/drawing/2014/main" id="{DF6B1765-9138-4F98-A562-AFC20347CF11}"/>
              </a:ext>
            </a:extLst>
          </p:cNvPr>
          <p:cNvSpPr>
            <a:spLocks noGrp="1"/>
          </p:cNvSpPr>
          <p:nvPr>
            <p:ph idx="1"/>
          </p:nvPr>
        </p:nvSpPr>
        <p:spPr/>
        <p:txBody>
          <a:bodyPr/>
          <a:lstStyle/>
          <a:p>
            <a:pPr eaLnBrk="1" hangingPunct="1"/>
            <a:r>
              <a:rPr lang="id-ID" altLang="en-US" sz="2800"/>
              <a:t>Probabilitas kemunculan setiap nilai untuk atribut Ada Angkutan Umum (C3)</a:t>
            </a:r>
          </a:p>
        </p:txBody>
      </p:sp>
      <p:pic>
        <p:nvPicPr>
          <p:cNvPr id="11268" name="Picture 2">
            <a:extLst>
              <a:ext uri="{FF2B5EF4-FFF2-40B4-BE49-F238E27FC236}">
                <a16:creationId xmlns:a16="http://schemas.microsoft.com/office/drawing/2014/main" id="{0E8BE764-BB38-4742-92F5-BDA51A5823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643188"/>
            <a:ext cx="7196138"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CB2A068C-76E0-465F-B4BA-2F3431DCC2DD}"/>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0786DAAE-DA6D-4158-9712-856AEEAB9FBC}"/>
              </a:ext>
            </a:extLst>
          </p:cNvPr>
          <p:cNvSpPr>
            <a:spLocks noGrp="1"/>
          </p:cNvSpPr>
          <p:nvPr>
            <p:ph type="sldNum" sz="quarter" idx="12"/>
          </p:nvPr>
        </p:nvSpPr>
        <p:spPr/>
        <p:txBody>
          <a:bodyPr/>
          <a:lstStyle/>
          <a:p>
            <a:fld id="{B5320983-B93A-4C18-A696-A1BD6BCC7EE9}" type="slidenum">
              <a:rPr lang="en-US" altLang="en-US" smtClean="0"/>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F5FB743-DE95-4ED8-BE1D-D1817784B7D2}"/>
              </a:ext>
            </a:extLst>
          </p:cNvPr>
          <p:cNvSpPr>
            <a:spLocks noGrp="1"/>
          </p:cNvSpPr>
          <p:nvPr>
            <p:ph type="title"/>
          </p:nvPr>
        </p:nvSpPr>
        <p:spPr/>
        <p:txBody>
          <a:bodyPr/>
          <a:lstStyle/>
          <a:p>
            <a:pPr eaLnBrk="1" hangingPunct="1"/>
            <a:r>
              <a:rPr lang="id-ID" altLang="en-US"/>
              <a:t>...</a:t>
            </a:r>
          </a:p>
        </p:txBody>
      </p:sp>
      <p:sp>
        <p:nvSpPr>
          <p:cNvPr id="12291" name="Content Placeholder 2">
            <a:extLst>
              <a:ext uri="{FF2B5EF4-FFF2-40B4-BE49-F238E27FC236}">
                <a16:creationId xmlns:a16="http://schemas.microsoft.com/office/drawing/2014/main" id="{F0EB0F34-4A7C-40F0-99AF-53095D39061F}"/>
              </a:ext>
            </a:extLst>
          </p:cNvPr>
          <p:cNvSpPr>
            <a:spLocks noGrp="1"/>
          </p:cNvSpPr>
          <p:nvPr>
            <p:ph idx="1"/>
          </p:nvPr>
        </p:nvSpPr>
        <p:spPr/>
        <p:txBody>
          <a:bodyPr/>
          <a:lstStyle/>
          <a:p>
            <a:pPr eaLnBrk="1" hangingPunct="1"/>
            <a:r>
              <a:rPr lang="id-ID" altLang="en-US" sz="2800"/>
              <a:t>Probabilitas kemunculan setiap nilai untuk atribut Dipilih untuk perumahan (C4)</a:t>
            </a:r>
          </a:p>
        </p:txBody>
      </p:sp>
      <p:pic>
        <p:nvPicPr>
          <p:cNvPr id="12292" name="Picture 2">
            <a:extLst>
              <a:ext uri="{FF2B5EF4-FFF2-40B4-BE49-F238E27FC236}">
                <a16:creationId xmlns:a16="http://schemas.microsoft.com/office/drawing/2014/main" id="{209FD38A-0E9C-41DB-829C-DB99FE4B1F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643188"/>
            <a:ext cx="7488238"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9E0027B4-C4C1-41A1-B72E-A10FD1E81B13}"/>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CBC83A76-B0D6-4C30-86F0-03B5D9F4A7FA}"/>
              </a:ext>
            </a:extLst>
          </p:cNvPr>
          <p:cNvSpPr>
            <a:spLocks noGrp="1"/>
          </p:cNvSpPr>
          <p:nvPr>
            <p:ph type="sldNum" sz="quarter" idx="12"/>
          </p:nvPr>
        </p:nvSpPr>
        <p:spPr/>
        <p:txBody>
          <a:bodyPr/>
          <a:lstStyle/>
          <a:p>
            <a:fld id="{B5320983-B93A-4C18-A696-A1BD6BCC7EE9}"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948E40D-3A9D-43C4-B8B7-AE913EFD38DD}"/>
              </a:ext>
            </a:extLst>
          </p:cNvPr>
          <p:cNvSpPr>
            <a:spLocks noGrp="1"/>
          </p:cNvSpPr>
          <p:nvPr>
            <p:ph type="title"/>
          </p:nvPr>
        </p:nvSpPr>
        <p:spPr/>
        <p:txBody>
          <a:bodyPr/>
          <a:lstStyle/>
          <a:p>
            <a:pPr eaLnBrk="1" hangingPunct="1"/>
            <a:r>
              <a:rPr lang="id-ID" altLang="en-US"/>
              <a:t>...</a:t>
            </a:r>
          </a:p>
        </p:txBody>
      </p:sp>
      <p:sp>
        <p:nvSpPr>
          <p:cNvPr id="3" name="Content Placeholder 2">
            <a:extLst>
              <a:ext uri="{FF2B5EF4-FFF2-40B4-BE49-F238E27FC236}">
                <a16:creationId xmlns:a16="http://schemas.microsoft.com/office/drawing/2014/main" id="{438F8229-FAD1-4F68-907D-E45F4883213C}"/>
              </a:ext>
            </a:extLst>
          </p:cNvPr>
          <p:cNvSpPr>
            <a:spLocks noGrp="1"/>
          </p:cNvSpPr>
          <p:nvPr>
            <p:ph idx="1"/>
          </p:nvPr>
        </p:nvSpPr>
        <p:spPr>
          <a:xfrm>
            <a:off x="457200" y="1600200"/>
            <a:ext cx="8382000" cy="4525963"/>
          </a:xfrm>
        </p:spPr>
        <p:txBody>
          <a:bodyPr rtlCol="0">
            <a:normAutofit fontScale="92500" lnSpcReduction="10000"/>
          </a:bodyPr>
          <a:lstStyle/>
          <a:p>
            <a:pPr algn="just" eaLnBrk="1" fontAlgn="auto" hangingPunct="1">
              <a:spcAft>
                <a:spcPts val="0"/>
              </a:spcAft>
              <a:defRPr/>
            </a:pPr>
            <a:r>
              <a:rPr lang="id-ID" sz="2800" dirty="0"/>
              <a:t>Test Set: Berdasarkan data tersebut, apabila diketahui suatu daerah dengan harga tanah </a:t>
            </a:r>
            <a:r>
              <a:rPr lang="id-ID" sz="2800" b="1" dirty="0">
                <a:solidFill>
                  <a:srgbClr val="C00000"/>
                </a:solidFill>
              </a:rPr>
              <a:t>MAHAL</a:t>
            </a:r>
            <a:r>
              <a:rPr lang="id-ID" sz="2800" dirty="0"/>
              <a:t>, jarak dari pusat kota </a:t>
            </a:r>
            <a:r>
              <a:rPr lang="id-ID" sz="2800" b="1" dirty="0">
                <a:solidFill>
                  <a:srgbClr val="C00000"/>
                </a:solidFill>
              </a:rPr>
              <a:t>SEDANG</a:t>
            </a:r>
            <a:r>
              <a:rPr lang="id-ID" sz="2800" dirty="0"/>
              <a:t>, dan </a:t>
            </a:r>
            <a:r>
              <a:rPr lang="id-ID" sz="2800" b="1" dirty="0">
                <a:solidFill>
                  <a:srgbClr val="C00000"/>
                </a:solidFill>
              </a:rPr>
              <a:t>ADA</a:t>
            </a:r>
            <a:r>
              <a:rPr lang="id-ID" sz="2800" dirty="0"/>
              <a:t> angkutan umum, maka dapat dihitung:</a:t>
            </a:r>
          </a:p>
          <a:p>
            <a:pPr algn="just" eaLnBrk="1" fontAlgn="auto" hangingPunct="1">
              <a:spcAft>
                <a:spcPts val="0"/>
              </a:spcAft>
              <a:buFont typeface="Arial" panose="020B0604020202020204" pitchFamily="34" charset="0"/>
              <a:buNone/>
              <a:defRPr/>
            </a:pPr>
            <a:r>
              <a:rPr lang="id-ID" sz="2800" dirty="0"/>
              <a:t>YA = P(Ya|Tanah=MAHAL)</a:t>
            </a:r>
            <a:r>
              <a:rPr lang="en-US" sz="2800" dirty="0"/>
              <a:t>*</a:t>
            </a:r>
            <a:r>
              <a:rPr lang="id-ID" sz="2800" dirty="0"/>
              <a:t>P(Ya|Jarak=SEDANG)</a:t>
            </a:r>
            <a:r>
              <a:rPr lang="en-US" sz="2800" dirty="0"/>
              <a:t>*</a:t>
            </a:r>
            <a:r>
              <a:rPr lang="id-ID" sz="2800" dirty="0"/>
              <a:t>  	         </a:t>
            </a:r>
          </a:p>
          <a:p>
            <a:pPr algn="just" eaLnBrk="1" fontAlgn="auto" hangingPunct="1">
              <a:spcAft>
                <a:spcPts val="0"/>
              </a:spcAft>
              <a:buFont typeface="Arial" panose="020B0604020202020204" pitchFamily="34" charset="0"/>
              <a:buNone/>
              <a:defRPr/>
            </a:pPr>
            <a:r>
              <a:rPr lang="id-ID" sz="2800" dirty="0"/>
              <a:t>         P(Ya|Angkutan=ADA)</a:t>
            </a:r>
            <a:r>
              <a:rPr lang="en-US" sz="2800" dirty="0"/>
              <a:t>*</a:t>
            </a:r>
            <a:r>
              <a:rPr lang="id-ID" sz="2800" dirty="0"/>
              <a:t>P(Ya)</a:t>
            </a:r>
          </a:p>
          <a:p>
            <a:pPr algn="just" eaLnBrk="1" fontAlgn="auto" hangingPunct="1">
              <a:spcAft>
                <a:spcPts val="0"/>
              </a:spcAft>
              <a:buFont typeface="Arial" panose="020B0604020202020204" pitchFamily="34" charset="0"/>
              <a:buNone/>
              <a:defRPr/>
            </a:pPr>
            <a:r>
              <a:rPr lang="id-ID" sz="2800" dirty="0"/>
              <a:t>      = 1/5 x 2/5 x 1/5 x 5/10 = 2/125 = 0,008</a:t>
            </a:r>
          </a:p>
          <a:p>
            <a:pPr algn="just" eaLnBrk="1" fontAlgn="auto" hangingPunct="1">
              <a:spcAft>
                <a:spcPts val="0"/>
              </a:spcAft>
              <a:buFont typeface="Arial" panose="020B0604020202020204" pitchFamily="34" charset="0"/>
              <a:buNone/>
              <a:defRPr/>
            </a:pPr>
            <a:r>
              <a:rPr lang="id-ID" sz="2800" dirty="0"/>
              <a:t>TIDAK=P(Tidak|Tanah=MAHAL)</a:t>
            </a:r>
            <a:r>
              <a:rPr lang="en-US" sz="2800" dirty="0"/>
              <a:t>*</a:t>
            </a:r>
            <a:r>
              <a:rPr lang="id-ID" sz="2800" dirty="0"/>
              <a:t>P(Tidak|Jarak=SEDANG)</a:t>
            </a:r>
            <a:r>
              <a:rPr lang="en-US" sz="2800" dirty="0"/>
              <a:t>*  </a:t>
            </a:r>
          </a:p>
          <a:p>
            <a:pPr algn="just" eaLnBrk="1" fontAlgn="auto" hangingPunct="1">
              <a:spcAft>
                <a:spcPts val="0"/>
              </a:spcAft>
              <a:buFont typeface="Arial" panose="020B0604020202020204" pitchFamily="34" charset="0"/>
              <a:buNone/>
              <a:defRPr/>
            </a:pPr>
            <a:r>
              <a:rPr lang="en-US" sz="2800" dirty="0"/>
              <a:t>           </a:t>
            </a:r>
            <a:r>
              <a:rPr lang="id-ID" sz="2800" dirty="0"/>
              <a:t>P(Tidak|Angkutan=ADA)</a:t>
            </a:r>
            <a:r>
              <a:rPr lang="en-US" sz="2800" dirty="0"/>
              <a:t>*</a:t>
            </a:r>
            <a:r>
              <a:rPr lang="id-ID" sz="2800" dirty="0"/>
              <a:t>P(Tidak)</a:t>
            </a:r>
          </a:p>
          <a:p>
            <a:pPr algn="just" eaLnBrk="1" fontAlgn="auto" hangingPunct="1">
              <a:spcAft>
                <a:spcPts val="0"/>
              </a:spcAft>
              <a:buFont typeface="Arial" panose="020B0604020202020204" pitchFamily="34" charset="0"/>
              <a:buNone/>
              <a:defRPr/>
            </a:pPr>
            <a:r>
              <a:rPr lang="id-ID" sz="2800" dirty="0"/>
              <a:t>       = 3/5 x 1/5 x 3/5 x 5/10 = 2/125 = 0,036</a:t>
            </a:r>
          </a:p>
        </p:txBody>
      </p:sp>
      <p:sp>
        <p:nvSpPr>
          <p:cNvPr id="2" name="Footer Placeholder 1">
            <a:extLst>
              <a:ext uri="{FF2B5EF4-FFF2-40B4-BE49-F238E27FC236}">
                <a16:creationId xmlns:a16="http://schemas.microsoft.com/office/drawing/2014/main" id="{1586A78B-1E69-4DA2-9376-AE67C986A260}"/>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1E1DC422-0DBF-420E-9906-250E467D3920}"/>
              </a:ext>
            </a:extLst>
          </p:cNvPr>
          <p:cNvSpPr>
            <a:spLocks noGrp="1"/>
          </p:cNvSpPr>
          <p:nvPr>
            <p:ph type="sldNum" sz="quarter" idx="12"/>
          </p:nvPr>
        </p:nvSpPr>
        <p:spPr/>
        <p:txBody>
          <a:bodyPr/>
          <a:lstStyle/>
          <a:p>
            <a:fld id="{B5320983-B93A-4C18-A696-A1BD6BCC7EE9}" type="slidenum">
              <a:rPr lang="en-US" altLang="en-US" smtClean="0"/>
              <a:pPr/>
              <a:t>25</a:t>
            </a:fld>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D037F92-E5C2-49CE-96C1-B6F39B5A489F}"/>
              </a:ext>
            </a:extLst>
          </p:cNvPr>
          <p:cNvSpPr>
            <a:spLocks noGrp="1"/>
          </p:cNvSpPr>
          <p:nvPr>
            <p:ph type="title"/>
          </p:nvPr>
        </p:nvSpPr>
        <p:spPr/>
        <p:txBody>
          <a:bodyPr/>
          <a:lstStyle/>
          <a:p>
            <a:pPr eaLnBrk="1" hangingPunct="1"/>
            <a:r>
              <a:rPr lang="id-ID" altLang="en-US"/>
              <a:t>...</a:t>
            </a:r>
          </a:p>
        </p:txBody>
      </p:sp>
      <p:sp>
        <p:nvSpPr>
          <p:cNvPr id="14339" name="Content Placeholder 2">
            <a:extLst>
              <a:ext uri="{FF2B5EF4-FFF2-40B4-BE49-F238E27FC236}">
                <a16:creationId xmlns:a16="http://schemas.microsoft.com/office/drawing/2014/main" id="{DFD3370A-A9C7-4BE9-B7A4-2FD358C959A5}"/>
              </a:ext>
            </a:extLst>
          </p:cNvPr>
          <p:cNvSpPr>
            <a:spLocks noGrp="1"/>
          </p:cNvSpPr>
          <p:nvPr>
            <p:ph idx="1"/>
          </p:nvPr>
        </p:nvSpPr>
        <p:spPr/>
        <p:txBody>
          <a:bodyPr/>
          <a:lstStyle/>
          <a:p>
            <a:pPr algn="just" eaLnBrk="1" hangingPunct="1"/>
            <a:r>
              <a:rPr lang="id-ID" altLang="en-US" sz="2800"/>
              <a:t>Nilai probabilitas dapat dihitung dengan melakukan normalisasi terhadap likelihood tersebut sehingga jumlah nilai yang diperoleh = 1</a:t>
            </a:r>
          </a:p>
        </p:txBody>
      </p:sp>
      <p:pic>
        <p:nvPicPr>
          <p:cNvPr id="14340" name="Picture 2">
            <a:extLst>
              <a:ext uri="{FF2B5EF4-FFF2-40B4-BE49-F238E27FC236}">
                <a16:creationId xmlns:a16="http://schemas.microsoft.com/office/drawing/2014/main" id="{4753A1AE-953E-4E21-AC45-A4F0431491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363" y="3143250"/>
            <a:ext cx="7516812"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710026BE-9D34-470F-96A0-FB34C93B144E}"/>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922DBFA7-D9F8-4F3E-9883-6075680EA983}"/>
              </a:ext>
            </a:extLst>
          </p:cNvPr>
          <p:cNvSpPr>
            <a:spLocks noGrp="1"/>
          </p:cNvSpPr>
          <p:nvPr>
            <p:ph type="sldNum" sz="quarter" idx="12"/>
          </p:nvPr>
        </p:nvSpPr>
        <p:spPr/>
        <p:txBody>
          <a:bodyPr/>
          <a:lstStyle/>
          <a:p>
            <a:fld id="{B5320983-B93A-4C18-A696-A1BD6BCC7EE9}" type="slidenum">
              <a:rPr lang="en-US" altLang="en-US" smtClean="0"/>
              <a:pPr/>
              <a:t>26</a:t>
            </a:fld>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20F8AD8-5AFA-4362-94C8-1642560F5AB0}"/>
              </a:ext>
            </a:extLst>
          </p:cNvPr>
          <p:cNvSpPr>
            <a:spLocks noGrp="1"/>
          </p:cNvSpPr>
          <p:nvPr>
            <p:ph type="title"/>
          </p:nvPr>
        </p:nvSpPr>
        <p:spPr/>
        <p:txBody>
          <a:bodyPr/>
          <a:lstStyle/>
          <a:p>
            <a:pPr eaLnBrk="1" hangingPunct="1"/>
            <a:r>
              <a:rPr lang="id-ID" altLang="en-US"/>
              <a:t>Contoh Kasus (2)</a:t>
            </a:r>
          </a:p>
        </p:txBody>
      </p:sp>
      <p:sp>
        <p:nvSpPr>
          <p:cNvPr id="15363" name="Content Placeholder 2">
            <a:extLst>
              <a:ext uri="{FF2B5EF4-FFF2-40B4-BE49-F238E27FC236}">
                <a16:creationId xmlns:a16="http://schemas.microsoft.com/office/drawing/2014/main" id="{72911FFE-E755-4F99-8039-BAC632606E11}"/>
              </a:ext>
            </a:extLst>
          </p:cNvPr>
          <p:cNvSpPr>
            <a:spLocks noGrp="1"/>
          </p:cNvSpPr>
          <p:nvPr>
            <p:ph idx="1"/>
          </p:nvPr>
        </p:nvSpPr>
        <p:spPr/>
        <p:txBody>
          <a:bodyPr/>
          <a:lstStyle/>
          <a:p>
            <a:pPr algn="just" eaLnBrk="1" hangingPunct="1"/>
            <a:r>
              <a:rPr lang="nn-NO" altLang="en-US" sz="2800"/>
              <a:t>Untuk jenis data harga tanah dan jarak pusat kota yang kontinue, misalnya :</a:t>
            </a:r>
            <a:endParaRPr lang="id-ID" altLang="en-US" sz="2800"/>
          </a:p>
        </p:txBody>
      </p:sp>
      <p:pic>
        <p:nvPicPr>
          <p:cNvPr id="15364" name="Picture 2">
            <a:extLst>
              <a:ext uri="{FF2B5EF4-FFF2-40B4-BE49-F238E27FC236}">
                <a16:creationId xmlns:a16="http://schemas.microsoft.com/office/drawing/2014/main" id="{FDDC18A2-3604-414A-8C22-8B17254A9A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571750"/>
            <a:ext cx="6429375" cy="372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F1677694-A450-4131-ADBE-4107E39340E5}"/>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66B80889-3CF0-4BE0-ADB8-ACB13D4F90DE}"/>
              </a:ext>
            </a:extLst>
          </p:cNvPr>
          <p:cNvSpPr>
            <a:spLocks noGrp="1"/>
          </p:cNvSpPr>
          <p:nvPr>
            <p:ph type="sldNum" sz="quarter" idx="12"/>
          </p:nvPr>
        </p:nvSpPr>
        <p:spPr/>
        <p:txBody>
          <a:bodyPr/>
          <a:lstStyle/>
          <a:p>
            <a:fld id="{B5320983-B93A-4C18-A696-A1BD6BCC7EE9}" type="slidenum">
              <a:rPr lang="en-US" altLang="en-US" smtClean="0"/>
              <a:pPr/>
              <a:t>27</a:t>
            </a:fld>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E31BE60-0FD6-4A88-B2AF-39A26ECAEE61}"/>
              </a:ext>
            </a:extLst>
          </p:cNvPr>
          <p:cNvSpPr>
            <a:spLocks noGrp="1"/>
          </p:cNvSpPr>
          <p:nvPr>
            <p:ph type="title"/>
          </p:nvPr>
        </p:nvSpPr>
        <p:spPr/>
        <p:txBody>
          <a:bodyPr/>
          <a:lstStyle/>
          <a:p>
            <a:pPr eaLnBrk="1" hangingPunct="1"/>
            <a:r>
              <a:rPr lang="id-ID" altLang="en-US"/>
              <a:t>...</a:t>
            </a:r>
          </a:p>
        </p:txBody>
      </p:sp>
      <p:sp>
        <p:nvSpPr>
          <p:cNvPr id="17411" name="Content Placeholder 2">
            <a:extLst>
              <a:ext uri="{FF2B5EF4-FFF2-40B4-BE49-F238E27FC236}">
                <a16:creationId xmlns:a16="http://schemas.microsoft.com/office/drawing/2014/main" id="{94B4BC17-C024-4AC6-834A-54D20DF49B2A}"/>
              </a:ext>
            </a:extLst>
          </p:cNvPr>
          <p:cNvSpPr>
            <a:spLocks noGrp="1"/>
          </p:cNvSpPr>
          <p:nvPr>
            <p:ph idx="1"/>
          </p:nvPr>
        </p:nvSpPr>
        <p:spPr/>
        <p:txBody>
          <a:bodyPr/>
          <a:lstStyle/>
          <a:p>
            <a:pPr eaLnBrk="1" hangingPunct="1"/>
            <a:r>
              <a:rPr lang="id-ID" altLang="en-US"/>
              <a:t>Probabilitas kemunculan setiap nilai untuk atribut Harga Tanah (C1)</a:t>
            </a:r>
          </a:p>
        </p:txBody>
      </p:sp>
      <p:pic>
        <p:nvPicPr>
          <p:cNvPr id="17412" name="Picture 2">
            <a:extLst>
              <a:ext uri="{FF2B5EF4-FFF2-40B4-BE49-F238E27FC236}">
                <a16:creationId xmlns:a16="http://schemas.microsoft.com/office/drawing/2014/main" id="{C9A3BA0E-DB6C-43AD-9748-59AFA6266C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2714625"/>
            <a:ext cx="6429375"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38183E45-3A63-4964-947A-14D66EEC868A}"/>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D6B3CE5-FBCC-4064-A242-E55839C3EC79}"/>
              </a:ext>
            </a:extLst>
          </p:cNvPr>
          <p:cNvSpPr>
            <a:spLocks noGrp="1"/>
          </p:cNvSpPr>
          <p:nvPr>
            <p:ph type="sldNum" sz="quarter" idx="12"/>
          </p:nvPr>
        </p:nvSpPr>
        <p:spPr/>
        <p:txBody>
          <a:bodyPr/>
          <a:lstStyle/>
          <a:p>
            <a:fld id="{B5320983-B93A-4C18-A696-A1BD6BCC7EE9}" type="slidenum">
              <a:rPr lang="en-US" altLang="en-US" smtClean="0"/>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CD058C6-A7AC-401D-9C02-026B4F155966}"/>
              </a:ext>
            </a:extLst>
          </p:cNvPr>
          <p:cNvSpPr>
            <a:spLocks noGrp="1"/>
          </p:cNvSpPr>
          <p:nvPr>
            <p:ph type="title"/>
          </p:nvPr>
        </p:nvSpPr>
        <p:spPr/>
        <p:txBody>
          <a:bodyPr/>
          <a:lstStyle/>
          <a:p>
            <a:pPr eaLnBrk="1" hangingPunct="1"/>
            <a:r>
              <a:rPr lang="id-ID" altLang="en-US"/>
              <a:t>...</a:t>
            </a:r>
          </a:p>
        </p:txBody>
      </p:sp>
      <p:sp>
        <p:nvSpPr>
          <p:cNvPr id="18435" name="Content Placeholder 2">
            <a:extLst>
              <a:ext uri="{FF2B5EF4-FFF2-40B4-BE49-F238E27FC236}">
                <a16:creationId xmlns:a16="http://schemas.microsoft.com/office/drawing/2014/main" id="{3C968CDA-8DF3-4334-B75F-3EBFEBFFA794}"/>
              </a:ext>
            </a:extLst>
          </p:cNvPr>
          <p:cNvSpPr>
            <a:spLocks noGrp="1"/>
          </p:cNvSpPr>
          <p:nvPr>
            <p:ph idx="1"/>
          </p:nvPr>
        </p:nvSpPr>
        <p:spPr/>
        <p:txBody>
          <a:bodyPr/>
          <a:lstStyle/>
          <a:p>
            <a:pPr eaLnBrk="1" hangingPunct="1"/>
            <a:r>
              <a:rPr lang="id-ID" altLang="en-US"/>
              <a:t>Probabilitas kemunculan setiap nilai untuk atribut Jarak dari Pusat Kota (C2)</a:t>
            </a:r>
          </a:p>
        </p:txBody>
      </p:sp>
      <p:pic>
        <p:nvPicPr>
          <p:cNvPr id="18436" name="Picture 3">
            <a:extLst>
              <a:ext uri="{FF2B5EF4-FFF2-40B4-BE49-F238E27FC236}">
                <a16:creationId xmlns:a16="http://schemas.microsoft.com/office/drawing/2014/main" id="{0F5E5433-90F5-4A17-B404-50E3DBC860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2643188"/>
            <a:ext cx="6143625" cy="337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B90B944D-1980-4A98-9C59-50C22E8AC970}"/>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008A7373-9CD0-4B78-A04F-C417371ACEA6}"/>
              </a:ext>
            </a:extLst>
          </p:cNvPr>
          <p:cNvSpPr>
            <a:spLocks noGrp="1"/>
          </p:cNvSpPr>
          <p:nvPr>
            <p:ph type="sldNum" sz="quarter" idx="12"/>
          </p:nvPr>
        </p:nvSpPr>
        <p:spPr/>
        <p:txBody>
          <a:bodyPr/>
          <a:lstStyle/>
          <a:p>
            <a:fld id="{B5320983-B93A-4C18-A696-A1BD6BCC7EE9}" type="slidenum">
              <a:rPr lang="en-US" altLang="en-US" smtClean="0"/>
              <a:pPr/>
              <a:t>29</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A2200B0-83D6-4C13-AFEB-751D79751F38}"/>
              </a:ext>
            </a:extLst>
          </p:cNvPr>
          <p:cNvSpPr>
            <a:spLocks noGrp="1"/>
          </p:cNvSpPr>
          <p:nvPr>
            <p:ph type="title"/>
          </p:nvPr>
        </p:nvSpPr>
        <p:spPr/>
        <p:txBody>
          <a:bodyPr/>
          <a:lstStyle/>
          <a:p>
            <a:r>
              <a:rPr lang="en-US" altLang="en-US">
                <a:solidFill>
                  <a:schemeClr val="bg1"/>
                </a:solidFill>
              </a:rPr>
              <a:t>Model Klasifikasi</a:t>
            </a:r>
          </a:p>
        </p:txBody>
      </p:sp>
      <p:sp>
        <p:nvSpPr>
          <p:cNvPr id="4099" name="Content Placeholder 2">
            <a:extLst>
              <a:ext uri="{FF2B5EF4-FFF2-40B4-BE49-F238E27FC236}">
                <a16:creationId xmlns:a16="http://schemas.microsoft.com/office/drawing/2014/main" id="{99DFAAB7-0266-40CD-885E-D5C28E9B0712}"/>
              </a:ext>
            </a:extLst>
          </p:cNvPr>
          <p:cNvSpPr>
            <a:spLocks noGrp="1"/>
          </p:cNvSpPr>
          <p:nvPr>
            <p:ph idx="1"/>
          </p:nvPr>
        </p:nvSpPr>
        <p:spPr/>
        <p:txBody>
          <a:bodyPr/>
          <a:lstStyle/>
          <a:p>
            <a:r>
              <a:rPr lang="en-US" altLang="en-US"/>
              <a:t>Pemodelan </a:t>
            </a:r>
            <a:r>
              <a:rPr lang="en-US" altLang="en-US" b="1">
                <a:solidFill>
                  <a:srgbClr val="C00000"/>
                </a:solidFill>
              </a:rPr>
              <a:t>Deskriptif</a:t>
            </a:r>
          </a:p>
          <a:p>
            <a:pPr>
              <a:buFont typeface="Arial" panose="020B0604020202020204" pitchFamily="34" charset="0"/>
              <a:buNone/>
            </a:pPr>
            <a:r>
              <a:rPr lang="en-US" altLang="en-US"/>
              <a:t>	Model Klasifikasi yang dpt berfungsi sbg alat </a:t>
            </a:r>
            <a:r>
              <a:rPr lang="en-US" altLang="en-US" b="1">
                <a:solidFill>
                  <a:srgbClr val="C00000"/>
                </a:solidFill>
              </a:rPr>
              <a:t>penjelasan</a:t>
            </a:r>
            <a:r>
              <a:rPr lang="en-US" altLang="en-US" b="1"/>
              <a:t> </a:t>
            </a:r>
            <a:r>
              <a:rPr lang="en-US" altLang="en-US"/>
              <a:t>untuk membedakan </a:t>
            </a:r>
            <a:r>
              <a:rPr lang="en-US" altLang="en-US" b="1"/>
              <a:t>obyek-obyek </a:t>
            </a:r>
            <a:r>
              <a:rPr lang="en-US" altLang="en-US"/>
              <a:t>dalam </a:t>
            </a:r>
            <a:r>
              <a:rPr lang="en-US" altLang="en-US" b="1"/>
              <a:t>kelas-kelas </a:t>
            </a:r>
            <a:r>
              <a:rPr lang="en-US" altLang="en-US"/>
              <a:t>yang berbeda.</a:t>
            </a:r>
          </a:p>
          <a:p>
            <a:r>
              <a:rPr lang="en-US" altLang="en-US"/>
              <a:t>Pemodelan </a:t>
            </a:r>
            <a:r>
              <a:rPr lang="en-US" altLang="en-US" b="1">
                <a:solidFill>
                  <a:srgbClr val="C00000"/>
                </a:solidFill>
              </a:rPr>
              <a:t>Prediktif</a:t>
            </a:r>
          </a:p>
          <a:p>
            <a:pPr>
              <a:buFont typeface="Arial" panose="020B0604020202020204" pitchFamily="34" charset="0"/>
              <a:buNone/>
            </a:pPr>
            <a:r>
              <a:rPr lang="en-US" altLang="en-US"/>
              <a:t>	Model klasifikasi yang dapat digunakan untuk </a:t>
            </a:r>
            <a:r>
              <a:rPr lang="en-US" altLang="en-US" b="1">
                <a:solidFill>
                  <a:srgbClr val="00B050"/>
                </a:solidFill>
              </a:rPr>
              <a:t>memprediksi</a:t>
            </a:r>
            <a:r>
              <a:rPr lang="en-US" altLang="en-US"/>
              <a:t> </a:t>
            </a:r>
            <a:r>
              <a:rPr lang="en-US" altLang="en-US" b="1">
                <a:solidFill>
                  <a:srgbClr val="FF0000"/>
                </a:solidFill>
              </a:rPr>
              <a:t>label kelas</a:t>
            </a:r>
            <a:r>
              <a:rPr lang="en-US" altLang="en-US"/>
              <a:t> yang tidak diketahui pada suatu </a:t>
            </a:r>
            <a:r>
              <a:rPr lang="en-US" altLang="en-US" b="1" i="1"/>
              <a:t>object</a:t>
            </a:r>
            <a:r>
              <a:rPr lang="en-US" altLang="en-US"/>
              <a:t>/</a:t>
            </a:r>
            <a:r>
              <a:rPr lang="en-US" altLang="en-US" b="1" i="1"/>
              <a:t>record</a:t>
            </a:r>
            <a:r>
              <a:rPr lang="en-US" altLang="en-US"/>
              <a:t>.</a:t>
            </a:r>
          </a:p>
        </p:txBody>
      </p:sp>
      <p:sp>
        <p:nvSpPr>
          <p:cNvPr id="2" name="Footer Placeholder 1">
            <a:extLst>
              <a:ext uri="{FF2B5EF4-FFF2-40B4-BE49-F238E27FC236}">
                <a16:creationId xmlns:a16="http://schemas.microsoft.com/office/drawing/2014/main" id="{AA95954D-6702-4AAE-968A-A9714E9D12F3}"/>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B058B4F2-5AA0-4F09-A32D-4555B45EC269}"/>
              </a:ext>
            </a:extLst>
          </p:cNvPr>
          <p:cNvSpPr>
            <a:spLocks noGrp="1"/>
          </p:cNvSpPr>
          <p:nvPr>
            <p:ph type="sldNum" sz="quarter" idx="12"/>
          </p:nvPr>
        </p:nvSpPr>
        <p:spPr/>
        <p:txBody>
          <a:bodyPr/>
          <a:lstStyle/>
          <a:p>
            <a:fld id="{B5320983-B93A-4C18-A696-A1BD6BCC7EE9}"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5F343AD-096C-4EF8-A5B3-F32DF542588D}"/>
              </a:ext>
            </a:extLst>
          </p:cNvPr>
          <p:cNvSpPr>
            <a:spLocks noGrp="1"/>
          </p:cNvSpPr>
          <p:nvPr>
            <p:ph type="title"/>
          </p:nvPr>
        </p:nvSpPr>
        <p:spPr/>
        <p:txBody>
          <a:bodyPr/>
          <a:lstStyle/>
          <a:p>
            <a:pPr eaLnBrk="1" hangingPunct="1"/>
            <a:r>
              <a:rPr lang="id-ID" altLang="en-US"/>
              <a:t>...</a:t>
            </a:r>
          </a:p>
        </p:txBody>
      </p:sp>
      <p:sp>
        <p:nvSpPr>
          <p:cNvPr id="19459" name="Content Placeholder 2">
            <a:extLst>
              <a:ext uri="{FF2B5EF4-FFF2-40B4-BE49-F238E27FC236}">
                <a16:creationId xmlns:a16="http://schemas.microsoft.com/office/drawing/2014/main" id="{777FE168-327F-4486-B834-9B9D877371AA}"/>
              </a:ext>
            </a:extLst>
          </p:cNvPr>
          <p:cNvSpPr>
            <a:spLocks noGrp="1"/>
          </p:cNvSpPr>
          <p:nvPr>
            <p:ph idx="1"/>
          </p:nvPr>
        </p:nvSpPr>
        <p:spPr/>
        <p:txBody>
          <a:bodyPr/>
          <a:lstStyle/>
          <a:p>
            <a:pPr algn="just" eaLnBrk="1" hangingPunct="1"/>
            <a:r>
              <a:rPr lang="pt-BR" altLang="en-US"/>
              <a:t>Probabilitas kemunculan setiap nilai untuk atribut Angkutan Umum (C3)</a:t>
            </a:r>
            <a:endParaRPr lang="id-ID" altLang="en-US"/>
          </a:p>
        </p:txBody>
      </p:sp>
      <p:pic>
        <p:nvPicPr>
          <p:cNvPr id="19460" name="Picture 2">
            <a:extLst>
              <a:ext uri="{FF2B5EF4-FFF2-40B4-BE49-F238E27FC236}">
                <a16:creationId xmlns:a16="http://schemas.microsoft.com/office/drawing/2014/main" id="{AD4CB913-6B68-4E4C-84AA-8828D0877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2714625"/>
            <a:ext cx="7429500"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55A8B36A-A8DB-4C9F-9F33-9B5CC577E4ED}"/>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DD1EBD5A-BBD2-4C14-8FD9-68D09C7159BE}"/>
              </a:ext>
            </a:extLst>
          </p:cNvPr>
          <p:cNvSpPr>
            <a:spLocks noGrp="1"/>
          </p:cNvSpPr>
          <p:nvPr>
            <p:ph type="sldNum" sz="quarter" idx="12"/>
          </p:nvPr>
        </p:nvSpPr>
        <p:spPr/>
        <p:txBody>
          <a:bodyPr/>
          <a:lstStyle/>
          <a:p>
            <a:fld id="{B5320983-B93A-4C18-A696-A1BD6BCC7EE9}"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7FE60D8-F359-4310-9849-C3DC0A36DC8B}"/>
              </a:ext>
            </a:extLst>
          </p:cNvPr>
          <p:cNvSpPr>
            <a:spLocks noGrp="1"/>
          </p:cNvSpPr>
          <p:nvPr>
            <p:ph type="title"/>
          </p:nvPr>
        </p:nvSpPr>
        <p:spPr/>
        <p:txBody>
          <a:bodyPr/>
          <a:lstStyle/>
          <a:p>
            <a:pPr eaLnBrk="1" hangingPunct="1"/>
            <a:r>
              <a:rPr lang="id-ID" altLang="en-US"/>
              <a:t>...</a:t>
            </a:r>
          </a:p>
        </p:txBody>
      </p:sp>
      <p:sp>
        <p:nvSpPr>
          <p:cNvPr id="20483" name="Content Placeholder 2">
            <a:extLst>
              <a:ext uri="{FF2B5EF4-FFF2-40B4-BE49-F238E27FC236}">
                <a16:creationId xmlns:a16="http://schemas.microsoft.com/office/drawing/2014/main" id="{C828AA56-3F9A-47B7-8737-87258BC4E444}"/>
              </a:ext>
            </a:extLst>
          </p:cNvPr>
          <p:cNvSpPr>
            <a:spLocks noGrp="1"/>
          </p:cNvSpPr>
          <p:nvPr>
            <p:ph idx="1"/>
          </p:nvPr>
        </p:nvSpPr>
        <p:spPr/>
        <p:txBody>
          <a:bodyPr/>
          <a:lstStyle/>
          <a:p>
            <a:pPr algn="just" eaLnBrk="1" hangingPunct="1"/>
            <a:r>
              <a:rPr lang="id-ID" altLang="en-US"/>
              <a:t>Probabilitas kemunculan setiap nilai untuk atribut Dipilih untuk Perumahan (C4)</a:t>
            </a:r>
          </a:p>
        </p:txBody>
      </p:sp>
      <p:pic>
        <p:nvPicPr>
          <p:cNvPr id="20484" name="Picture 2">
            <a:extLst>
              <a:ext uri="{FF2B5EF4-FFF2-40B4-BE49-F238E27FC236}">
                <a16:creationId xmlns:a16="http://schemas.microsoft.com/office/drawing/2014/main" id="{E09FB160-6276-4228-90C2-991CABA41D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2786063"/>
            <a:ext cx="7488237"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EDFA6B17-F9F1-4112-97A7-0CF116C4A764}"/>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FD25CA07-9E35-49A1-9D27-E9AABC577959}"/>
              </a:ext>
            </a:extLst>
          </p:cNvPr>
          <p:cNvSpPr>
            <a:spLocks noGrp="1"/>
          </p:cNvSpPr>
          <p:nvPr>
            <p:ph type="sldNum" sz="quarter" idx="12"/>
          </p:nvPr>
        </p:nvSpPr>
        <p:spPr/>
        <p:txBody>
          <a:bodyPr/>
          <a:lstStyle/>
          <a:p>
            <a:fld id="{B5320983-B93A-4C18-A696-A1BD6BCC7EE9}" type="slidenum">
              <a:rPr lang="en-US" altLang="en-US" smtClean="0"/>
              <a:pPr/>
              <a:t>31</a:t>
            </a:fld>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C4E3EEE-1C70-42DB-B9D1-80A35369E163}"/>
              </a:ext>
            </a:extLst>
          </p:cNvPr>
          <p:cNvSpPr>
            <a:spLocks noGrp="1"/>
          </p:cNvSpPr>
          <p:nvPr>
            <p:ph type="title"/>
          </p:nvPr>
        </p:nvSpPr>
        <p:spPr/>
        <p:txBody>
          <a:bodyPr/>
          <a:lstStyle/>
          <a:p>
            <a:pPr eaLnBrk="1" hangingPunct="1"/>
            <a:endParaRPr lang="id-ID" altLang="en-US" dirty="0">
              <a:solidFill>
                <a:schemeClr val="bg1"/>
              </a:solidFill>
            </a:endParaRPr>
          </a:p>
        </p:txBody>
      </p:sp>
      <p:sp>
        <p:nvSpPr>
          <p:cNvPr id="21507" name="Content Placeholder 2">
            <a:extLst>
              <a:ext uri="{FF2B5EF4-FFF2-40B4-BE49-F238E27FC236}">
                <a16:creationId xmlns:a16="http://schemas.microsoft.com/office/drawing/2014/main" id="{F69ADC6E-D468-44D3-BE76-24DDED3ED287}"/>
              </a:ext>
            </a:extLst>
          </p:cNvPr>
          <p:cNvSpPr>
            <a:spLocks noGrp="1"/>
          </p:cNvSpPr>
          <p:nvPr>
            <p:ph idx="1"/>
          </p:nvPr>
        </p:nvSpPr>
        <p:spPr/>
        <p:txBody>
          <a:bodyPr/>
          <a:lstStyle/>
          <a:p>
            <a:pPr algn="just" eaLnBrk="1" hangingPunct="1"/>
            <a:r>
              <a:rPr lang="sv-SE" altLang="en-US"/>
              <a:t>Apabila diberikan C1 = 300, C2 = 17, C3 = Tidak, maka:</a:t>
            </a:r>
            <a:endParaRPr lang="id-ID" altLang="en-US"/>
          </a:p>
        </p:txBody>
      </p:sp>
      <p:pic>
        <p:nvPicPr>
          <p:cNvPr id="21508" name="Picture 2">
            <a:extLst>
              <a:ext uri="{FF2B5EF4-FFF2-40B4-BE49-F238E27FC236}">
                <a16:creationId xmlns:a16="http://schemas.microsoft.com/office/drawing/2014/main" id="{1CCA293D-F57D-478B-926A-57B9DD1A4F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643188"/>
            <a:ext cx="6356350"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7470344B-6FE3-41DD-B15C-555AA645CDB1}"/>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90DB8586-6B17-459D-BA4C-147E608CF4E3}"/>
              </a:ext>
            </a:extLst>
          </p:cNvPr>
          <p:cNvSpPr>
            <a:spLocks noGrp="1"/>
          </p:cNvSpPr>
          <p:nvPr>
            <p:ph type="sldNum" sz="quarter" idx="12"/>
          </p:nvPr>
        </p:nvSpPr>
        <p:spPr/>
        <p:txBody>
          <a:bodyPr/>
          <a:lstStyle/>
          <a:p>
            <a:fld id="{B5320983-B93A-4C18-A696-A1BD6BCC7EE9}"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ECF5B0B-1CFF-4632-8F04-26A508B27E83}"/>
              </a:ext>
            </a:extLst>
          </p:cNvPr>
          <p:cNvSpPr>
            <a:spLocks noGrp="1"/>
          </p:cNvSpPr>
          <p:nvPr>
            <p:ph type="title"/>
          </p:nvPr>
        </p:nvSpPr>
        <p:spPr/>
        <p:txBody>
          <a:bodyPr/>
          <a:lstStyle/>
          <a:p>
            <a:pPr eaLnBrk="1" hangingPunct="1"/>
            <a:r>
              <a:rPr lang="id-ID" altLang="en-US"/>
              <a:t>...</a:t>
            </a:r>
          </a:p>
        </p:txBody>
      </p:sp>
      <p:sp>
        <p:nvSpPr>
          <p:cNvPr id="22531" name="Content Placeholder 2">
            <a:extLst>
              <a:ext uri="{FF2B5EF4-FFF2-40B4-BE49-F238E27FC236}">
                <a16:creationId xmlns:a16="http://schemas.microsoft.com/office/drawing/2014/main" id="{7756BE49-9C0E-4967-B8D5-BEC871BF07CC}"/>
              </a:ext>
            </a:extLst>
          </p:cNvPr>
          <p:cNvSpPr>
            <a:spLocks noGrp="1"/>
          </p:cNvSpPr>
          <p:nvPr>
            <p:ph idx="1"/>
          </p:nvPr>
        </p:nvSpPr>
        <p:spPr/>
        <p:txBody>
          <a:bodyPr/>
          <a:lstStyle/>
          <a:p>
            <a:pPr algn="just" eaLnBrk="1" hangingPunct="1">
              <a:buFont typeface="Arial" panose="020B0604020202020204" pitchFamily="34" charset="0"/>
              <a:buNone/>
            </a:pPr>
            <a:r>
              <a:rPr lang="en-US" altLang="en-US" sz="2800" dirty="0"/>
              <a:t>Likelihood </a:t>
            </a:r>
            <a:r>
              <a:rPr lang="en-US" altLang="en-US" sz="2800" dirty="0" err="1"/>
              <a:t>Ya</a:t>
            </a:r>
            <a:r>
              <a:rPr lang="en-US" altLang="en-US" sz="2800" dirty="0"/>
              <a:t> = (0,0021) x (0,0009) x 4/5 x 5/10</a:t>
            </a:r>
          </a:p>
          <a:p>
            <a:pPr algn="just" eaLnBrk="1" hangingPunct="1">
              <a:buFont typeface="Arial" panose="020B0604020202020204" pitchFamily="34" charset="0"/>
              <a:buNone/>
            </a:pPr>
            <a:r>
              <a:rPr lang="id-ID" altLang="en-US" sz="2800" dirty="0"/>
              <a:t>			  </a:t>
            </a:r>
            <a:r>
              <a:rPr lang="en-US" altLang="en-US" sz="2800" dirty="0"/>
              <a:t>= 0,000000756.</a:t>
            </a:r>
            <a:endParaRPr lang="id-ID" altLang="en-US" sz="2800" dirty="0"/>
          </a:p>
          <a:p>
            <a:pPr algn="just" eaLnBrk="1" hangingPunct="1">
              <a:buFont typeface="Arial" panose="020B0604020202020204" pitchFamily="34" charset="0"/>
              <a:buNone/>
            </a:pPr>
            <a:r>
              <a:rPr lang="id-ID" altLang="en-US" sz="2800" dirty="0"/>
              <a:t>Likelihood Tidak = (0,0013) x (0,0633) x 2/5 x 5/10</a:t>
            </a:r>
          </a:p>
          <a:p>
            <a:pPr algn="just" eaLnBrk="1" hangingPunct="1">
              <a:buFont typeface="Arial" panose="020B0604020202020204" pitchFamily="34" charset="0"/>
              <a:buNone/>
            </a:pPr>
            <a:r>
              <a:rPr lang="id-ID" altLang="en-US" sz="2800" dirty="0"/>
              <a:t>			        = </a:t>
            </a:r>
            <a:r>
              <a:rPr lang="id-ID" altLang="en-US" sz="2800" b="1" dirty="0"/>
              <a:t>0,000016458.</a:t>
            </a:r>
          </a:p>
        </p:txBody>
      </p:sp>
      <p:sp>
        <p:nvSpPr>
          <p:cNvPr id="2" name="Footer Placeholder 1">
            <a:extLst>
              <a:ext uri="{FF2B5EF4-FFF2-40B4-BE49-F238E27FC236}">
                <a16:creationId xmlns:a16="http://schemas.microsoft.com/office/drawing/2014/main" id="{CA825B19-A090-437E-B2EC-F286465E4C40}"/>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92BF0390-6A8C-4C90-9CEA-2FD2BF90CC82}"/>
              </a:ext>
            </a:extLst>
          </p:cNvPr>
          <p:cNvSpPr>
            <a:spLocks noGrp="1"/>
          </p:cNvSpPr>
          <p:nvPr>
            <p:ph type="sldNum" sz="quarter" idx="12"/>
          </p:nvPr>
        </p:nvSpPr>
        <p:spPr/>
        <p:txBody>
          <a:bodyPr/>
          <a:lstStyle/>
          <a:p>
            <a:fld id="{B5320983-B93A-4C18-A696-A1BD6BCC7EE9}" type="slidenum">
              <a:rPr lang="en-US" altLang="en-US" smtClean="0"/>
              <a:pPr/>
              <a:t>33</a:t>
            </a:fld>
            <a:endParaRPr lang="en-US"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92A8ABD-8DC3-4CAE-98BF-3DF697260CE1}"/>
              </a:ext>
            </a:extLst>
          </p:cNvPr>
          <p:cNvSpPr>
            <a:spLocks noGrp="1"/>
          </p:cNvSpPr>
          <p:nvPr>
            <p:ph type="title"/>
          </p:nvPr>
        </p:nvSpPr>
        <p:spPr/>
        <p:txBody>
          <a:bodyPr/>
          <a:lstStyle/>
          <a:p>
            <a:pPr eaLnBrk="1" hangingPunct="1"/>
            <a:r>
              <a:rPr lang="id-ID" altLang="en-US"/>
              <a:t>...</a:t>
            </a:r>
          </a:p>
        </p:txBody>
      </p:sp>
      <p:sp>
        <p:nvSpPr>
          <p:cNvPr id="23555" name="Content Placeholder 2">
            <a:extLst>
              <a:ext uri="{FF2B5EF4-FFF2-40B4-BE49-F238E27FC236}">
                <a16:creationId xmlns:a16="http://schemas.microsoft.com/office/drawing/2014/main" id="{9518B026-9F65-420B-8CB4-6EBA60FC9B9A}"/>
              </a:ext>
            </a:extLst>
          </p:cNvPr>
          <p:cNvSpPr>
            <a:spLocks noGrp="1"/>
          </p:cNvSpPr>
          <p:nvPr>
            <p:ph idx="1"/>
          </p:nvPr>
        </p:nvSpPr>
        <p:spPr/>
        <p:txBody>
          <a:bodyPr/>
          <a:lstStyle/>
          <a:p>
            <a:pPr algn="just" eaLnBrk="1" hangingPunct="1"/>
            <a:r>
              <a:rPr lang="id-ID" altLang="en-US" sz="2800"/>
              <a:t>Nilai probabilitas dapat dihitung dengan melakukan normalisasi terhadap likelihood tersebut sehingga jumlah nilai yang diperoleh = 1</a:t>
            </a:r>
          </a:p>
        </p:txBody>
      </p:sp>
      <p:pic>
        <p:nvPicPr>
          <p:cNvPr id="23556" name="Picture 2">
            <a:extLst>
              <a:ext uri="{FF2B5EF4-FFF2-40B4-BE49-F238E27FC236}">
                <a16:creationId xmlns:a16="http://schemas.microsoft.com/office/drawing/2014/main" id="{568A89C6-1BAF-4E80-9877-B8888B7E06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3124200"/>
            <a:ext cx="84963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D0B7453B-910E-4293-B493-E9FC3352A961}"/>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5B69F14-144E-4522-8B74-9BC3C99C5610}"/>
              </a:ext>
            </a:extLst>
          </p:cNvPr>
          <p:cNvSpPr>
            <a:spLocks noGrp="1"/>
          </p:cNvSpPr>
          <p:nvPr>
            <p:ph type="sldNum" sz="quarter" idx="12"/>
          </p:nvPr>
        </p:nvSpPr>
        <p:spPr/>
        <p:txBody>
          <a:bodyPr/>
          <a:lstStyle/>
          <a:p>
            <a:fld id="{B5320983-B93A-4C18-A696-A1BD6BCC7EE9}" type="slidenum">
              <a:rPr lang="en-US" altLang="en-US" smtClean="0"/>
              <a:pPr/>
              <a:t>34</a:t>
            </a:fld>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093B28C-AF7B-4FB4-86A9-C1C9CCE433C1}"/>
              </a:ext>
            </a:extLst>
          </p:cNvPr>
          <p:cNvSpPr>
            <a:spLocks noGrp="1"/>
          </p:cNvSpPr>
          <p:nvPr>
            <p:ph type="title"/>
          </p:nvPr>
        </p:nvSpPr>
        <p:spPr/>
        <p:txBody>
          <a:bodyPr/>
          <a:lstStyle/>
          <a:p>
            <a:r>
              <a:rPr lang="en-US" altLang="en-US">
                <a:solidFill>
                  <a:schemeClr val="bg1"/>
                </a:solidFill>
              </a:rPr>
              <a:t>Naïve Bayesian: Summary</a:t>
            </a:r>
          </a:p>
        </p:txBody>
      </p:sp>
      <p:sp>
        <p:nvSpPr>
          <p:cNvPr id="18435" name="Content Placeholder 2">
            <a:extLst>
              <a:ext uri="{FF2B5EF4-FFF2-40B4-BE49-F238E27FC236}">
                <a16:creationId xmlns:a16="http://schemas.microsoft.com/office/drawing/2014/main" id="{3014691B-1CD4-41B3-943C-9F8ADAAB3120}"/>
              </a:ext>
            </a:extLst>
          </p:cNvPr>
          <p:cNvSpPr>
            <a:spLocks noGrp="1"/>
          </p:cNvSpPr>
          <p:nvPr>
            <p:ph idx="1"/>
          </p:nvPr>
        </p:nvSpPr>
        <p:spPr/>
        <p:txBody>
          <a:bodyPr/>
          <a:lstStyle/>
          <a:p>
            <a:r>
              <a:rPr lang="en-US" altLang="en-US"/>
              <a:t>Kekuatan:</a:t>
            </a:r>
          </a:p>
          <a:p>
            <a:pPr lvl="1"/>
            <a:r>
              <a:rPr lang="en-US" altLang="en-US"/>
              <a:t>Mudah diimplementasi </a:t>
            </a:r>
          </a:p>
          <a:p>
            <a:pPr lvl="1"/>
            <a:r>
              <a:rPr lang="en-US" altLang="en-US"/>
              <a:t>Memberikan hasil yang baik untuk banyak kasus</a:t>
            </a:r>
          </a:p>
          <a:p>
            <a:r>
              <a:rPr lang="en-US" altLang="en-US"/>
              <a:t>Kelemahan:</a:t>
            </a:r>
          </a:p>
          <a:p>
            <a:pPr lvl="1"/>
            <a:r>
              <a:rPr lang="en-US" altLang="en-US"/>
              <a:t>Harus mengasumsi bahwa antar fitur tidak terkait (</a:t>
            </a:r>
            <a:r>
              <a:rPr lang="en-US" altLang="en-US" i="1"/>
              <a:t>independent) Dalam realita, </a:t>
            </a:r>
            <a:r>
              <a:rPr lang="en-US" altLang="en-US"/>
              <a:t>keterkaitan itu ada</a:t>
            </a:r>
          </a:p>
          <a:p>
            <a:pPr lvl="1"/>
            <a:r>
              <a:rPr lang="en-US" altLang="en-US"/>
              <a:t>Keterkaitan tersebut tidak dapat dimodelkan oleh Naïve Bayesian Classifier</a:t>
            </a:r>
          </a:p>
        </p:txBody>
      </p:sp>
      <p:sp>
        <p:nvSpPr>
          <p:cNvPr id="2" name="Footer Placeholder 1">
            <a:extLst>
              <a:ext uri="{FF2B5EF4-FFF2-40B4-BE49-F238E27FC236}">
                <a16:creationId xmlns:a16="http://schemas.microsoft.com/office/drawing/2014/main" id="{BF192F3C-9AB2-41D3-9633-32F63727D31B}"/>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77371A4F-CF26-4562-B53E-D2376D191644}"/>
              </a:ext>
            </a:extLst>
          </p:cNvPr>
          <p:cNvSpPr>
            <a:spLocks noGrp="1"/>
          </p:cNvSpPr>
          <p:nvPr>
            <p:ph type="sldNum" sz="quarter" idx="12"/>
          </p:nvPr>
        </p:nvSpPr>
        <p:spPr/>
        <p:txBody>
          <a:bodyPr/>
          <a:lstStyle/>
          <a:p>
            <a:fld id="{B5320983-B93A-4C18-A696-A1BD6BCC7EE9}" type="slidenum">
              <a:rPr lang="en-US" altLang="en-US" smtClean="0"/>
              <a:pPr/>
              <a:t>35</a:t>
            </a:fld>
            <a:endParaRPr lang="en-US" altLang="en-US"/>
          </a:p>
        </p:txBody>
      </p:sp>
    </p:spTree>
    <p:extLst>
      <p:ext uri="{BB962C8B-B14F-4D97-AF65-F5344CB8AC3E}">
        <p14:creationId xmlns:p14="http://schemas.microsoft.com/office/powerpoint/2010/main" val="3092175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FD75-94E4-4407-95E2-FD9B49E68E16}"/>
              </a:ext>
            </a:extLst>
          </p:cNvPr>
          <p:cNvSpPr>
            <a:spLocks noGrp="1"/>
          </p:cNvSpPr>
          <p:nvPr>
            <p:ph type="title"/>
          </p:nvPr>
        </p:nvSpPr>
        <p:spPr>
          <a:xfrm>
            <a:off x="457200" y="274638"/>
            <a:ext cx="8229600" cy="715962"/>
          </a:xfrm>
        </p:spPr>
        <p:txBody>
          <a:bodyPr rtlCol="0">
            <a:normAutofit fontScale="90000"/>
          </a:bodyPr>
          <a:lstStyle/>
          <a:p>
            <a:pPr fontAlgn="auto">
              <a:spcAft>
                <a:spcPts val="0"/>
              </a:spcAft>
              <a:defRPr/>
            </a:pPr>
            <a:r>
              <a:rPr lang="en-US" dirty="0" err="1">
                <a:solidFill>
                  <a:schemeClr val="bg1"/>
                </a:solidFill>
              </a:rPr>
              <a:t>Latihan</a:t>
            </a:r>
            <a:endParaRPr lang="en-US" dirty="0">
              <a:solidFill>
                <a:schemeClr val="bg1"/>
              </a:solidFill>
            </a:endParaRPr>
          </a:p>
        </p:txBody>
      </p:sp>
      <p:sp>
        <p:nvSpPr>
          <p:cNvPr id="3" name="Content Placeholder 2">
            <a:extLst>
              <a:ext uri="{FF2B5EF4-FFF2-40B4-BE49-F238E27FC236}">
                <a16:creationId xmlns:a16="http://schemas.microsoft.com/office/drawing/2014/main" id="{4FDEC85D-6EF0-4D09-A08C-C0BB753726C5}"/>
              </a:ext>
            </a:extLst>
          </p:cNvPr>
          <p:cNvSpPr>
            <a:spLocks noGrp="1"/>
          </p:cNvSpPr>
          <p:nvPr>
            <p:ph idx="1"/>
          </p:nvPr>
        </p:nvSpPr>
        <p:spPr>
          <a:xfrm>
            <a:off x="457200" y="1371600"/>
            <a:ext cx="8229600" cy="4984750"/>
          </a:xfrm>
        </p:spPr>
        <p:txBody>
          <a:bodyPr rtlCol="0">
            <a:normAutofit fontScale="85000" lnSpcReduction="20000"/>
          </a:bodyPr>
          <a:lstStyle/>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defRPr/>
            </a:pPr>
            <a:endParaRPr lang="en-US" dirty="0"/>
          </a:p>
          <a:p>
            <a:pPr fontAlgn="auto">
              <a:spcAft>
                <a:spcPts val="0"/>
              </a:spcAft>
              <a:buFont typeface="Arial" panose="020B0604020202020204" pitchFamily="34" charset="0"/>
              <a:buNone/>
              <a:defRPr/>
            </a:pPr>
            <a:endParaRPr lang="en-US" sz="2600" dirty="0"/>
          </a:p>
          <a:p>
            <a:pPr fontAlgn="auto">
              <a:spcAft>
                <a:spcPts val="0"/>
              </a:spcAft>
              <a:buFont typeface="Arial" panose="020B0604020202020204" pitchFamily="34" charset="0"/>
              <a:buNone/>
              <a:defRPr/>
            </a:pPr>
            <a:endParaRPr lang="en-US" sz="2600" dirty="0"/>
          </a:p>
          <a:p>
            <a:pPr algn="ctr" fontAlgn="auto">
              <a:spcAft>
                <a:spcPts val="0"/>
              </a:spcAft>
              <a:buFont typeface="Arial" panose="020B0604020202020204" pitchFamily="34" charset="0"/>
              <a:buNone/>
              <a:defRPr/>
            </a:pPr>
            <a:r>
              <a:rPr lang="en-US" sz="2600" dirty="0" err="1"/>
              <a:t>Tentukan</a:t>
            </a:r>
            <a:r>
              <a:rPr lang="en-US" sz="2600" dirty="0"/>
              <a:t> </a:t>
            </a:r>
            <a:r>
              <a:rPr lang="en-US" sz="2600" i="1" dirty="0">
                <a:solidFill>
                  <a:srgbClr val="FF0000"/>
                </a:solidFill>
              </a:rPr>
              <a:t>class</a:t>
            </a:r>
            <a:r>
              <a:rPr lang="en-US" sz="2600" dirty="0">
                <a:solidFill>
                  <a:srgbClr val="FF0000"/>
                </a:solidFill>
              </a:rPr>
              <a:t> </a:t>
            </a:r>
            <a:r>
              <a:rPr lang="en-US" sz="2600" i="1" dirty="0">
                <a:solidFill>
                  <a:srgbClr val="FF0000"/>
                </a:solidFill>
              </a:rPr>
              <a:t>label</a:t>
            </a:r>
            <a:r>
              <a:rPr lang="en-US" sz="2600" dirty="0"/>
              <a:t> </a:t>
            </a:r>
            <a:r>
              <a:rPr lang="en-US" sz="2600" dirty="0" err="1"/>
              <a:t>dari</a:t>
            </a:r>
            <a:r>
              <a:rPr lang="en-US" sz="2600" dirty="0"/>
              <a:t> </a:t>
            </a:r>
            <a:r>
              <a:rPr lang="en-US" sz="2600" dirty="0">
                <a:solidFill>
                  <a:srgbClr val="00B050"/>
                </a:solidFill>
              </a:rPr>
              <a:t>X</a:t>
            </a:r>
            <a:r>
              <a:rPr lang="en-US" sz="2600" dirty="0"/>
              <a:t>:</a:t>
            </a:r>
          </a:p>
          <a:p>
            <a:pPr algn="ctr" fontAlgn="auto">
              <a:spcAft>
                <a:spcPts val="0"/>
              </a:spcAft>
              <a:buFont typeface="Arial" panose="020B0604020202020204" pitchFamily="34" charset="0"/>
              <a:buNone/>
              <a:defRPr/>
            </a:pPr>
            <a:r>
              <a:rPr lang="en-US" sz="2600" dirty="0"/>
              <a:t>X =(Outlook=</a:t>
            </a:r>
            <a:r>
              <a:rPr lang="en-US" sz="2600" dirty="0" err="1"/>
              <a:t>Rainy,Temperature</a:t>
            </a:r>
            <a:r>
              <a:rPr lang="en-US" sz="2600" dirty="0"/>
              <a:t>=Cool, Humidity=High, Windy=False)</a:t>
            </a:r>
          </a:p>
        </p:txBody>
      </p:sp>
      <p:graphicFrame>
        <p:nvGraphicFramePr>
          <p:cNvPr id="6" name="Table 5">
            <a:extLst>
              <a:ext uri="{FF2B5EF4-FFF2-40B4-BE49-F238E27FC236}">
                <a16:creationId xmlns:a16="http://schemas.microsoft.com/office/drawing/2014/main" id="{DD546E1E-5506-49C6-83A9-4B7BF43ADA01}"/>
              </a:ext>
            </a:extLst>
          </p:cNvPr>
          <p:cNvGraphicFramePr>
            <a:graphicFrameLocks noGrp="1"/>
          </p:cNvGraphicFramePr>
          <p:nvPr>
            <p:extLst>
              <p:ext uri="{D42A27DB-BD31-4B8C-83A1-F6EECF244321}">
                <p14:modId xmlns:p14="http://schemas.microsoft.com/office/powerpoint/2010/main" val="1765415462"/>
              </p:ext>
            </p:extLst>
          </p:nvPr>
        </p:nvGraphicFramePr>
        <p:xfrm>
          <a:off x="1142999" y="1395573"/>
          <a:ext cx="6477001" cy="3886200"/>
        </p:xfrm>
        <a:graphic>
          <a:graphicData uri="http://schemas.openxmlformats.org/drawingml/2006/table">
            <a:tbl>
              <a:tblPr/>
              <a:tblGrid>
                <a:gridCol w="364657">
                  <a:extLst>
                    <a:ext uri="{9D8B030D-6E8A-4147-A177-3AD203B41FA5}">
                      <a16:colId xmlns:a16="http://schemas.microsoft.com/office/drawing/2014/main" val="20000"/>
                    </a:ext>
                  </a:extLst>
                </a:gridCol>
                <a:gridCol w="1319710">
                  <a:extLst>
                    <a:ext uri="{9D8B030D-6E8A-4147-A177-3AD203B41FA5}">
                      <a16:colId xmlns:a16="http://schemas.microsoft.com/office/drawing/2014/main" val="20001"/>
                    </a:ext>
                  </a:extLst>
                </a:gridCol>
                <a:gridCol w="1771190">
                  <a:extLst>
                    <a:ext uri="{9D8B030D-6E8A-4147-A177-3AD203B41FA5}">
                      <a16:colId xmlns:a16="http://schemas.microsoft.com/office/drawing/2014/main" val="20002"/>
                    </a:ext>
                  </a:extLst>
                </a:gridCol>
                <a:gridCol w="1337076">
                  <a:extLst>
                    <a:ext uri="{9D8B030D-6E8A-4147-A177-3AD203B41FA5}">
                      <a16:colId xmlns:a16="http://schemas.microsoft.com/office/drawing/2014/main" val="20003"/>
                    </a:ext>
                  </a:extLst>
                </a:gridCol>
                <a:gridCol w="937689">
                  <a:extLst>
                    <a:ext uri="{9D8B030D-6E8A-4147-A177-3AD203B41FA5}">
                      <a16:colId xmlns:a16="http://schemas.microsoft.com/office/drawing/2014/main" val="20004"/>
                    </a:ext>
                  </a:extLst>
                </a:gridCol>
                <a:gridCol w="746679">
                  <a:extLst>
                    <a:ext uri="{9D8B030D-6E8A-4147-A177-3AD203B41FA5}">
                      <a16:colId xmlns:a16="http://schemas.microsoft.com/office/drawing/2014/main" val="20005"/>
                    </a:ext>
                  </a:extLst>
                </a:gridCol>
              </a:tblGrid>
              <a:tr h="259080">
                <a:tc>
                  <a:txBody>
                    <a:bodyPr/>
                    <a:lstStyle/>
                    <a:p>
                      <a:pPr algn="ctr" fontAlgn="b"/>
                      <a:r>
                        <a:rPr lang="en-US" sz="1400" b="0" i="0" u="none" strike="noStrike">
                          <a:solidFill>
                            <a:srgbClr val="000000"/>
                          </a:solidFill>
                          <a:latin typeface="Times New Roman"/>
                        </a:rPr>
                        <a:t>ID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OUTLOOK</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TEMPERATUR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HUMIDITY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WINDY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PLAY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0"/>
                  </a:ext>
                </a:extLst>
              </a:tr>
              <a:tr h="259080">
                <a:tc>
                  <a:txBody>
                    <a:bodyPr/>
                    <a:lstStyle/>
                    <a:p>
                      <a:pPr algn="ctr" fontAlgn="b"/>
                      <a:r>
                        <a:rPr lang="en-US" sz="1400" b="0" i="0" u="none" strike="noStrike">
                          <a:solidFill>
                            <a:srgbClr val="000000"/>
                          </a:solidFill>
                          <a:latin typeface="Times New Roman"/>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Sunny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Hot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59080">
                <a:tc>
                  <a:txBody>
                    <a:bodyPr/>
                    <a:lstStyle/>
                    <a:p>
                      <a:pPr algn="ctr" fontAlgn="b"/>
                      <a:r>
                        <a:rPr lang="en-US" sz="1400" b="0" i="0" u="none" strike="noStrike">
                          <a:solidFill>
                            <a:srgbClr val="000000"/>
                          </a:solidFill>
                          <a:latin typeface="Times New Roman"/>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Sunny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2"/>
                  </a:ext>
                </a:extLst>
              </a:tr>
              <a:tr h="259080">
                <a:tc>
                  <a:txBody>
                    <a:bodyPr/>
                    <a:lstStyle/>
                    <a:p>
                      <a:pPr algn="ctr" fontAlgn="b"/>
                      <a:r>
                        <a:rPr lang="en-US" sz="1400" b="0" i="0" u="none" strike="noStrike">
                          <a:solidFill>
                            <a:srgbClr val="000000"/>
                          </a:solidFill>
                          <a:latin typeface="Times New Roman"/>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Cloudy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Hot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9080">
                <a:tc>
                  <a:txBody>
                    <a:bodyPr/>
                    <a:lstStyle/>
                    <a:p>
                      <a:pPr algn="ctr" fontAlgn="b"/>
                      <a:r>
                        <a:rPr lang="en-US" sz="1400" b="0" i="0" u="none" strike="noStrike">
                          <a:solidFill>
                            <a:srgbClr val="000000"/>
                          </a:solidFill>
                          <a:latin typeface="Times New Roman"/>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Rainy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4"/>
                  </a:ext>
                </a:extLst>
              </a:tr>
              <a:tr h="259080">
                <a:tc>
                  <a:txBody>
                    <a:bodyPr/>
                    <a:lstStyle/>
                    <a:p>
                      <a:pPr algn="ctr" fontAlgn="b"/>
                      <a:r>
                        <a:rPr lang="en-US" sz="1400" b="0" i="0" u="none" strike="noStrike">
                          <a:solidFill>
                            <a:srgbClr val="000000"/>
                          </a:solidFill>
                          <a:latin typeface="Times New Roman"/>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Rainy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Cool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9080">
                <a:tc>
                  <a:txBody>
                    <a:bodyPr/>
                    <a:lstStyle/>
                    <a:p>
                      <a:pPr algn="ctr" fontAlgn="b"/>
                      <a:r>
                        <a:rPr lang="en-US" sz="1400" b="0" i="0" u="none" strike="noStrike">
                          <a:solidFill>
                            <a:srgbClr val="000000"/>
                          </a:solidFill>
                          <a:latin typeface="Times New Roman"/>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Rainy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Cool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6"/>
                  </a:ext>
                </a:extLst>
              </a:tr>
              <a:tr h="259080">
                <a:tc>
                  <a:txBody>
                    <a:bodyPr/>
                    <a:lstStyle/>
                    <a:p>
                      <a:pPr algn="ctr" fontAlgn="b"/>
                      <a:r>
                        <a:rPr lang="en-US" sz="1400" b="0" i="0" u="none" strike="noStrike">
                          <a:solidFill>
                            <a:srgbClr val="000000"/>
                          </a:solidFill>
                          <a:latin typeface="Times New Roman"/>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Cloudy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Cool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59080">
                <a:tc>
                  <a:txBody>
                    <a:bodyPr/>
                    <a:lstStyle/>
                    <a:p>
                      <a:pPr algn="ctr" fontAlgn="b"/>
                      <a:r>
                        <a:rPr lang="en-US" sz="1400" b="0" i="0" u="none" strike="noStrike">
                          <a:solidFill>
                            <a:srgbClr val="000000"/>
                          </a:solidFill>
                          <a:latin typeface="Times New Roman"/>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Sunny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08"/>
                  </a:ext>
                </a:extLst>
              </a:tr>
              <a:tr h="259080">
                <a:tc>
                  <a:txBody>
                    <a:bodyPr/>
                    <a:lstStyle/>
                    <a:p>
                      <a:pPr algn="ctr" fontAlgn="b"/>
                      <a:r>
                        <a:rPr lang="en-US" sz="1400" b="0" i="0" u="none" strike="noStrike">
                          <a:solidFill>
                            <a:srgbClr val="000000"/>
                          </a:solidFill>
                          <a:latin typeface="Times New Roman"/>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Sunny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Cool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59080">
                <a:tc>
                  <a:txBody>
                    <a:bodyPr/>
                    <a:lstStyle/>
                    <a:p>
                      <a:pPr algn="ctr" fontAlgn="b"/>
                      <a:r>
                        <a:rPr lang="en-US" sz="1400" b="0" i="0" u="none" strike="noStrike">
                          <a:solidFill>
                            <a:srgbClr val="000000"/>
                          </a:solidFill>
                          <a:latin typeface="Times New Roman"/>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Rainy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0"/>
                  </a:ext>
                </a:extLst>
              </a:tr>
              <a:tr h="259080">
                <a:tc>
                  <a:txBody>
                    <a:bodyPr/>
                    <a:lstStyle/>
                    <a:p>
                      <a:pPr algn="ctr" fontAlgn="b"/>
                      <a:r>
                        <a:rPr lang="en-US" sz="1400" b="0" i="0" u="none" strike="noStrike">
                          <a:solidFill>
                            <a:srgbClr val="000000"/>
                          </a:solidFill>
                          <a:latin typeface="Times New Roman"/>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Sunny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59080">
                <a:tc>
                  <a:txBody>
                    <a:bodyPr/>
                    <a:lstStyle/>
                    <a:p>
                      <a:pPr algn="ctr" fontAlgn="b"/>
                      <a:r>
                        <a:rPr lang="en-US" sz="1400" b="0" i="0" u="none" strike="noStrike">
                          <a:solidFill>
                            <a:srgbClr val="000000"/>
                          </a:solidFill>
                          <a:latin typeface="Times New Roman"/>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Cloudy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2"/>
                  </a:ext>
                </a:extLst>
              </a:tr>
              <a:tr h="259080">
                <a:tc>
                  <a:txBody>
                    <a:bodyPr/>
                    <a:lstStyle/>
                    <a:p>
                      <a:pPr algn="ctr" fontAlgn="b"/>
                      <a:r>
                        <a:rPr lang="en-US" sz="1400" b="0" i="0" u="none" strike="noStrike">
                          <a:solidFill>
                            <a:srgbClr val="000000"/>
                          </a:solidFill>
                          <a:latin typeface="Times New Roman"/>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Cloudy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Hot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Normal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FALSE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Times New Roman"/>
                        </a:rPr>
                        <a:t>YES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9080">
                <a:tc>
                  <a:txBody>
                    <a:bodyPr/>
                    <a:lstStyle/>
                    <a:p>
                      <a:pPr algn="ctr" fontAlgn="b"/>
                      <a:r>
                        <a:rPr lang="en-US" sz="1400" b="0" i="0" u="none" strike="noStrike">
                          <a:solidFill>
                            <a:srgbClr val="000000"/>
                          </a:solidFill>
                          <a:latin typeface="Times New Roman"/>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Rainy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Mild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High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a:solidFill>
                            <a:srgbClr val="000000"/>
                          </a:solidFill>
                          <a:latin typeface="Times New Roman"/>
                        </a:rPr>
                        <a:t>TRUE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1400" b="0" i="0" u="none" strike="noStrike" dirty="0">
                          <a:solidFill>
                            <a:srgbClr val="000000"/>
                          </a:solidFill>
                          <a:latin typeface="Times New Roman"/>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014"/>
                  </a:ext>
                </a:extLst>
              </a:tr>
            </a:tbl>
          </a:graphicData>
        </a:graphic>
      </p:graphicFrame>
      <p:sp>
        <p:nvSpPr>
          <p:cNvPr id="4" name="Footer Placeholder 3">
            <a:extLst>
              <a:ext uri="{FF2B5EF4-FFF2-40B4-BE49-F238E27FC236}">
                <a16:creationId xmlns:a16="http://schemas.microsoft.com/office/drawing/2014/main" id="{2EBFD34F-3A96-453B-84A1-75D79DEFB244}"/>
              </a:ext>
            </a:extLst>
          </p:cNvPr>
          <p:cNvSpPr>
            <a:spLocks noGrp="1"/>
          </p:cNvSpPr>
          <p:nvPr>
            <p:ph type="ftr" sz="quarter" idx="11"/>
          </p:nvPr>
        </p:nvSpPr>
        <p:spPr/>
        <p:txBody>
          <a:bodyPr/>
          <a:lstStyle/>
          <a:p>
            <a:pPr>
              <a:defRPr/>
            </a:pPr>
            <a:r>
              <a:rPr lang="en-US"/>
              <a:t>Data Mining</a:t>
            </a:r>
          </a:p>
        </p:txBody>
      </p:sp>
      <p:sp>
        <p:nvSpPr>
          <p:cNvPr id="5" name="Slide Number Placeholder 4">
            <a:extLst>
              <a:ext uri="{FF2B5EF4-FFF2-40B4-BE49-F238E27FC236}">
                <a16:creationId xmlns:a16="http://schemas.microsoft.com/office/drawing/2014/main" id="{E3906AC2-B2AC-48C8-B5DF-3AFF91B1395A}"/>
              </a:ext>
            </a:extLst>
          </p:cNvPr>
          <p:cNvSpPr>
            <a:spLocks noGrp="1"/>
          </p:cNvSpPr>
          <p:nvPr>
            <p:ph type="sldNum" sz="quarter" idx="12"/>
          </p:nvPr>
        </p:nvSpPr>
        <p:spPr/>
        <p:txBody>
          <a:bodyPr/>
          <a:lstStyle/>
          <a:p>
            <a:fld id="{B5320983-B93A-4C18-A696-A1BD6BCC7EE9}" type="slidenum">
              <a:rPr lang="en-US" altLang="en-US" smtClean="0"/>
              <a:pPr/>
              <a:t>36</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52107D9-B282-4494-8534-E62465093BAE}"/>
              </a:ext>
            </a:extLst>
          </p:cNvPr>
          <p:cNvSpPr>
            <a:spLocks noGrp="1"/>
          </p:cNvSpPr>
          <p:nvPr>
            <p:ph type="title"/>
          </p:nvPr>
        </p:nvSpPr>
        <p:spPr/>
        <p:txBody>
          <a:bodyPr/>
          <a:lstStyle/>
          <a:p>
            <a:r>
              <a:rPr lang="en-US" altLang="en-US" sz="4000" dirty="0" err="1">
                <a:solidFill>
                  <a:schemeClr val="bg1"/>
                </a:solidFill>
              </a:rPr>
              <a:t>Klasifikasi</a:t>
            </a:r>
            <a:r>
              <a:rPr lang="en-US" altLang="en-US" sz="4000" dirty="0">
                <a:solidFill>
                  <a:schemeClr val="bg1"/>
                </a:solidFill>
              </a:rPr>
              <a:t> </a:t>
            </a:r>
            <a:r>
              <a:rPr lang="en-US" altLang="en-US" sz="4000" dirty="0" err="1">
                <a:solidFill>
                  <a:schemeClr val="bg1"/>
                </a:solidFill>
              </a:rPr>
              <a:t>memerlukan</a:t>
            </a:r>
            <a:r>
              <a:rPr lang="en-US" altLang="en-US" sz="4000" dirty="0">
                <a:solidFill>
                  <a:schemeClr val="bg1"/>
                </a:solidFill>
              </a:rPr>
              <a:t> Training Set</a:t>
            </a:r>
          </a:p>
        </p:txBody>
      </p:sp>
      <p:sp>
        <p:nvSpPr>
          <p:cNvPr id="5123" name="Content Placeholder 2">
            <a:extLst>
              <a:ext uri="{FF2B5EF4-FFF2-40B4-BE49-F238E27FC236}">
                <a16:creationId xmlns:a16="http://schemas.microsoft.com/office/drawing/2014/main" id="{637A90F4-8455-4513-99FA-3B008181C634}"/>
              </a:ext>
            </a:extLst>
          </p:cNvPr>
          <p:cNvSpPr>
            <a:spLocks noGrp="1"/>
          </p:cNvSpPr>
          <p:nvPr>
            <p:ph idx="1"/>
          </p:nvPr>
        </p:nvSpPr>
        <p:spPr/>
        <p:txBody>
          <a:bodyPr/>
          <a:lstStyle/>
          <a:p>
            <a:r>
              <a:rPr lang="en-US" altLang="en-US"/>
              <a:t>Klasifikasi adalah proses pembelajaran secara terbimbing (</a:t>
            </a:r>
            <a:r>
              <a:rPr lang="en-US" altLang="en-US" b="1" i="1">
                <a:solidFill>
                  <a:srgbClr val="FF0000"/>
                </a:solidFill>
              </a:rPr>
              <a:t>supervised learning</a:t>
            </a:r>
            <a:r>
              <a:rPr lang="en-US" altLang="en-US" i="1"/>
              <a:t>)</a:t>
            </a:r>
          </a:p>
          <a:p>
            <a:r>
              <a:rPr lang="en-US" altLang="en-US"/>
              <a:t>Untuk melakukan klasifikasi, dibutuhkan </a:t>
            </a:r>
            <a:r>
              <a:rPr lang="en-US" altLang="en-US" b="1" i="1">
                <a:solidFill>
                  <a:srgbClr val="FF0000"/>
                </a:solidFill>
              </a:rPr>
              <a:t>training set</a:t>
            </a:r>
            <a:r>
              <a:rPr lang="en-US" altLang="en-US"/>
              <a:t> sebagai data pembelajaran</a:t>
            </a:r>
          </a:p>
          <a:p>
            <a:r>
              <a:rPr lang="en-US" altLang="en-US"/>
              <a:t>Setiap </a:t>
            </a:r>
            <a:r>
              <a:rPr lang="en-US" altLang="en-US" b="1">
                <a:solidFill>
                  <a:srgbClr val="00B050"/>
                </a:solidFill>
              </a:rPr>
              <a:t>sampel</a:t>
            </a:r>
            <a:r>
              <a:rPr lang="en-US" altLang="en-US"/>
              <a:t> dari training set memiliki </a:t>
            </a:r>
            <a:r>
              <a:rPr lang="en-US" altLang="en-US" b="1">
                <a:solidFill>
                  <a:srgbClr val="FF0000"/>
                </a:solidFill>
              </a:rPr>
              <a:t>atribut</a:t>
            </a:r>
            <a:r>
              <a:rPr lang="en-US" altLang="en-US"/>
              <a:t> dan </a:t>
            </a:r>
            <a:r>
              <a:rPr lang="en-US" altLang="en-US" b="1" i="1">
                <a:solidFill>
                  <a:srgbClr val="FF0000"/>
                </a:solidFill>
              </a:rPr>
              <a:t>class label</a:t>
            </a:r>
          </a:p>
        </p:txBody>
      </p:sp>
      <p:sp>
        <p:nvSpPr>
          <p:cNvPr id="2" name="Footer Placeholder 1">
            <a:extLst>
              <a:ext uri="{FF2B5EF4-FFF2-40B4-BE49-F238E27FC236}">
                <a16:creationId xmlns:a16="http://schemas.microsoft.com/office/drawing/2014/main" id="{9C31B3BE-73BE-4125-8258-78DDF3E0EFC6}"/>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587C6159-DB11-42C7-B5D9-BA278168EA42}"/>
              </a:ext>
            </a:extLst>
          </p:cNvPr>
          <p:cNvSpPr>
            <a:spLocks noGrp="1"/>
          </p:cNvSpPr>
          <p:nvPr>
            <p:ph type="sldNum" sz="quarter" idx="12"/>
          </p:nvPr>
        </p:nvSpPr>
        <p:spPr/>
        <p:txBody>
          <a:bodyPr/>
          <a:lstStyle/>
          <a:p>
            <a:fld id="{B5320983-B93A-4C18-A696-A1BD6BCC7EE9}"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7A8DC76-0BD4-4862-8CAC-7CD74F15E902}"/>
              </a:ext>
            </a:extLst>
          </p:cNvPr>
          <p:cNvSpPr>
            <a:spLocks noGrp="1"/>
          </p:cNvSpPr>
          <p:nvPr>
            <p:ph type="title"/>
          </p:nvPr>
        </p:nvSpPr>
        <p:spPr/>
        <p:txBody>
          <a:bodyPr/>
          <a:lstStyle/>
          <a:p>
            <a:r>
              <a:rPr lang="en-US" altLang="en-US">
                <a:solidFill>
                  <a:schemeClr val="bg1"/>
                </a:solidFill>
              </a:rPr>
              <a:t>Dua Tahapan Klasifikasi</a:t>
            </a:r>
          </a:p>
        </p:txBody>
      </p:sp>
      <p:sp>
        <p:nvSpPr>
          <p:cNvPr id="6147" name="Content Placeholder 2">
            <a:extLst>
              <a:ext uri="{FF2B5EF4-FFF2-40B4-BE49-F238E27FC236}">
                <a16:creationId xmlns:a16="http://schemas.microsoft.com/office/drawing/2014/main" id="{C79CB7E5-43A5-4AE9-81AB-6D123324B7F5}"/>
              </a:ext>
            </a:extLst>
          </p:cNvPr>
          <p:cNvSpPr>
            <a:spLocks noGrp="1"/>
          </p:cNvSpPr>
          <p:nvPr>
            <p:ph idx="1"/>
          </p:nvPr>
        </p:nvSpPr>
        <p:spPr>
          <a:xfrm>
            <a:off x="457200" y="1371600"/>
            <a:ext cx="8229600" cy="4754563"/>
          </a:xfrm>
        </p:spPr>
        <p:txBody>
          <a:bodyPr/>
          <a:lstStyle/>
          <a:p>
            <a:r>
              <a:rPr lang="en-US" altLang="en-US" b="1" i="1"/>
              <a:t>Learning </a:t>
            </a:r>
            <a:r>
              <a:rPr lang="en-US" altLang="en-US" b="1"/>
              <a:t>(</a:t>
            </a:r>
            <a:r>
              <a:rPr lang="en-US" altLang="en-US" b="1" i="1"/>
              <a:t>training</a:t>
            </a:r>
            <a:r>
              <a:rPr lang="en-US" altLang="en-US" b="1"/>
              <a:t>): </a:t>
            </a:r>
          </a:p>
          <a:p>
            <a:pPr>
              <a:buFont typeface="Arial" panose="020B0604020202020204" pitchFamily="34" charset="0"/>
              <a:buNone/>
            </a:pPr>
            <a:r>
              <a:rPr lang="en-US" altLang="en-US" b="1"/>
              <a:t> 	</a:t>
            </a:r>
            <a:r>
              <a:rPr lang="en-US" altLang="en-US"/>
              <a:t>Pembelajaran menggunakan </a:t>
            </a:r>
            <a:r>
              <a:rPr lang="en-US" altLang="en-US" b="1">
                <a:solidFill>
                  <a:srgbClr val="00B050"/>
                </a:solidFill>
              </a:rPr>
              <a:t>data training</a:t>
            </a:r>
            <a:r>
              <a:rPr lang="en-US" altLang="en-US"/>
              <a:t> (untuk </a:t>
            </a:r>
            <a:r>
              <a:rPr lang="en-US" altLang="en-US" b="1" i="1">
                <a:solidFill>
                  <a:srgbClr val="FF0000"/>
                </a:solidFill>
              </a:rPr>
              <a:t>Naïve Bayesian Classifier</a:t>
            </a:r>
            <a:r>
              <a:rPr lang="en-US" altLang="en-US"/>
              <a:t>, </a:t>
            </a:r>
            <a:r>
              <a:rPr lang="en-US" altLang="en-US" b="1">
                <a:solidFill>
                  <a:srgbClr val="00B050"/>
                </a:solidFill>
              </a:rPr>
              <a:t>nilai probabilitas </a:t>
            </a:r>
            <a:r>
              <a:rPr lang="en-US" altLang="en-US"/>
              <a:t>dihitung dalam proses pembelajaran)</a:t>
            </a:r>
          </a:p>
          <a:p>
            <a:r>
              <a:rPr lang="en-US" altLang="en-US" b="1"/>
              <a:t>Testing: </a:t>
            </a:r>
          </a:p>
          <a:p>
            <a:pPr>
              <a:buFont typeface="Arial" panose="020B0604020202020204" pitchFamily="34" charset="0"/>
              <a:buNone/>
            </a:pPr>
            <a:r>
              <a:rPr lang="en-US" altLang="en-US" b="1"/>
              <a:t>	</a:t>
            </a:r>
            <a:r>
              <a:rPr lang="en-US" altLang="en-US"/>
              <a:t>Menguji model menggunakan data testing</a:t>
            </a:r>
          </a:p>
          <a:p>
            <a:pPr>
              <a:buFont typeface="Arial" panose="020B0604020202020204" pitchFamily="34" charset="0"/>
              <a:buNone/>
            </a:pPr>
            <a:r>
              <a:rPr lang="en-US" altLang="en-US" sz="1400" i="1"/>
              <a:t>						Sumber: Bing Liu, Web Data Mining</a:t>
            </a:r>
            <a:endParaRPr lang="en-US" altLang="en-US" sz="1400"/>
          </a:p>
        </p:txBody>
      </p:sp>
      <p:pic>
        <p:nvPicPr>
          <p:cNvPr id="6148" name="Picture 2">
            <a:extLst>
              <a:ext uri="{FF2B5EF4-FFF2-40B4-BE49-F238E27FC236}">
                <a16:creationId xmlns:a16="http://schemas.microsoft.com/office/drawing/2014/main" id="{CC28299E-5FC8-4ED2-8832-FA996F5699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99088"/>
            <a:ext cx="7086600"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473ECF2C-5BAF-4068-ACB8-FF479BBBF157}"/>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48934E66-0B2F-4EF2-943C-702A8D42CD75}"/>
              </a:ext>
            </a:extLst>
          </p:cNvPr>
          <p:cNvSpPr>
            <a:spLocks noGrp="1"/>
          </p:cNvSpPr>
          <p:nvPr>
            <p:ph type="sldNum" sz="quarter" idx="12"/>
          </p:nvPr>
        </p:nvSpPr>
        <p:spPr/>
        <p:txBody>
          <a:bodyPr/>
          <a:lstStyle/>
          <a:p>
            <a:fld id="{B5320983-B93A-4C18-A696-A1BD6BCC7EE9}"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A4C068AB-4404-4DF4-AE73-2DE879F9E56B}"/>
              </a:ext>
            </a:extLst>
          </p:cNvPr>
          <p:cNvSpPr>
            <a:spLocks noGrp="1"/>
          </p:cNvSpPr>
          <p:nvPr>
            <p:ph type="title"/>
          </p:nvPr>
        </p:nvSpPr>
        <p:spPr/>
        <p:txBody>
          <a:bodyPr/>
          <a:lstStyle/>
          <a:p>
            <a:r>
              <a:rPr lang="en-US" altLang="en-US">
                <a:solidFill>
                  <a:schemeClr val="bg1"/>
                </a:solidFill>
              </a:rPr>
              <a:t>Akurasi</a:t>
            </a:r>
          </a:p>
        </p:txBody>
      </p:sp>
      <p:sp>
        <p:nvSpPr>
          <p:cNvPr id="7171" name="Content Placeholder 2">
            <a:extLst>
              <a:ext uri="{FF2B5EF4-FFF2-40B4-BE49-F238E27FC236}">
                <a16:creationId xmlns:a16="http://schemas.microsoft.com/office/drawing/2014/main" id="{49290CBB-D173-4ED7-BD23-4FBE5694EA7A}"/>
              </a:ext>
            </a:extLst>
          </p:cNvPr>
          <p:cNvSpPr>
            <a:spLocks noGrp="1"/>
          </p:cNvSpPr>
          <p:nvPr>
            <p:ph idx="1"/>
          </p:nvPr>
        </p:nvSpPr>
        <p:spPr/>
        <p:txBody>
          <a:bodyPr/>
          <a:lstStyle/>
          <a:p>
            <a:pPr>
              <a:buFont typeface="Arial" panose="020B0604020202020204" pitchFamily="34" charset="0"/>
              <a:buNone/>
            </a:pPr>
            <a:r>
              <a:rPr lang="en-US" altLang="en-US"/>
              <a:t>Akurasi =   </a:t>
            </a:r>
            <a:r>
              <a:rPr lang="en-US" altLang="en-US" u="sng"/>
              <a:t>Jml Prediksi Yang Benar_____ </a:t>
            </a:r>
          </a:p>
          <a:p>
            <a:pPr>
              <a:buFont typeface="Arial" panose="020B0604020202020204" pitchFamily="34" charset="0"/>
              <a:buNone/>
            </a:pPr>
            <a:r>
              <a:rPr lang="en-US" altLang="en-US"/>
              <a:t>                   Jml Prediksi keseluruhan</a:t>
            </a:r>
          </a:p>
          <a:p>
            <a:pPr>
              <a:buFont typeface="Arial" panose="020B0604020202020204" pitchFamily="34" charset="0"/>
              <a:buNone/>
            </a:pPr>
            <a:endParaRPr lang="en-US" altLang="en-US"/>
          </a:p>
          <a:p>
            <a:pPr>
              <a:buFont typeface="Arial" panose="020B0604020202020204" pitchFamily="34" charset="0"/>
              <a:buNone/>
            </a:pPr>
            <a:r>
              <a:rPr lang="en-US" altLang="en-US"/>
              <a:t>Error =      </a:t>
            </a:r>
            <a:r>
              <a:rPr lang="en-US" altLang="en-US" u="sng"/>
              <a:t>Jml Prediksi Yang Salah_____ </a:t>
            </a:r>
          </a:p>
          <a:p>
            <a:pPr>
              <a:buFont typeface="Arial" panose="020B0604020202020204" pitchFamily="34" charset="0"/>
              <a:buNone/>
            </a:pPr>
            <a:r>
              <a:rPr lang="en-US" altLang="en-US"/>
              <a:t>                   Jml Prediksi keseluruhan</a:t>
            </a:r>
          </a:p>
          <a:p>
            <a:pPr>
              <a:buFont typeface="Arial" panose="020B0604020202020204" pitchFamily="34" charset="0"/>
              <a:buNone/>
            </a:pPr>
            <a:endParaRPr lang="en-US" altLang="en-US"/>
          </a:p>
          <a:p>
            <a:pPr>
              <a:buFont typeface="Arial" panose="020B0604020202020204" pitchFamily="34" charset="0"/>
              <a:buNone/>
            </a:pPr>
            <a:endParaRPr lang="en-US" altLang="en-US"/>
          </a:p>
        </p:txBody>
      </p:sp>
      <p:sp>
        <p:nvSpPr>
          <p:cNvPr id="2" name="Footer Placeholder 1">
            <a:extLst>
              <a:ext uri="{FF2B5EF4-FFF2-40B4-BE49-F238E27FC236}">
                <a16:creationId xmlns:a16="http://schemas.microsoft.com/office/drawing/2014/main" id="{12CAE72F-84DD-44D7-8A08-3A11EA8195E2}"/>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3728D8C3-2B1A-490E-A610-A05AD8C62664}"/>
              </a:ext>
            </a:extLst>
          </p:cNvPr>
          <p:cNvSpPr>
            <a:spLocks noGrp="1"/>
          </p:cNvSpPr>
          <p:nvPr>
            <p:ph type="sldNum" sz="quarter" idx="12"/>
          </p:nvPr>
        </p:nvSpPr>
        <p:spPr/>
        <p:txBody>
          <a:bodyPr/>
          <a:lstStyle/>
          <a:p>
            <a:fld id="{B5320983-B93A-4C18-A696-A1BD6BCC7EE9}"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3B0136A-933A-434E-BBFC-8BD638561FB9}"/>
              </a:ext>
            </a:extLst>
          </p:cNvPr>
          <p:cNvSpPr>
            <a:spLocks noGrp="1"/>
          </p:cNvSpPr>
          <p:nvPr>
            <p:ph type="title"/>
          </p:nvPr>
        </p:nvSpPr>
        <p:spPr/>
        <p:txBody>
          <a:bodyPr/>
          <a:lstStyle/>
          <a:p>
            <a:r>
              <a:rPr lang="en-US" altLang="en-US">
                <a:solidFill>
                  <a:schemeClr val="bg1"/>
                </a:solidFill>
              </a:rPr>
              <a:t>Teori Bayesian: Sebagai Dasar</a:t>
            </a:r>
          </a:p>
        </p:txBody>
      </p:sp>
      <p:sp>
        <p:nvSpPr>
          <p:cNvPr id="3" name="Content Placeholder 2">
            <a:extLst>
              <a:ext uri="{FF2B5EF4-FFF2-40B4-BE49-F238E27FC236}">
                <a16:creationId xmlns:a16="http://schemas.microsoft.com/office/drawing/2014/main" id="{46073DC2-10E2-4096-A46A-633C153E7DF2}"/>
              </a:ext>
            </a:extLst>
          </p:cNvPr>
          <p:cNvSpPr>
            <a:spLocks noGrp="1"/>
          </p:cNvSpPr>
          <p:nvPr>
            <p:ph idx="1"/>
          </p:nvPr>
        </p:nvSpPr>
        <p:spPr>
          <a:xfrm>
            <a:off x="457200" y="2971800"/>
            <a:ext cx="8229600" cy="3733800"/>
          </a:xfrm>
        </p:spPr>
        <p:txBody>
          <a:bodyPr rtlCol="0">
            <a:normAutofit fontScale="92500" lnSpcReduction="10000"/>
          </a:bodyPr>
          <a:lstStyle/>
          <a:p>
            <a:pPr fontAlgn="auto">
              <a:spcAft>
                <a:spcPts val="0"/>
              </a:spcAft>
              <a:defRPr/>
            </a:pPr>
            <a:r>
              <a:rPr lang="en-US" sz="2800" b="1" dirty="0">
                <a:solidFill>
                  <a:srgbClr val="FF0000"/>
                </a:solidFill>
              </a:rPr>
              <a:t>P</a:t>
            </a:r>
            <a:r>
              <a:rPr lang="en-US" sz="2800" dirty="0">
                <a:solidFill>
                  <a:srgbClr val="FF0000"/>
                </a:solidFill>
              </a:rPr>
              <a:t>(</a:t>
            </a:r>
            <a:r>
              <a:rPr lang="en-US" sz="2800" b="1" dirty="0">
                <a:solidFill>
                  <a:srgbClr val="00B050"/>
                </a:solidFill>
              </a:rPr>
              <a:t>H</a:t>
            </a:r>
            <a:r>
              <a:rPr lang="en-US" sz="2800" dirty="0">
                <a:solidFill>
                  <a:srgbClr val="FF0000"/>
                </a:solidFill>
              </a:rPr>
              <a:t>|</a:t>
            </a:r>
            <a:r>
              <a:rPr lang="en-US" sz="2800" b="1" dirty="0">
                <a:solidFill>
                  <a:srgbClr val="0070C0"/>
                </a:solidFill>
              </a:rPr>
              <a:t>X</a:t>
            </a:r>
            <a:r>
              <a:rPr lang="en-US" sz="2800" dirty="0">
                <a:solidFill>
                  <a:srgbClr val="FF0000"/>
                </a:solidFill>
              </a:rPr>
              <a:t>)</a:t>
            </a:r>
            <a:r>
              <a:rPr lang="en-US" sz="2800" dirty="0"/>
              <a:t>, </a:t>
            </a:r>
            <a:r>
              <a:rPr lang="en-US" sz="2800" dirty="0" err="1"/>
              <a:t>yaitu</a:t>
            </a:r>
            <a:r>
              <a:rPr lang="en-US" sz="2800" dirty="0"/>
              <a:t> </a:t>
            </a:r>
            <a:r>
              <a:rPr lang="en-US" sz="2800" dirty="0" err="1"/>
              <a:t>peluang</a:t>
            </a:r>
            <a:r>
              <a:rPr lang="en-US" sz="2800" dirty="0"/>
              <a:t> </a:t>
            </a:r>
            <a:r>
              <a:rPr lang="en-US" sz="2800" dirty="0" err="1"/>
              <a:t>hipotesa</a:t>
            </a:r>
            <a:r>
              <a:rPr lang="en-US" sz="2800" dirty="0"/>
              <a:t> </a:t>
            </a:r>
            <a:r>
              <a:rPr lang="en-US" sz="2800" b="1" dirty="0">
                <a:solidFill>
                  <a:srgbClr val="00B050"/>
                </a:solidFill>
              </a:rPr>
              <a:t>H</a:t>
            </a:r>
            <a:r>
              <a:rPr lang="en-US" sz="2800" dirty="0"/>
              <a:t> </a:t>
            </a:r>
            <a:r>
              <a:rPr lang="en-US" sz="2800" dirty="0" err="1"/>
              <a:t>berdasar</a:t>
            </a:r>
            <a:r>
              <a:rPr lang="en-US" sz="2800" dirty="0"/>
              <a:t> </a:t>
            </a:r>
            <a:r>
              <a:rPr lang="en-US" sz="2800" dirty="0" err="1"/>
              <a:t>kondisi</a:t>
            </a:r>
            <a:r>
              <a:rPr lang="en-US" sz="2800" dirty="0"/>
              <a:t> </a:t>
            </a:r>
            <a:r>
              <a:rPr lang="en-US" sz="2800" b="1" dirty="0">
                <a:solidFill>
                  <a:srgbClr val="0070C0"/>
                </a:solidFill>
              </a:rPr>
              <a:t>X</a:t>
            </a:r>
          </a:p>
          <a:p>
            <a:pPr fontAlgn="auto">
              <a:spcAft>
                <a:spcPts val="0"/>
              </a:spcAft>
              <a:defRPr/>
            </a:pPr>
            <a:r>
              <a:rPr lang="en-US" sz="2800" b="1" dirty="0">
                <a:solidFill>
                  <a:srgbClr val="0070C0"/>
                </a:solidFill>
              </a:rPr>
              <a:t>X</a:t>
            </a:r>
            <a:r>
              <a:rPr lang="en-US" sz="2800" dirty="0"/>
              <a:t>:data </a:t>
            </a:r>
            <a:r>
              <a:rPr lang="en-US" sz="2800" dirty="0" err="1"/>
              <a:t>sampel</a:t>
            </a:r>
            <a:r>
              <a:rPr lang="en-US" sz="2800" dirty="0"/>
              <a:t> </a:t>
            </a:r>
            <a:r>
              <a:rPr lang="en-US" sz="2800" dirty="0" err="1"/>
              <a:t>dengan</a:t>
            </a:r>
            <a:r>
              <a:rPr lang="en-US" sz="2800" dirty="0"/>
              <a:t> </a:t>
            </a:r>
            <a:r>
              <a:rPr lang="en-US" sz="2800" dirty="0" err="1"/>
              <a:t>kelas</a:t>
            </a:r>
            <a:r>
              <a:rPr lang="en-US" sz="2800" dirty="0"/>
              <a:t> (label) yang </a:t>
            </a:r>
            <a:r>
              <a:rPr lang="en-US" sz="2800" dirty="0" err="1"/>
              <a:t>tidak</a:t>
            </a:r>
            <a:r>
              <a:rPr lang="en-US" sz="2800" dirty="0"/>
              <a:t> </a:t>
            </a:r>
            <a:r>
              <a:rPr lang="en-US" sz="2800" dirty="0" err="1"/>
              <a:t>diketahui</a:t>
            </a:r>
            <a:r>
              <a:rPr lang="en-US" sz="2800" dirty="0"/>
              <a:t> </a:t>
            </a:r>
          </a:p>
          <a:p>
            <a:pPr fontAlgn="auto">
              <a:spcAft>
                <a:spcPts val="0"/>
              </a:spcAft>
              <a:defRPr/>
            </a:pPr>
            <a:r>
              <a:rPr lang="en-US" sz="2800" b="1" dirty="0">
                <a:solidFill>
                  <a:srgbClr val="00B050"/>
                </a:solidFill>
              </a:rPr>
              <a:t>H</a:t>
            </a:r>
            <a:r>
              <a:rPr lang="en-US" sz="2800" dirty="0"/>
              <a:t>:merupakan </a:t>
            </a:r>
            <a:r>
              <a:rPr lang="en-US" sz="2800" dirty="0" err="1"/>
              <a:t>hipotesa</a:t>
            </a:r>
            <a:r>
              <a:rPr lang="en-US" sz="2800" dirty="0"/>
              <a:t> </a:t>
            </a:r>
            <a:r>
              <a:rPr lang="en-US" sz="2800" dirty="0" err="1"/>
              <a:t>bahwa</a:t>
            </a:r>
            <a:r>
              <a:rPr lang="en-US" sz="2800" dirty="0"/>
              <a:t> </a:t>
            </a:r>
            <a:r>
              <a:rPr lang="en-US" sz="2800" b="1" dirty="0">
                <a:solidFill>
                  <a:schemeClr val="accent1"/>
                </a:solidFill>
              </a:rPr>
              <a:t>X</a:t>
            </a:r>
            <a:r>
              <a:rPr lang="en-US" sz="2800" dirty="0"/>
              <a:t> </a:t>
            </a:r>
            <a:r>
              <a:rPr lang="en-US" sz="2800" dirty="0" err="1"/>
              <a:t>adalah</a:t>
            </a:r>
            <a:r>
              <a:rPr lang="en-US" sz="2800" dirty="0"/>
              <a:t> data </a:t>
            </a:r>
            <a:r>
              <a:rPr lang="en-US" sz="2800" dirty="0" err="1"/>
              <a:t>dengan</a:t>
            </a:r>
            <a:r>
              <a:rPr lang="en-US" sz="2800" dirty="0"/>
              <a:t> </a:t>
            </a:r>
            <a:r>
              <a:rPr lang="en-US" sz="2800" dirty="0" err="1"/>
              <a:t>kelas</a:t>
            </a:r>
            <a:r>
              <a:rPr lang="en-US" sz="2800" dirty="0"/>
              <a:t> (label) C. </a:t>
            </a:r>
          </a:p>
          <a:p>
            <a:pPr fontAlgn="auto">
              <a:spcAft>
                <a:spcPts val="0"/>
              </a:spcAft>
              <a:defRPr/>
            </a:pPr>
            <a:r>
              <a:rPr lang="en-US" sz="2800" b="1" dirty="0"/>
              <a:t>P(</a:t>
            </a:r>
            <a:r>
              <a:rPr lang="en-US" sz="2800" b="1" dirty="0">
                <a:solidFill>
                  <a:srgbClr val="00B050"/>
                </a:solidFill>
              </a:rPr>
              <a:t>H</a:t>
            </a:r>
            <a:r>
              <a:rPr lang="en-US" sz="2800" b="1" dirty="0"/>
              <a:t>) </a:t>
            </a:r>
            <a:r>
              <a:rPr lang="en-US" sz="2800" dirty="0"/>
              <a:t>: </a:t>
            </a:r>
            <a:r>
              <a:rPr lang="en-US" sz="2800" dirty="0" err="1"/>
              <a:t>peluang</a:t>
            </a:r>
            <a:r>
              <a:rPr lang="en-US" sz="2800" dirty="0"/>
              <a:t> </a:t>
            </a:r>
            <a:r>
              <a:rPr lang="en-US" sz="2800" dirty="0" err="1"/>
              <a:t>dari</a:t>
            </a:r>
            <a:r>
              <a:rPr lang="en-US" sz="2800" dirty="0"/>
              <a:t> </a:t>
            </a:r>
            <a:r>
              <a:rPr lang="en-US" sz="2800" dirty="0" err="1"/>
              <a:t>hipotesa</a:t>
            </a:r>
            <a:r>
              <a:rPr lang="en-US" sz="2800" dirty="0"/>
              <a:t> </a:t>
            </a:r>
            <a:r>
              <a:rPr lang="en-US" sz="2800" b="1" dirty="0">
                <a:solidFill>
                  <a:srgbClr val="00B050"/>
                </a:solidFill>
              </a:rPr>
              <a:t>H</a:t>
            </a:r>
            <a:r>
              <a:rPr lang="en-US" sz="2800" dirty="0"/>
              <a:t> </a:t>
            </a:r>
          </a:p>
          <a:p>
            <a:pPr fontAlgn="auto">
              <a:spcAft>
                <a:spcPts val="0"/>
              </a:spcAft>
              <a:defRPr/>
            </a:pPr>
            <a:r>
              <a:rPr lang="en-US" sz="2800" b="1" dirty="0"/>
              <a:t>P(</a:t>
            </a:r>
            <a:r>
              <a:rPr lang="en-US" sz="2800" b="1" dirty="0">
                <a:solidFill>
                  <a:srgbClr val="0070C0"/>
                </a:solidFill>
              </a:rPr>
              <a:t>X</a:t>
            </a:r>
            <a:r>
              <a:rPr lang="en-US" sz="2800" b="1" dirty="0"/>
              <a:t>) </a:t>
            </a:r>
            <a:r>
              <a:rPr lang="en-US" sz="2800" dirty="0" err="1"/>
              <a:t>adalah</a:t>
            </a:r>
            <a:r>
              <a:rPr lang="en-US" sz="2800" dirty="0"/>
              <a:t> </a:t>
            </a:r>
            <a:r>
              <a:rPr lang="en-US" sz="2800" dirty="0" err="1"/>
              <a:t>peluang</a:t>
            </a:r>
            <a:r>
              <a:rPr lang="en-US" sz="2800" dirty="0"/>
              <a:t> </a:t>
            </a:r>
            <a:r>
              <a:rPr lang="en-US" sz="2800" dirty="0" err="1"/>
              <a:t>dari</a:t>
            </a:r>
            <a:r>
              <a:rPr lang="en-US" sz="2800" dirty="0"/>
              <a:t> </a:t>
            </a:r>
            <a:r>
              <a:rPr lang="en-US" sz="2800" b="1" dirty="0">
                <a:solidFill>
                  <a:srgbClr val="0070C0"/>
                </a:solidFill>
              </a:rPr>
              <a:t>X</a:t>
            </a:r>
            <a:r>
              <a:rPr lang="en-US" sz="2800" dirty="0"/>
              <a:t> yang </a:t>
            </a:r>
            <a:r>
              <a:rPr lang="en-US" sz="2800" dirty="0" err="1"/>
              <a:t>diamati</a:t>
            </a:r>
            <a:r>
              <a:rPr lang="en-US" sz="2800" dirty="0"/>
              <a:t> </a:t>
            </a:r>
          </a:p>
          <a:p>
            <a:pPr fontAlgn="auto">
              <a:spcAft>
                <a:spcPts val="0"/>
              </a:spcAft>
              <a:defRPr/>
            </a:pPr>
            <a:r>
              <a:rPr lang="en-US" sz="2800" b="1" dirty="0"/>
              <a:t>P(</a:t>
            </a:r>
            <a:r>
              <a:rPr lang="en-US" sz="2800" b="1" dirty="0">
                <a:solidFill>
                  <a:srgbClr val="0070C0"/>
                </a:solidFill>
              </a:rPr>
              <a:t>X</a:t>
            </a:r>
            <a:r>
              <a:rPr lang="en-US" sz="2800" b="1" dirty="0"/>
              <a:t>|</a:t>
            </a:r>
            <a:r>
              <a:rPr lang="en-US" sz="2800" b="1" dirty="0">
                <a:solidFill>
                  <a:srgbClr val="00B050"/>
                </a:solidFill>
              </a:rPr>
              <a:t>H</a:t>
            </a:r>
            <a:r>
              <a:rPr lang="en-US" sz="2800" b="1" dirty="0"/>
              <a:t>) </a:t>
            </a:r>
            <a:r>
              <a:rPr lang="en-US" sz="2800" dirty="0"/>
              <a:t>: </a:t>
            </a:r>
            <a:r>
              <a:rPr lang="en-US" sz="2800" dirty="0" err="1"/>
              <a:t>peluang</a:t>
            </a:r>
            <a:r>
              <a:rPr lang="en-US" sz="2800" dirty="0"/>
              <a:t> </a:t>
            </a:r>
            <a:r>
              <a:rPr lang="en-US" sz="2800" b="1" dirty="0">
                <a:solidFill>
                  <a:srgbClr val="0070C0"/>
                </a:solidFill>
              </a:rPr>
              <a:t>X</a:t>
            </a:r>
            <a:r>
              <a:rPr lang="en-US" sz="2800" dirty="0"/>
              <a:t>, </a:t>
            </a:r>
            <a:r>
              <a:rPr lang="en-US" sz="2800" dirty="0" err="1"/>
              <a:t>berdasarkan</a:t>
            </a:r>
            <a:r>
              <a:rPr lang="en-US" sz="2800" dirty="0"/>
              <a:t> </a:t>
            </a:r>
            <a:r>
              <a:rPr lang="en-US" sz="2800" dirty="0" err="1"/>
              <a:t>kondisi</a:t>
            </a:r>
            <a:r>
              <a:rPr lang="en-US" sz="2800" dirty="0"/>
              <a:t> </a:t>
            </a:r>
            <a:r>
              <a:rPr lang="en-US" sz="2800" dirty="0" err="1"/>
              <a:t>pada</a:t>
            </a:r>
            <a:r>
              <a:rPr lang="en-US" sz="2800" dirty="0"/>
              <a:t> </a:t>
            </a:r>
            <a:r>
              <a:rPr lang="en-US" sz="2800" dirty="0" err="1"/>
              <a:t>hipotesa</a:t>
            </a:r>
            <a:r>
              <a:rPr lang="en-US" sz="2800" dirty="0"/>
              <a:t> </a:t>
            </a:r>
            <a:r>
              <a:rPr lang="en-US" sz="2800" b="1" dirty="0">
                <a:solidFill>
                  <a:srgbClr val="00B050"/>
                </a:solidFill>
              </a:rPr>
              <a:t>H</a:t>
            </a:r>
          </a:p>
        </p:txBody>
      </p:sp>
      <p:pic>
        <p:nvPicPr>
          <p:cNvPr id="8196" name="Picture 2">
            <a:extLst>
              <a:ext uri="{FF2B5EF4-FFF2-40B4-BE49-F238E27FC236}">
                <a16:creationId xmlns:a16="http://schemas.microsoft.com/office/drawing/2014/main" id="{73F4C29B-E9E7-44D9-82BD-95A47A3F60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88" t="43956" r="22656" b="35165"/>
          <a:stretch>
            <a:fillRect/>
          </a:stretch>
        </p:blipFill>
        <p:spPr bwMode="auto">
          <a:xfrm>
            <a:off x="1676400" y="1295400"/>
            <a:ext cx="4648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6974401A-466B-4A3F-82D9-1CE8828559D6}"/>
              </a:ext>
            </a:extLst>
          </p:cNvPr>
          <p:cNvSpPr>
            <a:spLocks noGrp="1"/>
          </p:cNvSpPr>
          <p:nvPr>
            <p:ph type="ftr" sz="quarter" idx="11"/>
          </p:nvPr>
        </p:nvSpPr>
        <p:spPr/>
        <p:txBody>
          <a:bodyPr/>
          <a:lstStyle/>
          <a:p>
            <a:pPr>
              <a:defRPr/>
            </a:pPr>
            <a:r>
              <a:rPr lang="en-US"/>
              <a:t>Data Mining</a:t>
            </a:r>
          </a:p>
        </p:txBody>
      </p:sp>
      <p:sp>
        <p:nvSpPr>
          <p:cNvPr id="4" name="Slide Number Placeholder 3">
            <a:extLst>
              <a:ext uri="{FF2B5EF4-FFF2-40B4-BE49-F238E27FC236}">
                <a16:creationId xmlns:a16="http://schemas.microsoft.com/office/drawing/2014/main" id="{2767A454-1B52-431C-8704-FC0D4BAEAFF2}"/>
              </a:ext>
            </a:extLst>
          </p:cNvPr>
          <p:cNvSpPr>
            <a:spLocks noGrp="1"/>
          </p:cNvSpPr>
          <p:nvPr>
            <p:ph type="sldNum" sz="quarter" idx="12"/>
          </p:nvPr>
        </p:nvSpPr>
        <p:spPr/>
        <p:txBody>
          <a:bodyPr/>
          <a:lstStyle/>
          <a:p>
            <a:fld id="{B5320983-B93A-4C18-A696-A1BD6BCC7EE9}"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DF39641-1681-4CC4-B60F-7D5833292FD2}"/>
              </a:ext>
            </a:extLst>
          </p:cNvPr>
          <p:cNvSpPr>
            <a:spLocks noGrp="1"/>
          </p:cNvSpPr>
          <p:nvPr>
            <p:ph type="title"/>
          </p:nvPr>
        </p:nvSpPr>
        <p:spPr/>
        <p:txBody>
          <a:bodyPr/>
          <a:lstStyle/>
          <a:p>
            <a:r>
              <a:rPr lang="en-US" altLang="en-US" dirty="0">
                <a:solidFill>
                  <a:schemeClr val="bg1"/>
                </a:solidFill>
              </a:rPr>
              <a:t>Naïve Bayesian Classifier</a:t>
            </a:r>
          </a:p>
        </p:txBody>
      </p:sp>
      <p:sp>
        <p:nvSpPr>
          <p:cNvPr id="9219" name="Content Placeholder 2">
            <a:extLst>
              <a:ext uri="{FF2B5EF4-FFF2-40B4-BE49-F238E27FC236}">
                <a16:creationId xmlns:a16="http://schemas.microsoft.com/office/drawing/2014/main" id="{FFD05CA4-9F48-46B7-BEB9-491453A6D240}"/>
              </a:ext>
            </a:extLst>
          </p:cNvPr>
          <p:cNvSpPr>
            <a:spLocks noGrp="1"/>
          </p:cNvSpPr>
          <p:nvPr>
            <p:ph idx="1"/>
          </p:nvPr>
        </p:nvSpPr>
        <p:spPr/>
        <p:txBody>
          <a:bodyPr/>
          <a:lstStyle/>
          <a:p>
            <a:r>
              <a:rPr lang="en-US" altLang="en-US"/>
              <a:t>Adalah metode classifier yang berdasarkan </a:t>
            </a:r>
            <a:r>
              <a:rPr lang="es-ES" altLang="en-US" b="1">
                <a:solidFill>
                  <a:srgbClr val="00B050"/>
                </a:solidFill>
              </a:rPr>
              <a:t>probabilitas</a:t>
            </a:r>
            <a:r>
              <a:rPr lang="es-ES" altLang="en-US"/>
              <a:t> dan Teorema</a:t>
            </a:r>
            <a:r>
              <a:rPr lang="es-ES" altLang="en-US">
                <a:solidFill>
                  <a:srgbClr val="FF0000"/>
                </a:solidFill>
              </a:rPr>
              <a:t> Bayesian</a:t>
            </a:r>
            <a:r>
              <a:rPr lang="es-ES" altLang="en-US"/>
              <a:t> dengan </a:t>
            </a:r>
            <a:r>
              <a:rPr lang="en-US" altLang="en-US"/>
              <a:t>asumsi bahwa setiap variabel </a:t>
            </a:r>
            <a:r>
              <a:rPr lang="en-US" altLang="en-US" b="1">
                <a:solidFill>
                  <a:srgbClr val="00B050"/>
                </a:solidFill>
              </a:rPr>
              <a:t>X</a:t>
            </a:r>
            <a:r>
              <a:rPr lang="en-US" altLang="en-US"/>
              <a:t> bersifat bebas(</a:t>
            </a:r>
            <a:r>
              <a:rPr lang="en-US" altLang="en-US" i="1"/>
              <a:t>independence)</a:t>
            </a:r>
          </a:p>
          <a:p>
            <a:r>
              <a:rPr lang="en-US" altLang="en-US"/>
              <a:t>Dengan kata lain, </a:t>
            </a:r>
            <a:r>
              <a:rPr lang="en-US" altLang="en-US" b="1">
                <a:solidFill>
                  <a:srgbClr val="00B050"/>
                </a:solidFill>
              </a:rPr>
              <a:t>Naïve Bayesian Classifier</a:t>
            </a:r>
            <a:r>
              <a:rPr lang="en-US" altLang="en-US"/>
              <a:t> mengasumsikan bahwa keberadaan sebuah </a:t>
            </a:r>
            <a:r>
              <a:rPr lang="sv-SE" altLang="en-US"/>
              <a:t>atribut (variabel) tidak ada kaitannya dengan </a:t>
            </a:r>
            <a:r>
              <a:rPr lang="en-US" altLang="en-US"/>
              <a:t>beradaan atribut (variabel) yang lain</a:t>
            </a:r>
          </a:p>
        </p:txBody>
      </p:sp>
      <p:sp>
        <p:nvSpPr>
          <p:cNvPr id="2" name="Footer Placeholder 1">
            <a:extLst>
              <a:ext uri="{FF2B5EF4-FFF2-40B4-BE49-F238E27FC236}">
                <a16:creationId xmlns:a16="http://schemas.microsoft.com/office/drawing/2014/main" id="{CF5C5871-E14D-41B2-A6DA-DDFBA8D5AED6}"/>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AF3A35F4-F1AE-492C-86A4-0FBE0CA68069}"/>
              </a:ext>
            </a:extLst>
          </p:cNvPr>
          <p:cNvSpPr>
            <a:spLocks noGrp="1"/>
          </p:cNvSpPr>
          <p:nvPr>
            <p:ph type="sldNum" sz="quarter" idx="12"/>
          </p:nvPr>
        </p:nvSpPr>
        <p:spPr/>
        <p:txBody>
          <a:bodyPr/>
          <a:lstStyle/>
          <a:p>
            <a:fld id="{B5320983-B93A-4C18-A696-A1BD6BCC7EE9}"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B251BBD-BA88-452F-8B86-E1D4F0341584}"/>
              </a:ext>
            </a:extLst>
          </p:cNvPr>
          <p:cNvSpPr>
            <a:spLocks noGrp="1"/>
          </p:cNvSpPr>
          <p:nvPr>
            <p:ph type="title"/>
          </p:nvPr>
        </p:nvSpPr>
        <p:spPr/>
        <p:txBody>
          <a:bodyPr/>
          <a:lstStyle/>
          <a:p>
            <a:r>
              <a:rPr lang="en-US" altLang="en-US">
                <a:solidFill>
                  <a:schemeClr val="bg1"/>
                </a:solidFill>
              </a:rPr>
              <a:t>Naïve Bayesian Classifier</a:t>
            </a:r>
          </a:p>
        </p:txBody>
      </p:sp>
      <p:sp>
        <p:nvSpPr>
          <p:cNvPr id="10243" name="Content Placeholder 2">
            <a:extLst>
              <a:ext uri="{FF2B5EF4-FFF2-40B4-BE49-F238E27FC236}">
                <a16:creationId xmlns:a16="http://schemas.microsoft.com/office/drawing/2014/main" id="{EB3E9243-4185-419C-8E46-4FF1DB2203B3}"/>
              </a:ext>
            </a:extLst>
          </p:cNvPr>
          <p:cNvSpPr>
            <a:spLocks noGrp="1"/>
          </p:cNvSpPr>
          <p:nvPr>
            <p:ph idx="1"/>
          </p:nvPr>
        </p:nvSpPr>
        <p:spPr/>
        <p:txBody>
          <a:bodyPr/>
          <a:lstStyle/>
          <a:p>
            <a:r>
              <a:rPr lang="en-US" altLang="en-US" dirty="0"/>
              <a:t>Karena </a:t>
            </a:r>
            <a:r>
              <a:rPr lang="en-US" altLang="en-US" dirty="0" err="1"/>
              <a:t>asumsi</a:t>
            </a:r>
            <a:r>
              <a:rPr lang="en-US" altLang="en-US" dirty="0"/>
              <a:t> </a:t>
            </a:r>
            <a:r>
              <a:rPr lang="en-US" altLang="en-US" b="1" dirty="0" err="1">
                <a:solidFill>
                  <a:srgbClr val="FF0000"/>
                </a:solidFill>
              </a:rPr>
              <a:t>atribut</a:t>
            </a:r>
            <a:r>
              <a:rPr lang="en-US" altLang="en-US" b="1" dirty="0">
                <a:solidFill>
                  <a:srgbClr val="FF0000"/>
                </a:solidFill>
              </a:rPr>
              <a:t> </a:t>
            </a:r>
            <a:r>
              <a:rPr lang="en-US" altLang="en-US" b="1" dirty="0" err="1">
                <a:solidFill>
                  <a:srgbClr val="FF0000"/>
                </a:solidFill>
              </a:rPr>
              <a:t>tidak</a:t>
            </a:r>
            <a:r>
              <a:rPr lang="en-US" altLang="en-US" b="1" dirty="0">
                <a:solidFill>
                  <a:srgbClr val="FF0000"/>
                </a:solidFill>
              </a:rPr>
              <a:t> </a:t>
            </a:r>
            <a:r>
              <a:rPr lang="en-US" altLang="en-US" b="1" dirty="0" err="1">
                <a:solidFill>
                  <a:srgbClr val="FF0000"/>
                </a:solidFill>
              </a:rPr>
              <a:t>saling</a:t>
            </a:r>
            <a:r>
              <a:rPr lang="en-US" altLang="en-US" b="1" dirty="0">
                <a:solidFill>
                  <a:srgbClr val="FF0000"/>
                </a:solidFill>
              </a:rPr>
              <a:t> </a:t>
            </a:r>
            <a:r>
              <a:rPr lang="en-US" altLang="en-US" b="1" dirty="0" err="1">
                <a:solidFill>
                  <a:srgbClr val="FF0000"/>
                </a:solidFill>
              </a:rPr>
              <a:t>terkait</a:t>
            </a:r>
            <a:r>
              <a:rPr lang="en-US" altLang="en-US" b="1" dirty="0">
                <a:solidFill>
                  <a:srgbClr val="FF0000"/>
                </a:solidFill>
              </a:rPr>
              <a:t> </a:t>
            </a:r>
            <a:r>
              <a:rPr lang="en-US" altLang="en-US" dirty="0"/>
              <a:t>(</a:t>
            </a:r>
            <a:r>
              <a:rPr lang="en-US" altLang="en-US" i="1" dirty="0"/>
              <a:t>conditionally independent), </a:t>
            </a:r>
            <a:r>
              <a:rPr lang="en-US" altLang="en-US" i="1" dirty="0" err="1"/>
              <a:t>maka</a:t>
            </a:r>
            <a:r>
              <a:rPr lang="en-US" altLang="en-US" i="1" dirty="0"/>
              <a:t>:</a:t>
            </a:r>
          </a:p>
          <a:p>
            <a:endParaRPr lang="en-US" altLang="en-US" i="1" dirty="0"/>
          </a:p>
          <a:p>
            <a:endParaRPr lang="en-US" altLang="en-US" i="1" dirty="0"/>
          </a:p>
          <a:p>
            <a:r>
              <a:rPr lang="en-US" altLang="en-US" dirty="0" err="1"/>
              <a:t>Bila</a:t>
            </a:r>
            <a:r>
              <a:rPr lang="en-US" altLang="en-US" dirty="0"/>
              <a:t> P(</a:t>
            </a:r>
            <a:r>
              <a:rPr lang="en-US" altLang="en-US" dirty="0" err="1"/>
              <a:t>X|Ci</a:t>
            </a:r>
            <a:r>
              <a:rPr lang="en-US" altLang="en-US" dirty="0"/>
              <a:t>) </a:t>
            </a:r>
            <a:r>
              <a:rPr lang="en-US" altLang="en-US" dirty="0" err="1"/>
              <a:t>dapat</a:t>
            </a:r>
            <a:r>
              <a:rPr lang="en-US" altLang="en-US" dirty="0"/>
              <a:t> </a:t>
            </a:r>
            <a:r>
              <a:rPr lang="en-US" altLang="en-US" dirty="0" err="1"/>
              <a:t>diketahui</a:t>
            </a:r>
            <a:r>
              <a:rPr lang="en-US" altLang="en-US" dirty="0"/>
              <a:t> </a:t>
            </a:r>
            <a:r>
              <a:rPr lang="en-US" altLang="en-US" dirty="0" err="1"/>
              <a:t>melalui</a:t>
            </a:r>
            <a:r>
              <a:rPr lang="en-US" altLang="en-US" dirty="0"/>
              <a:t> </a:t>
            </a:r>
            <a:r>
              <a:rPr lang="sv-SE" altLang="en-US" dirty="0"/>
              <a:t>perhitungan di atas, maka klas (label) dari data </a:t>
            </a:r>
            <a:r>
              <a:rPr lang="en-US" altLang="en-US" dirty="0" err="1"/>
              <a:t>sampel</a:t>
            </a:r>
            <a:r>
              <a:rPr lang="en-US" altLang="en-US" dirty="0"/>
              <a:t> X </a:t>
            </a:r>
            <a:r>
              <a:rPr lang="en-US" altLang="en-US" dirty="0" err="1"/>
              <a:t>adalah</a:t>
            </a:r>
            <a:r>
              <a:rPr lang="en-US" altLang="en-US" dirty="0"/>
              <a:t> </a:t>
            </a:r>
            <a:r>
              <a:rPr lang="en-US" altLang="en-US" dirty="0" err="1"/>
              <a:t>klas</a:t>
            </a:r>
            <a:r>
              <a:rPr lang="en-US" altLang="en-US" dirty="0"/>
              <a:t> (label) yang </a:t>
            </a:r>
            <a:r>
              <a:rPr lang="en-US" altLang="en-US" dirty="0" err="1"/>
              <a:t>memiliki</a:t>
            </a:r>
            <a:r>
              <a:rPr lang="en-US" altLang="en-US" dirty="0"/>
              <a:t> </a:t>
            </a:r>
            <a:r>
              <a:rPr lang="en-US" altLang="en-US" i="1" dirty="0"/>
              <a:t>P(</a:t>
            </a:r>
            <a:r>
              <a:rPr lang="en-US" altLang="en-US" i="1" dirty="0" err="1"/>
              <a:t>X|Ci</a:t>
            </a:r>
            <a:r>
              <a:rPr lang="en-US" altLang="en-US" i="1" dirty="0"/>
              <a:t>)*P(Ci) </a:t>
            </a:r>
            <a:r>
              <a:rPr lang="en-US" altLang="en-US" i="1" dirty="0" err="1"/>
              <a:t>maksimum</a:t>
            </a:r>
            <a:endParaRPr lang="en-US" altLang="en-US" dirty="0"/>
          </a:p>
        </p:txBody>
      </p:sp>
      <p:pic>
        <p:nvPicPr>
          <p:cNvPr id="10244" name="Picture 2">
            <a:extLst>
              <a:ext uri="{FF2B5EF4-FFF2-40B4-BE49-F238E27FC236}">
                <a16:creationId xmlns:a16="http://schemas.microsoft.com/office/drawing/2014/main" id="{A252C947-52CF-41DA-9B71-83CB2AB705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9688" t="39560" r="28906" b="43956"/>
          <a:stretch>
            <a:fillRect/>
          </a:stretch>
        </p:blipFill>
        <p:spPr bwMode="auto">
          <a:xfrm>
            <a:off x="914400" y="2743200"/>
            <a:ext cx="403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a:extLst>
              <a:ext uri="{FF2B5EF4-FFF2-40B4-BE49-F238E27FC236}">
                <a16:creationId xmlns:a16="http://schemas.microsoft.com/office/drawing/2014/main" id="{BB528B15-E773-45C8-9360-EE25CCDD6DEC}"/>
              </a:ext>
            </a:extLst>
          </p:cNvPr>
          <p:cNvSpPr>
            <a:spLocks noGrp="1"/>
          </p:cNvSpPr>
          <p:nvPr>
            <p:ph type="ftr" sz="quarter" idx="11"/>
          </p:nvPr>
        </p:nvSpPr>
        <p:spPr/>
        <p:txBody>
          <a:bodyPr/>
          <a:lstStyle/>
          <a:p>
            <a:pPr>
              <a:defRPr/>
            </a:pPr>
            <a:r>
              <a:rPr lang="en-US"/>
              <a:t>Data Mining</a:t>
            </a:r>
          </a:p>
        </p:txBody>
      </p:sp>
      <p:sp>
        <p:nvSpPr>
          <p:cNvPr id="3" name="Slide Number Placeholder 2">
            <a:extLst>
              <a:ext uri="{FF2B5EF4-FFF2-40B4-BE49-F238E27FC236}">
                <a16:creationId xmlns:a16="http://schemas.microsoft.com/office/drawing/2014/main" id="{5473C8EB-EFE6-4DB8-A361-FE1AD20EE3D6}"/>
              </a:ext>
            </a:extLst>
          </p:cNvPr>
          <p:cNvSpPr>
            <a:spLocks noGrp="1"/>
          </p:cNvSpPr>
          <p:nvPr>
            <p:ph type="sldNum" sz="quarter" idx="12"/>
          </p:nvPr>
        </p:nvSpPr>
        <p:spPr/>
        <p:txBody>
          <a:bodyPr/>
          <a:lstStyle/>
          <a:p>
            <a:fld id="{B5320983-B93A-4C18-A696-A1BD6BCC7EE9}"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8">
      <a:majorFont>
        <a:latin typeface="Abadi"/>
        <a:ea typeface=""/>
        <a:cs typeface=""/>
      </a:majorFont>
      <a:minorFont>
        <a:latin typeface="Abad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TotalTime>
  <Words>2230</Words>
  <Application>Microsoft Office PowerPoint</Application>
  <PresentationFormat>On-screen Show (4:3)</PresentationFormat>
  <Paragraphs>785</Paragraphs>
  <Slides>36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Abadi</vt:lpstr>
      <vt:lpstr>Arial</vt:lpstr>
      <vt:lpstr>Calibri</vt:lpstr>
      <vt:lpstr>Times New Roman</vt:lpstr>
      <vt:lpstr>Wingdings</vt:lpstr>
      <vt:lpstr>Office Theme</vt:lpstr>
      <vt:lpstr>Equation</vt:lpstr>
      <vt:lpstr>Algoritma Naïve Bayes (Kasus : Klasifikasi)</vt:lpstr>
      <vt:lpstr>Klasifikasi</vt:lpstr>
      <vt:lpstr>Model Klasifikasi</vt:lpstr>
      <vt:lpstr>Klasifikasi memerlukan Training Set</vt:lpstr>
      <vt:lpstr>Dua Tahapan Klasifikasi</vt:lpstr>
      <vt:lpstr>Akurasi</vt:lpstr>
      <vt:lpstr>Teori Bayesian: Sebagai Dasar</vt:lpstr>
      <vt:lpstr>Naïve Bayesian Classifier</vt:lpstr>
      <vt:lpstr>Naïve Bayesian Classifier</vt:lpstr>
      <vt:lpstr>Naïve Bayesian Classifier</vt:lpstr>
      <vt:lpstr>Naïve  Bayes</vt:lpstr>
      <vt:lpstr>Hitung P(Xk|Ci) utk setiap class i</vt:lpstr>
      <vt:lpstr>Hitung P(Xk|Ci) utk setiap class i</vt:lpstr>
      <vt:lpstr>Hitung P(Xk|Ci) utk setiap class i</vt:lpstr>
      <vt:lpstr>Hitung P(Xk|Ci) utk setiap class i</vt:lpstr>
      <vt:lpstr>PowerPoint Presentation</vt:lpstr>
      <vt:lpstr>P(X|Ci)*P(Ci ):</vt:lpstr>
      <vt:lpstr>Contoh Kasus (2)</vt:lpstr>
      <vt:lpstr>...</vt:lpstr>
      <vt:lpstr>...</vt:lpstr>
      <vt:lpstr>...</vt:lpstr>
      <vt:lpstr>...</vt:lpstr>
      <vt:lpstr>...</vt:lpstr>
      <vt:lpstr>...</vt:lpstr>
      <vt:lpstr>...</vt:lpstr>
      <vt:lpstr>...</vt:lpstr>
      <vt:lpstr>Contoh Kasus (2)</vt:lpstr>
      <vt:lpstr>...</vt:lpstr>
      <vt:lpstr>...</vt:lpstr>
      <vt:lpstr>...</vt:lpstr>
      <vt:lpstr>...</vt:lpstr>
      <vt:lpstr>PowerPoint Presentation</vt:lpstr>
      <vt:lpstr>...</vt:lpstr>
      <vt:lpstr>...</vt:lpstr>
      <vt:lpstr>Naïve Bayesian: Summary</vt:lpstr>
      <vt:lpstr>Latihan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yogi</dc:creator>
  <cp:lastModifiedBy>wiharto</cp:lastModifiedBy>
  <cp:revision>228</cp:revision>
  <dcterms:created xsi:type="dcterms:W3CDTF">2013-10-20T11:48:00Z</dcterms:created>
  <dcterms:modified xsi:type="dcterms:W3CDTF">2021-10-07T00:46:17Z</dcterms:modified>
</cp:coreProperties>
</file>