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62" r:id="rId3"/>
    <p:sldId id="257" r:id="rId4"/>
    <p:sldId id="259" r:id="rId5"/>
    <p:sldId id="260" r:id="rId6"/>
    <p:sldId id="263" r:id="rId7"/>
    <p:sldId id="261" r:id="rId8"/>
    <p:sldId id="258" r:id="rId9"/>
    <p:sldId id="264" r:id="rId10"/>
    <p:sldId id="265" r:id="rId11"/>
    <p:sldId id="266" r:id="rId12"/>
    <p:sldId id="269" r:id="rId13"/>
    <p:sldId id="270" r:id="rId14"/>
    <p:sldId id="271" r:id="rId15"/>
    <p:sldId id="267" r:id="rId16"/>
    <p:sldId id="268" r:id="rId17"/>
    <p:sldId id="272" r:id="rId18"/>
    <p:sldId id="273" r:id="rId19"/>
    <p:sldId id="274"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US"/>
          </a:p>
        </p:txBody>
      </p:sp>
      <p:sp>
        <p:nvSpPr>
          <p:cNvPr id="8195"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819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8197" name="Rectangle 5"/>
          <p:cNvSpPr>
            <a:spLocks noGrp="1" noChangeArrowheads="1"/>
          </p:cNvSpPr>
          <p:nvPr>
            <p:ph type="dt" sz="half" idx="2"/>
          </p:nvPr>
        </p:nvSpPr>
        <p:spPr/>
        <p:txBody>
          <a:bodyPr/>
          <a:lstStyle>
            <a:lvl1pPr>
              <a:defRPr/>
            </a:lvl1pPr>
          </a:lstStyle>
          <a:p>
            <a:endParaRPr lang="en-US" altLang="en-US"/>
          </a:p>
        </p:txBody>
      </p:sp>
      <p:sp>
        <p:nvSpPr>
          <p:cNvPr id="8198" name="Rectangle 6"/>
          <p:cNvSpPr>
            <a:spLocks noGrp="1" noChangeArrowheads="1"/>
          </p:cNvSpPr>
          <p:nvPr>
            <p:ph type="ftr" sz="quarter" idx="3"/>
          </p:nvPr>
        </p:nvSpPr>
        <p:spPr/>
        <p:txBody>
          <a:bodyPr/>
          <a:lstStyle>
            <a:lvl1pPr>
              <a:defRPr/>
            </a:lvl1pPr>
          </a:lstStyle>
          <a:p>
            <a:endParaRPr lang="en-US" altLang="en-US"/>
          </a:p>
        </p:txBody>
      </p:sp>
      <p:sp>
        <p:nvSpPr>
          <p:cNvPr id="8199" name="Rectangle 7"/>
          <p:cNvSpPr>
            <a:spLocks noGrp="1" noChangeArrowheads="1"/>
          </p:cNvSpPr>
          <p:nvPr>
            <p:ph type="sldNum" sz="quarter" idx="4"/>
          </p:nvPr>
        </p:nvSpPr>
        <p:spPr/>
        <p:txBody>
          <a:bodyPr/>
          <a:lstStyle>
            <a:lvl1pPr>
              <a:defRPr/>
            </a:lvl1pPr>
          </a:lstStyle>
          <a:p>
            <a:fld id="{E1ED1A71-2254-4FA3-B5ED-CA5696CED061}" type="slidenum">
              <a:rPr lang="en-US" altLang="en-US"/>
              <a:pPr/>
              <a:t>‹#›</a:t>
            </a:fld>
            <a:endParaRPr lang="en-US" altLang="en-US"/>
          </a:p>
        </p:txBody>
      </p:sp>
      <p:grpSp>
        <p:nvGrpSpPr>
          <p:cNvPr id="8200" name="Group 8"/>
          <p:cNvGrpSpPr>
            <a:grpSpLocks/>
          </p:cNvGrpSpPr>
          <p:nvPr/>
        </p:nvGrpSpPr>
        <p:grpSpPr bwMode="auto">
          <a:xfrm>
            <a:off x="7493000" y="2992438"/>
            <a:ext cx="1338263" cy="2189162"/>
            <a:chOff x="4704" y="1885"/>
            <a:chExt cx="843" cy="1379"/>
          </a:xfrm>
        </p:grpSpPr>
        <p:sp>
          <p:nvSpPr>
            <p:cNvPr id="8201"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a:p>
          </p:txBody>
        </p:sp>
        <p:sp>
          <p:nvSpPr>
            <p:cNvPr id="8202"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a:p>
          </p:txBody>
        </p:sp>
        <p:sp>
          <p:nvSpPr>
            <p:cNvPr id="8203"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a:p>
          </p:txBody>
        </p:sp>
        <p:sp>
          <p:nvSpPr>
            <p:cNvPr id="8204"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a:p>
          </p:txBody>
        </p:sp>
        <p:sp>
          <p:nvSpPr>
            <p:cNvPr id="8205"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a:p>
          </p:txBody>
        </p:sp>
        <p:sp>
          <p:nvSpPr>
            <p:cNvPr id="8206"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a:p>
          </p:txBody>
        </p:sp>
        <p:sp>
          <p:nvSpPr>
            <p:cNvPr id="8207"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a:p>
          </p:txBody>
        </p:sp>
        <p:sp>
          <p:nvSpPr>
            <p:cNvPr id="8208"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a:p>
          </p:txBody>
        </p:sp>
        <p:sp>
          <p:nvSpPr>
            <p:cNvPr id="8209"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a:p>
          </p:txBody>
        </p:sp>
        <p:sp>
          <p:nvSpPr>
            <p:cNvPr id="8210"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8211"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8212"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a:p>
          </p:txBody>
        </p:sp>
        <p:sp>
          <p:nvSpPr>
            <p:cNvPr id="8213"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a:p>
          </p:txBody>
        </p:sp>
        <p:sp>
          <p:nvSpPr>
            <p:cNvPr id="8214"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8215"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8216"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a:p>
          </p:txBody>
        </p:sp>
        <p:sp>
          <p:nvSpPr>
            <p:cNvPr id="8217"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8218"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8219"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8220"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8221"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a:p>
          </p:txBody>
        </p:sp>
        <p:sp>
          <p:nvSpPr>
            <p:cNvPr id="8222"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a:p>
          </p:txBody>
        </p:sp>
        <p:sp>
          <p:nvSpPr>
            <p:cNvPr id="8223"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8224"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8225"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a:p>
          </p:txBody>
        </p:sp>
        <p:sp>
          <p:nvSpPr>
            <p:cNvPr id="8226"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8227"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8228"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8229"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8230"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a:p>
          </p:txBody>
        </p:sp>
        <p:sp>
          <p:nvSpPr>
            <p:cNvPr id="8231"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a:p>
          </p:txBody>
        </p:sp>
      </p:grpSp>
      <p:sp>
        <p:nvSpPr>
          <p:cNvPr id="8232"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A1227FE-B6AD-4891-8075-F5C4A2E2BD87}"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8CC3BC8-FF07-4D96-A7FB-779AEA2CFCFE}"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AFD70609-40D4-4092-A122-816AE8E882BE}"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8229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4000500"/>
            <a:ext cx="8229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7930BFD5-0F22-4D44-8B68-891545D6D2B7}"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7EBB889-0F54-42A6-9EA4-EBB8EC79BBC4}"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067919E-8394-46D3-BF31-5D368DA2BF9F}"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0F569A7-2F48-4395-B4E3-AC8AB1641363}"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B25C18A-FCF5-4AD2-813B-07BB3914746A}"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15EF35B-ECB3-496D-870F-ECC7F25AF18D}"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2F200C2-2D5D-46B9-9215-6AD4AC2F1385}"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488A0D6-5E18-4875-A608-47299E4D3A0A}"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5CFE273-3E1C-490E-9D63-A68878CD7CEA}"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US"/>
          </a:p>
        </p:txBody>
      </p:sp>
      <p:sp>
        <p:nvSpPr>
          <p:cNvPr id="717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717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717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717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0934721C-59E1-4912-B774-146605B3F1D7}" type="slidenum">
              <a:rPr lang="en-US" altLang="en-US"/>
              <a:pPr/>
              <a:t>‹#›</a:t>
            </a:fld>
            <a:endParaRPr lang="en-US" altLang="en-US"/>
          </a:p>
        </p:txBody>
      </p:sp>
      <p:grpSp>
        <p:nvGrpSpPr>
          <p:cNvPr id="7176" name="Group 8"/>
          <p:cNvGrpSpPr>
            <a:grpSpLocks/>
          </p:cNvGrpSpPr>
          <p:nvPr/>
        </p:nvGrpSpPr>
        <p:grpSpPr bwMode="auto">
          <a:xfrm>
            <a:off x="8153400" y="152400"/>
            <a:ext cx="792163" cy="1295400"/>
            <a:chOff x="5136" y="960"/>
            <a:chExt cx="528" cy="864"/>
          </a:xfrm>
        </p:grpSpPr>
        <p:sp>
          <p:nvSpPr>
            <p:cNvPr id="717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7178"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7179"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7180"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7181"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7182"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7183"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7184"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7185"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7186"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7187"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7188"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718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7190"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7191"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7192"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719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7194"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7195"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7196"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719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7198"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7199"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7200"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7201"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7202"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7203"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7204"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7205"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7206"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7207"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Geometry Optimization </a:t>
            </a:r>
          </a:p>
        </p:txBody>
      </p:sp>
      <p:sp>
        <p:nvSpPr>
          <p:cNvPr id="2051" name="Rectangle 3"/>
          <p:cNvSpPr>
            <a:spLocks noGrp="1" noChangeArrowheads="1"/>
          </p:cNvSpPr>
          <p:nvPr>
            <p:ph type="subTitle" idx="1"/>
          </p:nvPr>
        </p:nvSpPr>
        <p:spPr/>
        <p:txBody>
          <a:bodyPr/>
          <a:lstStyle/>
          <a:p>
            <a:r>
              <a:rPr lang="en-US"/>
              <a:t>Pertemuan VI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p:txBody>
          <a:bodyPr/>
          <a:lstStyle/>
          <a:p>
            <a:endParaRPr lang="en-US"/>
          </a:p>
        </p:txBody>
      </p:sp>
      <p:pic>
        <p:nvPicPr>
          <p:cNvPr id="21510" name="Picture 6"/>
          <p:cNvPicPr>
            <a:picLocks noGrp="1" noChangeAspect="1" noChangeArrowheads="1"/>
          </p:cNvPicPr>
          <p:nvPr>
            <p:ph idx="1"/>
          </p:nvPr>
        </p:nvPicPr>
        <p:blipFill>
          <a:blip r:embed="rId2"/>
          <a:srcRect/>
          <a:stretch>
            <a:fillRect/>
          </a:stretch>
        </p:blipFill>
        <p:spPr>
          <a:xfrm>
            <a:off x="676275" y="1719263"/>
            <a:ext cx="7789863" cy="4411662"/>
          </a:xfrm>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p:txBody>
          <a:bodyPr/>
          <a:lstStyle/>
          <a:p>
            <a:r>
              <a:rPr lang="en-US"/>
              <a:t>The Sequential Univariate Method</a:t>
            </a:r>
          </a:p>
        </p:txBody>
      </p:sp>
      <p:pic>
        <p:nvPicPr>
          <p:cNvPr id="23558" name="Picture 6"/>
          <p:cNvPicPr>
            <a:picLocks noGrp="1" noChangeAspect="1" noChangeArrowheads="1"/>
          </p:cNvPicPr>
          <p:nvPr>
            <p:ph idx="1"/>
          </p:nvPr>
        </p:nvPicPr>
        <p:blipFill>
          <a:blip r:embed="rId2"/>
          <a:srcRect/>
          <a:stretch>
            <a:fillRect/>
          </a:stretch>
        </p:blipFill>
        <p:spPr>
          <a:xfrm>
            <a:off x="582613" y="1719263"/>
            <a:ext cx="7978775" cy="4411662"/>
          </a:xfrm>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p:txBody>
          <a:bodyPr/>
          <a:lstStyle/>
          <a:p>
            <a:r>
              <a:rPr lang="en-US"/>
              <a:t>Steepest Descent</a:t>
            </a:r>
          </a:p>
        </p:txBody>
      </p:sp>
      <p:pic>
        <p:nvPicPr>
          <p:cNvPr id="29702" name="Picture 6"/>
          <p:cNvPicPr>
            <a:picLocks noGrp="1" noChangeAspect="1" noChangeArrowheads="1"/>
          </p:cNvPicPr>
          <p:nvPr>
            <p:ph idx="1"/>
          </p:nvPr>
        </p:nvPicPr>
        <p:blipFill>
          <a:blip r:embed="rId2"/>
          <a:srcRect/>
          <a:stretch>
            <a:fillRect/>
          </a:stretch>
        </p:blipFill>
        <p:spPr>
          <a:xfrm>
            <a:off x="525463" y="1816100"/>
            <a:ext cx="8091487" cy="4216400"/>
          </a:xfrm>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p:txBody>
          <a:bodyPr/>
          <a:lstStyle/>
          <a:p>
            <a:endParaRPr lang="en-US"/>
          </a:p>
        </p:txBody>
      </p:sp>
      <p:pic>
        <p:nvPicPr>
          <p:cNvPr id="31750" name="Picture 6"/>
          <p:cNvPicPr>
            <a:picLocks noGrp="1" noChangeAspect="1" noChangeArrowheads="1"/>
          </p:cNvPicPr>
          <p:nvPr>
            <p:ph idx="1"/>
          </p:nvPr>
        </p:nvPicPr>
        <p:blipFill>
          <a:blip r:embed="rId2"/>
          <a:srcRect/>
          <a:stretch>
            <a:fillRect/>
          </a:stretch>
        </p:blipFill>
        <p:spPr>
          <a:xfrm>
            <a:off x="576263" y="2043113"/>
            <a:ext cx="7989887" cy="3762375"/>
          </a:xfrm>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Conjugate Gradient</a:t>
            </a:r>
          </a:p>
        </p:txBody>
      </p:sp>
      <p:pic>
        <p:nvPicPr>
          <p:cNvPr id="33797" name="Picture 5"/>
          <p:cNvPicPr>
            <a:picLocks noGrp="1" noChangeAspect="1" noChangeArrowheads="1"/>
          </p:cNvPicPr>
          <p:nvPr>
            <p:ph idx="1"/>
          </p:nvPr>
        </p:nvPicPr>
        <p:blipFill>
          <a:blip r:embed="rId2"/>
          <a:srcRect/>
          <a:stretch>
            <a:fillRect/>
          </a:stretch>
        </p:blipFill>
        <p:spPr>
          <a:xfrm>
            <a:off x="558800" y="1900238"/>
            <a:ext cx="8024813" cy="4048125"/>
          </a:xfrm>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en-US"/>
              <a:t>Line Search in one Dimension</a:t>
            </a:r>
          </a:p>
        </p:txBody>
      </p:sp>
      <p:pic>
        <p:nvPicPr>
          <p:cNvPr id="25606" name="Picture 6"/>
          <p:cNvPicPr>
            <a:picLocks noGrp="1" noChangeAspect="1" noChangeArrowheads="1"/>
          </p:cNvPicPr>
          <p:nvPr>
            <p:ph idx="1"/>
          </p:nvPr>
        </p:nvPicPr>
        <p:blipFill>
          <a:blip r:embed="rId2"/>
          <a:srcRect/>
          <a:stretch>
            <a:fillRect/>
          </a:stretch>
        </p:blipFill>
        <p:spPr>
          <a:xfrm>
            <a:off x="793750" y="1719263"/>
            <a:ext cx="7556500" cy="4411662"/>
          </a:xfrm>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endParaRPr lang="en-US"/>
          </a:p>
        </p:txBody>
      </p:sp>
      <p:pic>
        <p:nvPicPr>
          <p:cNvPr id="27654" name="Picture 6"/>
          <p:cNvPicPr>
            <a:picLocks noGrp="1" noChangeAspect="1" noChangeArrowheads="1"/>
          </p:cNvPicPr>
          <p:nvPr>
            <p:ph idx="1"/>
          </p:nvPr>
        </p:nvPicPr>
        <p:blipFill>
          <a:blip r:embed="rId2"/>
          <a:srcRect/>
          <a:stretch>
            <a:fillRect/>
          </a:stretch>
        </p:blipFill>
        <p:spPr>
          <a:xfrm>
            <a:off x="576263" y="2124075"/>
            <a:ext cx="7989887" cy="3602038"/>
          </a:xfrm>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Newton-Raphson</a:t>
            </a:r>
          </a:p>
        </p:txBody>
      </p:sp>
      <p:pic>
        <p:nvPicPr>
          <p:cNvPr id="35845" name="Picture 5"/>
          <p:cNvPicPr>
            <a:picLocks noGrp="1" noChangeAspect="1" noChangeArrowheads="1"/>
          </p:cNvPicPr>
          <p:nvPr>
            <p:ph idx="1"/>
          </p:nvPr>
        </p:nvPicPr>
        <p:blipFill>
          <a:blip r:embed="rId2"/>
          <a:srcRect/>
          <a:stretch>
            <a:fillRect/>
          </a:stretch>
        </p:blipFill>
        <p:spPr>
          <a:xfrm>
            <a:off x="593725" y="1841500"/>
            <a:ext cx="7956550" cy="4165600"/>
          </a:xfrm>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Which minimization should I use?</a:t>
            </a:r>
          </a:p>
        </p:txBody>
      </p:sp>
      <p:pic>
        <p:nvPicPr>
          <p:cNvPr id="37893" name="Picture 5"/>
          <p:cNvPicPr>
            <a:picLocks noGrp="1" noChangeAspect="1" noChangeArrowheads="1"/>
          </p:cNvPicPr>
          <p:nvPr>
            <p:ph sz="half" idx="1"/>
          </p:nvPr>
        </p:nvPicPr>
        <p:blipFill>
          <a:blip r:embed="rId2"/>
          <a:srcRect/>
          <a:stretch>
            <a:fillRect/>
          </a:stretch>
        </p:blipFill>
        <p:spPr>
          <a:xfrm>
            <a:off x="558800" y="1719263"/>
            <a:ext cx="8024813" cy="2128837"/>
          </a:xfrm>
          <a:ln/>
        </p:spPr>
      </p:pic>
      <p:sp>
        <p:nvSpPr>
          <p:cNvPr id="37894" name="Rectangle 6"/>
          <p:cNvSpPr>
            <a:spLocks noGrp="1" noChangeArrowheads="1"/>
          </p:cNvSpPr>
          <p:nvPr>
            <p:ph type="body" sz="half" idx="2"/>
          </p:nvPr>
        </p:nvSpPr>
        <p:spPr/>
        <p:txBody>
          <a:bodyPr/>
          <a:lstStyle/>
          <a:p>
            <a:pPr>
              <a:lnSpc>
                <a:spcPct val="90000"/>
              </a:lnSpc>
              <a:buFont typeface="Wingdings" pitchFamily="2" charset="2"/>
              <a:buNone/>
            </a:pPr>
            <a:r>
              <a:rPr lang="en-US" sz="2600"/>
              <a:t>The choice of minimisation algorithm should consider:</a:t>
            </a:r>
          </a:p>
          <a:p>
            <a:pPr>
              <a:lnSpc>
                <a:spcPct val="90000"/>
              </a:lnSpc>
            </a:pPr>
            <a:r>
              <a:rPr lang="en-US" sz="2600"/>
              <a:t>Storage and computational requirements</a:t>
            </a:r>
          </a:p>
          <a:p>
            <a:pPr>
              <a:lnSpc>
                <a:spcPct val="90000"/>
              </a:lnSpc>
            </a:pPr>
            <a:r>
              <a:rPr lang="en-US" sz="2600"/>
              <a:t>The relative speed</a:t>
            </a:r>
          </a:p>
          <a:p>
            <a:pPr>
              <a:lnSpc>
                <a:spcPct val="90000"/>
              </a:lnSpc>
            </a:pPr>
            <a:r>
              <a:rPr lang="en-US" sz="2600"/>
              <a:t>The availability of analytical derivatives and the robustness of the method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Convergence Criteria</a:t>
            </a:r>
          </a:p>
        </p:txBody>
      </p:sp>
      <p:sp>
        <p:nvSpPr>
          <p:cNvPr id="40963" name="Rectangle 3"/>
          <p:cNvSpPr>
            <a:spLocks noGrp="1" noChangeArrowheads="1"/>
          </p:cNvSpPr>
          <p:nvPr>
            <p:ph type="body" idx="1"/>
          </p:nvPr>
        </p:nvSpPr>
        <p:spPr/>
        <p:txBody>
          <a:bodyPr/>
          <a:lstStyle/>
          <a:p>
            <a:pPr>
              <a:lnSpc>
                <a:spcPct val="80000"/>
              </a:lnSpc>
            </a:pPr>
            <a:r>
              <a:rPr lang="en-US" sz="2600"/>
              <a:t>In contrast to the simple analytical functions thet we have used to illustrate the operation of the various minimisation methods, in real molecular modelling applications it is rarely possible to identify the exact location of minima.</a:t>
            </a:r>
          </a:p>
          <a:p>
            <a:pPr>
              <a:lnSpc>
                <a:spcPct val="80000"/>
              </a:lnSpc>
            </a:pPr>
            <a:r>
              <a:rPr lang="en-US" sz="2600"/>
              <a:t>We can only ever hope to find an approximation to the true minima.</a:t>
            </a:r>
          </a:p>
          <a:p>
            <a:pPr>
              <a:lnSpc>
                <a:spcPct val="80000"/>
              </a:lnSpc>
            </a:pPr>
            <a:r>
              <a:rPr lang="en-US" sz="2600"/>
              <a:t>Instruction to stop the minimisation step = convergence criteria</a:t>
            </a:r>
          </a:p>
          <a:p>
            <a:pPr lvl="1">
              <a:lnSpc>
                <a:spcPct val="80000"/>
              </a:lnSpc>
            </a:pPr>
            <a:r>
              <a:rPr lang="en-US" sz="2200"/>
              <a:t>Energy gradient</a:t>
            </a:r>
          </a:p>
          <a:p>
            <a:pPr lvl="1">
              <a:lnSpc>
                <a:spcPct val="80000"/>
              </a:lnSpc>
            </a:pPr>
            <a:r>
              <a:rPr lang="en-US" sz="2200"/>
              <a:t>Coordinate gradient</a:t>
            </a:r>
          </a:p>
          <a:p>
            <a:pPr lvl="1">
              <a:lnSpc>
                <a:spcPct val="80000"/>
              </a:lnSpc>
            </a:pPr>
            <a:r>
              <a:rPr lang="en-US" sz="2200"/>
              <a:t>Root Mean Square gradient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p:cNvPicPr>
            <a:picLocks noChangeAspect="1" noChangeArrowheads="1"/>
          </p:cNvPicPr>
          <p:nvPr/>
        </p:nvPicPr>
        <p:blipFill>
          <a:blip r:embed="rId2"/>
          <a:srcRect/>
          <a:stretch>
            <a:fillRect/>
          </a:stretch>
        </p:blipFill>
        <p:spPr bwMode="auto">
          <a:xfrm rot="5400000">
            <a:off x="2306638" y="-452438"/>
            <a:ext cx="4527550" cy="7775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Application of Minimization</a:t>
            </a:r>
          </a:p>
        </p:txBody>
      </p:sp>
      <p:sp>
        <p:nvSpPr>
          <p:cNvPr id="41987" name="Rectangle 3"/>
          <p:cNvSpPr>
            <a:spLocks noGrp="1" noChangeArrowheads="1"/>
          </p:cNvSpPr>
          <p:nvPr>
            <p:ph type="body" idx="1"/>
          </p:nvPr>
        </p:nvSpPr>
        <p:spPr/>
        <p:txBody>
          <a:bodyPr/>
          <a:lstStyle/>
          <a:p>
            <a:r>
              <a:rPr lang="en-US"/>
              <a:t>Normal Mode Analysis</a:t>
            </a:r>
          </a:p>
          <a:p>
            <a:r>
              <a:rPr lang="en-US"/>
              <a:t>The Study of Intermolecular Processes</a:t>
            </a:r>
          </a:p>
          <a:p>
            <a:r>
              <a:rPr lang="en-US"/>
              <a:t>Determination of Transitions Structure and Reaction Pathways</a:t>
            </a:r>
          </a:p>
          <a:p>
            <a:pPr>
              <a:buFont typeface="Wingdings" pitchFamily="2" charset="2"/>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Geometry Optimization</a:t>
            </a:r>
          </a:p>
        </p:txBody>
      </p:sp>
      <p:sp>
        <p:nvSpPr>
          <p:cNvPr id="9219" name="Rectangle 3"/>
          <p:cNvSpPr>
            <a:spLocks noGrp="1" noChangeArrowheads="1"/>
          </p:cNvSpPr>
          <p:nvPr>
            <p:ph type="body" idx="1"/>
          </p:nvPr>
        </p:nvSpPr>
        <p:spPr/>
        <p:txBody>
          <a:bodyPr/>
          <a:lstStyle/>
          <a:p>
            <a:pPr>
              <a:buFont typeface="Wingdings" pitchFamily="2" charset="2"/>
              <a:buNone/>
            </a:pPr>
            <a:r>
              <a:rPr lang="en-US"/>
              <a:t>Backgrounds</a:t>
            </a:r>
          </a:p>
          <a:p>
            <a:r>
              <a:rPr lang="en-US"/>
              <a:t>Real molecules vibrate thermally about their equilibrium structures. </a:t>
            </a:r>
          </a:p>
          <a:p>
            <a:r>
              <a:rPr lang="en-US"/>
              <a:t>Finding minimum energy structures is key to describing equilibrium constants, comparing to experiment, etc.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ChangeArrowheads="1"/>
          </p:cNvSpPr>
          <p:nvPr>
            <p:ph type="title"/>
          </p:nvPr>
        </p:nvSpPr>
        <p:spPr/>
        <p:txBody>
          <a:bodyPr/>
          <a:lstStyle/>
          <a:p>
            <a:endParaRPr lang="en-US"/>
          </a:p>
        </p:txBody>
      </p:sp>
      <p:pic>
        <p:nvPicPr>
          <p:cNvPr id="11268" name="Picture 4"/>
          <p:cNvPicPr>
            <a:picLocks noChangeAspect="1" noChangeArrowheads="1"/>
          </p:cNvPicPr>
          <p:nvPr>
            <p:ph idx="1"/>
          </p:nvPr>
        </p:nvPicPr>
        <p:blipFill>
          <a:blip r:embed="rId2"/>
          <a:srcRect l="16661" t="35185" r="17732" b="35185"/>
          <a:stretch>
            <a:fillRect/>
          </a:stretch>
        </p:blipFill>
        <p:spPr>
          <a:xfrm>
            <a:off x="2895600" y="381000"/>
            <a:ext cx="2819400" cy="2438400"/>
          </a:xfrm>
          <a:noFill/>
          <a:ln/>
        </p:spPr>
      </p:pic>
      <p:graphicFrame>
        <p:nvGraphicFramePr>
          <p:cNvPr id="11305" name="Group 41"/>
          <p:cNvGraphicFramePr>
            <a:graphicFrameLocks noGrp="1"/>
          </p:cNvGraphicFramePr>
          <p:nvPr/>
        </p:nvGraphicFramePr>
        <p:xfrm>
          <a:off x="457200" y="3062288"/>
          <a:ext cx="8153400" cy="2868168"/>
        </p:xfrm>
        <a:graphic>
          <a:graphicData uri="http://schemas.openxmlformats.org/drawingml/2006/table">
            <a:tbl>
              <a:tblPr/>
              <a:tblGrid>
                <a:gridCol w="2209800"/>
                <a:gridCol w="2057400"/>
                <a:gridCol w="3886200"/>
              </a:tblGrid>
              <a:tr h="635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Before 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After GO </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(PM3-Steepest Descent)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5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C-C Bond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1.34 </a:t>
                      </a:r>
                      <a:r>
                        <a:rPr kumimoji="0" lang="en-US" sz="2600" b="0" i="0" u="none" strike="noStrike" cap="none" normalizeH="0" baseline="0" smtClean="0">
                          <a:ln>
                            <a:noFill/>
                          </a:ln>
                          <a:solidFill>
                            <a:schemeClr val="tx1"/>
                          </a:solidFill>
                          <a:effectLst/>
                          <a:latin typeface="Arial" charset="0"/>
                          <a:cs typeface="Arial" charset="0"/>
                        </a:rPr>
                        <a:t>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1.32197 </a:t>
                      </a:r>
                      <a:r>
                        <a:rPr kumimoji="0" lang="en-US" sz="2600" b="0" i="0" u="none" strike="noStrike" cap="none" normalizeH="0" baseline="0" smtClean="0">
                          <a:ln>
                            <a:noFill/>
                          </a:ln>
                          <a:solidFill>
                            <a:schemeClr val="tx1"/>
                          </a:solidFill>
                          <a:effectLst/>
                          <a:latin typeface="Arial" charset="0"/>
                          <a:cs typeface="Arial" charset="0"/>
                        </a:rPr>
                        <a:t>Å</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5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C-H Bond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1.08 </a:t>
                      </a:r>
                      <a:r>
                        <a:rPr kumimoji="0" lang="en-US" sz="2600" b="0" i="0" u="none" strike="noStrike" cap="none" normalizeH="0" baseline="0" smtClean="0">
                          <a:ln>
                            <a:noFill/>
                          </a:ln>
                          <a:solidFill>
                            <a:schemeClr val="tx1"/>
                          </a:solidFill>
                          <a:effectLst/>
                          <a:latin typeface="Arial" charset="0"/>
                          <a:cs typeface="Arial" charset="0"/>
                        </a:rPr>
                        <a:t>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1.08604 </a:t>
                      </a:r>
                      <a:r>
                        <a:rPr kumimoji="0" lang="en-US" sz="2600" b="0" i="0" u="none" strike="noStrike" cap="none" normalizeH="0" baseline="0" smtClean="0">
                          <a:ln>
                            <a:noFill/>
                          </a:ln>
                          <a:solidFill>
                            <a:schemeClr val="tx1"/>
                          </a:solidFill>
                          <a:effectLst/>
                          <a:latin typeface="Arial" charset="0"/>
                          <a:cs typeface="Arial" charset="0"/>
                        </a:rPr>
                        <a:t>Å</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5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C-C-H Angle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120</a:t>
                      </a:r>
                      <a:r>
                        <a:rPr kumimoji="0" lang="en-US" sz="26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123.034</a:t>
                      </a:r>
                      <a:r>
                        <a:rPr kumimoji="0" lang="en-US" sz="26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Geometry Optimization</a:t>
            </a:r>
          </a:p>
        </p:txBody>
      </p:sp>
      <p:sp>
        <p:nvSpPr>
          <p:cNvPr id="14339" name="Rectangle 3"/>
          <p:cNvSpPr>
            <a:spLocks noGrp="1" noChangeArrowheads="1"/>
          </p:cNvSpPr>
          <p:nvPr>
            <p:ph type="body" sz="half" idx="1"/>
          </p:nvPr>
        </p:nvSpPr>
        <p:spPr/>
        <p:txBody>
          <a:bodyPr/>
          <a:lstStyle/>
          <a:p>
            <a:r>
              <a:rPr lang="en-US" sz="2600"/>
              <a:t>In its essence, geometry optimization is a problem in applied mathematics. </a:t>
            </a:r>
          </a:p>
          <a:p>
            <a:r>
              <a:rPr lang="en-US" sz="2600"/>
              <a:t>How does one find a minimum in an arbitrary function of many variables? </a:t>
            </a:r>
          </a:p>
        </p:txBody>
      </p:sp>
      <p:pic>
        <p:nvPicPr>
          <p:cNvPr id="14340" name="Picture 4"/>
          <p:cNvPicPr>
            <a:picLocks noChangeAspect="1" noChangeArrowheads="1"/>
          </p:cNvPicPr>
          <p:nvPr>
            <p:ph sz="half" idx="2"/>
          </p:nvPr>
        </p:nvPicPr>
        <p:blipFill>
          <a:blip r:embed="rId2"/>
          <a:srcRect/>
          <a:stretch>
            <a:fillRect/>
          </a:stretch>
        </p:blipFill>
        <p:spPr>
          <a:xfrm>
            <a:off x="4648200" y="2590800"/>
            <a:ext cx="4035425" cy="1390650"/>
          </a:xfr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p:cNvPicPr>
            <a:picLocks noChangeAspect="1" noChangeArrowheads="1"/>
          </p:cNvPicPr>
          <p:nvPr/>
        </p:nvPicPr>
        <p:blipFill>
          <a:blip r:embed="rId2"/>
          <a:srcRect/>
          <a:stretch>
            <a:fillRect/>
          </a:stretch>
        </p:blipFill>
        <p:spPr bwMode="auto">
          <a:xfrm>
            <a:off x="304800" y="1601788"/>
            <a:ext cx="8534400" cy="36639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p:cNvPicPr>
            <a:picLocks noChangeAspect="1" noChangeArrowheads="1"/>
          </p:cNvPicPr>
          <p:nvPr/>
        </p:nvPicPr>
        <p:blipFill>
          <a:blip r:embed="rId2"/>
          <a:srcRect/>
          <a:stretch>
            <a:fillRect/>
          </a:stretch>
        </p:blipFill>
        <p:spPr bwMode="auto">
          <a:xfrm>
            <a:off x="1981200" y="1524000"/>
            <a:ext cx="4986338" cy="1952625"/>
          </a:xfrm>
          <a:prstGeom prst="rect">
            <a:avLst/>
          </a:prstGeom>
          <a:noFill/>
          <a:ln w="9525">
            <a:noFill/>
            <a:miter lim="800000"/>
            <a:headEnd/>
            <a:tailEnd/>
          </a:ln>
          <a:effectLst/>
        </p:spPr>
      </p:pic>
      <p:sp>
        <p:nvSpPr>
          <p:cNvPr id="15365" name="Rectangle 5"/>
          <p:cNvSpPr>
            <a:spLocks noChangeArrowheads="1"/>
          </p:cNvSpPr>
          <p:nvPr/>
        </p:nvSpPr>
        <p:spPr bwMode="auto">
          <a:xfrm>
            <a:off x="2286000" y="3746500"/>
            <a:ext cx="4572000" cy="1739900"/>
          </a:xfrm>
          <a:prstGeom prst="rect">
            <a:avLst/>
          </a:prstGeom>
          <a:noFill/>
          <a:ln w="9525">
            <a:noFill/>
            <a:miter lim="800000"/>
            <a:headEnd/>
            <a:tailEnd/>
          </a:ln>
          <a:effectLst/>
        </p:spPr>
        <p:txBody>
          <a:bodyPr>
            <a:spAutoFit/>
          </a:bodyPr>
          <a:lstStyle/>
          <a:p>
            <a:r>
              <a:rPr lang="en-US"/>
              <a:t>Example of paths taken when an angle changes in a geometry optimization.</a:t>
            </a:r>
          </a:p>
          <a:p>
            <a:r>
              <a:rPr lang="en-US"/>
              <a:t>(a) Path taken by an optimization using a Z-matrix or redundant internal</a:t>
            </a:r>
          </a:p>
          <a:p>
            <a:r>
              <a:rPr lang="en-US"/>
              <a:t>coordinates. (b) Path taken by an optimization using Cartesian coordinates.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Optimization Algorithms</a:t>
            </a:r>
          </a:p>
        </p:txBody>
      </p:sp>
      <p:sp>
        <p:nvSpPr>
          <p:cNvPr id="10243" name="Rectangle 3"/>
          <p:cNvSpPr>
            <a:spLocks noGrp="1" noChangeArrowheads="1"/>
          </p:cNvSpPr>
          <p:nvPr>
            <p:ph type="body" idx="1"/>
          </p:nvPr>
        </p:nvSpPr>
        <p:spPr/>
        <p:txBody>
          <a:bodyPr/>
          <a:lstStyle/>
          <a:p>
            <a:pPr>
              <a:lnSpc>
                <a:spcPct val="80000"/>
              </a:lnSpc>
            </a:pPr>
            <a:r>
              <a:rPr lang="en-US" sz="2600"/>
              <a:t>Non Derivative methods</a:t>
            </a:r>
          </a:p>
          <a:p>
            <a:pPr lvl="1">
              <a:lnSpc>
                <a:spcPct val="80000"/>
              </a:lnSpc>
            </a:pPr>
            <a:r>
              <a:rPr lang="en-US" sz="2200"/>
              <a:t>Simplex Method</a:t>
            </a:r>
          </a:p>
          <a:p>
            <a:pPr lvl="1">
              <a:lnSpc>
                <a:spcPct val="80000"/>
              </a:lnSpc>
            </a:pPr>
            <a:r>
              <a:rPr lang="en-US" sz="2200"/>
              <a:t>The Sequential Univariate Method</a:t>
            </a:r>
          </a:p>
          <a:p>
            <a:pPr>
              <a:lnSpc>
                <a:spcPct val="80000"/>
              </a:lnSpc>
            </a:pPr>
            <a:r>
              <a:rPr lang="en-US" sz="2600"/>
              <a:t>Derivative Methods</a:t>
            </a:r>
          </a:p>
          <a:p>
            <a:pPr lvl="1">
              <a:lnSpc>
                <a:spcPct val="80000"/>
              </a:lnSpc>
            </a:pPr>
            <a:r>
              <a:rPr lang="en-US" sz="2200"/>
              <a:t>First order derivative</a:t>
            </a:r>
          </a:p>
          <a:p>
            <a:pPr lvl="2">
              <a:lnSpc>
                <a:spcPct val="80000"/>
              </a:lnSpc>
            </a:pPr>
            <a:r>
              <a:rPr lang="en-US" sz="2100"/>
              <a:t>Steepes Descent </a:t>
            </a:r>
          </a:p>
          <a:p>
            <a:pPr lvl="2">
              <a:lnSpc>
                <a:spcPct val="80000"/>
              </a:lnSpc>
            </a:pPr>
            <a:r>
              <a:rPr lang="en-US" sz="2100"/>
              <a:t>Conjugate gradient (The Fletcher-Reeves Algorithm) </a:t>
            </a:r>
          </a:p>
          <a:p>
            <a:pPr lvl="2">
              <a:lnSpc>
                <a:spcPct val="80000"/>
              </a:lnSpc>
            </a:pPr>
            <a:r>
              <a:rPr lang="en-US" sz="2100"/>
              <a:t>Line Search in One Dimension</a:t>
            </a:r>
          </a:p>
          <a:p>
            <a:pPr lvl="2">
              <a:lnSpc>
                <a:spcPct val="80000"/>
              </a:lnSpc>
            </a:pPr>
            <a:r>
              <a:rPr lang="en-US" sz="2100"/>
              <a:t>Arbitrary Step Approach</a:t>
            </a:r>
          </a:p>
          <a:p>
            <a:pPr lvl="1">
              <a:lnSpc>
                <a:spcPct val="80000"/>
              </a:lnSpc>
            </a:pPr>
            <a:r>
              <a:rPr lang="en-US" sz="2200"/>
              <a:t>Second Order derivative</a:t>
            </a:r>
          </a:p>
          <a:p>
            <a:pPr lvl="2">
              <a:lnSpc>
                <a:spcPct val="80000"/>
              </a:lnSpc>
            </a:pPr>
            <a:r>
              <a:rPr lang="en-US" sz="2100"/>
              <a:t>Newton Raphson</a:t>
            </a:r>
          </a:p>
          <a:p>
            <a:pPr lvl="2">
              <a:lnSpc>
                <a:spcPct val="80000"/>
              </a:lnSpc>
            </a:pPr>
            <a:r>
              <a:rPr lang="en-US" sz="2100"/>
              <a:t>Quasy Newton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lstStyle/>
          <a:p>
            <a:r>
              <a:rPr lang="en-US"/>
              <a:t>Simplex Method</a:t>
            </a:r>
          </a:p>
        </p:txBody>
      </p:sp>
      <p:pic>
        <p:nvPicPr>
          <p:cNvPr id="19462" name="Picture 6"/>
          <p:cNvPicPr>
            <a:picLocks noGrp="1" noChangeAspect="1" noChangeArrowheads="1"/>
          </p:cNvPicPr>
          <p:nvPr>
            <p:ph idx="1"/>
          </p:nvPr>
        </p:nvPicPr>
        <p:blipFill>
          <a:blip r:embed="rId2"/>
          <a:srcRect/>
          <a:stretch>
            <a:fillRect/>
          </a:stretch>
        </p:blipFill>
        <p:spPr>
          <a:xfrm>
            <a:off x="679450" y="1719263"/>
            <a:ext cx="7785100" cy="4411662"/>
          </a:xfrm>
          <a:ln/>
        </p:spPr>
      </p:pic>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Network</Template>
  <TotalTime>131</TotalTime>
  <Words>306</Words>
  <Application>Microsoft PowerPoint</Application>
  <PresentationFormat>On-screen Show (4:3)</PresentationFormat>
  <Paragraphs>59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Wingdings</vt:lpstr>
      <vt:lpstr>Network</vt:lpstr>
      <vt:lpstr>Geometry Optimization </vt:lpstr>
      <vt:lpstr>Slide 2</vt:lpstr>
      <vt:lpstr>Geometry Optimization</vt:lpstr>
      <vt:lpstr>Slide 4</vt:lpstr>
      <vt:lpstr>Geometry Optimization</vt:lpstr>
      <vt:lpstr>Slide 6</vt:lpstr>
      <vt:lpstr>Slide 7</vt:lpstr>
      <vt:lpstr>Optimization Algorithms</vt:lpstr>
      <vt:lpstr>Simplex Method</vt:lpstr>
      <vt:lpstr>Slide 10</vt:lpstr>
      <vt:lpstr>The Sequential Univariate Method</vt:lpstr>
      <vt:lpstr>Steepest Descent</vt:lpstr>
      <vt:lpstr>Slide 13</vt:lpstr>
      <vt:lpstr>Conjugate Gradient</vt:lpstr>
      <vt:lpstr>Line Search in one Dimension</vt:lpstr>
      <vt:lpstr>Slide 16</vt:lpstr>
      <vt:lpstr>Newton-Raphson</vt:lpstr>
      <vt:lpstr>Which minimization should I use?</vt:lpstr>
      <vt:lpstr>Convergence Criteria</vt:lpstr>
      <vt:lpstr>Application of Minimization</vt:lpstr>
    </vt:vector>
  </TitlesOfParts>
  <Company>Biomolecular Research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Optimisasi Geometri</dc:title>
  <dc:creator>Fajar Rakhman Wibowo</dc:creator>
  <cp:lastModifiedBy>frw</cp:lastModifiedBy>
  <cp:revision>4</cp:revision>
  <dcterms:created xsi:type="dcterms:W3CDTF">2008-10-14T21:12:57Z</dcterms:created>
  <dcterms:modified xsi:type="dcterms:W3CDTF">2011-09-19T02:16:42Z</dcterms:modified>
</cp:coreProperties>
</file>