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62" r:id="rId4"/>
    <p:sldId id="263" r:id="rId5"/>
    <p:sldId id="264" r:id="rId6"/>
    <p:sldId id="276" r:id="rId7"/>
    <p:sldId id="277" r:id="rId8"/>
    <p:sldId id="278" r:id="rId9"/>
    <p:sldId id="279" r:id="rId10"/>
    <p:sldId id="280" r:id="rId11"/>
    <p:sldId id="257" r:id="rId12"/>
    <p:sldId id="258" r:id="rId13"/>
    <p:sldId id="25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8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7169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23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6480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09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46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0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9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8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5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6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2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7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1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E6626-6818-4E91-9DE4-C85CC516107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4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445E-06C8-4477-9E19-797719AA9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/ </a:t>
            </a:r>
            <a:r>
              <a:rPr lang="en-US" dirty="0" err="1"/>
              <a:t>Riset</a:t>
            </a:r>
            <a:r>
              <a:rPr lang="en-US" dirty="0"/>
              <a:t> dan model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98B6E-7BD1-4B7C-B95A-6FE204FED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7958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3B5C-21A5-4164-89FA-723C4383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6ABC1-2C07-4D0C-8982-1A02ED6E6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METODOLOGI</a:t>
            </a:r>
          </a:p>
          <a:p>
            <a:r>
              <a:rPr lang="en-US" dirty="0" err="1"/>
              <a:t>Jenis</a:t>
            </a:r>
            <a:r>
              <a:rPr lang="en-US" dirty="0"/>
              <a:t> dan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peneltian</a:t>
            </a:r>
            <a:r>
              <a:rPr lang="en-US" dirty="0"/>
              <a:t> :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. 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juga </a:t>
            </a:r>
            <a:r>
              <a:rPr lang="en-US" dirty="0" err="1"/>
              <a:t>peneltin</a:t>
            </a:r>
            <a:r>
              <a:rPr lang="en-US" dirty="0"/>
              <a:t> </a:t>
            </a:r>
            <a:r>
              <a:rPr lang="en-US" dirty="0" err="1"/>
              <a:t>eksplaantif</a:t>
            </a:r>
            <a:r>
              <a:rPr lang="en-US" dirty="0"/>
              <a:t>, </a:t>
            </a:r>
            <a:r>
              <a:rPr lang="en-US" dirty="0" err="1"/>
              <a:t>manakal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hipotsa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(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) 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hipotes</a:t>
            </a:r>
            <a:r>
              <a:rPr lang="en-US" dirty="0"/>
              <a:t> </a:t>
            </a:r>
            <a:r>
              <a:rPr lang="en-US" dirty="0" err="1"/>
              <a:t>akarena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uji </a:t>
            </a:r>
            <a:r>
              <a:rPr lang="en-US" dirty="0" err="1"/>
              <a:t>hipotesa</a:t>
            </a:r>
            <a:endParaRPr lang="en-US" dirty="0"/>
          </a:p>
          <a:p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: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,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kuesioner</a:t>
            </a:r>
            <a:r>
              <a:rPr lang="en-US" dirty="0"/>
              <a:t>, </a:t>
            </a:r>
            <a:r>
              <a:rPr lang="en-US" dirty="0" err="1"/>
              <a:t>dokumentasi</a:t>
            </a:r>
            <a:endParaRPr lang="en-US" dirty="0"/>
          </a:p>
          <a:p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: non random sampling </a:t>
            </a:r>
            <a:r>
              <a:rPr lang="en-US" dirty="0" err="1"/>
              <a:t>bisa</a:t>
            </a:r>
            <a:r>
              <a:rPr lang="en-US" dirty="0"/>
              <a:t> purposive </a:t>
            </a:r>
            <a:r>
              <a:rPr lang="en-US" dirty="0" err="1"/>
              <a:t>bisa</a:t>
            </a:r>
            <a:r>
              <a:rPr lang="en-US" dirty="0"/>
              <a:t> snow ball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/>
              <a:t>Uji </a:t>
            </a:r>
            <a:r>
              <a:rPr lang="en-US" dirty="0" err="1"/>
              <a:t>validitas</a:t>
            </a:r>
            <a:r>
              <a:rPr lang="en-US" dirty="0"/>
              <a:t> data : </a:t>
            </a:r>
            <a:r>
              <a:rPr lang="en-US" dirty="0" err="1"/>
              <a:t>Triangulasi</a:t>
            </a:r>
            <a:endParaRPr lang="en-US" dirty="0"/>
          </a:p>
          <a:p>
            <a:r>
              <a:rPr lang="en-ID" dirty="0" err="1"/>
              <a:t>Analisisi</a:t>
            </a:r>
            <a:r>
              <a:rPr lang="en-ID" dirty="0"/>
              <a:t> data: </a:t>
            </a:r>
            <a:r>
              <a:rPr lang="en-ID" dirty="0" err="1"/>
              <a:t>analisisi</a:t>
            </a:r>
            <a:r>
              <a:rPr lang="en-ID" dirty="0"/>
              <a:t> data </a:t>
            </a:r>
            <a:r>
              <a:rPr lang="en-ID" dirty="0" err="1"/>
              <a:t>kualitatif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54170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503" y="908243"/>
            <a:ext cx="7766936" cy="1646302"/>
          </a:xfrm>
        </p:spPr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Implementasi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4619" y="3602037"/>
            <a:ext cx="9393382" cy="2895745"/>
          </a:xfrm>
        </p:spPr>
        <p:txBody>
          <a:bodyPr>
            <a:norm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model </a:t>
            </a:r>
            <a:r>
              <a:rPr lang="en-US" dirty="0" err="1"/>
              <a:t>model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implmentasi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diperbandingkan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[</a:t>
            </a:r>
            <a:r>
              <a:rPr lang="en-US" dirty="0" err="1"/>
              <a:t>andnag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proses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beda</a:t>
            </a:r>
            <a:endParaRPr lang="en-US" dirty="0"/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pengelompokkan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</a:p>
          <a:p>
            <a:r>
              <a:rPr lang="en-US" dirty="0"/>
              <a:t>Ada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tetpai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juga yang relative </a:t>
            </a:r>
            <a:r>
              <a:rPr lang="en-US" dirty="0" err="1"/>
              <a:t>operasional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72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model </a:t>
            </a:r>
            <a:r>
              <a:rPr lang="en-US" dirty="0" err="1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4836"/>
            <a:ext cx="8596668" cy="4973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Model Top down</a:t>
            </a:r>
          </a:p>
          <a:p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mengidentifikasi</a:t>
            </a:r>
            <a:r>
              <a:rPr lang="en-US" b="1" dirty="0">
                <a:solidFill>
                  <a:srgbClr val="FF0000"/>
                </a:solidFill>
              </a:rPr>
              <a:t> factor </a:t>
            </a:r>
            <a:r>
              <a:rPr lang="en-US" b="1" dirty="0" err="1">
                <a:solidFill>
                  <a:srgbClr val="FF0000"/>
                </a:solidFill>
              </a:rPr>
              <a:t>factor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yang </a:t>
            </a:r>
            <a:r>
              <a:rPr lang="en-US" dirty="0" err="1">
                <a:solidFill>
                  <a:srgbClr val="FF0000"/>
                </a:solidFill>
              </a:rPr>
              <a:t>mempengaruhi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(</a:t>
            </a:r>
            <a:r>
              <a:rPr lang="en-US" dirty="0" err="1"/>
              <a:t>juklak</a:t>
            </a:r>
            <a:r>
              <a:rPr lang="en-US" dirty="0"/>
              <a:t>/</a:t>
            </a:r>
            <a:r>
              <a:rPr lang="en-US" dirty="0" err="1"/>
              <a:t>juknis</a:t>
            </a:r>
            <a:r>
              <a:rPr lang="en-US" dirty="0"/>
              <a:t>)yang </a:t>
            </a:r>
            <a:r>
              <a:rPr lang="en-US" dirty="0" err="1"/>
              <a:t>digunakan</a:t>
            </a:r>
            <a:r>
              <a:rPr lang="en-US" dirty="0"/>
              <a:t>)</a:t>
            </a:r>
          </a:p>
          <a:p>
            <a:r>
              <a:rPr lang="en-US" dirty="0" err="1"/>
              <a:t>Misal</a:t>
            </a:r>
            <a:r>
              <a:rPr lang="en-US" dirty="0"/>
              <a:t>: Van Meter dan Van Horn, Paul Sabatier&amp; </a:t>
            </a:r>
            <a:r>
              <a:rPr lang="en-US" dirty="0" err="1"/>
              <a:t>mazmanian</a:t>
            </a:r>
            <a:r>
              <a:rPr lang="en-US" dirty="0"/>
              <a:t>, Grindle , Edward George III, </a:t>
            </a:r>
            <a:r>
              <a:rPr lang="en-US" dirty="0" err="1"/>
              <a:t>hogwoodndan</a:t>
            </a:r>
            <a:r>
              <a:rPr lang="en-US" dirty="0"/>
              <a:t> Gunn,  </a:t>
            </a:r>
            <a:r>
              <a:rPr lang="en-US" dirty="0" err="1"/>
              <a:t>dsb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2. Model Bottom up</a:t>
            </a:r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factor lain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interaksi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organisasi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proses </a:t>
            </a:r>
            <a:r>
              <a:rPr lang="en-US" dirty="0" err="1">
                <a:solidFill>
                  <a:srgbClr val="FF0000"/>
                </a:solidFill>
              </a:rPr>
              <a:t>implementasi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/>
              <a:t>missal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actor,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 </a:t>
            </a:r>
            <a:r>
              <a:rPr lang="en-US" dirty="0" err="1"/>
              <a:t>dsb</a:t>
            </a:r>
            <a:r>
              <a:rPr lang="en-US" dirty="0"/>
              <a:t> (Lipsky), </a:t>
            </a:r>
            <a:r>
              <a:rPr lang="en-US" dirty="0" err="1"/>
              <a:t>konflik</a:t>
            </a:r>
            <a:r>
              <a:rPr lang="en-US" dirty="0"/>
              <a:t> dan bargaining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impelementasi</a:t>
            </a:r>
            <a:r>
              <a:rPr lang="en-US" dirty="0"/>
              <a:t> (</a:t>
            </a:r>
            <a:r>
              <a:rPr lang="en-US" dirty="0" err="1"/>
              <a:t>Watherly</a:t>
            </a:r>
            <a:r>
              <a:rPr lang="en-US" dirty="0"/>
              <a:t>),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alur</a:t>
            </a:r>
            <a:r>
              <a:rPr lang="en-US" dirty="0"/>
              <a:t> (Smith)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60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515" y="158092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3. </a:t>
            </a:r>
            <a:r>
              <a:rPr lang="en-US" sz="2400" b="1" dirty="0"/>
              <a:t>Model </a:t>
            </a:r>
            <a:r>
              <a:rPr lang="en-US" sz="2400" b="1" dirty="0" err="1"/>
              <a:t>analisis</a:t>
            </a:r>
            <a:r>
              <a:rPr lang="en-US" sz="2400" b="1" dirty="0"/>
              <a:t> </a:t>
            </a:r>
            <a:r>
              <a:rPr lang="en-US" sz="2400" b="1" dirty="0" err="1"/>
              <a:t>Kegagalan</a:t>
            </a:r>
            <a:r>
              <a:rPr lang="en-US" sz="2400" b="1" dirty="0"/>
              <a:t> </a:t>
            </a:r>
          </a:p>
          <a:p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menekankan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analisis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faktor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penyebab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kegagalan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implementasi</a:t>
            </a:r>
            <a:endParaRPr lang="en-US" sz="2400" dirty="0"/>
          </a:p>
          <a:p>
            <a:r>
              <a:rPr lang="en-US" sz="2400" dirty="0" err="1"/>
              <a:t>Misal</a:t>
            </a:r>
            <a:r>
              <a:rPr lang="en-US" sz="2400" dirty="0"/>
              <a:t> : (</a:t>
            </a:r>
            <a:r>
              <a:rPr lang="en-US" sz="2400" dirty="0" err="1"/>
              <a:t>implementasi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proses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dan </a:t>
            </a:r>
            <a:r>
              <a:rPr lang="en-US" sz="2400" dirty="0" err="1"/>
              <a:t>tindakan</a:t>
            </a:r>
            <a:r>
              <a:rPr lang="en-US" sz="2400" dirty="0"/>
              <a:t> (</a:t>
            </a:r>
            <a:r>
              <a:rPr lang="en-US" sz="2400" dirty="0" err="1"/>
              <a:t>presman</a:t>
            </a:r>
            <a:r>
              <a:rPr lang="en-US" sz="2400" dirty="0"/>
              <a:t> &amp; </a:t>
            </a:r>
            <a:r>
              <a:rPr lang="en-US" sz="2400" dirty="0" err="1"/>
              <a:t>Wildawsky</a:t>
            </a:r>
            <a:r>
              <a:rPr lang="en-US" sz="2400" dirty="0"/>
              <a:t>), </a:t>
            </a:r>
            <a:r>
              <a:rPr lang="en-US" sz="2400" dirty="0" err="1"/>
              <a:t>implementasi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adaptasi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menguntungkan</a:t>
            </a:r>
            <a:r>
              <a:rPr lang="en-US" sz="2400" dirty="0"/>
              <a:t> (</a:t>
            </a:r>
            <a:r>
              <a:rPr lang="en-US" sz="2400" dirty="0" err="1"/>
              <a:t>McLaughin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4. Model </a:t>
            </a:r>
            <a:r>
              <a:rPr lang="en-US" sz="2400" b="1" dirty="0" err="1"/>
              <a:t>sintesis</a:t>
            </a:r>
            <a:endParaRPr lang="en-US" sz="2400" b="1" dirty="0"/>
          </a:p>
          <a:p>
            <a:r>
              <a:rPr lang="en-US" sz="2400" dirty="0" err="1">
                <a:solidFill>
                  <a:srgbClr val="FF0000"/>
                </a:solidFill>
              </a:rPr>
              <a:t>Sistesis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antara</a:t>
            </a:r>
            <a:r>
              <a:rPr lang="en-US" sz="2400" dirty="0">
                <a:solidFill>
                  <a:srgbClr val="FF0000"/>
                </a:solidFill>
              </a:rPr>
              <a:t> model top down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bottom up</a:t>
            </a:r>
          </a:p>
          <a:p>
            <a:r>
              <a:rPr lang="en-US" sz="2400" dirty="0" err="1"/>
              <a:t>Misal</a:t>
            </a:r>
            <a:r>
              <a:rPr lang="en-US" sz="2400" dirty="0"/>
              <a:t> : (Ripley &amp; </a:t>
            </a:r>
            <a:r>
              <a:rPr lang="en-US" sz="2400" dirty="0" err="1"/>
              <a:t>Faknklin</a:t>
            </a:r>
            <a:r>
              <a:rPr lang="en-US" sz="2400" dirty="0"/>
              <a:t>. Nakamura &amp; Smallwood)</a:t>
            </a:r>
          </a:p>
        </p:txBody>
      </p:sp>
    </p:spTree>
    <p:extLst>
      <p:ext uri="{BB962C8B-B14F-4D97-AF65-F5344CB8AC3E}">
        <p14:creationId xmlns:p14="http://schemas.microsoft.com/office/powerpoint/2010/main" val="149526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F4D4-7A6E-4405-81C1-FB1908A2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Van Meter dan Van Horn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21D1F-F0C2-43DC-BCC4-AE6297D6E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8596668" cy="5306290"/>
          </a:xfrm>
        </p:spPr>
        <p:txBody>
          <a:bodyPr>
            <a:normAutofit/>
          </a:bodyPr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implemntasi</a:t>
            </a:r>
            <a:r>
              <a:rPr lang="en-US" dirty="0"/>
              <a:t> 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penilaian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terhadap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kinerja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kebijakan</a:t>
            </a:r>
            <a:r>
              <a:rPr lang="en-US" dirty="0"/>
              <a:t>.</a:t>
            </a:r>
          </a:p>
          <a:p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pada </a:t>
            </a:r>
            <a:r>
              <a:rPr lang="en-US" dirty="0" err="1">
                <a:solidFill>
                  <a:srgbClr val="FF0000"/>
                </a:solidFill>
              </a:rPr>
              <a:t>bagaimana</a:t>
            </a:r>
            <a:r>
              <a:rPr lang="en-US" dirty="0">
                <a:solidFill>
                  <a:srgbClr val="FF0000"/>
                </a:solidFill>
              </a:rPr>
              <a:t> proses </a:t>
            </a:r>
            <a:r>
              <a:rPr lang="en-US" dirty="0" err="1">
                <a:solidFill>
                  <a:srgbClr val="FF0000"/>
                </a:solidFill>
              </a:rPr>
              <a:t>itu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berlangsung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model proses </a:t>
            </a:r>
            <a:r>
              <a:rPr lang="en-US" dirty="0" err="1"/>
              <a:t>impelementasi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beberapa</a:t>
            </a:r>
            <a:r>
              <a:rPr lang="en-US" dirty="0"/>
              <a:t> variable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pencapaiannya</a:t>
            </a:r>
            <a:r>
              <a:rPr lang="en-US" dirty="0"/>
              <a:t> (</a:t>
            </a:r>
            <a:r>
              <a:rPr lang="en-US" dirty="0" err="1"/>
              <a:t>kinerja</a:t>
            </a:r>
            <a:r>
              <a:rPr lang="en-US" dirty="0"/>
              <a:t>/ performance</a:t>
            </a:r>
          </a:p>
          <a:p>
            <a:r>
              <a:rPr lang="en-US" dirty="0" err="1">
                <a:solidFill>
                  <a:srgbClr val="FF0000"/>
                </a:solidFill>
              </a:rPr>
              <a:t>Variabel</a:t>
            </a:r>
            <a:r>
              <a:rPr lang="en-US" dirty="0">
                <a:solidFill>
                  <a:srgbClr val="FF0000"/>
                </a:solidFill>
              </a:rPr>
              <a:t> variable </a:t>
            </a:r>
            <a:r>
              <a:rPr lang="en-US" dirty="0" err="1">
                <a:solidFill>
                  <a:srgbClr val="FF0000"/>
                </a:solidFill>
              </a:rPr>
              <a:t>tersebut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1. Standard (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)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  <a:p>
            <a:r>
              <a:rPr lang="en-ID" dirty="0"/>
              <a:t>2. Resources </a:t>
            </a:r>
            <a:r>
              <a:rPr lang="en-ID" dirty="0" err="1"/>
              <a:t>kebijakan</a:t>
            </a:r>
            <a:endParaRPr lang="en-ID" dirty="0"/>
          </a:p>
          <a:p>
            <a:r>
              <a:rPr lang="en-ID" dirty="0"/>
              <a:t>3.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organisasi</a:t>
            </a:r>
            <a:endParaRPr lang="en-ID" dirty="0"/>
          </a:p>
          <a:p>
            <a:r>
              <a:rPr lang="en-ID" dirty="0"/>
              <a:t>4. </a:t>
            </a:r>
            <a:r>
              <a:rPr lang="en-ID" dirty="0" err="1"/>
              <a:t>Karakteristik</a:t>
            </a:r>
            <a:r>
              <a:rPr lang="en-ID" dirty="0"/>
              <a:t> badan </a:t>
            </a:r>
            <a:r>
              <a:rPr lang="en-ID" dirty="0" err="1"/>
              <a:t>pelaksana</a:t>
            </a:r>
            <a:endParaRPr lang="en-ID" dirty="0"/>
          </a:p>
          <a:p>
            <a:r>
              <a:rPr lang="en-ID" dirty="0"/>
              <a:t>5. </a:t>
            </a:r>
            <a:r>
              <a:rPr lang="en-ID" dirty="0" err="1"/>
              <a:t>Kondisi</a:t>
            </a:r>
            <a:r>
              <a:rPr lang="en-ID" dirty="0"/>
              <a:t> social </a:t>
            </a:r>
            <a:r>
              <a:rPr lang="en-ID" dirty="0" err="1"/>
              <a:t>ekonomi</a:t>
            </a:r>
            <a:r>
              <a:rPr lang="en-ID" dirty="0"/>
              <a:t>, </a:t>
            </a:r>
            <a:r>
              <a:rPr lang="en-ID" dirty="0" err="1"/>
              <a:t>politik</a:t>
            </a:r>
            <a:endParaRPr lang="en-ID" dirty="0"/>
          </a:p>
          <a:p>
            <a:r>
              <a:rPr lang="en-ID" dirty="0"/>
              <a:t>6.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pelaksana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6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68AD-BD5D-4840-81C4-6FEA860A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van meter dan Van horn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8F1AD-4D11-4DF9-AC5A-17B74E83A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000" b="1" dirty="0" err="1">
                <a:solidFill>
                  <a:srgbClr val="FF0000"/>
                </a:solidFill>
              </a:rPr>
              <a:t>Ukuran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dasar</a:t>
            </a:r>
            <a:r>
              <a:rPr lang="en-US" sz="2000" b="1" dirty="0">
                <a:solidFill>
                  <a:srgbClr val="FF0000"/>
                </a:solidFill>
              </a:rPr>
              <a:t> (standard) dan </a:t>
            </a:r>
            <a:r>
              <a:rPr lang="en-US" sz="2000" b="1" dirty="0" err="1">
                <a:solidFill>
                  <a:srgbClr val="FF0000"/>
                </a:solidFill>
              </a:rPr>
              <a:t>sasaran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kebijakan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mana standard </a:t>
            </a:r>
            <a:r>
              <a:rPr lang="en-US" dirty="0" err="1"/>
              <a:t>ukuran</a:t>
            </a:r>
            <a:r>
              <a:rPr lang="en-US" dirty="0"/>
              <a:t> dan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direalisasikan</a:t>
            </a:r>
            <a:r>
              <a:rPr lang="en-US" dirty="0"/>
              <a:t>,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ukurannya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kekaburan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dan </a:t>
            </a:r>
            <a:r>
              <a:rPr lang="en-US" dirty="0" err="1"/>
              <a:t>tujuannya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2, </a:t>
            </a:r>
            <a:r>
              <a:rPr lang="en-US" b="1" dirty="0">
                <a:solidFill>
                  <a:srgbClr val="FF0000"/>
                </a:solidFill>
              </a:rPr>
              <a:t>Policy </a:t>
            </a:r>
            <a:r>
              <a:rPr lang="en-US" b="1" dirty="0" err="1">
                <a:solidFill>
                  <a:srgbClr val="FF0000"/>
                </a:solidFill>
              </a:rPr>
              <a:t>reosurces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err="1"/>
              <a:t>Meliputi</a:t>
            </a:r>
            <a:r>
              <a:rPr lang="en-US" dirty="0"/>
              <a:t> : Dana, SDM dan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peralatan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0724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10794-2F7C-47AF-8754-58DC7DB4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 &amp; Horn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D0305-2C66-4AFD-B853-1BF872A69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9" y="1427018"/>
            <a:ext cx="8913784" cy="5126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sz="2000" b="1" dirty="0"/>
              <a:t>. </a:t>
            </a:r>
            <a:r>
              <a:rPr lang="en-US" sz="2000" b="1" dirty="0" err="1">
                <a:solidFill>
                  <a:srgbClr val="FF0000"/>
                </a:solidFill>
              </a:rPr>
              <a:t>Komunikasi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antar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organisasi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pelaksanaan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dilakukann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dan </a:t>
            </a:r>
            <a:r>
              <a:rPr lang="en-US" dirty="0" err="1"/>
              <a:t>konsiistensi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Juga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4. </a:t>
            </a:r>
            <a:r>
              <a:rPr lang="en-US" sz="2000" b="1" dirty="0" err="1">
                <a:solidFill>
                  <a:srgbClr val="FF0000"/>
                </a:solidFill>
              </a:rPr>
              <a:t>Karakteristik</a:t>
            </a:r>
            <a:r>
              <a:rPr lang="en-US" sz="2000" b="1" dirty="0">
                <a:solidFill>
                  <a:srgbClr val="FF0000"/>
                </a:solidFill>
              </a:rPr>
              <a:t> Badan </a:t>
            </a:r>
            <a:r>
              <a:rPr lang="en-US" sz="2000" b="1" dirty="0" err="1">
                <a:solidFill>
                  <a:srgbClr val="FF0000"/>
                </a:solidFill>
              </a:rPr>
              <a:t>pelaksana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dan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dicermati</a:t>
            </a:r>
            <a:r>
              <a:rPr lang="en-US" dirty="0"/>
              <a:t> </a:t>
            </a:r>
            <a:r>
              <a:rPr lang="en-US" dirty="0" err="1"/>
              <a:t>adalah</a:t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Kompetensi</a:t>
            </a:r>
            <a:r>
              <a:rPr lang="en-US" dirty="0"/>
              <a:t> dan </a:t>
            </a:r>
            <a:r>
              <a:rPr lang="en-US" dirty="0" err="1"/>
              <a:t>jumlah</a:t>
            </a:r>
            <a:r>
              <a:rPr lang="en-US" dirty="0"/>
              <a:t> staff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(</a:t>
            </a:r>
            <a:r>
              <a:rPr lang="en-US" dirty="0" err="1"/>
              <a:t>hierarkhi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err="1"/>
              <a:t>Derajad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dan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f.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18607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1708-BD15-4286-AF5D-E08288F20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 dan Horn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3212A-39B1-4AD3-9AC9-6ECEA20D2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2" y="1510145"/>
            <a:ext cx="8719820" cy="509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sz="2000" b="1" dirty="0" err="1">
                <a:solidFill>
                  <a:srgbClr val="FF0000"/>
                </a:solidFill>
              </a:rPr>
              <a:t>Kondisi</a:t>
            </a:r>
            <a:r>
              <a:rPr lang="en-US" sz="2000" b="1" dirty="0">
                <a:solidFill>
                  <a:srgbClr val="FF0000"/>
                </a:solidFill>
              </a:rPr>
              <a:t> social, </a:t>
            </a:r>
            <a:r>
              <a:rPr lang="en-US" sz="2000" b="1" dirty="0" err="1">
                <a:solidFill>
                  <a:srgbClr val="FF0000"/>
                </a:solidFill>
              </a:rPr>
              <a:t>ekonomi</a:t>
            </a:r>
            <a:r>
              <a:rPr lang="en-US" sz="2000" b="1" dirty="0">
                <a:solidFill>
                  <a:srgbClr val="FF0000"/>
                </a:solidFill>
              </a:rPr>
              <a:t> dan </a:t>
            </a:r>
            <a:r>
              <a:rPr lang="en-US" sz="2000" b="1" dirty="0" err="1">
                <a:solidFill>
                  <a:srgbClr val="FF0000"/>
                </a:solidFill>
              </a:rPr>
              <a:t>politik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  <a:r>
              <a:rPr lang="en-US" dirty="0"/>
              <a:t>Hal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514350" indent="-514350">
              <a:buAutoNum type="alphaLcPeriod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social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public yang </a:t>
            </a:r>
            <a:r>
              <a:rPr lang="en-US" dirty="0" err="1"/>
              <a:t>dominan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public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Bagiamana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oposisi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kekuatannya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Sejauh</a:t>
            </a:r>
            <a:r>
              <a:rPr lang="en-US" dirty="0"/>
              <a:t> mana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dan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28693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F173-8084-412E-BE00-068F32C1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 dan Horn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CBA65-14A5-4471-BCBD-6AED739B0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3383"/>
            <a:ext cx="8596668" cy="42679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sz="2000" b="1" dirty="0" err="1">
                <a:solidFill>
                  <a:srgbClr val="FF0000"/>
                </a:solidFill>
              </a:rPr>
              <a:t>Sikap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Pelaksana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kebijakan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</a:t>
            </a:r>
          </a:p>
          <a:p>
            <a:pPr marL="514350" indent="-514350">
              <a:buAutoNum type="alphaLcPeriod"/>
            </a:pPr>
            <a:r>
              <a:rPr lang="en-US" dirty="0" err="1"/>
              <a:t>Persepsi</a:t>
            </a:r>
            <a:r>
              <a:rPr lang="en-US" dirty="0"/>
              <a:t> dan </a:t>
            </a:r>
            <a:r>
              <a:rPr lang="en-US" dirty="0" err="1"/>
              <a:t>pendefinisan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oleh apparat </a:t>
            </a:r>
            <a:r>
              <a:rPr lang="en-US" dirty="0" err="1"/>
              <a:t>pelaksana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standard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Sejauh</a:t>
            </a:r>
            <a:r>
              <a:rPr lang="en-US" dirty="0"/>
              <a:t> mana standard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pelaksana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65810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E49C3-CEC7-4C70-8A37-FDD96C63D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George Edward III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EBAFD-A691-450A-A55D-A098D2128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418" y="1930401"/>
            <a:ext cx="8456584" cy="4719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Model Edward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dilatarbelakangi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pertanyaan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konsisi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agar </a:t>
            </a:r>
            <a:r>
              <a:rPr lang="en-US" dirty="0" err="1"/>
              <a:t>impelementasi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berhasil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gagal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Edward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4 </a:t>
            </a:r>
            <a:r>
              <a:rPr lang="en-US" dirty="0" err="1">
                <a:solidFill>
                  <a:srgbClr val="FF0000"/>
                </a:solidFill>
              </a:rPr>
              <a:t>variabel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impelementasi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kebijakan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yaitu</a:t>
            </a:r>
            <a:r>
              <a:rPr lang="en-US" dirty="0">
                <a:solidFill>
                  <a:srgbClr val="FF0000"/>
                </a:solidFill>
              </a:rPr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Komunikasi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sumber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Pelaksana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47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D1F1-2998-4798-BE8A-BA7470C8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E2CB6-D788-49D1-8799-C9E35DF29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orang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agar </a:t>
            </a:r>
            <a:r>
              <a:rPr lang="en-US" dirty="0" err="1"/>
              <a:t>berhasil</a:t>
            </a:r>
            <a:endParaRPr lang="en-US" dirty="0"/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factor </a:t>
            </a:r>
            <a:r>
              <a:rPr lang="en-US" dirty="0" err="1"/>
              <a:t>factor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dan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 dan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menejlaskan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diupayakan</a:t>
            </a:r>
            <a:r>
              <a:rPr lang="en-US" dirty="0"/>
              <a:t> </a:t>
            </a:r>
            <a:r>
              <a:rPr lang="en-US" dirty="0" err="1"/>
              <a:t>memadukan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reoritis</a:t>
            </a:r>
            <a:r>
              <a:rPr lang="en-US" dirty="0"/>
              <a:t> dan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00089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71A5-290D-4CEC-90E7-02C86C24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Edward III (</a:t>
            </a:r>
            <a:r>
              <a:rPr lang="en-US" dirty="0" err="1"/>
              <a:t>lanjutan</a:t>
            </a:r>
            <a:r>
              <a:rPr lang="en-US" dirty="0"/>
              <a:t>)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260C-B536-41E1-AEA7-281FDF635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0983"/>
            <a:ext cx="8596668" cy="442038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A. </a:t>
            </a:r>
            <a:r>
              <a:rPr lang="en-US" b="1" dirty="0" err="1">
                <a:solidFill>
                  <a:srgbClr val="FF0000"/>
                </a:solidFill>
              </a:rPr>
              <a:t>Komunikasi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karena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beberapa</a:t>
            </a:r>
            <a:r>
              <a:rPr lang="en-US" dirty="0"/>
              <a:t> alas an :</a:t>
            </a:r>
          </a:p>
          <a:p>
            <a:r>
              <a:rPr lang="en-US" dirty="0"/>
              <a:t>1.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lakukan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memehami</a:t>
            </a:r>
            <a:r>
              <a:rPr lang="en-US" dirty="0"/>
              <a:t> </a:t>
            </a:r>
            <a:r>
              <a:rPr lang="en-US" dirty="0" err="1"/>
              <a:t>juklak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konsisiten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juklak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inf,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hierakhi</a:t>
            </a:r>
            <a:r>
              <a:rPr lang="en-US" dirty="0"/>
              <a:t> </a:t>
            </a:r>
            <a:r>
              <a:rPr lang="en-US" dirty="0" err="1"/>
              <a:t>organisaisi</a:t>
            </a:r>
            <a:r>
              <a:rPr lang="en-US" dirty="0"/>
              <a:t> yang </a:t>
            </a:r>
            <a:r>
              <a:rPr lang="en-US" dirty="0" err="1"/>
              <a:t>berlapis</a:t>
            </a:r>
            <a:r>
              <a:rPr lang="en-US" dirty="0"/>
              <a:t> lapis</a:t>
            </a:r>
          </a:p>
          <a:p>
            <a:r>
              <a:rPr lang="en-US" dirty="0"/>
              <a:t>5.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distorsi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transparansi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25508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3EFC-FCEE-4FD0-95FA-72919951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Edwards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15041-6499-4E9D-9ECC-8C8188AFD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err="1">
                <a:solidFill>
                  <a:srgbClr val="FF0000"/>
                </a:solidFill>
              </a:rPr>
              <a:t>Sumber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sumber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:</a:t>
            </a:r>
          </a:p>
          <a:p>
            <a:r>
              <a:rPr lang="en-US" dirty="0"/>
              <a:t>1. Staff yang </a:t>
            </a:r>
            <a:r>
              <a:rPr lang="en-US" dirty="0" err="1"/>
              <a:t>memadai</a:t>
            </a:r>
            <a:r>
              <a:rPr lang="en-US" dirty="0"/>
              <a:t> dan </a:t>
            </a:r>
            <a:r>
              <a:rPr lang="en-US" dirty="0" err="1"/>
              <a:t>berkeahlian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endParaRPr lang="en-US" dirty="0"/>
          </a:p>
          <a:p>
            <a:r>
              <a:rPr lang="en-US" dirty="0"/>
              <a:t>2. Inf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wewenang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pelaksana</a:t>
            </a:r>
            <a:endParaRPr lang="en-US" dirty="0"/>
          </a:p>
          <a:p>
            <a:r>
              <a:rPr lang="en-US" dirty="0"/>
              <a:t>4. dana dan </a:t>
            </a:r>
            <a:r>
              <a:rPr lang="en-US" dirty="0" err="1"/>
              <a:t>sumber</a:t>
            </a:r>
            <a:r>
              <a:rPr lang="en-US" dirty="0"/>
              <a:t> dana</a:t>
            </a:r>
          </a:p>
          <a:p>
            <a:r>
              <a:rPr lang="en-US" dirty="0"/>
              <a:t>5. </a:t>
            </a:r>
            <a:r>
              <a:rPr lang="en-US" dirty="0" err="1"/>
              <a:t>Fasilitas</a:t>
            </a:r>
            <a:r>
              <a:rPr lang="en-US" dirty="0"/>
              <a:t>/ </a:t>
            </a:r>
            <a:r>
              <a:rPr lang="en-US" dirty="0" err="1"/>
              <a:t>perlengkapan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89397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AB04-4BC6-4AEB-9B1A-3008B3AD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Edwards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83F92-7528-4C4D-A918-C0FDF8AF5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1819"/>
            <a:ext cx="8596668" cy="4309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C. </a:t>
            </a:r>
            <a:r>
              <a:rPr lang="en-US" b="1" dirty="0" err="1">
                <a:solidFill>
                  <a:srgbClr val="FF0000"/>
                </a:solidFill>
              </a:rPr>
              <a:t>Sikap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pelaksana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: </a:t>
            </a:r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Sikap</a:t>
            </a:r>
            <a:r>
              <a:rPr lang="en-US" dirty="0"/>
              <a:t> dan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proses </a:t>
            </a:r>
            <a:r>
              <a:rPr lang="en-US" dirty="0" err="1"/>
              <a:t>imeplementasi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b="1" dirty="0"/>
              <a:t>. </a:t>
            </a:r>
            <a:r>
              <a:rPr lang="en-US" b="1" dirty="0" err="1">
                <a:solidFill>
                  <a:srgbClr val="FF0000"/>
                </a:solidFill>
              </a:rPr>
              <a:t>Sturuktur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birokrasi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:</a:t>
            </a:r>
          </a:p>
          <a:p>
            <a:pPr marL="514350" indent="-514350">
              <a:buAutoNum type="alphaL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dan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dasarnya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Hierarkhi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Koordinasi</a:t>
            </a:r>
            <a:r>
              <a:rPr lang="en-US" dirty="0"/>
              <a:t>, </a:t>
            </a:r>
            <a:r>
              <a:rPr lang="en-US" dirty="0" err="1"/>
              <a:t>wewenang</a:t>
            </a:r>
            <a:r>
              <a:rPr lang="en-US" dirty="0"/>
              <a:t>,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50708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A4BC2-C5E1-4D78-B396-064201EE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grindle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EDB7-0868-40E1-B27C-0C17C534D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Ide </a:t>
            </a:r>
            <a:r>
              <a:rPr lang="en-US" sz="2400" b="1" dirty="0" err="1"/>
              <a:t>dasar</a:t>
            </a:r>
            <a:r>
              <a:rPr lang="en-US" sz="2400" b="1" dirty="0"/>
              <a:t> yang </a:t>
            </a:r>
            <a:r>
              <a:rPr lang="en-US" sz="2400" b="1" dirty="0" err="1"/>
              <a:t>mendasari</a:t>
            </a:r>
            <a:r>
              <a:rPr lang="en-US" sz="2400" b="1" dirty="0"/>
              <a:t> :</a:t>
            </a:r>
          </a:p>
          <a:p>
            <a:r>
              <a:rPr lang="en-US" dirty="0"/>
              <a:t>Setelah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ditransformasukan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tindkaan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pada </a:t>
            </a:r>
            <a:r>
              <a:rPr lang="en-US" dirty="0" err="1"/>
              <a:t>implementability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Grindle </a:t>
            </a:r>
            <a:r>
              <a:rPr lang="en-US" dirty="0" err="1"/>
              <a:t>membagi</a:t>
            </a:r>
            <a:r>
              <a:rPr lang="en-US" dirty="0"/>
              <a:t> factor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2 factor </a:t>
            </a:r>
            <a:r>
              <a:rPr lang="en-US" dirty="0" err="1">
                <a:solidFill>
                  <a:srgbClr val="FF0000"/>
                </a:solidFill>
              </a:rPr>
              <a:t>yaitu</a:t>
            </a:r>
            <a:r>
              <a:rPr lang="en-US" dirty="0">
                <a:solidFill>
                  <a:srgbClr val="FF0000"/>
                </a:solidFill>
              </a:rPr>
              <a:t> :</a:t>
            </a:r>
          </a:p>
          <a:p>
            <a:r>
              <a:rPr lang="en-US" dirty="0"/>
              <a:t>1. Content of policy</a:t>
            </a:r>
          </a:p>
          <a:p>
            <a:r>
              <a:rPr lang="en-US" dirty="0"/>
              <a:t>2. Context of policy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0240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864F4-8959-405E-847C-2E2ADA5B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Grindle (</a:t>
            </a:r>
            <a:r>
              <a:rPr lang="en-US" dirty="0" err="1"/>
              <a:t>lanjutan</a:t>
            </a:r>
            <a:r>
              <a:rPr lang="en-US" dirty="0"/>
              <a:t> 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602BA-655F-4B18-8C52-554912D72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7237"/>
            <a:ext cx="8596668" cy="42541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A. </a:t>
            </a:r>
            <a:r>
              <a:rPr lang="en-US" sz="2000" b="1" dirty="0">
                <a:solidFill>
                  <a:srgbClr val="FF0000"/>
                </a:solidFill>
              </a:rPr>
              <a:t>Content of policy,</a:t>
            </a:r>
          </a:p>
          <a:p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meliputi</a:t>
            </a:r>
            <a:r>
              <a:rPr lang="en-US" sz="2000" b="1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terpoengaruhi</a:t>
            </a:r>
            <a:r>
              <a:rPr lang="en-US" dirty="0"/>
              <a:t> oleh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proses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semkain</a:t>
            </a:r>
            <a:r>
              <a:rPr lang="en-US" dirty="0"/>
              <a:t> </a:t>
            </a:r>
            <a:r>
              <a:rPr lang="en-US" dirty="0" err="1"/>
              <a:t>sulit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Kenis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.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memebrikan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actual dan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formal dan </a:t>
            </a:r>
            <a:r>
              <a:rPr lang="en-US" dirty="0" err="1"/>
              <a:t>simbolis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.</a:t>
            </a:r>
          </a:p>
          <a:p>
            <a:r>
              <a:rPr lang="en-US" dirty="0"/>
              <a:t>3. </a:t>
            </a:r>
            <a:r>
              <a:rPr lang="en-US" dirty="0" err="1"/>
              <a:t>Derajad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perubahannya</a:t>
            </a:r>
            <a:r>
              <a:rPr lang="en-US" dirty="0"/>
              <a:t> </a:t>
            </a:r>
            <a:r>
              <a:rPr lang="en-US" dirty="0" err="1"/>
              <a:t>menensyaratkan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proses </a:t>
            </a:r>
            <a:r>
              <a:rPr lang="en-US" dirty="0" err="1"/>
              <a:t>impelemntasi</a:t>
            </a:r>
            <a:r>
              <a:rPr lang="en-US" dirty="0"/>
              <a:t> relative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sulit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proses </a:t>
            </a:r>
            <a:r>
              <a:rPr lang="en-US" dirty="0" err="1"/>
              <a:t>impelemntasinya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program</a:t>
            </a:r>
          </a:p>
          <a:p>
            <a:r>
              <a:rPr lang="en-US" dirty="0"/>
              <a:t>6.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dikerahkan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2328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A32D3-004B-4C5D-B210-620FD0B5E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Grindle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5BB77-38BF-403E-82F7-87584820D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>
                <a:solidFill>
                  <a:srgbClr val="FF0000"/>
                </a:solidFill>
              </a:rPr>
              <a:t>. Context of policy</a:t>
            </a:r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Kekuasaan</a:t>
            </a:r>
            <a:r>
              <a:rPr lang="en-US" dirty="0"/>
              <a:t>, </a:t>
            </a:r>
            <a:r>
              <a:rPr lang="en-US" dirty="0" err="1"/>
              <a:t>kepentingan</a:t>
            </a:r>
            <a:r>
              <a:rPr lang="en-US" dirty="0"/>
              <a:t> dan </a:t>
            </a:r>
            <a:r>
              <a:rPr lang="en-US" dirty="0" err="1"/>
              <a:t>startegi</a:t>
            </a:r>
            <a:r>
              <a:rPr lang="en-US" dirty="0"/>
              <a:t> actor yang </a:t>
            </a:r>
            <a:r>
              <a:rPr lang="en-US" dirty="0" err="1"/>
              <a:t>terlibat</a:t>
            </a:r>
            <a:r>
              <a:rPr lang="en-US" dirty="0"/>
              <a:t> </a:t>
            </a:r>
          </a:p>
          <a:p>
            <a:r>
              <a:rPr lang="en-US" dirty="0"/>
              <a:t>2. </a:t>
            </a:r>
            <a:r>
              <a:rPr lang="en-US" dirty="0" err="1"/>
              <a:t>Karakterisitik</a:t>
            </a:r>
            <a:r>
              <a:rPr lang="en-US" dirty="0"/>
              <a:t> Lembaga dan </a:t>
            </a:r>
            <a:r>
              <a:rPr lang="en-US" dirty="0" err="1"/>
              <a:t>penguasa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tanggap</a:t>
            </a:r>
            <a:r>
              <a:rPr lang="en-US" dirty="0"/>
              <a:t> </a:t>
            </a:r>
            <a:r>
              <a:rPr lang="en-US" dirty="0" err="1"/>
              <a:t>pelaksanan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48805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4E2EC-991B-407B-AFBF-CB665F87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Sabatier dan Mazmanian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19869-FD39-4EE8-921A-353E654E6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2437"/>
            <a:ext cx="8596668" cy="4558926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 Frame work for implementation analys</a:t>
            </a:r>
            <a:r>
              <a:rPr lang="en-US" dirty="0"/>
              <a:t>is (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fungsi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varaibel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r>
              <a:rPr lang="en-US" dirty="0"/>
              <a:t>1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Karakterisitik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masalah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mudah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tidaknya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tersebut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dikendalikan</a:t>
            </a:r>
            <a:r>
              <a:rPr lang="en-US" dirty="0"/>
              <a:t>) </a:t>
            </a:r>
            <a:r>
              <a:rPr lang="en-US" dirty="0" err="1"/>
              <a:t>meliputi</a:t>
            </a:r>
            <a:r>
              <a:rPr lang="en-US" dirty="0"/>
              <a:t> :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tehnologi</a:t>
            </a:r>
            <a:r>
              <a:rPr lang="en-US" dirty="0"/>
              <a:t> dan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, </a:t>
            </a:r>
            <a:r>
              <a:rPr lang="en-US" dirty="0" err="1"/>
              <a:t>keragaman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, dan </a:t>
            </a:r>
            <a:r>
              <a:rPr lang="en-US" dirty="0" err="1"/>
              <a:t>derajad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r>
              <a:rPr lang="en-US" dirty="0"/>
              <a:t>2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Struktur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manajemen</a:t>
            </a:r>
            <a:r>
              <a:rPr lang="en-US" dirty="0">
                <a:solidFill>
                  <a:srgbClr val="FF0000"/>
                </a:solidFill>
              </a:rPr>
              <a:t> program, (</a:t>
            </a:r>
            <a:r>
              <a:rPr lang="en-US" dirty="0" err="1">
                <a:solidFill>
                  <a:srgbClr val="FF0000"/>
                </a:solidFill>
              </a:rPr>
              <a:t>kemampuan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keputusan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kebijakan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menstrukturkan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tepat</a:t>
            </a:r>
            <a:r>
              <a:rPr lang="en-US" dirty="0">
                <a:solidFill>
                  <a:srgbClr val="FF0000"/>
                </a:solidFill>
              </a:rPr>
              <a:t> proses </a:t>
            </a:r>
            <a:r>
              <a:rPr lang="en-US" dirty="0" err="1">
                <a:solidFill>
                  <a:srgbClr val="FF0000"/>
                </a:solidFill>
              </a:rPr>
              <a:t>implementasinya</a:t>
            </a:r>
            <a:r>
              <a:rPr lang="en-US" dirty="0"/>
              <a:t>) yang </a:t>
            </a:r>
            <a:r>
              <a:rPr lang="en-US" dirty="0" err="1"/>
              <a:t>tercermin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operasionalisasi</a:t>
            </a:r>
            <a:r>
              <a:rPr lang="en-US" dirty="0"/>
              <a:t>, </a:t>
            </a:r>
            <a:r>
              <a:rPr lang="en-US" dirty="0" err="1"/>
              <a:t>diantranya</a:t>
            </a:r>
            <a:r>
              <a:rPr lang="en-US" dirty="0"/>
              <a:t> : </a:t>
            </a:r>
            <a:r>
              <a:rPr lang="en-US" dirty="0" err="1"/>
              <a:t>kejelasan</a:t>
            </a:r>
            <a:r>
              <a:rPr lang="en-US" dirty="0"/>
              <a:t> dan </a:t>
            </a:r>
            <a:r>
              <a:rPr lang="en-US" dirty="0" err="1"/>
              <a:t>konsisitensi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/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dana yang </a:t>
            </a:r>
            <a:r>
              <a:rPr lang="en-US" dirty="0" err="1"/>
              <a:t>mencukupi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kausal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, </a:t>
            </a:r>
            <a:r>
              <a:rPr lang="en-US" dirty="0" err="1"/>
              <a:t>intergrasi</a:t>
            </a:r>
            <a:r>
              <a:rPr lang="en-US" dirty="0"/>
              <a:t> orgs </a:t>
            </a:r>
            <a:r>
              <a:rPr lang="en-US" dirty="0" err="1"/>
              <a:t>pelaksana</a:t>
            </a:r>
            <a:r>
              <a:rPr lang="en-US" dirty="0"/>
              <a:t>, </a:t>
            </a:r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recruitment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, </a:t>
            </a:r>
            <a:r>
              <a:rPr lang="en-US" dirty="0" err="1"/>
              <a:t>akses</a:t>
            </a:r>
            <a:r>
              <a:rPr lang="en-US" dirty="0"/>
              <a:t> formal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lain</a:t>
            </a:r>
          </a:p>
          <a:p>
            <a:r>
              <a:rPr lang="en-US" dirty="0"/>
              <a:t>3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Faktor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diluar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peraturan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: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soseko</a:t>
            </a:r>
            <a:r>
              <a:rPr lang="en-US" dirty="0"/>
              <a:t> dan </a:t>
            </a:r>
            <a:r>
              <a:rPr lang="en-US" dirty="0" err="1"/>
              <a:t>tehnologi</a:t>
            </a:r>
            <a:r>
              <a:rPr lang="en-US" dirty="0"/>
              <a:t>, </a:t>
            </a:r>
            <a:r>
              <a:rPr lang="en-US" dirty="0" err="1"/>
              <a:t>perhatian</a:t>
            </a:r>
            <a:r>
              <a:rPr lang="en-US" dirty="0"/>
              <a:t> pers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dukungan</a:t>
            </a:r>
            <a:r>
              <a:rPr lang="en-US" dirty="0"/>
              <a:t> public, </a:t>
            </a:r>
            <a:r>
              <a:rPr lang="en-US" dirty="0" err="1"/>
              <a:t>sikap</a:t>
            </a:r>
            <a:r>
              <a:rPr lang="en-US" dirty="0"/>
              <a:t> dam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,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dan </a:t>
            </a:r>
            <a:r>
              <a:rPr lang="en-US" dirty="0" err="1"/>
              <a:t>komitman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kemmapuan</a:t>
            </a:r>
            <a:r>
              <a:rPr lang="en-US" dirty="0"/>
              <a:t> </a:t>
            </a:r>
            <a:r>
              <a:rPr lang="en-US" dirty="0" err="1"/>
              <a:t>pelaksana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60998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5D0BC-D193-4FC9-9115-5887B509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01783"/>
            <a:ext cx="8664402" cy="56395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model Top down,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variable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dnegan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Kebijakan</a:t>
            </a:r>
            <a:r>
              <a:rPr lang="en-US" dirty="0"/>
              <a:t>/ program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Pelaksana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linkungan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Ketidakmmapuan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oleh Andrew </a:t>
            </a:r>
            <a:r>
              <a:rPr lang="en-US" dirty="0" err="1"/>
              <a:t>Densire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sebagai</a:t>
            </a:r>
            <a:r>
              <a:rPr lang="en-US" dirty="0">
                <a:solidFill>
                  <a:srgbClr val="FF0000"/>
                </a:solidFill>
              </a:rPr>
              <a:t>  implementation gap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dan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senyatanya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Implementation gaps </a:t>
            </a:r>
            <a:r>
              <a:rPr lang="en-US" dirty="0" err="1"/>
              <a:t>ini</a:t>
            </a:r>
            <a:r>
              <a:rPr lang="en-US" dirty="0"/>
              <a:t> oleh Goggin (1990)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>
                <a:solidFill>
                  <a:srgbClr val="FF0000"/>
                </a:solidFill>
              </a:rPr>
              <a:t>implementation capacity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organisasi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pelaksana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95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83DB-149E-4ACE-A844-9A40F651A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Model </a:t>
            </a:r>
            <a:r>
              <a:rPr lang="en-US" dirty="0" err="1">
                <a:solidFill>
                  <a:srgbClr val="FF0000"/>
                </a:solidFill>
              </a:rPr>
              <a:t>alur</a:t>
            </a:r>
            <a:r>
              <a:rPr lang="en-US" dirty="0">
                <a:solidFill>
                  <a:srgbClr val="FF0000"/>
                </a:solidFill>
              </a:rPr>
              <a:t> (Smith)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A640D-FE5A-4138-99A0-63AC245FA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70" y="1488613"/>
            <a:ext cx="8596668" cy="5064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model yang </a:t>
            </a:r>
            <a:r>
              <a:rPr lang="en-US" dirty="0" err="1"/>
              <a:t>tergabung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bottom up  model</a:t>
            </a:r>
          </a:p>
          <a:p>
            <a:pPr marL="0" indent="0">
              <a:buNone/>
            </a:pPr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public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social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oleh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pada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4 variable 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mmepengaruhi</a:t>
            </a:r>
            <a:r>
              <a:rPr lang="en-US" dirty="0"/>
              <a:t>:</a:t>
            </a:r>
          </a:p>
          <a:p>
            <a:r>
              <a:rPr lang="en-US" dirty="0"/>
              <a:t>1. </a:t>
            </a:r>
            <a:r>
              <a:rPr lang="en-US" dirty="0">
                <a:solidFill>
                  <a:srgbClr val="FF0000"/>
                </a:solidFill>
              </a:rPr>
              <a:t>Idealized policy </a:t>
            </a:r>
            <a:r>
              <a:rPr lang="en-US" dirty="0"/>
              <a:t>: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diidealkan</a:t>
            </a:r>
            <a:r>
              <a:rPr lang="en-US" dirty="0"/>
              <a:t> oleh </a:t>
            </a:r>
            <a:r>
              <a:rPr lang="en-US" dirty="0" err="1"/>
              <a:t>perumus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target group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.</a:t>
            </a:r>
          </a:p>
          <a:p>
            <a:r>
              <a:rPr lang="en-US" dirty="0"/>
              <a:t>2</a:t>
            </a:r>
            <a:r>
              <a:rPr lang="en-US" dirty="0">
                <a:solidFill>
                  <a:srgbClr val="FF0000"/>
                </a:solidFill>
              </a:rPr>
              <a:t>. Target group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bagain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stakeholders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mengadopsi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>
                <a:solidFill>
                  <a:srgbClr val="FF0000"/>
                </a:solidFill>
              </a:rPr>
              <a:t>Implementing organization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badan </a:t>
            </a:r>
            <a:r>
              <a:rPr lang="en-US" dirty="0" err="1"/>
              <a:t>pelaksnan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endParaRPr lang="en-US" dirty="0"/>
          </a:p>
          <a:p>
            <a:r>
              <a:rPr lang="en-US" dirty="0"/>
              <a:t>4. Environmental factors,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(</a:t>
            </a:r>
            <a:r>
              <a:rPr lang="en-US" dirty="0" err="1"/>
              <a:t>ipoleksosbud</a:t>
            </a:r>
            <a:r>
              <a:rPr lang="en-US" dirty="0"/>
              <a:t>_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16521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ACF5-6299-49AF-B6B9-1C292965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smith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F50D5-8625-4B91-8F83-143BC85EF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varaibel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saling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mempengaruhi</a:t>
            </a:r>
            <a:r>
              <a:rPr lang="en-US" dirty="0">
                <a:solidFill>
                  <a:srgbClr val="FF0000"/>
                </a:solidFill>
              </a:rPr>
              <a:t> dan </a:t>
            </a:r>
            <a:r>
              <a:rPr lang="en-US" dirty="0" err="1">
                <a:solidFill>
                  <a:srgbClr val="FF0000"/>
                </a:solidFill>
              </a:rPr>
              <a:t>berinterkasi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timbal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balik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ketidaksesuaian</a:t>
            </a:r>
            <a:r>
              <a:rPr lang="en-US" dirty="0"/>
              <a:t> yang pada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(tension)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tawar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menawar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antara</a:t>
            </a:r>
            <a:r>
              <a:rPr lang="en-US" dirty="0"/>
              <a:t> formulator dan implementor yang pada </a:t>
            </a:r>
            <a:r>
              <a:rPr lang="en-US" dirty="0" err="1"/>
              <a:t>akhirnya</a:t>
            </a:r>
            <a:r>
              <a:rPr lang="en-US" dirty="0"/>
              <a:t> bias </a:t>
            </a:r>
            <a:r>
              <a:rPr lang="en-US" dirty="0" err="1"/>
              <a:t>membnetuk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tidaklah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berjalan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linear dan </a:t>
            </a:r>
            <a:r>
              <a:rPr lang="en-US" dirty="0" err="1">
                <a:solidFill>
                  <a:srgbClr val="FF0000"/>
                </a:solidFill>
              </a:rPr>
              <a:t>mekanisitis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tetapi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memebri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peluang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terjadinya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transaksi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melalui</a:t>
            </a:r>
            <a:r>
              <a:rPr lang="en-US" dirty="0">
                <a:solidFill>
                  <a:srgbClr val="FF0000"/>
                </a:solidFill>
              </a:rPr>
              <a:t> bargaining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kompromi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pada target group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8389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FBC5-91C4-4FCC-9BBA-E33E55C8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/ </a:t>
            </a:r>
            <a:r>
              <a:rPr lang="en-US" dirty="0" err="1"/>
              <a:t>riset</a:t>
            </a:r>
            <a:r>
              <a:rPr lang="en-US" dirty="0"/>
              <a:t> 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BBA8-5B12-4400-96B3-BFC310F72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proses </a:t>
            </a:r>
            <a:r>
              <a:rPr lang="en-US" dirty="0" err="1"/>
              <a:t>pelaksaanaan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endParaRPr lang="en-US" dirty="0"/>
          </a:p>
          <a:p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bias </a:t>
            </a:r>
            <a:r>
              <a:rPr lang="en-US" dirty="0" err="1"/>
              <a:t>dicarikan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keluarnya</a:t>
            </a:r>
            <a:endParaRPr lang="en-US" dirty="0"/>
          </a:p>
          <a:p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b="1" dirty="0"/>
              <a:t>yang </a:t>
            </a:r>
            <a:r>
              <a:rPr lang="en-US" b="1" dirty="0" err="1"/>
              <a:t>senyatanya</a:t>
            </a:r>
            <a:r>
              <a:rPr lang="en-US" b="1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/>
              <a:t>B.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umpan</a:t>
            </a:r>
            <a:r>
              <a:rPr lang="en-US" b="1" dirty="0"/>
              <a:t> </a:t>
            </a:r>
            <a:r>
              <a:rPr lang="en-US" b="1" dirty="0" err="1"/>
              <a:t>balik</a:t>
            </a:r>
            <a:r>
              <a:rPr lang="en-US" dirty="0"/>
              <a:t> pada para </a:t>
            </a:r>
            <a:r>
              <a:rPr lang="en-US" dirty="0" err="1"/>
              <a:t>pelaksana</a:t>
            </a:r>
            <a:r>
              <a:rPr lang="en-US" dirty="0"/>
              <a:t> agar </a:t>
            </a:r>
            <a:r>
              <a:rPr lang="en-US" dirty="0" err="1"/>
              <a:t>pelaksanaannnya</a:t>
            </a:r>
            <a:r>
              <a:rPr lang="en-US" dirty="0"/>
              <a:t> bias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/>
              <a:t>C. </a:t>
            </a:r>
            <a:r>
              <a:rPr lang="en-US" dirty="0" err="1"/>
              <a:t>mmeberikan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pada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pelaksanannnya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73683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5E4E5-57A6-4477-BECB-52A77D24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Antara top down dan bottom up model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8471-FE6E-43FA-9E1B-3A3229B52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top down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impelementasi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situasi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dimana</a:t>
            </a:r>
            <a:r>
              <a:rPr lang="en-US" dirty="0">
                <a:solidFill>
                  <a:srgbClr val="FF0000"/>
                </a:solidFill>
              </a:rPr>
              <a:t> para </a:t>
            </a:r>
            <a:r>
              <a:rPr lang="en-US" dirty="0" err="1">
                <a:solidFill>
                  <a:srgbClr val="FF0000"/>
                </a:solidFill>
              </a:rPr>
              <a:t>pembuat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kebijakan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mampu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mengatur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situasi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dana dan </a:t>
            </a:r>
            <a:r>
              <a:rPr lang="en-US" dirty="0" err="1">
                <a:solidFill>
                  <a:srgbClr val="FF0000"/>
                </a:solidFill>
              </a:rPr>
              <a:t>sdm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terbatas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Model </a:t>
            </a:r>
            <a:r>
              <a:rPr lang="en-US" dirty="0" err="1"/>
              <a:t>bootom</a:t>
            </a:r>
            <a:r>
              <a:rPr lang="en-US" dirty="0"/>
              <a:t> up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dirasa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pada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impelementor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mempunyai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kebebasan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melakukan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inovasi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pada </a:t>
            </a:r>
            <a:r>
              <a:rPr lang="en-US" dirty="0" err="1"/>
              <a:t>kekuasaan</a:t>
            </a:r>
            <a:r>
              <a:rPr lang="en-US" dirty="0"/>
              <a:t> 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pada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beda</a:t>
            </a:r>
            <a:endParaRPr lang="en-US" dirty="0"/>
          </a:p>
          <a:p>
            <a:r>
              <a:rPr lang="en-US" dirty="0" err="1"/>
              <a:t>Menurut</a:t>
            </a:r>
            <a:r>
              <a:rPr lang="en-US" dirty="0"/>
              <a:t> Eric Lane (1995), model </a:t>
            </a:r>
            <a:r>
              <a:rPr lang="en-US" dirty="0" err="1"/>
              <a:t>topdown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pda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tanggung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jawab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model </a:t>
            </a:r>
            <a:r>
              <a:rPr lang="en-US" dirty="0" err="1"/>
              <a:t>bootm</a:t>
            </a:r>
            <a:r>
              <a:rPr lang="en-US" dirty="0"/>
              <a:t> up </a:t>
            </a:r>
            <a:r>
              <a:rPr lang="en-US" dirty="0" err="1"/>
              <a:t>menekakan</a:t>
            </a:r>
            <a:r>
              <a:rPr lang="en-US" dirty="0"/>
              <a:t> pada </a:t>
            </a:r>
            <a:r>
              <a:rPr lang="en-US" dirty="0" err="1">
                <a:solidFill>
                  <a:srgbClr val="FF0000"/>
                </a:solidFill>
              </a:rPr>
              <a:t>kepercayaan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378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5653-FC97-41F4-B1B6-ECCC8239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sintesis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09504-EF85-4621-BE7C-EE5FF0D89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145"/>
            <a:ext cx="8596668" cy="45312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Model </a:t>
            </a:r>
            <a:r>
              <a:rPr lang="en-US" dirty="0" err="1"/>
              <a:t>ripley</a:t>
            </a:r>
            <a:r>
              <a:rPr lang="en-US" dirty="0"/>
              <a:t> dan Franklin</a:t>
            </a:r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model,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pada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tangung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.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pada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>
                <a:solidFill>
                  <a:srgbClr val="FF0000"/>
                </a:solidFill>
              </a:rPr>
              <a:t>Compliance</a:t>
            </a:r>
            <a:r>
              <a:rPr lang="en-US" dirty="0"/>
              <a:t> :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(</a:t>
            </a:r>
            <a:r>
              <a:rPr lang="en-US" dirty="0" err="1"/>
              <a:t>refeleksi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penekanana</a:t>
            </a:r>
            <a:r>
              <a:rPr lang="en-US" dirty="0"/>
              <a:t> pada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)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para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, </a:t>
            </a:r>
            <a:r>
              <a:rPr lang="en-US" dirty="0" err="1"/>
              <a:t>juklak</a:t>
            </a:r>
            <a:r>
              <a:rPr lang="en-US" dirty="0"/>
              <a:t>, </a:t>
            </a:r>
            <a:r>
              <a:rPr lang="en-US" dirty="0" err="1"/>
              <a:t>juknis</a:t>
            </a:r>
            <a:r>
              <a:rPr lang="en-US" dirty="0"/>
              <a:t>,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>
                <a:solidFill>
                  <a:srgbClr val="FF0000"/>
                </a:solidFill>
              </a:rPr>
              <a:t>What happening</a:t>
            </a:r>
            <a:r>
              <a:rPr lang="en-US" dirty="0"/>
              <a:t>;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, </a:t>
            </a:r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berkiatan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unit </a:t>
            </a:r>
            <a:r>
              <a:rPr lang="en-US" dirty="0" err="1"/>
              <a:t>pemerintahan</a:t>
            </a:r>
            <a:r>
              <a:rPr lang="en-US" dirty="0"/>
              <a:t>, </a:t>
            </a:r>
            <a:r>
              <a:rPr lang="en-US" dirty="0" err="1"/>
              <a:t>varaiebl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mengatasinya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9567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C0BC-8631-4C8C-B6E0-13FFB24EA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9A448-2AC1-42C2-8E32-238E06D9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juga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impleemntasi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mendiskripsikan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output </a:t>
            </a:r>
            <a:r>
              <a:rPr lang="en-US" dirty="0" err="1"/>
              <a:t>kebijakan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stydi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tumapng</a:t>
            </a:r>
            <a:r>
              <a:rPr lang="en-US" dirty="0"/>
              <a:t> </a:t>
            </a:r>
            <a:r>
              <a:rPr lang="en-US" dirty="0" err="1"/>
              <a:t>tindih</a:t>
            </a:r>
            <a:r>
              <a:rPr lang="en-US" dirty="0"/>
              <a:t> </a:t>
            </a:r>
            <a:r>
              <a:rPr lang="en-US" dirty="0" err="1"/>
              <a:t>konsepnya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(on going implementation)</a:t>
            </a:r>
          </a:p>
          <a:p>
            <a:r>
              <a:rPr lang="en-US" dirty="0" err="1"/>
              <a:t>Perbedaanya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pada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LBM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kecenderungannnya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.</a:t>
            </a:r>
          </a:p>
          <a:p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LBM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pada proses yang </a:t>
            </a:r>
            <a:r>
              <a:rPr lang="en-US" dirty="0" err="1"/>
              <a:t>terjadi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2374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DDA0E-7F6B-48DF-9A22-D41175CC5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yang </a:t>
            </a:r>
            <a:r>
              <a:rPr lang="en-US" dirty="0" err="1"/>
              <a:t>diakibatkann</a:t>
            </a:r>
            <a:r>
              <a:rPr lang="en-US" dirty="0"/>
              <a:t> oleh proses </a:t>
            </a:r>
            <a:r>
              <a:rPr lang="en-US" dirty="0" err="1"/>
              <a:t>impleemntasi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kualitatif</a:t>
            </a:r>
            <a:endParaRPr lang="en-US" dirty="0"/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social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maupaun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memebrikan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lain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FGD, </a:t>
            </a:r>
            <a:r>
              <a:rPr lang="en-US" dirty="0" err="1"/>
              <a:t>Rapat</a:t>
            </a:r>
            <a:r>
              <a:rPr lang="en-US" dirty="0"/>
              <a:t>,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dan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bias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yang </a:t>
            </a:r>
            <a:r>
              <a:rPr lang="en-US" dirty="0" err="1"/>
              <a:t>akurat</a:t>
            </a:r>
            <a:r>
              <a:rPr lang="en-US" dirty="0"/>
              <a:t> (Bryan &amp; White, 1987)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078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1208-B833-4F9F-813D-CFBB714F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C64C4-599C-4656-BACF-B8D737028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64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Judul</a:t>
            </a:r>
            <a:r>
              <a:rPr lang="en-US" dirty="0"/>
              <a:t> :</a:t>
            </a:r>
          </a:p>
          <a:p>
            <a:r>
              <a:rPr lang="en-US" dirty="0"/>
              <a:t>Cari </a:t>
            </a:r>
            <a:r>
              <a:rPr lang="en-US" dirty="0" err="1"/>
              <a:t>isu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bis </a:t>
            </a:r>
            <a:r>
              <a:rPr lang="en-US" dirty="0" err="1"/>
              <a:t>lebiih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missal :</a:t>
            </a:r>
          </a:p>
          <a:p>
            <a:r>
              <a:rPr lang="en-US" dirty="0" err="1"/>
              <a:t>Peran</a:t>
            </a:r>
            <a:r>
              <a:rPr lang="en-US" dirty="0"/>
              <a:t> actor, </a:t>
            </a:r>
            <a:r>
              <a:rPr lang="en-US" dirty="0" err="1"/>
              <a:t>colaborasi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actor, </a:t>
            </a:r>
            <a:r>
              <a:rPr lang="en-US" dirty="0" err="1"/>
              <a:t>governansi</a:t>
            </a:r>
            <a:r>
              <a:rPr lang="en-US" dirty="0"/>
              <a:t>,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konflik</a:t>
            </a:r>
            <a:r>
              <a:rPr lang="en-US" dirty="0"/>
              <a:t>,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6112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747F-658C-4E6D-BE95-BBEA4139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DB8F-E96C-4477-946F-D2B474728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Latar</a:t>
            </a:r>
            <a:r>
              <a:rPr lang="en-US" b="1" dirty="0"/>
              <a:t> </a:t>
            </a:r>
            <a:r>
              <a:rPr lang="en-US" b="1" dirty="0" err="1"/>
              <a:t>belakang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dirty="0"/>
              <a:t>:</a:t>
            </a:r>
          </a:p>
          <a:p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</a:p>
          <a:p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Menarasikan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variable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kiatannya</a:t>
            </a:r>
            <a:r>
              <a:rPr lang="en-US" dirty="0"/>
              <a:t> </a:t>
            </a:r>
            <a:r>
              <a:rPr lang="en-US" dirty="0" err="1"/>
              <a:t>dnegan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endParaRPr lang="en-US" dirty="0"/>
          </a:p>
          <a:p>
            <a:r>
              <a:rPr lang="en-US" dirty="0" err="1"/>
              <a:t>Menyajikan</a:t>
            </a:r>
            <a:r>
              <a:rPr lang="en-US" dirty="0"/>
              <a:t> data </a:t>
            </a:r>
            <a:r>
              <a:rPr lang="en-US" dirty="0" err="1"/>
              <a:t>berkaiatn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varabel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dan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7287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39B3-B6AF-4B80-98BD-BB7F3CDD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9889F-025F-488B-99D5-93238BC5A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Perumusan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: </a:t>
            </a:r>
          </a:p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variable yang </a:t>
            </a:r>
            <a:r>
              <a:rPr lang="en-US" dirty="0" err="1"/>
              <a:t>diplih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)</a:t>
            </a:r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diujudkan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/ </a:t>
            </a:r>
            <a:r>
              <a:rPr lang="en-US" dirty="0" err="1"/>
              <a:t>topik</a:t>
            </a:r>
            <a:r>
              <a:rPr lang="en-US" dirty="0"/>
              <a:t>)</a:t>
            </a:r>
          </a:p>
          <a:p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bias </a:t>
            </a:r>
            <a:r>
              <a:rPr lang="en-US" dirty="0" err="1"/>
              <a:t>dikongkritkan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peratnyaan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6224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3E80-4438-4DDC-A1ED-4E578D1C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E57AD-8B34-47F9-91EE-87A724E12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di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penenltian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  dan </a:t>
            </a:r>
            <a:r>
              <a:rPr lang="en-US" b="1" dirty="0" err="1"/>
              <a:t>Kerangka</a:t>
            </a:r>
            <a:r>
              <a:rPr lang="en-US" b="1" dirty="0"/>
              <a:t> </a:t>
            </a:r>
            <a:r>
              <a:rPr lang="en-US" b="1" dirty="0" err="1"/>
              <a:t>pikir</a:t>
            </a:r>
            <a:r>
              <a:rPr lang="en-US" b="1" dirty="0"/>
              <a:t>:</a:t>
            </a:r>
          </a:p>
          <a:p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varaibel</a:t>
            </a:r>
            <a:r>
              <a:rPr lang="en-US" dirty="0"/>
              <a:t> </a:t>
            </a:r>
            <a:r>
              <a:rPr lang="en-US" dirty="0" err="1"/>
              <a:t>penenltian</a:t>
            </a:r>
            <a:endParaRPr lang="en-US" dirty="0"/>
          </a:p>
          <a:p>
            <a:r>
              <a:rPr lang="en-US" dirty="0" err="1"/>
              <a:t>Usahakan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di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</a:t>
            </a:r>
          </a:p>
          <a:p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bias juga </a:t>
            </a:r>
            <a:r>
              <a:rPr lang="en-US" dirty="0" err="1"/>
              <a:t>menggabungkan</a:t>
            </a:r>
            <a:endParaRPr lang="en-US" dirty="0"/>
          </a:p>
          <a:p>
            <a:r>
              <a:rPr lang="en-US" dirty="0" err="1"/>
              <a:t>Berikan</a:t>
            </a:r>
            <a:r>
              <a:rPr lang="en-US" dirty="0"/>
              <a:t> argument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mengabungkan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disesuaiakan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penenltian</a:t>
            </a:r>
            <a:endParaRPr lang="en-US" dirty="0"/>
          </a:p>
          <a:p>
            <a:r>
              <a:rPr lang="en-US" dirty="0" err="1"/>
              <a:t>Kerangka</a:t>
            </a:r>
            <a:r>
              <a:rPr lang="en-US" dirty="0"/>
              <a:t> piker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645593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</TotalTime>
  <Words>2327</Words>
  <Application>Microsoft Office PowerPoint</Application>
  <PresentationFormat>Widescreen</PresentationFormat>
  <Paragraphs>220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Facet</vt:lpstr>
      <vt:lpstr>Studi / Riset dan model Implementasi</vt:lpstr>
      <vt:lpstr>Studi implementasi (Latar belakang studi)</vt:lpstr>
      <vt:lpstr>Studi/ riset  implementasi</vt:lpstr>
      <vt:lpstr>Studi implementasi (lanjutan)</vt:lpstr>
      <vt:lpstr>PowerPoint Presentation</vt:lpstr>
      <vt:lpstr>Desain riset implementasi</vt:lpstr>
      <vt:lpstr>Desain riset implementasi (lanjutan)</vt:lpstr>
      <vt:lpstr>Desain riset implementasi (lanjutan)</vt:lpstr>
      <vt:lpstr>Desain riset implementasi  (lanjutan)</vt:lpstr>
      <vt:lpstr>Desain riset Impelemntasi (lanjutan)</vt:lpstr>
      <vt:lpstr>Model Implementasi</vt:lpstr>
      <vt:lpstr>Beberapa model implementasi</vt:lpstr>
      <vt:lpstr>Model implementasi (lanjutan)</vt:lpstr>
      <vt:lpstr>Model Van Meter dan Van Horn</vt:lpstr>
      <vt:lpstr>Model van meter dan Van horn (lanjutan)</vt:lpstr>
      <vt:lpstr>Meter &amp; Horn (lanjutan)</vt:lpstr>
      <vt:lpstr>Meter dan Horn (lanjutan)</vt:lpstr>
      <vt:lpstr>Meter dan Horn (lanjutan)</vt:lpstr>
      <vt:lpstr>Model George Edward III</vt:lpstr>
      <vt:lpstr>Model Edward III (lanjutan) </vt:lpstr>
      <vt:lpstr>Edwards (lanjutan)</vt:lpstr>
      <vt:lpstr>Edwards (lanjutan)</vt:lpstr>
      <vt:lpstr>Model grindle</vt:lpstr>
      <vt:lpstr>Grindle (lanjutan )</vt:lpstr>
      <vt:lpstr>Grindle (lanjutan)</vt:lpstr>
      <vt:lpstr>Model Sabatier dan Mazmanian</vt:lpstr>
      <vt:lpstr>PowerPoint Presentation</vt:lpstr>
      <vt:lpstr>Model alur (Smith)</vt:lpstr>
      <vt:lpstr>Model smith (lanjutan)</vt:lpstr>
      <vt:lpstr>Antara top down dan bottom up model</vt:lpstr>
      <vt:lpstr>Model sintesis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Implementasi</dc:title>
  <dc:creator>USER</dc:creator>
  <cp:lastModifiedBy>asus</cp:lastModifiedBy>
  <cp:revision>14</cp:revision>
  <dcterms:created xsi:type="dcterms:W3CDTF">2021-09-19T07:33:50Z</dcterms:created>
  <dcterms:modified xsi:type="dcterms:W3CDTF">2021-10-03T06:56:14Z</dcterms:modified>
</cp:coreProperties>
</file>