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7"/>
  </p:notesMasterIdLst>
  <p:sldIdLst>
    <p:sldId id="256" r:id="rId2"/>
    <p:sldId id="257" r:id="rId3"/>
    <p:sldId id="277" r:id="rId4"/>
    <p:sldId id="303" r:id="rId5"/>
    <p:sldId id="278" r:id="rId6"/>
    <p:sldId id="279" r:id="rId7"/>
    <p:sldId id="280" r:id="rId8"/>
    <p:sldId id="281" r:id="rId9"/>
    <p:sldId id="282" r:id="rId10"/>
    <p:sldId id="283" r:id="rId11"/>
    <p:sldId id="284" r:id="rId12"/>
    <p:sldId id="285" r:id="rId13"/>
    <p:sldId id="286" r:id="rId14"/>
    <p:sldId id="287" r:id="rId15"/>
    <p:sldId id="288" r:id="rId16"/>
    <p:sldId id="258" r:id="rId17"/>
    <p:sldId id="259" r:id="rId18"/>
    <p:sldId id="260" r:id="rId19"/>
    <p:sldId id="261" r:id="rId20"/>
    <p:sldId id="262" r:id="rId21"/>
    <p:sldId id="263" r:id="rId22"/>
    <p:sldId id="265" r:id="rId23"/>
    <p:sldId id="266" r:id="rId24"/>
    <p:sldId id="267" r:id="rId25"/>
    <p:sldId id="268" r:id="rId26"/>
    <p:sldId id="269" r:id="rId27"/>
    <p:sldId id="270" r:id="rId28"/>
    <p:sldId id="271" r:id="rId29"/>
    <p:sldId id="272" r:id="rId30"/>
    <p:sldId id="273" r:id="rId31"/>
    <p:sldId id="274" r:id="rId32"/>
    <p:sldId id="275" r:id="rId33"/>
    <p:sldId id="276" r:id="rId34"/>
    <p:sldId id="289" r:id="rId35"/>
    <p:sldId id="290" r:id="rId36"/>
    <p:sldId id="291" r:id="rId37"/>
    <p:sldId id="292" r:id="rId38"/>
    <p:sldId id="293" r:id="rId39"/>
    <p:sldId id="294" r:id="rId40"/>
    <p:sldId id="295" r:id="rId41"/>
    <p:sldId id="296" r:id="rId42"/>
    <p:sldId id="298" r:id="rId43"/>
    <p:sldId id="299" r:id="rId44"/>
    <p:sldId id="300" r:id="rId45"/>
    <p:sldId id="301"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D8EB8C-B762-435D-944A-46B675E8B79A}" type="datetimeFigureOut">
              <a:rPr lang="id-ID" smtClean="0"/>
              <a:t>04/10/2021</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CF6D8D-BFE6-416F-A07F-EE83521AE2BB}" type="slidenum">
              <a:rPr lang="id-ID" smtClean="0"/>
              <a:t>‹#›</a:t>
            </a:fld>
            <a:endParaRPr lang="id-ID"/>
          </a:p>
        </p:txBody>
      </p:sp>
    </p:spTree>
    <p:extLst>
      <p:ext uri="{BB962C8B-B14F-4D97-AF65-F5344CB8AC3E}">
        <p14:creationId xmlns:p14="http://schemas.microsoft.com/office/powerpoint/2010/main" val="3208655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729EB597-5E0C-4CE6-8E12-7CEC85174CC5}" type="slidenum">
              <a:rPr lang="ar-SA" sz="1200"/>
              <a:pPr eaLnBrk="1" hangingPunct="1"/>
              <a:t>2</a:t>
            </a:fld>
            <a:endParaRPr lang="en-US" sz="1200"/>
          </a:p>
        </p:txBody>
      </p:sp>
    </p:spTree>
    <p:extLst>
      <p:ext uri="{BB962C8B-B14F-4D97-AF65-F5344CB8AC3E}">
        <p14:creationId xmlns:p14="http://schemas.microsoft.com/office/powerpoint/2010/main" val="2997955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24174F20-BB45-4E1C-8FB9-364605763EC5}" type="slidenum">
              <a:rPr lang="ar-SA" sz="1200"/>
              <a:pPr eaLnBrk="1" hangingPunct="1"/>
              <a:t>22</a:t>
            </a:fld>
            <a:endParaRPr lang="en-US" sz="1200"/>
          </a:p>
        </p:txBody>
      </p:sp>
    </p:spTree>
    <p:extLst>
      <p:ext uri="{BB962C8B-B14F-4D97-AF65-F5344CB8AC3E}">
        <p14:creationId xmlns:p14="http://schemas.microsoft.com/office/powerpoint/2010/main" val="3095017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04D2CB28-19C8-4E3E-B663-05D2CA7712B4}" type="slidenum">
              <a:rPr lang="ar-SA" sz="1200"/>
              <a:pPr eaLnBrk="1" hangingPunct="1"/>
              <a:t>27</a:t>
            </a:fld>
            <a:endParaRPr lang="en-US" sz="1200"/>
          </a:p>
        </p:txBody>
      </p:sp>
    </p:spTree>
    <p:extLst>
      <p:ext uri="{BB962C8B-B14F-4D97-AF65-F5344CB8AC3E}">
        <p14:creationId xmlns:p14="http://schemas.microsoft.com/office/powerpoint/2010/main" val="3575821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CE8C73C2-562D-4BB3-ACE9-C2C7EB3F4EE4}" type="slidenum">
              <a:rPr lang="ar-SA" sz="1200"/>
              <a:pPr eaLnBrk="1" hangingPunct="1"/>
              <a:t>28</a:t>
            </a:fld>
            <a:endParaRPr lang="en-US" sz="1200"/>
          </a:p>
        </p:txBody>
      </p:sp>
    </p:spTree>
    <p:extLst>
      <p:ext uri="{BB962C8B-B14F-4D97-AF65-F5344CB8AC3E}">
        <p14:creationId xmlns:p14="http://schemas.microsoft.com/office/powerpoint/2010/main" val="2479141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508000" y="381000"/>
            <a:ext cx="10668000" cy="838200"/>
          </a:xfrm>
        </p:spPr>
        <p:txBody>
          <a:bodyPr/>
          <a:lstStyle/>
          <a:p>
            <a:r>
              <a:rPr lang="en-US"/>
              <a:t>Click to edit Master title style</a:t>
            </a:r>
            <a:endParaRPr lang="id-ID"/>
          </a:p>
        </p:txBody>
      </p:sp>
      <p:sp>
        <p:nvSpPr>
          <p:cNvPr id="3" name="Content Placeholder 2"/>
          <p:cNvSpPr>
            <a:spLocks noGrp="1"/>
          </p:cNvSpPr>
          <p:nvPr>
            <p:ph sz="quarter" idx="1"/>
          </p:nvPr>
        </p:nvSpPr>
        <p:spPr>
          <a:xfrm>
            <a:off x="914400" y="1295400"/>
            <a:ext cx="50800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quarter" idx="2"/>
          </p:nvPr>
        </p:nvSpPr>
        <p:spPr>
          <a:xfrm>
            <a:off x="6197600" y="1295400"/>
            <a:ext cx="50800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Content Placeholder 4"/>
          <p:cNvSpPr>
            <a:spLocks noGrp="1"/>
          </p:cNvSpPr>
          <p:nvPr>
            <p:ph sz="quarter" idx="3"/>
          </p:nvPr>
        </p:nvSpPr>
        <p:spPr>
          <a:xfrm>
            <a:off x="914400" y="3695700"/>
            <a:ext cx="50800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Content Placeholder 5"/>
          <p:cNvSpPr>
            <a:spLocks noGrp="1"/>
          </p:cNvSpPr>
          <p:nvPr>
            <p:ph sz="quarter" idx="4"/>
          </p:nvPr>
        </p:nvSpPr>
        <p:spPr>
          <a:xfrm>
            <a:off x="6197600" y="3695700"/>
            <a:ext cx="5080000" cy="2247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FFF7FAAC-305A-4192-94E7-C725B4336FBB}" type="slidenum">
              <a:rPr lang="ar-SA"/>
              <a:pPr/>
              <a:t>‹#›</a:t>
            </a:fld>
            <a:endParaRPr lang="en-US"/>
          </a:p>
        </p:txBody>
      </p:sp>
    </p:spTree>
    <p:extLst>
      <p:ext uri="{BB962C8B-B14F-4D97-AF65-F5344CB8AC3E}">
        <p14:creationId xmlns:p14="http://schemas.microsoft.com/office/powerpoint/2010/main" val="134378435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10/4/2021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D" dirty="0"/>
              <a:t>KONSEP DASAR ALQURAN</a:t>
            </a:r>
            <a:br>
              <a:rPr lang="en-ID" dirty="0"/>
            </a:br>
            <a:r>
              <a:rPr lang="en-ID" dirty="0"/>
              <a:t>(</a:t>
            </a:r>
            <a:r>
              <a:rPr lang="id-ID" dirty="0"/>
              <a:t>Mengenal Al-quran</a:t>
            </a:r>
            <a:r>
              <a:rPr lang="en-ID" dirty="0"/>
              <a:t>)</a:t>
            </a:r>
            <a:endParaRPr lang="id-ID" dirty="0"/>
          </a:p>
        </p:txBody>
      </p:sp>
      <p:sp>
        <p:nvSpPr>
          <p:cNvPr id="3" name="Subtitle 2"/>
          <p:cNvSpPr>
            <a:spLocks noGrp="1"/>
          </p:cNvSpPr>
          <p:nvPr>
            <p:ph type="subTitle" idx="1"/>
          </p:nvPr>
        </p:nvSpPr>
        <p:spPr/>
        <p:txBody>
          <a:bodyPr/>
          <a:lstStyle/>
          <a:p>
            <a:r>
              <a:rPr lang="id-ID" dirty="0"/>
              <a:t>Bab V</a:t>
            </a:r>
          </a:p>
        </p:txBody>
      </p:sp>
    </p:spTree>
    <p:extLst>
      <p:ext uri="{BB962C8B-B14F-4D97-AF65-F5344CB8AC3E}">
        <p14:creationId xmlns:p14="http://schemas.microsoft.com/office/powerpoint/2010/main" val="2461815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rtl="0"/>
            <a:r>
              <a:rPr lang="en-US" dirty="0"/>
              <a:t>)</a:t>
            </a:r>
            <a:r>
              <a:rPr lang="en-US" sz="3600" dirty="0"/>
              <a:t> </a:t>
            </a:r>
            <a:r>
              <a:rPr lang="en-US" sz="3600" dirty="0" err="1"/>
              <a:t>Kitab</a:t>
            </a:r>
            <a:r>
              <a:rPr lang="en-US" sz="3600" dirty="0"/>
              <a:t> </a:t>
            </a:r>
            <a:r>
              <a:rPr lang="en-US" sz="3600" dirty="0" err="1"/>
              <a:t>Berita</a:t>
            </a:r>
            <a:r>
              <a:rPr lang="en-US" sz="3600" dirty="0"/>
              <a:t> </a:t>
            </a:r>
            <a:r>
              <a:rPr lang="en-US" sz="3600" dirty="0" err="1"/>
              <a:t>dan</a:t>
            </a:r>
            <a:r>
              <a:rPr lang="en-US" sz="3600" dirty="0"/>
              <a:t> </a:t>
            </a:r>
            <a:r>
              <a:rPr lang="en-US" sz="3600" dirty="0" err="1"/>
              <a:t>Kabar</a:t>
            </a:r>
            <a:r>
              <a:rPr lang="en-US" sz="3600" dirty="0"/>
              <a:t> </a:t>
            </a:r>
            <a:r>
              <a:rPr lang="ar-SA" sz="3600" dirty="0"/>
              <a:t/>
            </a:r>
            <a:br>
              <a:rPr lang="ar-SA" sz="3600" dirty="0"/>
            </a:br>
            <a:r>
              <a:rPr lang="en-US" sz="3600" dirty="0"/>
              <a:t>(</a:t>
            </a:r>
            <a:r>
              <a:rPr lang="ar-SA" sz="3600" dirty="0"/>
              <a:t>كِتَابُ النَّبَأِ وَالأَخْبَار</a:t>
            </a:r>
            <a:r>
              <a:rPr lang="ar-SA" dirty="0"/>
              <a:t>ُ</a:t>
            </a:r>
            <a:endParaRPr lang="en-US" dirty="0"/>
          </a:p>
        </p:txBody>
      </p:sp>
      <p:sp>
        <p:nvSpPr>
          <p:cNvPr id="5" name="Content Placeholder 4"/>
          <p:cNvSpPr>
            <a:spLocks noGrp="1"/>
          </p:cNvSpPr>
          <p:nvPr>
            <p:ph idx="1"/>
          </p:nvPr>
        </p:nvSpPr>
        <p:spPr/>
        <p:txBody>
          <a:bodyPr>
            <a:normAutofit fontScale="92500" lnSpcReduction="20000"/>
          </a:bodyPr>
          <a:lstStyle/>
          <a:p>
            <a:pPr algn="l" rtl="0"/>
            <a:r>
              <a:rPr lang="en-US" sz="2800" dirty="0" err="1"/>
              <a:t>Berita</a:t>
            </a:r>
            <a:r>
              <a:rPr lang="en-US" sz="2800" dirty="0"/>
              <a:t> </a:t>
            </a:r>
            <a:r>
              <a:rPr lang="en-US" sz="2800" dirty="0" err="1"/>
              <a:t>dan</a:t>
            </a:r>
            <a:r>
              <a:rPr lang="en-US" sz="2800" dirty="0"/>
              <a:t> </a:t>
            </a:r>
            <a:r>
              <a:rPr lang="en-US" sz="2800" dirty="0" err="1"/>
              <a:t>kabar</a:t>
            </a:r>
            <a:r>
              <a:rPr lang="en-US" sz="2800" dirty="0"/>
              <a:t> </a:t>
            </a:r>
            <a:r>
              <a:rPr lang="en-US" sz="2800" dirty="0" err="1"/>
              <a:t>umat</a:t>
            </a:r>
            <a:r>
              <a:rPr lang="en-US" sz="2800" dirty="0"/>
              <a:t> </a:t>
            </a:r>
            <a:r>
              <a:rPr lang="en-US" sz="2800" dirty="0" err="1"/>
              <a:t>terdahulu</a:t>
            </a:r>
            <a:r>
              <a:rPr lang="en-US" sz="2800" dirty="0"/>
              <a:t> </a:t>
            </a:r>
            <a:r>
              <a:rPr lang="en-US" sz="2800" dirty="0" err="1"/>
              <a:t>dan</a:t>
            </a:r>
            <a:r>
              <a:rPr lang="en-US" sz="2800" dirty="0"/>
              <a:t> yang </a:t>
            </a:r>
            <a:r>
              <a:rPr lang="en-US" sz="2800" dirty="0" err="1"/>
              <a:t>akan</a:t>
            </a:r>
            <a:r>
              <a:rPr lang="en-US" sz="2800" dirty="0"/>
              <a:t> </a:t>
            </a:r>
            <a:r>
              <a:rPr lang="en-US" sz="2800" dirty="0" err="1"/>
              <a:t>datang</a:t>
            </a:r>
            <a:endParaRPr lang="en-US" sz="2800" dirty="0"/>
          </a:p>
          <a:p>
            <a:pPr algn="l" rtl="0"/>
            <a:r>
              <a:rPr lang="en-US" sz="2800" dirty="0" err="1"/>
              <a:t>Tentang</a:t>
            </a:r>
            <a:r>
              <a:rPr lang="en-US" sz="2800" dirty="0"/>
              <a:t> </a:t>
            </a:r>
            <a:r>
              <a:rPr lang="en-US" sz="2800" dirty="0" err="1"/>
              <a:t>penciptaan</a:t>
            </a:r>
            <a:r>
              <a:rPr lang="en-US" sz="2800" dirty="0"/>
              <a:t> </a:t>
            </a:r>
            <a:r>
              <a:rPr lang="en-US" sz="2800" dirty="0" err="1"/>
              <a:t>alam</a:t>
            </a:r>
            <a:r>
              <a:rPr lang="en-US" sz="2800" dirty="0"/>
              <a:t> </a:t>
            </a:r>
            <a:r>
              <a:rPr lang="en-US" sz="2800" dirty="0" err="1"/>
              <a:t>semesta</a:t>
            </a:r>
            <a:r>
              <a:rPr lang="en-US" sz="2800" dirty="0"/>
              <a:t> </a:t>
            </a:r>
            <a:r>
              <a:rPr lang="en-US" sz="2800" dirty="0" err="1"/>
              <a:t>dan</a:t>
            </a:r>
            <a:r>
              <a:rPr lang="en-US" sz="2800" dirty="0"/>
              <a:t> </a:t>
            </a:r>
            <a:r>
              <a:rPr lang="en-US" sz="2800" dirty="0" err="1"/>
              <a:t>segala</a:t>
            </a:r>
            <a:r>
              <a:rPr lang="en-US" sz="2800" dirty="0"/>
              <a:t> </a:t>
            </a:r>
            <a:r>
              <a:rPr lang="en-US" sz="2800" dirty="0" err="1"/>
              <a:t>isinya</a:t>
            </a:r>
            <a:endParaRPr lang="en-US" sz="2800" dirty="0"/>
          </a:p>
          <a:p>
            <a:pPr algn="l" rtl="0"/>
            <a:r>
              <a:rPr lang="en-US" sz="2800" dirty="0" err="1"/>
              <a:t>Tentang</a:t>
            </a:r>
            <a:r>
              <a:rPr lang="en-US" sz="2800" dirty="0"/>
              <a:t> </a:t>
            </a:r>
            <a:r>
              <a:rPr lang="en-US" sz="2800" dirty="0" err="1"/>
              <a:t>akhir</a:t>
            </a:r>
            <a:r>
              <a:rPr lang="en-US" sz="2800" dirty="0"/>
              <a:t> </a:t>
            </a:r>
            <a:r>
              <a:rPr lang="en-US" sz="2800" dirty="0" err="1"/>
              <a:t>kehidupan</a:t>
            </a:r>
            <a:r>
              <a:rPr lang="en-US" sz="2800" dirty="0"/>
              <a:t> </a:t>
            </a:r>
            <a:r>
              <a:rPr lang="en-US" sz="2800" dirty="0" err="1"/>
              <a:t>orang</a:t>
            </a:r>
            <a:r>
              <a:rPr lang="en-US" sz="2800" dirty="0"/>
              <a:t> </a:t>
            </a:r>
            <a:r>
              <a:rPr lang="en-US" sz="2800" dirty="0" err="1"/>
              <a:t>mu’min</a:t>
            </a:r>
            <a:r>
              <a:rPr lang="en-US" sz="2800" dirty="0"/>
              <a:t>, </a:t>
            </a:r>
            <a:r>
              <a:rPr lang="en-US" sz="2800" dirty="0" err="1"/>
              <a:t>kafir</a:t>
            </a:r>
            <a:r>
              <a:rPr lang="en-US" sz="2800" dirty="0"/>
              <a:t>, </a:t>
            </a:r>
            <a:r>
              <a:rPr lang="en-US" sz="2800" dirty="0" err="1"/>
              <a:t>dan</a:t>
            </a:r>
            <a:r>
              <a:rPr lang="en-US" sz="2800" dirty="0"/>
              <a:t> </a:t>
            </a:r>
            <a:r>
              <a:rPr lang="en-US" sz="2800" dirty="0" err="1"/>
              <a:t>munafik</a:t>
            </a:r>
            <a:endParaRPr lang="en-US" sz="2800" dirty="0"/>
          </a:p>
          <a:p>
            <a:pPr algn="l" rtl="0"/>
            <a:r>
              <a:rPr lang="en-US" sz="2800" dirty="0" err="1"/>
              <a:t>Tentang</a:t>
            </a:r>
            <a:r>
              <a:rPr lang="en-US" sz="2800" dirty="0"/>
              <a:t> </a:t>
            </a:r>
            <a:r>
              <a:rPr lang="en-US" sz="2800" dirty="0" err="1"/>
              <a:t>kemenangan</a:t>
            </a:r>
            <a:r>
              <a:rPr lang="en-US" sz="2800" dirty="0"/>
              <a:t> </a:t>
            </a:r>
            <a:r>
              <a:rPr lang="en-US" sz="2800" dirty="0" err="1"/>
              <a:t>orang</a:t>
            </a:r>
            <a:r>
              <a:rPr lang="en-US" sz="2800" dirty="0"/>
              <a:t> </a:t>
            </a:r>
            <a:r>
              <a:rPr lang="en-US" sz="2800" dirty="0" err="1"/>
              <a:t>mu’min</a:t>
            </a:r>
            <a:r>
              <a:rPr lang="en-US" sz="2800" dirty="0"/>
              <a:t> </a:t>
            </a:r>
            <a:r>
              <a:rPr lang="en-US" sz="2800" dirty="0" err="1"/>
              <a:t>dan</a:t>
            </a:r>
            <a:r>
              <a:rPr lang="en-US" sz="2800" dirty="0"/>
              <a:t> </a:t>
            </a:r>
            <a:r>
              <a:rPr lang="en-US" sz="2800" dirty="0" err="1"/>
              <a:t>kekalahan</a:t>
            </a:r>
            <a:r>
              <a:rPr lang="en-US" sz="2800" dirty="0"/>
              <a:t> </a:t>
            </a:r>
            <a:r>
              <a:rPr lang="en-US" sz="2800" dirty="0" err="1"/>
              <a:t>musuh-musuhnya</a:t>
            </a:r>
            <a:endParaRPr lang="en-US" sz="2800" dirty="0"/>
          </a:p>
          <a:p>
            <a:pPr algn="l" rtl="0"/>
            <a:r>
              <a:rPr lang="en-US" sz="2800" dirty="0" err="1"/>
              <a:t>Tentang</a:t>
            </a:r>
            <a:r>
              <a:rPr lang="en-US" sz="2800" dirty="0"/>
              <a:t> </a:t>
            </a:r>
            <a:r>
              <a:rPr lang="en-US" sz="2800" dirty="0" err="1"/>
              <a:t>berbagai</a:t>
            </a:r>
            <a:r>
              <a:rPr lang="en-US" sz="2800" dirty="0"/>
              <a:t> </a:t>
            </a:r>
            <a:r>
              <a:rPr lang="en-US" sz="2800" dirty="0" err="1"/>
              <a:t>hal</a:t>
            </a:r>
            <a:endParaRPr lang="en-US" sz="2800" dirty="0"/>
          </a:p>
        </p:txBody>
      </p:sp>
    </p:spTree>
    <p:extLst>
      <p:ext uri="{BB962C8B-B14F-4D97-AF65-F5344CB8AC3E}">
        <p14:creationId xmlns:p14="http://schemas.microsoft.com/office/powerpoint/2010/main" val="437350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rtl="0">
              <a:buNone/>
            </a:pPr>
            <a:r>
              <a:rPr lang="en-US" dirty="0" err="1"/>
              <a:t>Kitab</a:t>
            </a:r>
            <a:r>
              <a:rPr lang="en-US" dirty="0"/>
              <a:t> </a:t>
            </a:r>
            <a:r>
              <a:rPr lang="en-US" dirty="0" err="1"/>
              <a:t>Hukum</a:t>
            </a:r>
            <a:r>
              <a:rPr lang="en-US" dirty="0"/>
              <a:t> </a:t>
            </a:r>
            <a:r>
              <a:rPr lang="en-US" dirty="0" err="1"/>
              <a:t>dan</a:t>
            </a:r>
            <a:r>
              <a:rPr lang="en-US" dirty="0"/>
              <a:t> </a:t>
            </a:r>
            <a:r>
              <a:rPr lang="en-US" dirty="0" err="1"/>
              <a:t>Perundangan</a:t>
            </a:r>
            <a:r>
              <a:rPr lang="en-US" dirty="0"/>
              <a:t> (</a:t>
            </a:r>
            <a:r>
              <a:rPr lang="ar-SA" dirty="0">
                <a:solidFill>
                  <a:schemeClr val="tx2"/>
                </a:solidFill>
              </a:rPr>
              <a:t>كِتَابُ الْحُكْمِ وَالشَّرِيْعَةِ</a:t>
            </a:r>
            <a:r>
              <a:rPr lang="en-US" dirty="0"/>
              <a:t>)</a:t>
            </a:r>
          </a:p>
        </p:txBody>
      </p:sp>
      <p:sp>
        <p:nvSpPr>
          <p:cNvPr id="3" name="Content Placeholder 2"/>
          <p:cNvSpPr>
            <a:spLocks noGrp="1"/>
          </p:cNvSpPr>
          <p:nvPr>
            <p:ph idx="1"/>
          </p:nvPr>
        </p:nvSpPr>
        <p:spPr/>
        <p:txBody>
          <a:bodyPr>
            <a:normAutofit fontScale="92500"/>
          </a:bodyPr>
          <a:lstStyle/>
          <a:p>
            <a:pPr algn="l" rtl="0"/>
            <a:r>
              <a:rPr lang="en-US" sz="2800" dirty="0" err="1"/>
              <a:t>Kitab</a:t>
            </a:r>
            <a:r>
              <a:rPr lang="en-US" sz="2800" dirty="0"/>
              <a:t> </a:t>
            </a:r>
            <a:r>
              <a:rPr lang="en-US" sz="2800" dirty="0" err="1"/>
              <a:t>hukum</a:t>
            </a:r>
            <a:r>
              <a:rPr lang="en-US" sz="2800" dirty="0"/>
              <a:t> </a:t>
            </a:r>
            <a:r>
              <a:rPr lang="en-US" sz="2800" dirty="0" err="1"/>
              <a:t>dan</a:t>
            </a:r>
            <a:r>
              <a:rPr lang="en-US" sz="2800" dirty="0"/>
              <a:t> </a:t>
            </a:r>
            <a:r>
              <a:rPr lang="en-US" sz="2800" dirty="0" err="1"/>
              <a:t>perundangan</a:t>
            </a:r>
            <a:r>
              <a:rPr lang="en-US" sz="2800" dirty="0"/>
              <a:t> </a:t>
            </a:r>
            <a:r>
              <a:rPr lang="en-US" sz="2800" dirty="0" err="1"/>
              <a:t>pertama</a:t>
            </a:r>
            <a:r>
              <a:rPr lang="en-US" sz="2800" dirty="0"/>
              <a:t> yang </a:t>
            </a:r>
            <a:r>
              <a:rPr lang="en-US" sz="2800" dirty="0" err="1"/>
              <a:t>tersusun</a:t>
            </a:r>
            <a:r>
              <a:rPr lang="en-US" sz="2800" dirty="0"/>
              <a:t> </a:t>
            </a:r>
            <a:r>
              <a:rPr lang="en-US" sz="2800" dirty="0" err="1"/>
              <a:t>secara</a:t>
            </a:r>
            <a:r>
              <a:rPr lang="en-US" sz="2800" dirty="0"/>
              <a:t> </a:t>
            </a:r>
            <a:r>
              <a:rPr lang="en-US" sz="2800" dirty="0" err="1"/>
              <a:t>kemas</a:t>
            </a:r>
            <a:r>
              <a:rPr lang="en-US" sz="2800" dirty="0"/>
              <a:t> </a:t>
            </a:r>
            <a:r>
              <a:rPr lang="en-US" sz="2800" dirty="0" err="1"/>
              <a:t>dan</a:t>
            </a:r>
            <a:r>
              <a:rPr lang="en-US" sz="2800" dirty="0"/>
              <a:t> </a:t>
            </a:r>
            <a:r>
              <a:rPr lang="en-US" sz="2800" dirty="0" err="1"/>
              <a:t>lengkap</a:t>
            </a:r>
            <a:endParaRPr lang="en-US" sz="2800" dirty="0"/>
          </a:p>
          <a:p>
            <a:pPr algn="l" rtl="0"/>
            <a:r>
              <a:rPr lang="en-US" sz="2800" dirty="0" err="1"/>
              <a:t>Hukum</a:t>
            </a:r>
            <a:r>
              <a:rPr lang="en-US" sz="2800" dirty="0"/>
              <a:t> yang </a:t>
            </a:r>
            <a:r>
              <a:rPr lang="en-US" sz="2800" dirty="0" err="1"/>
              <a:t>adil</a:t>
            </a:r>
            <a:endParaRPr lang="en-US" sz="2800" dirty="0"/>
          </a:p>
          <a:p>
            <a:pPr algn="l" rtl="0"/>
            <a:r>
              <a:rPr lang="en-US" sz="2800" dirty="0" err="1"/>
              <a:t>Hukum</a:t>
            </a:r>
            <a:r>
              <a:rPr lang="en-US" sz="2800" dirty="0"/>
              <a:t> yang </a:t>
            </a:r>
            <a:r>
              <a:rPr lang="en-US" sz="2800" dirty="0" err="1"/>
              <a:t>sempurna</a:t>
            </a:r>
            <a:endParaRPr lang="en-US" sz="2800" dirty="0"/>
          </a:p>
          <a:p>
            <a:pPr algn="l" rtl="0"/>
            <a:r>
              <a:rPr lang="en-US" sz="2800" dirty="0" err="1"/>
              <a:t>Hukum</a:t>
            </a:r>
            <a:r>
              <a:rPr lang="en-US" sz="2800" dirty="0"/>
              <a:t> yang </a:t>
            </a:r>
            <a:r>
              <a:rPr lang="en-US" sz="2800" dirty="0" err="1"/>
              <a:t>sesuai</a:t>
            </a:r>
            <a:r>
              <a:rPr lang="en-US" sz="2800" dirty="0"/>
              <a:t> </a:t>
            </a:r>
            <a:r>
              <a:rPr lang="en-US" sz="2800" dirty="0" err="1"/>
              <a:t>dengan</a:t>
            </a:r>
            <a:r>
              <a:rPr lang="en-US" sz="2800" dirty="0"/>
              <a:t> </a:t>
            </a:r>
            <a:r>
              <a:rPr lang="en-US" sz="2800" dirty="0" err="1"/>
              <a:t>perkembangan</a:t>
            </a:r>
            <a:r>
              <a:rPr lang="en-US" sz="2800" dirty="0"/>
              <a:t> </a:t>
            </a:r>
            <a:r>
              <a:rPr lang="en-US" sz="2800" dirty="0" err="1"/>
              <a:t>zaman</a:t>
            </a:r>
            <a:endParaRPr lang="en-US" sz="2800" dirty="0"/>
          </a:p>
          <a:p>
            <a:pPr algn="l" rtl="0"/>
            <a:r>
              <a:rPr lang="en-US" sz="2800" dirty="0" err="1"/>
              <a:t>Syari’at</a:t>
            </a:r>
            <a:r>
              <a:rPr lang="en-US" sz="2800" dirty="0"/>
              <a:t> </a:t>
            </a:r>
            <a:r>
              <a:rPr lang="en-US" sz="2800" dirty="0" err="1"/>
              <a:t>jangan</a:t>
            </a:r>
            <a:r>
              <a:rPr lang="en-US" sz="2800" dirty="0"/>
              <a:t> </a:t>
            </a:r>
            <a:r>
              <a:rPr lang="en-US" sz="2800" dirty="0" err="1"/>
              <a:t>dipahami</a:t>
            </a:r>
            <a:r>
              <a:rPr lang="en-US" sz="2800" dirty="0"/>
              <a:t> </a:t>
            </a:r>
            <a:r>
              <a:rPr lang="en-US" sz="2800" dirty="0" err="1"/>
              <a:t>hanya</a:t>
            </a:r>
            <a:r>
              <a:rPr lang="en-US" sz="2800" dirty="0"/>
              <a:t> </a:t>
            </a:r>
            <a:r>
              <a:rPr lang="en-US" sz="2800" dirty="0" err="1"/>
              <a:t>terbatas</a:t>
            </a:r>
            <a:r>
              <a:rPr lang="en-US" sz="2800" dirty="0"/>
              <a:t> </a:t>
            </a:r>
            <a:r>
              <a:rPr lang="en-US" sz="2800" dirty="0" err="1"/>
              <a:t>pada</a:t>
            </a:r>
            <a:r>
              <a:rPr lang="en-US" sz="2800" dirty="0"/>
              <a:t> </a:t>
            </a:r>
            <a:r>
              <a:rPr lang="en-US" sz="2800" dirty="0" err="1"/>
              <a:t>masalah</a:t>
            </a:r>
            <a:r>
              <a:rPr lang="en-US" sz="2800" dirty="0"/>
              <a:t> </a:t>
            </a:r>
            <a:r>
              <a:rPr lang="en-US" sz="2800" dirty="0" err="1"/>
              <a:t>qisas</a:t>
            </a:r>
            <a:r>
              <a:rPr lang="en-US" sz="2800" dirty="0"/>
              <a:t> (</a:t>
            </a:r>
            <a:r>
              <a:rPr lang="en-US" sz="2800" dirty="0" err="1"/>
              <a:t>hukuman</a:t>
            </a:r>
            <a:r>
              <a:rPr lang="en-US" sz="2800" dirty="0"/>
              <a:t> </a:t>
            </a:r>
            <a:r>
              <a:rPr lang="en-US" sz="2800" dirty="0" err="1"/>
              <a:t>setimpal</a:t>
            </a:r>
            <a:r>
              <a:rPr lang="en-US" sz="2800" dirty="0"/>
              <a:t>), </a:t>
            </a:r>
            <a:r>
              <a:rPr lang="en-US" sz="2800" dirty="0" err="1"/>
              <a:t>tapi</a:t>
            </a:r>
            <a:r>
              <a:rPr lang="en-US" sz="2800" dirty="0"/>
              <a:t> </a:t>
            </a:r>
            <a:r>
              <a:rPr lang="en-US" sz="2800" dirty="0" err="1"/>
              <a:t>shalat</a:t>
            </a:r>
            <a:r>
              <a:rPr lang="en-US" sz="2800" dirty="0"/>
              <a:t>, </a:t>
            </a:r>
            <a:r>
              <a:rPr lang="en-US" sz="2800" dirty="0" err="1"/>
              <a:t>zakat</a:t>
            </a:r>
            <a:r>
              <a:rPr lang="en-US" sz="2800" dirty="0"/>
              <a:t>, </a:t>
            </a:r>
            <a:r>
              <a:rPr lang="en-US" sz="2800" dirty="0" err="1"/>
              <a:t>haji</a:t>
            </a:r>
            <a:r>
              <a:rPr lang="en-US" sz="2800" dirty="0"/>
              <a:t>, </a:t>
            </a:r>
            <a:r>
              <a:rPr lang="en-US" sz="2800" dirty="0" err="1"/>
              <a:t>adab</a:t>
            </a:r>
            <a:r>
              <a:rPr lang="en-US" sz="2800" dirty="0"/>
              <a:t> </a:t>
            </a:r>
            <a:r>
              <a:rPr lang="en-US" sz="2800" dirty="0" err="1"/>
              <a:t>terhadap</a:t>
            </a:r>
            <a:r>
              <a:rPr lang="en-US" sz="2800" dirty="0"/>
              <a:t> </a:t>
            </a:r>
            <a:r>
              <a:rPr lang="en-US" sz="2800" dirty="0" err="1"/>
              <a:t>jiran</a:t>
            </a:r>
            <a:r>
              <a:rPr lang="en-US" sz="2800" dirty="0"/>
              <a:t>, </a:t>
            </a:r>
            <a:r>
              <a:rPr lang="en-US" sz="2800" dirty="0" err="1"/>
              <a:t>hutang-piutang</a:t>
            </a:r>
            <a:r>
              <a:rPr lang="en-US" sz="2800" dirty="0"/>
              <a:t>, </a:t>
            </a:r>
            <a:r>
              <a:rPr lang="en-US" sz="2800" dirty="0" err="1"/>
              <a:t>dll</a:t>
            </a:r>
            <a:endParaRPr lang="en-US" sz="2800" dirty="0"/>
          </a:p>
        </p:txBody>
      </p:sp>
    </p:spTree>
    <p:extLst>
      <p:ext uri="{BB962C8B-B14F-4D97-AF65-F5344CB8AC3E}">
        <p14:creationId xmlns:p14="http://schemas.microsoft.com/office/powerpoint/2010/main" val="351436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rtl="0"/>
            <a:r>
              <a:rPr lang="en-US" dirty="0" err="1"/>
              <a:t>Kitab</a:t>
            </a:r>
            <a:r>
              <a:rPr lang="en-US" dirty="0"/>
              <a:t> </a:t>
            </a:r>
            <a:r>
              <a:rPr lang="en-US" dirty="0" err="1"/>
              <a:t>Perjuangan</a:t>
            </a:r>
            <a:r>
              <a:rPr lang="en-US" dirty="0"/>
              <a:t> (</a:t>
            </a:r>
            <a:r>
              <a:rPr lang="ar-SA" dirty="0"/>
              <a:t>كِتَابُ الْجِهَادِ</a:t>
            </a:r>
            <a:r>
              <a:rPr lang="en-US" dirty="0"/>
              <a:t>)</a:t>
            </a:r>
          </a:p>
        </p:txBody>
      </p:sp>
      <p:sp>
        <p:nvSpPr>
          <p:cNvPr id="5" name="Content Placeholder 4"/>
          <p:cNvSpPr>
            <a:spLocks noGrp="1"/>
          </p:cNvSpPr>
          <p:nvPr>
            <p:ph idx="1"/>
          </p:nvPr>
        </p:nvSpPr>
        <p:spPr/>
        <p:txBody>
          <a:bodyPr>
            <a:normAutofit fontScale="92500" lnSpcReduction="10000"/>
          </a:bodyPr>
          <a:lstStyle/>
          <a:p>
            <a:pPr algn="l" rtl="0"/>
            <a:r>
              <a:rPr lang="en-US" sz="2800" dirty="0"/>
              <a:t>Jihad (</a:t>
            </a:r>
            <a:r>
              <a:rPr lang="en-US" sz="2800" dirty="0" err="1"/>
              <a:t>perjuangan</a:t>
            </a:r>
            <a:r>
              <a:rPr lang="en-US" sz="2800" dirty="0"/>
              <a:t>) = </a:t>
            </a:r>
            <a:r>
              <a:rPr lang="en-US" sz="2800" dirty="0" err="1"/>
              <a:t>bersungguh-sungguh</a:t>
            </a:r>
            <a:r>
              <a:rPr lang="en-US" sz="2800" dirty="0"/>
              <a:t> </a:t>
            </a:r>
            <a:r>
              <a:rPr lang="en-US" sz="2800" dirty="0" err="1"/>
              <a:t>dan</a:t>
            </a:r>
            <a:r>
              <a:rPr lang="en-US" sz="2800" dirty="0"/>
              <a:t> </a:t>
            </a:r>
            <a:r>
              <a:rPr lang="en-US" sz="2800" dirty="0" err="1"/>
              <a:t>berterusan</a:t>
            </a:r>
            <a:endParaRPr lang="en-US" sz="2800" dirty="0"/>
          </a:p>
          <a:p>
            <a:pPr algn="l" rtl="0"/>
            <a:r>
              <a:rPr lang="en-US" sz="2800" dirty="0" err="1"/>
              <a:t>Maknanya</a:t>
            </a:r>
            <a:r>
              <a:rPr lang="en-US" sz="2800" dirty="0"/>
              <a:t> </a:t>
            </a:r>
            <a:r>
              <a:rPr lang="en-US" sz="2800" dirty="0" err="1"/>
              <a:t>sangat</a:t>
            </a:r>
            <a:r>
              <a:rPr lang="en-US" sz="2800" dirty="0"/>
              <a:t> </a:t>
            </a:r>
            <a:r>
              <a:rPr lang="en-US" sz="2800" dirty="0" err="1"/>
              <a:t>luas</a:t>
            </a:r>
            <a:endParaRPr lang="en-US" sz="2800" dirty="0"/>
          </a:p>
          <a:p>
            <a:pPr marL="514350" indent="-514350">
              <a:buFont typeface="+mj-lt"/>
              <a:buAutoNum type="arabicPeriod"/>
            </a:pPr>
            <a:r>
              <a:rPr lang="en-US" sz="2800" dirty="0"/>
              <a:t>Jihad </a:t>
            </a:r>
            <a:r>
              <a:rPr lang="en-US" sz="2800" dirty="0" err="1"/>
              <a:t>harta</a:t>
            </a:r>
            <a:endParaRPr lang="en-US" sz="2800" dirty="0"/>
          </a:p>
          <a:p>
            <a:pPr marL="514350" indent="-514350">
              <a:buFont typeface="+mj-lt"/>
              <a:buAutoNum type="arabicPeriod"/>
            </a:pPr>
            <a:r>
              <a:rPr lang="en-US" sz="2800" dirty="0"/>
              <a:t>Jihad </a:t>
            </a:r>
            <a:r>
              <a:rPr lang="en-US" sz="2800" dirty="0" err="1"/>
              <a:t>jiwa</a:t>
            </a:r>
            <a:endParaRPr lang="en-US" sz="2800" dirty="0"/>
          </a:p>
          <a:p>
            <a:pPr marL="514350" indent="-514350">
              <a:buFont typeface="+mj-lt"/>
              <a:buAutoNum type="arabicPeriod"/>
            </a:pPr>
            <a:r>
              <a:rPr lang="en-US" sz="2800" dirty="0"/>
              <a:t>Jihad </a:t>
            </a:r>
            <a:r>
              <a:rPr lang="en-US" sz="2800" dirty="0" err="1"/>
              <a:t>pendidikan</a:t>
            </a:r>
            <a:r>
              <a:rPr lang="en-US" sz="2800" dirty="0"/>
              <a:t> </a:t>
            </a:r>
            <a:r>
              <a:rPr lang="en-US" sz="2800" dirty="0" err="1"/>
              <a:t>dan</a:t>
            </a:r>
            <a:r>
              <a:rPr lang="en-US" sz="2800" dirty="0"/>
              <a:t> </a:t>
            </a:r>
            <a:r>
              <a:rPr lang="en-US" sz="2800" dirty="0" err="1"/>
              <a:t>pengajaran</a:t>
            </a:r>
            <a:endParaRPr lang="en-US" sz="2800" dirty="0"/>
          </a:p>
          <a:p>
            <a:pPr marL="514350" indent="-514350">
              <a:buFont typeface="+mj-lt"/>
              <a:buAutoNum type="arabicPeriod"/>
            </a:pPr>
            <a:r>
              <a:rPr lang="en-US" sz="2800" dirty="0"/>
              <a:t>Jihad </a:t>
            </a:r>
            <a:r>
              <a:rPr lang="en-US" sz="2800" dirty="0" err="1"/>
              <a:t>lisan</a:t>
            </a:r>
            <a:endParaRPr lang="en-US" sz="2800" dirty="0"/>
          </a:p>
          <a:p>
            <a:pPr marL="514350" indent="-514350">
              <a:buFont typeface="+mj-lt"/>
              <a:buAutoNum type="arabicPeriod"/>
            </a:pPr>
            <a:r>
              <a:rPr lang="en-US" sz="2800" dirty="0"/>
              <a:t>Jihad </a:t>
            </a:r>
            <a:r>
              <a:rPr lang="en-US" sz="2800" dirty="0" err="1"/>
              <a:t>politik</a:t>
            </a:r>
            <a:endParaRPr lang="en-US" sz="2800" dirty="0"/>
          </a:p>
        </p:txBody>
      </p:sp>
    </p:spTree>
    <p:extLst>
      <p:ext uri="{BB962C8B-B14F-4D97-AF65-F5344CB8AC3E}">
        <p14:creationId xmlns:p14="http://schemas.microsoft.com/office/powerpoint/2010/main" val="280539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rtl="0"/>
            <a:r>
              <a:rPr lang="en-US" dirty="0" err="1"/>
              <a:t>Kitab</a:t>
            </a:r>
            <a:r>
              <a:rPr lang="en-US" dirty="0"/>
              <a:t> </a:t>
            </a:r>
            <a:r>
              <a:rPr lang="en-US" dirty="0" err="1"/>
              <a:t>Tarbiyah</a:t>
            </a:r>
            <a:r>
              <a:rPr lang="en-US" dirty="0"/>
              <a:t> (</a:t>
            </a:r>
            <a:r>
              <a:rPr lang="ar-SA" dirty="0"/>
              <a:t>كِتَابُ التَّرْبِيَّةِ</a:t>
            </a:r>
            <a:r>
              <a:rPr lang="en-US" dirty="0"/>
              <a:t>)</a:t>
            </a:r>
          </a:p>
        </p:txBody>
      </p:sp>
      <p:sp>
        <p:nvSpPr>
          <p:cNvPr id="5" name="Content Placeholder 4"/>
          <p:cNvSpPr>
            <a:spLocks noGrp="1"/>
          </p:cNvSpPr>
          <p:nvPr>
            <p:ph idx="1"/>
          </p:nvPr>
        </p:nvSpPr>
        <p:spPr/>
        <p:txBody>
          <a:bodyPr>
            <a:normAutofit fontScale="92500" lnSpcReduction="20000"/>
          </a:bodyPr>
          <a:lstStyle/>
          <a:p>
            <a:pPr algn="l" rtl="0"/>
            <a:r>
              <a:rPr lang="en-US" sz="2800" dirty="0" err="1"/>
              <a:t>Pendidikan</a:t>
            </a:r>
            <a:r>
              <a:rPr lang="en-US" sz="2800" dirty="0"/>
              <a:t> </a:t>
            </a:r>
            <a:r>
              <a:rPr lang="en-US" sz="2800" dirty="0" err="1"/>
              <a:t>umat</a:t>
            </a:r>
            <a:r>
              <a:rPr lang="en-US" sz="2800" dirty="0"/>
              <a:t> </a:t>
            </a:r>
            <a:r>
              <a:rPr lang="en-US" sz="2800" dirty="0" err="1"/>
              <a:t>menuju</a:t>
            </a:r>
            <a:r>
              <a:rPr lang="en-US" sz="2800" dirty="0"/>
              <a:t> </a:t>
            </a:r>
            <a:r>
              <a:rPr lang="en-US" sz="2800" dirty="0" err="1"/>
              <a:t>kejayaan</a:t>
            </a:r>
            <a:endParaRPr lang="en-US" sz="2800" dirty="0"/>
          </a:p>
          <a:p>
            <a:pPr algn="l" rtl="0"/>
            <a:r>
              <a:rPr lang="en-US" sz="2800" dirty="0" err="1"/>
              <a:t>Bukan</a:t>
            </a:r>
            <a:r>
              <a:rPr lang="en-US" sz="2800" dirty="0"/>
              <a:t> </a:t>
            </a:r>
            <a:r>
              <a:rPr lang="en-US" sz="2800" dirty="0" err="1"/>
              <a:t>setakat</a:t>
            </a:r>
            <a:r>
              <a:rPr lang="en-US" sz="2800" dirty="0"/>
              <a:t> </a:t>
            </a:r>
            <a:r>
              <a:rPr lang="en-US" sz="2800" dirty="0" err="1"/>
              <a:t>teori</a:t>
            </a:r>
            <a:r>
              <a:rPr lang="en-US" sz="2800" dirty="0"/>
              <a:t>, </a:t>
            </a:r>
            <a:r>
              <a:rPr lang="en-US" sz="2800" dirty="0" err="1"/>
              <a:t>tapi</a:t>
            </a:r>
            <a:r>
              <a:rPr lang="en-US" sz="2800" dirty="0"/>
              <a:t> </a:t>
            </a:r>
            <a:r>
              <a:rPr lang="en-US" sz="2800" dirty="0" err="1"/>
              <a:t>contoh</a:t>
            </a:r>
            <a:r>
              <a:rPr lang="en-US" sz="2800" dirty="0"/>
              <a:t> </a:t>
            </a:r>
            <a:r>
              <a:rPr lang="en-US" sz="2800" dirty="0" err="1"/>
              <a:t>nyatanya</a:t>
            </a:r>
            <a:r>
              <a:rPr lang="en-US" sz="2800" dirty="0"/>
              <a:t> </a:t>
            </a:r>
            <a:r>
              <a:rPr lang="en-US" sz="2800" dirty="0" err="1"/>
              <a:t>ada</a:t>
            </a:r>
            <a:r>
              <a:rPr lang="en-US" sz="2800" dirty="0"/>
              <a:t> (</a:t>
            </a:r>
            <a:r>
              <a:rPr lang="en-US" sz="2800" dirty="0" err="1"/>
              <a:t>Nabi</a:t>
            </a:r>
            <a:r>
              <a:rPr lang="en-US" sz="2800" dirty="0"/>
              <a:t> SAW </a:t>
            </a:r>
            <a:r>
              <a:rPr lang="en-US" sz="2800" dirty="0" err="1"/>
              <a:t>dan</a:t>
            </a:r>
            <a:r>
              <a:rPr lang="en-US" sz="2800" dirty="0"/>
              <a:t> </a:t>
            </a:r>
            <a:r>
              <a:rPr lang="en-US" sz="2800" dirty="0" err="1"/>
              <a:t>para</a:t>
            </a:r>
            <a:r>
              <a:rPr lang="en-US" sz="2800" dirty="0"/>
              <a:t> </a:t>
            </a:r>
            <a:r>
              <a:rPr lang="en-US" sz="2800" dirty="0" err="1"/>
              <a:t>sahabat</a:t>
            </a:r>
            <a:r>
              <a:rPr lang="en-US" sz="2800" dirty="0"/>
              <a:t>)</a:t>
            </a:r>
          </a:p>
          <a:p>
            <a:pPr algn="l" rtl="0"/>
            <a:r>
              <a:rPr lang="en-US" sz="2800" dirty="0"/>
              <a:t>Dari </a:t>
            </a:r>
            <a:r>
              <a:rPr lang="en-US" sz="2800" dirty="0" err="1"/>
              <a:t>umat</a:t>
            </a:r>
            <a:r>
              <a:rPr lang="en-US" sz="2800" dirty="0"/>
              <a:t> yang </a:t>
            </a:r>
            <a:r>
              <a:rPr lang="en-US" sz="2800" dirty="0" err="1"/>
              <a:t>dihinakan</a:t>
            </a:r>
            <a:r>
              <a:rPr lang="en-US" sz="2800" dirty="0"/>
              <a:t> </a:t>
            </a:r>
            <a:r>
              <a:rPr lang="en-US" sz="2800" dirty="0" err="1"/>
              <a:t>menjadi</a:t>
            </a:r>
            <a:r>
              <a:rPr lang="en-US" sz="2800" dirty="0"/>
              <a:t> </a:t>
            </a:r>
            <a:r>
              <a:rPr lang="en-US" sz="2800" dirty="0" err="1"/>
              <a:t>umat</a:t>
            </a:r>
            <a:r>
              <a:rPr lang="en-US" sz="2800" dirty="0"/>
              <a:t> </a:t>
            </a:r>
            <a:r>
              <a:rPr lang="en-US" sz="2800" dirty="0" err="1"/>
              <a:t>terbaik</a:t>
            </a:r>
            <a:endParaRPr lang="en-US" sz="2800" dirty="0"/>
          </a:p>
          <a:p>
            <a:pPr algn="l" rtl="0"/>
            <a:r>
              <a:rPr lang="en-US" sz="2800" dirty="0" err="1"/>
              <a:t>Pendidikan</a:t>
            </a:r>
            <a:r>
              <a:rPr lang="en-US" sz="2800" dirty="0"/>
              <a:t> yang </a:t>
            </a:r>
            <a:r>
              <a:rPr lang="en-US" sz="2800" dirty="0" err="1"/>
              <a:t>lengkap</a:t>
            </a:r>
            <a:r>
              <a:rPr lang="en-US" sz="2800" dirty="0"/>
              <a:t>: </a:t>
            </a:r>
          </a:p>
          <a:p>
            <a:pPr lvl="1" algn="l" rtl="0"/>
            <a:r>
              <a:rPr lang="en-US" sz="2400" dirty="0" err="1"/>
              <a:t>jiwa</a:t>
            </a:r>
            <a:r>
              <a:rPr lang="en-US" sz="2400" dirty="0"/>
              <a:t>, </a:t>
            </a:r>
            <a:r>
              <a:rPr lang="en-US" sz="2400" dirty="0" err="1"/>
              <a:t>jasad</a:t>
            </a:r>
            <a:r>
              <a:rPr lang="en-US" sz="2400" dirty="0"/>
              <a:t>, </a:t>
            </a:r>
            <a:r>
              <a:rPr lang="en-US" sz="2400" dirty="0" err="1"/>
              <a:t>akal</a:t>
            </a:r>
            <a:endParaRPr lang="en-US" sz="2400" dirty="0"/>
          </a:p>
          <a:p>
            <a:pPr lvl="1" algn="l" rtl="0"/>
            <a:r>
              <a:rPr lang="en-US" sz="2400" dirty="0" err="1"/>
              <a:t>anak</a:t>
            </a:r>
            <a:r>
              <a:rPr lang="en-US" sz="2400" dirty="0"/>
              <a:t>, </a:t>
            </a:r>
            <a:r>
              <a:rPr lang="en-US" sz="2400" dirty="0" err="1"/>
              <a:t>remaja</a:t>
            </a:r>
            <a:r>
              <a:rPr lang="en-US" sz="2400" dirty="0"/>
              <a:t>, </a:t>
            </a:r>
            <a:r>
              <a:rPr lang="en-US" sz="2400" dirty="0" err="1"/>
              <a:t>dewasa</a:t>
            </a:r>
            <a:endParaRPr lang="en-US" sz="2400" dirty="0"/>
          </a:p>
          <a:p>
            <a:pPr lvl="1" algn="l" rtl="0"/>
            <a:r>
              <a:rPr lang="en-US" sz="2400" dirty="0" err="1"/>
              <a:t>Laki-laki</a:t>
            </a:r>
            <a:r>
              <a:rPr lang="en-US" sz="2400" dirty="0"/>
              <a:t> </a:t>
            </a:r>
            <a:r>
              <a:rPr lang="en-US" sz="2400" dirty="0" err="1"/>
              <a:t>dan</a:t>
            </a:r>
            <a:r>
              <a:rPr lang="en-US" sz="2400" dirty="0"/>
              <a:t> </a:t>
            </a:r>
            <a:r>
              <a:rPr lang="en-US" sz="2400" dirty="0" err="1"/>
              <a:t>perempuan</a:t>
            </a:r>
            <a:endParaRPr lang="en-US" sz="2400" dirty="0"/>
          </a:p>
          <a:p>
            <a:pPr lvl="1" algn="l" rtl="0"/>
            <a:r>
              <a:rPr lang="en-US" sz="2400" dirty="0" err="1"/>
              <a:t>Individu</a:t>
            </a:r>
            <a:r>
              <a:rPr lang="en-US" sz="2400" dirty="0"/>
              <a:t>, </a:t>
            </a:r>
            <a:r>
              <a:rPr lang="en-US" sz="2400" dirty="0" err="1"/>
              <a:t>masyarakat</a:t>
            </a:r>
            <a:r>
              <a:rPr lang="en-US" sz="2400" dirty="0"/>
              <a:t>, </a:t>
            </a:r>
            <a:r>
              <a:rPr lang="en-US" sz="2400" dirty="0" err="1"/>
              <a:t>negara</a:t>
            </a:r>
            <a:endParaRPr lang="en-US" sz="2400" dirty="0"/>
          </a:p>
        </p:txBody>
      </p:sp>
    </p:spTree>
    <p:extLst>
      <p:ext uri="{BB962C8B-B14F-4D97-AF65-F5344CB8AC3E}">
        <p14:creationId xmlns:p14="http://schemas.microsoft.com/office/powerpoint/2010/main" val="1432159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rtl="0"/>
            <a:r>
              <a:rPr lang="en-US" dirty="0" err="1"/>
              <a:t>Pedoman</a:t>
            </a:r>
            <a:r>
              <a:rPr lang="en-US" dirty="0"/>
              <a:t> </a:t>
            </a:r>
            <a:r>
              <a:rPr lang="en-US" dirty="0" err="1"/>
              <a:t>Hidup</a:t>
            </a:r>
            <a:r>
              <a:rPr lang="en-US" dirty="0"/>
              <a:t> (</a:t>
            </a:r>
            <a:r>
              <a:rPr lang="ar-SA" dirty="0"/>
              <a:t>مِنْهَاجُ الْحَيَاةِ</a:t>
            </a:r>
            <a:r>
              <a:rPr lang="en-US" dirty="0"/>
              <a:t>)</a:t>
            </a:r>
          </a:p>
        </p:txBody>
      </p:sp>
      <p:sp>
        <p:nvSpPr>
          <p:cNvPr id="5" name="Content Placeholder 4"/>
          <p:cNvSpPr>
            <a:spLocks noGrp="1"/>
          </p:cNvSpPr>
          <p:nvPr>
            <p:ph idx="1"/>
          </p:nvPr>
        </p:nvSpPr>
        <p:spPr/>
        <p:txBody>
          <a:bodyPr/>
          <a:lstStyle/>
          <a:p>
            <a:pPr algn="l" rtl="0"/>
            <a:r>
              <a:rPr lang="en-US" dirty="0" err="1"/>
              <a:t>Selalu</a:t>
            </a:r>
            <a:r>
              <a:rPr lang="en-US" dirty="0"/>
              <a:t> </a:t>
            </a:r>
            <a:r>
              <a:rPr lang="en-US" dirty="0" err="1"/>
              <a:t>kembali</a:t>
            </a:r>
            <a:r>
              <a:rPr lang="en-US" dirty="0"/>
              <a:t> </a:t>
            </a:r>
            <a:r>
              <a:rPr lang="en-US" dirty="0" err="1"/>
              <a:t>kepada</a:t>
            </a:r>
            <a:r>
              <a:rPr lang="en-US" dirty="0"/>
              <a:t> Al-Qur’an </a:t>
            </a:r>
            <a:r>
              <a:rPr lang="en-US" dirty="0" err="1"/>
              <a:t>tatkala</a:t>
            </a:r>
            <a:r>
              <a:rPr lang="en-US" dirty="0"/>
              <a:t> </a:t>
            </a:r>
            <a:r>
              <a:rPr lang="en-US" dirty="0" err="1"/>
              <a:t>menghadapi</a:t>
            </a:r>
            <a:r>
              <a:rPr lang="en-US" dirty="0"/>
              <a:t> </a:t>
            </a:r>
            <a:r>
              <a:rPr lang="en-US" dirty="0" err="1"/>
              <a:t>permasalahan</a:t>
            </a:r>
            <a:r>
              <a:rPr lang="en-US" dirty="0"/>
              <a:t> </a:t>
            </a:r>
            <a:r>
              <a:rPr lang="en-US" dirty="0" err="1"/>
              <a:t>hidup</a:t>
            </a:r>
            <a:endParaRPr lang="en-US" dirty="0"/>
          </a:p>
          <a:p>
            <a:pPr algn="l" rtl="0"/>
            <a:r>
              <a:rPr lang="en-US" dirty="0" err="1"/>
              <a:t>Apapun</a:t>
            </a:r>
            <a:r>
              <a:rPr lang="en-US" dirty="0"/>
              <a:t> </a:t>
            </a:r>
            <a:r>
              <a:rPr lang="en-US" dirty="0" err="1"/>
              <a:t>kedudukan</a:t>
            </a:r>
            <a:r>
              <a:rPr lang="en-US" dirty="0"/>
              <a:t> </a:t>
            </a:r>
            <a:r>
              <a:rPr lang="en-US" dirty="0" err="1"/>
              <a:t>kita</a:t>
            </a:r>
            <a:r>
              <a:rPr lang="en-US" dirty="0"/>
              <a:t>, </a:t>
            </a:r>
            <a:r>
              <a:rPr lang="en-US" dirty="0" err="1"/>
              <a:t>pedomannya</a:t>
            </a:r>
            <a:r>
              <a:rPr lang="en-US" dirty="0"/>
              <a:t> </a:t>
            </a:r>
            <a:r>
              <a:rPr lang="en-US" dirty="0" err="1"/>
              <a:t>adalah</a:t>
            </a:r>
            <a:r>
              <a:rPr lang="en-US" dirty="0"/>
              <a:t> al-Qur’an</a:t>
            </a:r>
          </a:p>
          <a:p>
            <a:pPr lvl="1" algn="l" rtl="0"/>
            <a:r>
              <a:rPr lang="en-US" dirty="0" err="1"/>
              <a:t>Sebagai</a:t>
            </a:r>
            <a:r>
              <a:rPr lang="en-US" dirty="0"/>
              <a:t> </a:t>
            </a:r>
            <a:r>
              <a:rPr lang="en-US" dirty="0" err="1"/>
              <a:t>anak</a:t>
            </a:r>
            <a:r>
              <a:rPr lang="en-US" dirty="0"/>
              <a:t>, ayah, </a:t>
            </a:r>
            <a:r>
              <a:rPr lang="en-US" dirty="0" err="1"/>
              <a:t>ibu</a:t>
            </a:r>
            <a:endParaRPr lang="en-US" dirty="0"/>
          </a:p>
          <a:p>
            <a:pPr lvl="1" algn="l" rtl="0"/>
            <a:r>
              <a:rPr lang="en-US" dirty="0" err="1"/>
              <a:t>Sebagai</a:t>
            </a:r>
            <a:r>
              <a:rPr lang="en-US" dirty="0"/>
              <a:t> </a:t>
            </a:r>
            <a:r>
              <a:rPr lang="en-US" dirty="0" err="1"/>
              <a:t>rakyat</a:t>
            </a:r>
            <a:r>
              <a:rPr lang="en-US" dirty="0"/>
              <a:t> </a:t>
            </a:r>
            <a:r>
              <a:rPr lang="en-US" dirty="0" err="1"/>
              <a:t>atau</a:t>
            </a:r>
            <a:r>
              <a:rPr lang="en-US" dirty="0"/>
              <a:t> </a:t>
            </a:r>
            <a:r>
              <a:rPr lang="en-US" dirty="0" err="1"/>
              <a:t>pemimpin</a:t>
            </a:r>
            <a:endParaRPr lang="en-US" dirty="0"/>
          </a:p>
          <a:p>
            <a:pPr lvl="1" algn="l" rtl="0"/>
            <a:r>
              <a:rPr lang="en-US" dirty="0" err="1"/>
              <a:t>Sebagai</a:t>
            </a:r>
            <a:r>
              <a:rPr lang="en-US" dirty="0"/>
              <a:t> </a:t>
            </a:r>
            <a:r>
              <a:rPr lang="en-US" dirty="0" err="1"/>
              <a:t>pekerja</a:t>
            </a:r>
            <a:r>
              <a:rPr lang="en-US" dirty="0"/>
              <a:t> </a:t>
            </a:r>
            <a:r>
              <a:rPr lang="en-US" dirty="0" err="1"/>
              <a:t>atau</a:t>
            </a:r>
            <a:r>
              <a:rPr lang="en-US" dirty="0"/>
              <a:t> </a:t>
            </a:r>
            <a:r>
              <a:rPr lang="en-US" dirty="0" err="1"/>
              <a:t>majikan</a:t>
            </a:r>
            <a:endParaRPr lang="en-US" dirty="0"/>
          </a:p>
          <a:p>
            <a:pPr lvl="1" algn="l" rtl="0"/>
            <a:r>
              <a:rPr lang="en-US" dirty="0" err="1"/>
              <a:t>Sebagai</a:t>
            </a:r>
            <a:r>
              <a:rPr lang="en-US" dirty="0"/>
              <a:t> </a:t>
            </a:r>
            <a:r>
              <a:rPr lang="en-US" dirty="0" err="1"/>
              <a:t>orang</a:t>
            </a:r>
            <a:r>
              <a:rPr lang="en-US" dirty="0"/>
              <a:t> </a:t>
            </a:r>
            <a:r>
              <a:rPr lang="en-US" dirty="0" err="1"/>
              <a:t>awam</a:t>
            </a:r>
            <a:r>
              <a:rPr lang="en-US" dirty="0"/>
              <a:t> </a:t>
            </a:r>
            <a:r>
              <a:rPr lang="en-US" dirty="0" err="1"/>
              <a:t>atau</a:t>
            </a:r>
            <a:r>
              <a:rPr lang="en-US" dirty="0"/>
              <a:t> </a:t>
            </a:r>
            <a:r>
              <a:rPr lang="en-US" dirty="0" err="1"/>
              <a:t>ulama</a:t>
            </a:r>
            <a:endParaRPr lang="en-US" dirty="0"/>
          </a:p>
        </p:txBody>
      </p:sp>
    </p:spTree>
    <p:extLst>
      <p:ext uri="{BB962C8B-B14F-4D97-AF65-F5344CB8AC3E}">
        <p14:creationId xmlns:p14="http://schemas.microsoft.com/office/powerpoint/2010/main" val="3099139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rtl="0"/>
            <a:r>
              <a:rPr lang="en-US" sz="4000" dirty="0" err="1"/>
              <a:t>Kitab</a:t>
            </a:r>
            <a:r>
              <a:rPr lang="en-US" sz="4000" dirty="0"/>
              <a:t> </a:t>
            </a:r>
            <a:r>
              <a:rPr lang="en-US" sz="4000" dirty="0" err="1"/>
              <a:t>Ilmu</a:t>
            </a:r>
            <a:r>
              <a:rPr lang="en-US" sz="4000" dirty="0"/>
              <a:t> </a:t>
            </a:r>
            <a:r>
              <a:rPr lang="en-US" sz="4000" dirty="0" err="1"/>
              <a:t>Pengetahuan</a:t>
            </a:r>
            <a:r>
              <a:rPr lang="en-US" sz="4000" dirty="0"/>
              <a:t> (</a:t>
            </a:r>
            <a:r>
              <a:rPr lang="ar-SA" sz="4000" dirty="0"/>
              <a:t>كِتَابُ العِلْمِ</a:t>
            </a:r>
            <a:r>
              <a:rPr lang="en-US" sz="4000" dirty="0"/>
              <a:t>)</a:t>
            </a:r>
          </a:p>
        </p:txBody>
      </p:sp>
      <p:sp>
        <p:nvSpPr>
          <p:cNvPr id="5" name="Content Placeholder 4"/>
          <p:cNvSpPr>
            <a:spLocks noGrp="1"/>
          </p:cNvSpPr>
          <p:nvPr>
            <p:ph idx="1"/>
          </p:nvPr>
        </p:nvSpPr>
        <p:spPr/>
        <p:txBody>
          <a:bodyPr/>
          <a:lstStyle/>
          <a:p>
            <a:pPr algn="l" rtl="0"/>
            <a:r>
              <a:rPr lang="en-US" dirty="0" err="1"/>
              <a:t>Segala</a:t>
            </a:r>
            <a:r>
              <a:rPr lang="en-US" dirty="0"/>
              <a:t> </a:t>
            </a:r>
            <a:r>
              <a:rPr lang="en-US" dirty="0" err="1"/>
              <a:t>ilmu</a:t>
            </a:r>
            <a:r>
              <a:rPr lang="en-US" dirty="0"/>
              <a:t> </a:t>
            </a:r>
            <a:r>
              <a:rPr lang="en-US" dirty="0" err="1"/>
              <a:t>pengetahuan</a:t>
            </a:r>
            <a:r>
              <a:rPr lang="en-US" dirty="0"/>
              <a:t> </a:t>
            </a:r>
            <a:r>
              <a:rPr lang="en-US" dirty="0" err="1"/>
              <a:t>ada</a:t>
            </a:r>
            <a:r>
              <a:rPr lang="en-US" dirty="0"/>
              <a:t> </a:t>
            </a:r>
            <a:r>
              <a:rPr lang="en-US" dirty="0" err="1"/>
              <a:t>dalam</a:t>
            </a:r>
            <a:r>
              <a:rPr lang="en-US" dirty="0"/>
              <a:t> al-Qur’an</a:t>
            </a:r>
          </a:p>
          <a:p>
            <a:pPr algn="l" rtl="0"/>
            <a:r>
              <a:rPr lang="en-US" dirty="0" err="1"/>
              <a:t>Hanya</a:t>
            </a:r>
            <a:r>
              <a:rPr lang="en-US" dirty="0"/>
              <a:t> </a:t>
            </a:r>
            <a:r>
              <a:rPr lang="en-US" dirty="0" err="1"/>
              <a:t>saja</a:t>
            </a:r>
            <a:r>
              <a:rPr lang="en-US" dirty="0"/>
              <a:t>, </a:t>
            </a:r>
            <a:r>
              <a:rPr lang="en-US" dirty="0" err="1"/>
              <a:t>kebanyakan</a:t>
            </a:r>
            <a:r>
              <a:rPr lang="en-US" dirty="0"/>
              <a:t> </a:t>
            </a:r>
            <a:r>
              <a:rPr lang="en-US" dirty="0" err="1"/>
              <a:t>bersifat</a:t>
            </a:r>
            <a:r>
              <a:rPr lang="en-US" dirty="0"/>
              <a:t> global </a:t>
            </a:r>
            <a:r>
              <a:rPr lang="en-US" dirty="0">
                <a:sym typeface="Wingdings" pitchFamily="2" charset="2"/>
              </a:rPr>
              <a:t> </a:t>
            </a:r>
            <a:r>
              <a:rPr lang="en-US" dirty="0" err="1">
                <a:sym typeface="Wingdings" pitchFamily="2" charset="2"/>
              </a:rPr>
              <a:t>ditindaklanjuti</a:t>
            </a:r>
            <a:r>
              <a:rPr lang="en-US" dirty="0">
                <a:sym typeface="Wingdings" pitchFamily="2" charset="2"/>
              </a:rPr>
              <a:t> </a:t>
            </a:r>
            <a:r>
              <a:rPr lang="en-US" dirty="0" err="1">
                <a:sym typeface="Wingdings" pitchFamily="2" charset="2"/>
              </a:rPr>
              <a:t>dengan</a:t>
            </a:r>
            <a:r>
              <a:rPr lang="en-US" dirty="0">
                <a:sym typeface="Wingdings" pitchFamily="2" charset="2"/>
              </a:rPr>
              <a:t> </a:t>
            </a:r>
            <a:r>
              <a:rPr lang="en-US" dirty="0" err="1">
                <a:sym typeface="Wingdings" pitchFamily="2" charset="2"/>
              </a:rPr>
              <a:t>eksperimen</a:t>
            </a:r>
            <a:endParaRPr lang="en-US" dirty="0">
              <a:sym typeface="Wingdings" pitchFamily="2" charset="2"/>
            </a:endParaRPr>
          </a:p>
          <a:p>
            <a:pPr algn="l" rtl="0"/>
            <a:r>
              <a:rPr lang="en-US" dirty="0" err="1"/>
              <a:t>Kadang</a:t>
            </a:r>
            <a:r>
              <a:rPr lang="en-US" dirty="0"/>
              <a:t> </a:t>
            </a:r>
            <a:r>
              <a:rPr lang="en-US" dirty="0" err="1"/>
              <a:t>bersifat</a:t>
            </a:r>
            <a:r>
              <a:rPr lang="en-US" dirty="0"/>
              <a:t> </a:t>
            </a:r>
            <a:r>
              <a:rPr lang="en-US" dirty="0" err="1"/>
              <a:t>isyarat</a:t>
            </a:r>
            <a:r>
              <a:rPr lang="en-US" dirty="0"/>
              <a:t> </a:t>
            </a:r>
            <a:r>
              <a:rPr lang="en-US" dirty="0" err="1"/>
              <a:t>saja</a:t>
            </a:r>
            <a:r>
              <a:rPr lang="en-US" dirty="0"/>
              <a:t> </a:t>
            </a:r>
            <a:r>
              <a:rPr lang="en-US" dirty="0">
                <a:sym typeface="Wingdings" pitchFamily="2" charset="2"/>
              </a:rPr>
              <a:t> </a:t>
            </a:r>
            <a:r>
              <a:rPr lang="en-US" dirty="0" err="1">
                <a:sym typeface="Wingdings" pitchFamily="2" charset="2"/>
              </a:rPr>
              <a:t>dipahami</a:t>
            </a:r>
            <a:r>
              <a:rPr lang="en-US" dirty="0">
                <a:sym typeface="Wingdings" pitchFamily="2" charset="2"/>
              </a:rPr>
              <a:t> </a:t>
            </a:r>
            <a:r>
              <a:rPr lang="en-US" dirty="0" err="1">
                <a:sym typeface="Wingdings" pitchFamily="2" charset="2"/>
              </a:rPr>
              <a:t>apa</a:t>
            </a:r>
            <a:r>
              <a:rPr lang="en-US" dirty="0">
                <a:sym typeface="Wingdings" pitchFamily="2" charset="2"/>
              </a:rPr>
              <a:t> </a:t>
            </a:r>
            <a:r>
              <a:rPr lang="en-US" dirty="0" err="1">
                <a:sym typeface="Wingdings" pitchFamily="2" charset="2"/>
              </a:rPr>
              <a:t>makna</a:t>
            </a:r>
            <a:r>
              <a:rPr lang="en-US" dirty="0">
                <a:sym typeface="Wingdings" pitchFamily="2" charset="2"/>
              </a:rPr>
              <a:t> yang </a:t>
            </a:r>
            <a:r>
              <a:rPr lang="en-US" dirty="0" err="1">
                <a:sym typeface="Wingdings" pitchFamily="2" charset="2"/>
              </a:rPr>
              <a:t>sebenarnya</a:t>
            </a:r>
            <a:endParaRPr lang="en-US" dirty="0">
              <a:sym typeface="Wingdings" pitchFamily="2" charset="2"/>
            </a:endParaRPr>
          </a:p>
          <a:p>
            <a:pPr algn="l" rtl="0"/>
            <a:r>
              <a:rPr lang="en-US" dirty="0" err="1">
                <a:sym typeface="Wingdings" pitchFamily="2" charset="2"/>
              </a:rPr>
              <a:t>Umat</a:t>
            </a:r>
            <a:r>
              <a:rPr lang="en-US" dirty="0">
                <a:sym typeface="Wingdings" pitchFamily="2" charset="2"/>
              </a:rPr>
              <a:t> Islam </a:t>
            </a:r>
            <a:r>
              <a:rPr lang="en-US" dirty="0" err="1">
                <a:sym typeface="Wingdings" pitchFamily="2" charset="2"/>
              </a:rPr>
              <a:t>menjadi</a:t>
            </a:r>
            <a:r>
              <a:rPr lang="en-US" dirty="0">
                <a:sym typeface="Wingdings" pitchFamily="2" charset="2"/>
              </a:rPr>
              <a:t> </a:t>
            </a:r>
            <a:r>
              <a:rPr lang="en-US" dirty="0" err="1">
                <a:sym typeface="Wingdings" pitchFamily="2" charset="2"/>
              </a:rPr>
              <a:t>umat</a:t>
            </a:r>
            <a:r>
              <a:rPr lang="en-US" dirty="0">
                <a:sym typeface="Wingdings" pitchFamily="2" charset="2"/>
              </a:rPr>
              <a:t> yang </a:t>
            </a:r>
            <a:r>
              <a:rPr lang="en-US" dirty="0" err="1">
                <a:sym typeface="Wingdings" pitchFamily="2" charset="2"/>
              </a:rPr>
              <a:t>cemerlang</a:t>
            </a:r>
            <a:r>
              <a:rPr lang="en-US" dirty="0">
                <a:sym typeface="Wingdings" pitchFamily="2" charset="2"/>
              </a:rPr>
              <a:t> </a:t>
            </a:r>
            <a:r>
              <a:rPr lang="en-US" dirty="0" err="1">
                <a:sym typeface="Wingdings" pitchFamily="2" charset="2"/>
              </a:rPr>
              <a:t>dalam</a:t>
            </a:r>
            <a:r>
              <a:rPr lang="en-US" dirty="0">
                <a:sym typeface="Wingdings" pitchFamily="2" charset="2"/>
              </a:rPr>
              <a:t> </a:t>
            </a:r>
            <a:r>
              <a:rPr lang="en-US" dirty="0" err="1">
                <a:sym typeface="Wingdings" pitchFamily="2" charset="2"/>
              </a:rPr>
              <a:t>ilmu</a:t>
            </a:r>
            <a:r>
              <a:rPr lang="en-US" dirty="0">
                <a:sym typeface="Wingdings" pitchFamily="2" charset="2"/>
              </a:rPr>
              <a:t> </a:t>
            </a:r>
            <a:r>
              <a:rPr lang="en-US" dirty="0" err="1">
                <a:sym typeface="Wingdings" pitchFamily="2" charset="2"/>
              </a:rPr>
              <a:t>pengetahuan</a:t>
            </a:r>
            <a:endParaRPr lang="en-US" dirty="0"/>
          </a:p>
        </p:txBody>
      </p:sp>
    </p:spTree>
    <p:extLst>
      <p:ext uri="{BB962C8B-B14F-4D97-AF65-F5344CB8AC3E}">
        <p14:creationId xmlns:p14="http://schemas.microsoft.com/office/powerpoint/2010/main" val="3340461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2166938" y="957263"/>
            <a:ext cx="7929562"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1387475" algn="l"/>
              </a:tabLst>
              <a:defRPr sz="1600">
                <a:solidFill>
                  <a:schemeClr val="tx1"/>
                </a:solidFill>
                <a:latin typeface="Arial" panose="020B0604020202020204" pitchFamily="34" charset="0"/>
                <a:cs typeface="Arial" panose="020B0604020202020204" pitchFamily="34" charset="0"/>
              </a:defRPr>
            </a:lvl1pPr>
            <a:lvl2pPr marL="742950" indent="-285750" eaLnBrk="0" hangingPunct="0">
              <a:tabLst>
                <a:tab pos="1387475" algn="l"/>
              </a:tabLst>
              <a:defRPr sz="1600">
                <a:solidFill>
                  <a:schemeClr val="tx1"/>
                </a:solidFill>
                <a:latin typeface="Arial" panose="020B0604020202020204" pitchFamily="34" charset="0"/>
                <a:cs typeface="Arial" panose="020B0604020202020204" pitchFamily="34" charset="0"/>
              </a:defRPr>
            </a:lvl2pPr>
            <a:lvl3pPr marL="1143000" indent="-228600" eaLnBrk="0" hangingPunct="0">
              <a:tabLst>
                <a:tab pos="1387475" algn="l"/>
              </a:tabLst>
              <a:defRPr sz="1600">
                <a:solidFill>
                  <a:schemeClr val="tx1"/>
                </a:solidFill>
                <a:latin typeface="Arial" panose="020B0604020202020204" pitchFamily="34" charset="0"/>
                <a:cs typeface="Arial" panose="020B0604020202020204" pitchFamily="34" charset="0"/>
              </a:defRPr>
            </a:lvl3pPr>
            <a:lvl4pPr marL="1600200" indent="-228600" eaLnBrk="0" hangingPunct="0">
              <a:tabLst>
                <a:tab pos="1387475" algn="l"/>
              </a:tabLst>
              <a:defRPr sz="1600">
                <a:solidFill>
                  <a:schemeClr val="tx1"/>
                </a:solidFill>
                <a:latin typeface="Arial" panose="020B0604020202020204" pitchFamily="34" charset="0"/>
                <a:cs typeface="Arial" panose="020B0604020202020204" pitchFamily="34" charset="0"/>
              </a:defRPr>
            </a:lvl4pPr>
            <a:lvl5pPr marL="2057400" indent="-228600" eaLnBrk="0" hangingPunct="0">
              <a:tabLst>
                <a:tab pos="1387475" algn="l"/>
              </a:tabLst>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387475" algn="l"/>
              </a:tabLs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387475" algn="l"/>
              </a:tabLs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387475" algn="l"/>
              </a:tabLs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387475" algn="l"/>
              </a:tabLst>
              <a:defRPr sz="1600">
                <a:solidFill>
                  <a:schemeClr val="tx1"/>
                </a:solidFill>
                <a:latin typeface="Arial" panose="020B0604020202020204" pitchFamily="34" charset="0"/>
                <a:cs typeface="Arial" panose="020B0604020202020204" pitchFamily="34" charset="0"/>
              </a:defRPr>
            </a:lvl9pPr>
          </a:lstStyle>
          <a:p>
            <a:pPr algn="justLow"/>
            <a:r>
              <a:rPr lang="id-ID" sz="2800" b="1">
                <a:cs typeface="Times New Roman" panose="02020603050405020304" pitchFamily="18" charset="0"/>
              </a:rPr>
              <a:t>Ketika manusia mencoba mengupas keagungan Al-Qur'an Al-Karim, maka ketika itu pulalah manusia harus tunduk mengakui keagungaan dan kebesaran Allah swt. Karena dalam Al-Qur'an terdapat lautan makna yang tiada batas, lautan keindahan bahasa yang tiada dapat dilukiskan oleh kata-kata, lautan keilmuan yang belum terfikirkan dalam jiwa manusia dan berbagai lautan-lautan lainnya yang tidak terbayangkan oleh indra kita.</a:t>
            </a:r>
            <a:endParaRPr lang="id-ID" sz="3600"/>
          </a:p>
        </p:txBody>
      </p:sp>
    </p:spTree>
    <p:extLst>
      <p:ext uri="{BB962C8B-B14F-4D97-AF65-F5344CB8AC3E}">
        <p14:creationId xmlns:p14="http://schemas.microsoft.com/office/powerpoint/2010/main" val="3510576090"/>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ChangeArrowheads="1"/>
          </p:cNvSpPr>
          <p:nvPr/>
        </p:nvSpPr>
        <p:spPr bwMode="auto">
          <a:xfrm>
            <a:off x="2238375" y="976314"/>
            <a:ext cx="771525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r>
              <a:rPr lang="id-ID" sz="3200"/>
              <a:t>Oleh karenanya, mereka yang telah dapat berinteraksi dengan Al-Qur'an sepenuh hati, dapat merasakan ‘getaran keagungan' yang tiada bandingannya. Mereka dapat merasakan sebuah keindahan yang tidak terhingga, yang dapat menjadikan orientasi dunia sebagai sesuatu yang teramat kecil dan sangat kecil sekali. </a:t>
            </a:r>
            <a:endParaRPr lang="en-US" sz="3200"/>
          </a:p>
        </p:txBody>
      </p:sp>
    </p:spTree>
    <p:extLst>
      <p:ext uri="{BB962C8B-B14F-4D97-AF65-F5344CB8AC3E}">
        <p14:creationId xmlns:p14="http://schemas.microsoft.com/office/powerpoint/2010/main" val="4216902774"/>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2095500" y="820738"/>
            <a:ext cx="8072438"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1387475" algn="l"/>
              </a:tabLst>
              <a:defRPr sz="1600">
                <a:solidFill>
                  <a:schemeClr val="tx1"/>
                </a:solidFill>
                <a:latin typeface="Arial" panose="020B0604020202020204" pitchFamily="34" charset="0"/>
                <a:cs typeface="Arial" panose="020B0604020202020204" pitchFamily="34" charset="0"/>
              </a:defRPr>
            </a:lvl1pPr>
            <a:lvl2pPr marL="742950" indent="-285750" eaLnBrk="0" hangingPunct="0">
              <a:tabLst>
                <a:tab pos="1387475" algn="l"/>
              </a:tabLst>
              <a:defRPr sz="1600">
                <a:solidFill>
                  <a:schemeClr val="tx1"/>
                </a:solidFill>
                <a:latin typeface="Arial" panose="020B0604020202020204" pitchFamily="34" charset="0"/>
                <a:cs typeface="Arial" panose="020B0604020202020204" pitchFamily="34" charset="0"/>
              </a:defRPr>
            </a:lvl2pPr>
            <a:lvl3pPr marL="1143000" indent="-228600" eaLnBrk="0" hangingPunct="0">
              <a:tabLst>
                <a:tab pos="1387475" algn="l"/>
              </a:tabLst>
              <a:defRPr sz="1600">
                <a:solidFill>
                  <a:schemeClr val="tx1"/>
                </a:solidFill>
                <a:latin typeface="Arial" panose="020B0604020202020204" pitchFamily="34" charset="0"/>
                <a:cs typeface="Arial" panose="020B0604020202020204" pitchFamily="34" charset="0"/>
              </a:defRPr>
            </a:lvl3pPr>
            <a:lvl4pPr marL="1600200" indent="-228600" eaLnBrk="0" hangingPunct="0">
              <a:tabLst>
                <a:tab pos="1387475" algn="l"/>
              </a:tabLst>
              <a:defRPr sz="1600">
                <a:solidFill>
                  <a:schemeClr val="tx1"/>
                </a:solidFill>
                <a:latin typeface="Arial" panose="020B0604020202020204" pitchFamily="34" charset="0"/>
                <a:cs typeface="Arial" panose="020B0604020202020204" pitchFamily="34" charset="0"/>
              </a:defRPr>
            </a:lvl4pPr>
            <a:lvl5pPr marL="2057400" indent="-228600" eaLnBrk="0" hangingPunct="0">
              <a:tabLst>
                <a:tab pos="1387475" algn="l"/>
              </a:tabLst>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387475" algn="l"/>
              </a:tabLs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387475" algn="l"/>
              </a:tabLs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387475" algn="l"/>
              </a:tabLs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387475" algn="l"/>
              </a:tabLst>
              <a:defRPr sz="1600">
                <a:solidFill>
                  <a:schemeClr val="tx1"/>
                </a:solidFill>
                <a:latin typeface="Arial" panose="020B0604020202020204" pitchFamily="34" charset="0"/>
                <a:cs typeface="Arial" panose="020B0604020202020204" pitchFamily="34" charset="0"/>
              </a:defRPr>
            </a:lvl9pPr>
          </a:lstStyle>
          <a:p>
            <a:pPr algn="justLow"/>
            <a:r>
              <a:rPr lang="id-ID" sz="2400" dirty="0">
                <a:cs typeface="Times New Roman" panose="02020603050405020304" pitchFamily="18" charset="0"/>
              </a:rPr>
              <a:t>Sayid Qutub, di dalam muqadimah </a:t>
            </a:r>
            <a:r>
              <a:rPr lang="id-ID" sz="2400" i="1" dirty="0">
                <a:cs typeface="Times New Roman" panose="02020603050405020304" pitchFamily="18" charset="0"/>
              </a:rPr>
              <a:t>Fi Dzilalil Qur'annya</a:t>
            </a:r>
            <a:r>
              <a:rPr lang="id-ID" sz="2400" dirty="0">
                <a:cs typeface="Times New Roman" panose="02020603050405020304" pitchFamily="18" charset="0"/>
              </a:rPr>
              <a:t> mengungkapkan:</a:t>
            </a:r>
            <a:endParaRPr lang="en-US" sz="1400" dirty="0"/>
          </a:p>
          <a:p>
            <a:pPr algn="justLow"/>
            <a:r>
              <a:rPr lang="id-ID" sz="2400" dirty="0">
                <a:cs typeface="Times New Roman" panose="02020603050405020304" pitchFamily="18" charset="0"/>
              </a:rPr>
              <a:t>“Hidup di bawah naungan Al-Qur'an merupakan suatu kenikmatan. Kenikmatan yang tiada dapat dirasakan, kecuali hanya oleh mereka yang benar-benar telah merasakannya. Suatu kenikmatan yang mengangkat jiwa, memberikan keberkahan dan mensucikannya.... Dan Al-Hamdulillah... Allah telah memberikan kenikmatan pada diriku untuk hidup di bawah naungan Al-Qur'an beberapa saat dalam perputaran zaman. Di situ aku dapat merasakan sebuah kenikmatan yang benar-benar belum pernah aku rasakan sebelumnya sama sekali dalam hidupku.”</a:t>
            </a:r>
            <a:endParaRPr lang="id-ID" sz="3200" dirty="0"/>
          </a:p>
        </p:txBody>
      </p:sp>
    </p:spTree>
    <p:extLst>
      <p:ext uri="{BB962C8B-B14F-4D97-AF65-F5344CB8AC3E}">
        <p14:creationId xmlns:p14="http://schemas.microsoft.com/office/powerpoint/2010/main" val="941486538"/>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sz="quarter"/>
          </p:nvPr>
        </p:nvSpPr>
        <p:spPr/>
        <p:txBody>
          <a:bodyPr>
            <a:normAutofit fontScale="90000"/>
          </a:bodyPr>
          <a:lstStyle/>
          <a:p>
            <a:r>
              <a:rPr lang="id-ID" sz="2400" dirty="0">
                <a:solidFill>
                  <a:schemeClr val="tx1"/>
                </a:solidFill>
              </a:rPr>
              <a:t>Cukuplah menjadi bukti keindahan bahasa Al-Qur'an, manakala diriwayatkan oleh Ibnu Ishaq dari Imam Zuhri (Abu Syahbah, 1996 : I/312): </a:t>
            </a:r>
            <a:r>
              <a:rPr lang="en-US" sz="2400" dirty="0">
                <a:solidFill>
                  <a:schemeClr val="tx1"/>
                </a:solidFill>
              </a:rPr>
              <a:t/>
            </a:r>
            <a:br>
              <a:rPr lang="en-US" sz="2400" dirty="0">
                <a:solidFill>
                  <a:schemeClr val="tx1"/>
                </a:solidFill>
              </a:rPr>
            </a:br>
            <a:endParaRPr lang="en-US" sz="2400" dirty="0">
              <a:solidFill>
                <a:schemeClr val="tx1"/>
              </a:solidFill>
            </a:endParaRPr>
          </a:p>
        </p:txBody>
      </p:sp>
      <p:sp>
        <p:nvSpPr>
          <p:cNvPr id="5" name="Content Placeholder 4"/>
          <p:cNvSpPr>
            <a:spLocks noGrp="1"/>
          </p:cNvSpPr>
          <p:nvPr>
            <p:ph sz="quarter" idx="3"/>
          </p:nvPr>
        </p:nvSpPr>
        <p:spPr>
          <a:xfrm>
            <a:off x="2238376" y="1843088"/>
            <a:ext cx="7572375" cy="3871912"/>
          </a:xfrm>
        </p:spPr>
        <p:txBody>
          <a:bodyPr>
            <a:normAutofit fontScale="92500"/>
          </a:bodyPr>
          <a:lstStyle/>
          <a:p>
            <a:pPr marL="173038" indent="-173038">
              <a:buNone/>
              <a:defRPr/>
            </a:pPr>
            <a:r>
              <a:rPr lang="en-US" sz="2000" dirty="0"/>
              <a:t>	</a:t>
            </a:r>
            <a:r>
              <a:rPr lang="id-ID" sz="2000" dirty="0"/>
              <a:t>Bahwa suatu ketika, Abu Jahal, Abu Lahab dan Akhnas bin Syariq, yang secara sembunyi-sembunyi mendatangi rumah Rasulullah saw. pada malam hari untuk mendengarkan lantunan ayat-ayat Al-Qur'an yang dibaca oleh Rasulullah saw. dalam shalatnya. Mereka bertiga memiliki posisi yang tersendiri, yang tidak diketahui oleh yang lainnya. Hingga ketika Rasulullah saw. usai melaksanakan shalat, mereka bertiga memergoki satu sama lainnya di jalan. Mereka bertiga saling mencela, dan membuat kesepakatan untuk tidak kembali mendatangi rumah Rasulullah saw.. Namun pada melam berikutnya, ternyata mereka bertiga tidak kuasa menahan gejolak jiwanya untuk mendengarkan lantunan ayat-ayat tersebut. </a:t>
            </a:r>
            <a:endParaRPr lang="en-US" sz="2000" dirty="0"/>
          </a:p>
          <a:p>
            <a:pPr algn="l" rtl="0">
              <a:defRPr/>
            </a:pPr>
            <a:endParaRPr lang="en-US" sz="2000" dirty="0"/>
          </a:p>
        </p:txBody>
      </p:sp>
    </p:spTree>
    <p:extLst>
      <p:ext uri="{BB962C8B-B14F-4D97-AF65-F5344CB8AC3E}">
        <p14:creationId xmlns:p14="http://schemas.microsoft.com/office/powerpoint/2010/main" val="2967299264"/>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3"/>
          <p:cNvSpPr>
            <a:spLocks noGrp="1"/>
          </p:cNvSpPr>
          <p:nvPr>
            <p:ph type="title" sz="quarter"/>
          </p:nvPr>
        </p:nvSpPr>
        <p:spPr/>
        <p:txBody>
          <a:bodyPr>
            <a:normAutofit fontScale="90000"/>
          </a:bodyPr>
          <a:lstStyle/>
          <a:p>
            <a:pPr rtl="0"/>
            <a:r>
              <a:rPr lang="en-US" dirty="0">
                <a:solidFill>
                  <a:srgbClr val="FFFF00"/>
                </a:solidFill>
              </a:rPr>
              <a:t/>
            </a:r>
            <a:br>
              <a:rPr lang="en-US" dirty="0">
                <a:solidFill>
                  <a:srgbClr val="FFFF00"/>
                </a:solidFill>
              </a:rPr>
            </a:br>
            <a:endParaRPr lang="en-US" dirty="0">
              <a:solidFill>
                <a:srgbClr val="FFFF00"/>
              </a:solidFill>
            </a:endParaRPr>
          </a:p>
        </p:txBody>
      </p:sp>
      <p:sp>
        <p:nvSpPr>
          <p:cNvPr id="13315" name="Content Placeholder 15"/>
          <p:cNvSpPr>
            <a:spLocks noGrp="1"/>
          </p:cNvSpPr>
          <p:nvPr>
            <p:ph sz="quarter" idx="4"/>
          </p:nvPr>
        </p:nvSpPr>
        <p:spPr>
          <a:xfrm>
            <a:off x="2238376" y="1214438"/>
            <a:ext cx="7743825" cy="4729162"/>
          </a:xfrm>
        </p:spPr>
        <p:txBody>
          <a:bodyPr>
            <a:normAutofit fontScale="92500" lnSpcReduction="10000"/>
          </a:bodyPr>
          <a:lstStyle/>
          <a:p>
            <a:pPr algn="l" rtl="0">
              <a:buFontTx/>
              <a:buNone/>
            </a:pPr>
            <a:r>
              <a:rPr lang="en-US" dirty="0"/>
              <a:t>Allah </a:t>
            </a:r>
            <a:r>
              <a:rPr lang="en-US" dirty="0" err="1"/>
              <a:t>Berfirman</a:t>
            </a:r>
            <a:r>
              <a:rPr lang="en-US" dirty="0"/>
              <a:t>:</a:t>
            </a:r>
          </a:p>
          <a:p>
            <a:pPr algn="l" rtl="0">
              <a:buFontTx/>
              <a:buNone/>
            </a:pPr>
            <a:endParaRPr lang="en-US" dirty="0"/>
          </a:p>
          <a:p>
            <a:pPr algn="ctr" rtl="0">
              <a:buFontTx/>
              <a:buNone/>
            </a:pPr>
            <a:r>
              <a:rPr lang="ar-SA" sz="3600" b="1" dirty="0">
                <a:solidFill>
                  <a:schemeClr val="tx1"/>
                </a:solidFill>
              </a:rPr>
              <a:t>لَقَدْ أَنْزَلْنَا إِلَيْكُمْ كِتَابًا فِيهِ ذِكْرُكُمْ أَفَلَا تَعْقِلُونَ</a:t>
            </a:r>
            <a:endParaRPr lang="en-US" sz="3600" b="1" dirty="0">
              <a:solidFill>
                <a:schemeClr val="tx1"/>
              </a:solidFill>
            </a:endParaRPr>
          </a:p>
          <a:p>
            <a:pPr algn="ctr" rtl="0">
              <a:buFontTx/>
              <a:buNone/>
            </a:pPr>
            <a:r>
              <a:rPr lang="en-US" sz="3600" dirty="0"/>
              <a:t>	</a:t>
            </a:r>
            <a:r>
              <a:rPr lang="en-US" sz="3600" dirty="0" err="1">
                <a:solidFill>
                  <a:srgbClr val="FF0000"/>
                </a:solidFill>
              </a:rPr>
              <a:t>Sesungguhnya</a:t>
            </a:r>
            <a:r>
              <a:rPr lang="en-US" sz="3600" dirty="0">
                <a:solidFill>
                  <a:srgbClr val="FF0000"/>
                </a:solidFill>
              </a:rPr>
              <a:t> </a:t>
            </a:r>
            <a:r>
              <a:rPr lang="en-US" sz="3600" dirty="0" err="1">
                <a:solidFill>
                  <a:srgbClr val="FF0000"/>
                </a:solidFill>
              </a:rPr>
              <a:t>telah</a:t>
            </a:r>
            <a:r>
              <a:rPr lang="en-US" sz="3600" dirty="0">
                <a:solidFill>
                  <a:srgbClr val="FF0000"/>
                </a:solidFill>
              </a:rPr>
              <a:t> Kami </a:t>
            </a:r>
            <a:r>
              <a:rPr lang="en-US" sz="3600" dirty="0" err="1">
                <a:solidFill>
                  <a:srgbClr val="FF0000"/>
                </a:solidFill>
              </a:rPr>
              <a:t>turunkan</a:t>
            </a:r>
            <a:r>
              <a:rPr lang="en-US" sz="3600" dirty="0">
                <a:solidFill>
                  <a:srgbClr val="FF0000"/>
                </a:solidFill>
              </a:rPr>
              <a:t> </a:t>
            </a:r>
            <a:r>
              <a:rPr lang="en-US" sz="3600" dirty="0" err="1">
                <a:solidFill>
                  <a:srgbClr val="FF0000"/>
                </a:solidFill>
              </a:rPr>
              <a:t>kepada</a:t>
            </a:r>
            <a:r>
              <a:rPr lang="en-US" sz="3600" dirty="0">
                <a:solidFill>
                  <a:srgbClr val="FF0000"/>
                </a:solidFill>
              </a:rPr>
              <a:t> </a:t>
            </a:r>
            <a:r>
              <a:rPr lang="en-US" sz="3600" dirty="0" err="1">
                <a:solidFill>
                  <a:srgbClr val="FF0000"/>
                </a:solidFill>
              </a:rPr>
              <a:t>kamu</a:t>
            </a:r>
            <a:r>
              <a:rPr lang="en-US" sz="3600" dirty="0">
                <a:solidFill>
                  <a:srgbClr val="FF0000"/>
                </a:solidFill>
              </a:rPr>
              <a:t> </a:t>
            </a:r>
            <a:r>
              <a:rPr lang="en-US" sz="3600" dirty="0" err="1">
                <a:solidFill>
                  <a:srgbClr val="FF0000"/>
                </a:solidFill>
              </a:rPr>
              <a:t>sebuah</a:t>
            </a:r>
            <a:r>
              <a:rPr lang="en-US" sz="3600" dirty="0">
                <a:solidFill>
                  <a:srgbClr val="FF0000"/>
                </a:solidFill>
              </a:rPr>
              <a:t> </a:t>
            </a:r>
            <a:r>
              <a:rPr lang="en-US" sz="3600" dirty="0" err="1">
                <a:solidFill>
                  <a:srgbClr val="FF0000"/>
                </a:solidFill>
              </a:rPr>
              <a:t>kitab</a:t>
            </a:r>
            <a:r>
              <a:rPr lang="en-US" sz="3600" dirty="0">
                <a:solidFill>
                  <a:srgbClr val="FF0000"/>
                </a:solidFill>
              </a:rPr>
              <a:t> yang di </a:t>
            </a:r>
            <a:r>
              <a:rPr lang="en-US" sz="3600" dirty="0" err="1">
                <a:solidFill>
                  <a:srgbClr val="FF0000"/>
                </a:solidFill>
              </a:rPr>
              <a:t>dalamnya</a:t>
            </a:r>
            <a:r>
              <a:rPr lang="en-US" sz="3600" dirty="0">
                <a:solidFill>
                  <a:srgbClr val="FF0000"/>
                </a:solidFill>
              </a:rPr>
              <a:t> </a:t>
            </a:r>
            <a:r>
              <a:rPr lang="en-US" sz="3600" dirty="0" err="1">
                <a:solidFill>
                  <a:srgbClr val="FF0000"/>
                </a:solidFill>
              </a:rPr>
              <a:t>terdapat</a:t>
            </a:r>
            <a:r>
              <a:rPr lang="en-US" sz="3600" dirty="0">
                <a:solidFill>
                  <a:srgbClr val="FF0000"/>
                </a:solidFill>
              </a:rPr>
              <a:t> </a:t>
            </a:r>
            <a:r>
              <a:rPr lang="en-US" sz="3600" dirty="0" err="1">
                <a:solidFill>
                  <a:srgbClr val="FF0000"/>
                </a:solidFill>
              </a:rPr>
              <a:t>sebab-sebab</a:t>
            </a:r>
            <a:r>
              <a:rPr lang="en-US" sz="3600" dirty="0">
                <a:solidFill>
                  <a:srgbClr val="FF0000"/>
                </a:solidFill>
              </a:rPr>
              <a:t> </a:t>
            </a:r>
            <a:r>
              <a:rPr lang="en-US" sz="3600" dirty="0" err="1">
                <a:solidFill>
                  <a:srgbClr val="FF0000"/>
                </a:solidFill>
              </a:rPr>
              <a:t>kemuliaan</a:t>
            </a:r>
            <a:r>
              <a:rPr lang="en-US" sz="3600" dirty="0">
                <a:solidFill>
                  <a:srgbClr val="FF0000"/>
                </a:solidFill>
              </a:rPr>
              <a:t> </a:t>
            </a:r>
            <a:r>
              <a:rPr lang="en-US" sz="3600" dirty="0" err="1">
                <a:solidFill>
                  <a:srgbClr val="FF0000"/>
                </a:solidFill>
              </a:rPr>
              <a:t>bagimu</a:t>
            </a:r>
            <a:r>
              <a:rPr lang="en-US" sz="3600" dirty="0">
                <a:solidFill>
                  <a:srgbClr val="FF0000"/>
                </a:solidFill>
              </a:rPr>
              <a:t>. </a:t>
            </a:r>
            <a:r>
              <a:rPr lang="en-US" sz="3600" dirty="0" err="1">
                <a:solidFill>
                  <a:srgbClr val="FF0000"/>
                </a:solidFill>
              </a:rPr>
              <a:t>Maka</a:t>
            </a:r>
            <a:r>
              <a:rPr lang="en-US" sz="3600" dirty="0">
                <a:solidFill>
                  <a:srgbClr val="FF0000"/>
                </a:solidFill>
              </a:rPr>
              <a:t> </a:t>
            </a:r>
            <a:r>
              <a:rPr lang="en-US" sz="3600" dirty="0" err="1">
                <a:solidFill>
                  <a:srgbClr val="FF0000"/>
                </a:solidFill>
              </a:rPr>
              <a:t>Apakah</a:t>
            </a:r>
            <a:r>
              <a:rPr lang="en-US" sz="3600" dirty="0">
                <a:solidFill>
                  <a:srgbClr val="FF0000"/>
                </a:solidFill>
              </a:rPr>
              <a:t> </a:t>
            </a:r>
            <a:r>
              <a:rPr lang="en-US" sz="3600" dirty="0" err="1">
                <a:solidFill>
                  <a:srgbClr val="FF0000"/>
                </a:solidFill>
              </a:rPr>
              <a:t>kamu</a:t>
            </a:r>
            <a:r>
              <a:rPr lang="en-US" sz="3600" dirty="0">
                <a:solidFill>
                  <a:srgbClr val="FF0000"/>
                </a:solidFill>
              </a:rPr>
              <a:t> </a:t>
            </a:r>
            <a:r>
              <a:rPr lang="en-US" sz="3600" dirty="0" err="1">
                <a:solidFill>
                  <a:srgbClr val="FF0000"/>
                </a:solidFill>
              </a:rPr>
              <a:t>tiada</a:t>
            </a:r>
            <a:r>
              <a:rPr lang="en-US" sz="3600" dirty="0">
                <a:solidFill>
                  <a:srgbClr val="FF0000"/>
                </a:solidFill>
              </a:rPr>
              <a:t> </a:t>
            </a:r>
            <a:r>
              <a:rPr lang="en-US" sz="3600" dirty="0" err="1">
                <a:solidFill>
                  <a:srgbClr val="FF0000"/>
                </a:solidFill>
              </a:rPr>
              <a:t>memahaminya</a:t>
            </a:r>
            <a:r>
              <a:rPr lang="en-US" sz="3600" dirty="0">
                <a:solidFill>
                  <a:srgbClr val="FF0000"/>
                </a:solidFill>
              </a:rPr>
              <a:t>?</a:t>
            </a:r>
            <a:endParaRPr lang="en-US" sz="3600" b="1" dirty="0">
              <a:solidFill>
                <a:srgbClr val="FF0000"/>
              </a:solidFill>
            </a:endParaRPr>
          </a:p>
          <a:p>
            <a:pPr algn="l" rtl="0">
              <a:buFontTx/>
              <a:buNone/>
            </a:pPr>
            <a:endParaRPr lang="en-US" dirty="0"/>
          </a:p>
        </p:txBody>
      </p:sp>
    </p:spTree>
    <p:extLst>
      <p:ext uri="{BB962C8B-B14F-4D97-AF65-F5344CB8AC3E}">
        <p14:creationId xmlns:p14="http://schemas.microsoft.com/office/powerpoint/2010/main" val="2316128463"/>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ChangeArrowheads="1"/>
          </p:cNvSpPr>
          <p:nvPr/>
        </p:nvSpPr>
        <p:spPr bwMode="auto">
          <a:xfrm>
            <a:off x="2166938" y="642938"/>
            <a:ext cx="771525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3038" indent="-173038"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r>
              <a:rPr lang="en-US" sz="1800"/>
              <a:t>		</a:t>
            </a:r>
            <a:r>
              <a:rPr lang="id-ID" sz="1800"/>
              <a:t>Mereka bertiga mengira bahwa yang lainnya tidak akan datang ke rumah Rasulullah saw., dan mereka pun menempati posisi mereka masing-masing. Ketika Rasulullah saw. usai melaksanakan shalat, mereka pun memergoki yang lainnya di jalan. Dan terjadilah saling celaan sebagaimana yang kemarin mereka ucapkan. Kemudian pada malam berikutnya, gejolak jiwa mereka benar-benar tidak dapat dibendung lagi untuk mendengarkan Al-Qur'an, dan merekapun menempati posisi sebagaimana hari sebelumnya. Dana manakala Rasulullah saw. usai melaksanakan shalat, mereka bertiga kembali memergoki yang lainnya. Akhirnya mereka bertiga membuat </a:t>
            </a:r>
            <a:r>
              <a:rPr lang="id-ID" sz="1800" i="1"/>
              <a:t>‘mu'ahadah'</a:t>
            </a:r>
            <a:r>
              <a:rPr lang="id-ID" sz="1800"/>
              <a:t> (perjanjian) untuk sama-sama tidak kembali ke rumah Rasulullah saw. guna mendengarkan Al-Qur'an.          </a:t>
            </a:r>
            <a:endParaRPr lang="en-US" sz="1800"/>
          </a:p>
          <a:p>
            <a:pPr eaLnBrk="1" hangingPunct="1"/>
            <a:r>
              <a:rPr lang="en-US" sz="1800"/>
              <a:t>		</a:t>
            </a:r>
            <a:r>
              <a:rPr lang="id-ID" sz="1800"/>
              <a:t>Masing-masing mereka mengakui keindahan Al-Qur'an, namun hawa nafsu mereka memungkiri kenabian Muhammad saw. Selain contoh di atas terdapat juga ayat yang mengungkapkan keindahan Al-Qur'an. Allah mengatakan,</a:t>
            </a:r>
            <a:r>
              <a:rPr lang="en-US" sz="1800"/>
              <a:t> </a:t>
            </a:r>
            <a:r>
              <a:rPr lang="id-ID" sz="1800" i="1"/>
              <a:t>“Kalau sekiranya Kami menurunkan Al Qur'an ini kepada sebuah gunung, pasti kamu akan melihatnya tunduk terpecah belah disebabkan takut kepada Allah. </a:t>
            </a:r>
            <a:r>
              <a:rPr lang="fi-FI" sz="1800" i="1"/>
              <a:t>Dan perumpamaan-perumpamaan itu Kami buat untuk manusia supaya mereka berfikir.” </a:t>
            </a:r>
            <a:r>
              <a:rPr lang="fi-FI" sz="1800"/>
              <a:t>(Al-Hasyr: 21)</a:t>
            </a:r>
            <a:endParaRPr lang="en-US" sz="1800"/>
          </a:p>
        </p:txBody>
      </p:sp>
    </p:spTree>
    <p:extLst>
      <p:ext uri="{BB962C8B-B14F-4D97-AF65-F5344CB8AC3E}">
        <p14:creationId xmlns:p14="http://schemas.microsoft.com/office/powerpoint/2010/main" val="2858482817"/>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sz="quarter"/>
          </p:nvPr>
        </p:nvSpPr>
        <p:spPr/>
        <p:txBody>
          <a:bodyPr/>
          <a:lstStyle/>
          <a:p>
            <a:pPr algn="ctr"/>
            <a:r>
              <a:rPr lang="ar-SA" b="1" dirty="0">
                <a:solidFill>
                  <a:srgbClr val="FF0000"/>
                </a:solidFill>
              </a:rPr>
              <a:t>تَعْرِيْفُ الْقُرْآنِ</a:t>
            </a:r>
            <a:endParaRPr lang="en-US" dirty="0">
              <a:solidFill>
                <a:srgbClr val="FF0000"/>
              </a:solidFill>
            </a:endParaRPr>
          </a:p>
        </p:txBody>
      </p:sp>
      <p:sp>
        <p:nvSpPr>
          <p:cNvPr id="19459" name="Content Placeholder 2"/>
          <p:cNvSpPr>
            <a:spLocks noGrp="1"/>
          </p:cNvSpPr>
          <p:nvPr>
            <p:ph sz="quarter" idx="1"/>
          </p:nvPr>
        </p:nvSpPr>
        <p:spPr>
          <a:xfrm>
            <a:off x="2095501" y="1295400"/>
            <a:ext cx="7929563" cy="4603124"/>
          </a:xfrm>
        </p:spPr>
        <p:txBody>
          <a:bodyPr>
            <a:normAutofit fontScale="55000" lnSpcReduction="20000"/>
          </a:bodyPr>
          <a:lstStyle/>
          <a:p>
            <a:pPr algn="l" rtl="0">
              <a:buFontTx/>
              <a:buNone/>
            </a:pPr>
            <a:r>
              <a:rPr lang="fi-FI" dirty="0"/>
              <a:t>	</a:t>
            </a:r>
            <a:r>
              <a:rPr lang="fi-FI" sz="3600" dirty="0"/>
              <a:t>Dari segi bahasa, Al-Qur'an berasal dari </a:t>
            </a:r>
            <a:r>
              <a:rPr lang="fi-FI" sz="3600" i="1" dirty="0"/>
              <a:t>qara'a</a:t>
            </a:r>
            <a:r>
              <a:rPr lang="fi-FI" sz="3600" dirty="0"/>
              <a:t>, yang berarti </a:t>
            </a:r>
            <a:r>
              <a:rPr lang="fi-FI" sz="3600" b="1" dirty="0">
                <a:solidFill>
                  <a:schemeClr val="tx1"/>
                </a:solidFill>
              </a:rPr>
              <a:t>menghimpun dan menyatukan</a:t>
            </a:r>
            <a:r>
              <a:rPr lang="fi-FI" sz="3600" dirty="0">
                <a:solidFill>
                  <a:schemeClr val="tx1"/>
                </a:solidFill>
              </a:rPr>
              <a:t>. Sedangkan </a:t>
            </a:r>
            <a:r>
              <a:rPr lang="fi-FI" sz="3600" i="1" dirty="0">
                <a:solidFill>
                  <a:schemeClr val="tx1"/>
                </a:solidFill>
              </a:rPr>
              <a:t>Qira'ah</a:t>
            </a:r>
            <a:r>
              <a:rPr lang="fi-FI" sz="3600" dirty="0">
                <a:solidFill>
                  <a:schemeClr val="tx1"/>
                </a:solidFill>
              </a:rPr>
              <a:t> berarti menghimpun huruf-huruf dan kata-kata yang satu dengan yang lainnya dengan susunan yang rapih. (Al-Qattan, 1995 : 20)  Mengenai hal ini, Allah berfirman,</a:t>
            </a:r>
            <a:r>
              <a:rPr lang="en-US" sz="3600" dirty="0">
                <a:solidFill>
                  <a:schemeClr val="tx1"/>
                </a:solidFill>
              </a:rPr>
              <a:t> </a:t>
            </a:r>
          </a:p>
          <a:p>
            <a:pPr algn="ctr" rtl="0">
              <a:buFontTx/>
              <a:buNone/>
            </a:pPr>
            <a:r>
              <a:rPr lang="ar-SA" sz="3600" b="1" dirty="0">
                <a:solidFill>
                  <a:schemeClr val="tx1"/>
                </a:solidFill>
              </a:rPr>
              <a:t>إِنَّ عَلَيْنَا جَمْعَهُ وَقُرْآَنَهُ </a:t>
            </a:r>
            <a:r>
              <a:rPr lang="en-US" sz="3600" b="1" dirty="0">
                <a:solidFill>
                  <a:schemeClr val="tx1"/>
                </a:solidFill>
              </a:rPr>
              <a:t> . </a:t>
            </a:r>
            <a:r>
              <a:rPr lang="ar-SA" sz="3600" b="1" dirty="0">
                <a:solidFill>
                  <a:schemeClr val="tx1"/>
                </a:solidFill>
              </a:rPr>
              <a:t> فَإِذَا قَرَأْنَاهُ فَاتَّبِعْ قُرْآَنَهُ</a:t>
            </a:r>
            <a:r>
              <a:rPr lang="en-US" sz="3600" i="1" dirty="0">
                <a:solidFill>
                  <a:schemeClr val="tx1"/>
                </a:solidFill>
              </a:rPr>
              <a:t>	</a:t>
            </a:r>
          </a:p>
          <a:p>
            <a:pPr algn="ctr" rtl="0">
              <a:buFontTx/>
              <a:buNone/>
            </a:pPr>
            <a:r>
              <a:rPr lang="fi-FI" sz="3600" i="1" dirty="0">
                <a:solidFill>
                  <a:schemeClr val="tx1"/>
                </a:solidFill>
              </a:rPr>
              <a:t>”Sesungguhnya atas tanggungan Kamilah mengumpulkannya (di dadamu) dan (membuatmu pandai) membacanya. Apabila Kami telah selesai membacakannya maka ikutilah bacaannya itu."</a:t>
            </a:r>
            <a:r>
              <a:rPr lang="fi-FI" sz="3600" dirty="0">
                <a:solidFill>
                  <a:schemeClr val="tx1"/>
                </a:solidFill>
              </a:rPr>
              <a:t> (Al-Qiyamah: 17-18).</a:t>
            </a:r>
            <a:br>
              <a:rPr lang="fi-FI" sz="3600" dirty="0">
                <a:solidFill>
                  <a:schemeClr val="tx1"/>
                </a:solidFill>
              </a:rPr>
            </a:br>
            <a:endParaRPr lang="fi-FI" sz="3600" dirty="0">
              <a:solidFill>
                <a:schemeClr val="tx1"/>
              </a:solidFill>
            </a:endParaRPr>
          </a:p>
          <a:p>
            <a:pPr algn="l" rtl="0">
              <a:buFontTx/>
              <a:buNone/>
            </a:pPr>
            <a:r>
              <a:rPr lang="fi-FI" sz="3600" dirty="0">
                <a:solidFill>
                  <a:schemeClr val="tx1"/>
                </a:solidFill>
              </a:rPr>
              <a:t>	Al-Qur'an juga dapat berarti </a:t>
            </a:r>
            <a:r>
              <a:rPr lang="fi-FI" sz="3600" b="1" dirty="0">
                <a:solidFill>
                  <a:schemeClr val="tx1"/>
                </a:solidFill>
              </a:rPr>
              <a:t>bacaan</a:t>
            </a:r>
            <a:r>
              <a:rPr lang="fi-FI" sz="3600" dirty="0">
                <a:solidFill>
                  <a:schemeClr val="tx1"/>
                </a:solidFill>
              </a:rPr>
              <a:t>, sebagai masdar dari kata qara'a. Dalam arti seperti ini, Allah </a:t>
            </a:r>
            <a:r>
              <a:rPr lang="fi-FI" sz="3600" dirty="0"/>
              <a:t>SWT berfirman:</a:t>
            </a:r>
          </a:p>
          <a:p>
            <a:pPr algn="ctr" rtl="0">
              <a:buFontTx/>
              <a:buNone/>
            </a:pPr>
            <a:r>
              <a:rPr lang="fi-FI" sz="3600" dirty="0"/>
              <a:t>	</a:t>
            </a:r>
            <a:r>
              <a:rPr lang="ar-SA" sz="3600" b="1" dirty="0"/>
              <a:t>كِتَابٌ فُصِّلَتْ آَيَاتُهُ قُرْآَنًا عَرَبِيًّا لِقَوْمٍ يَعْلَمُونَ</a:t>
            </a:r>
            <a:r>
              <a:rPr lang="fi-FI" sz="3600" dirty="0"/>
              <a:t/>
            </a:r>
            <a:br>
              <a:rPr lang="fi-FI" sz="3600" dirty="0"/>
            </a:br>
            <a:r>
              <a:rPr lang="fi-FI" sz="3600" i="1" dirty="0"/>
              <a:t>"Kitab yang dijelaskan ayat-ayatnya, yakni bacaan dalam bahasa Arab, untuk kaum yang mengetahui."</a:t>
            </a:r>
            <a:r>
              <a:rPr lang="fi-FI" sz="3600" dirty="0"/>
              <a:t> (Fushshilat: 3)</a:t>
            </a:r>
            <a:endParaRPr lang="en-US" sz="3600" dirty="0"/>
          </a:p>
        </p:txBody>
      </p:sp>
      <p:sp>
        <p:nvSpPr>
          <p:cNvPr id="7" name="Footer Placeholder 6"/>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643100160"/>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3"/>
          <p:cNvSpPr>
            <a:spLocks noGrp="1"/>
          </p:cNvSpPr>
          <p:nvPr>
            <p:ph sz="quarter" idx="1"/>
          </p:nvPr>
        </p:nvSpPr>
        <p:spPr>
          <a:xfrm>
            <a:off x="2209801" y="1295400"/>
            <a:ext cx="7743825" cy="4809186"/>
          </a:xfrm>
        </p:spPr>
        <p:txBody>
          <a:bodyPr>
            <a:normAutofit fontScale="85000" lnSpcReduction="20000"/>
          </a:bodyPr>
          <a:lstStyle/>
          <a:p>
            <a:pPr algn="l" rtl="0">
              <a:buFontTx/>
              <a:buNone/>
            </a:pPr>
            <a:r>
              <a:rPr lang="fi-FI" sz="3500" i="1" dirty="0"/>
              <a:t>”Al-Qur'an adalah </a:t>
            </a:r>
          </a:p>
          <a:p>
            <a:pPr algn="l" rtl="0"/>
            <a:r>
              <a:rPr lang="fi-FI" sz="3500" i="1" dirty="0"/>
              <a:t>Kalamullah </a:t>
            </a:r>
          </a:p>
          <a:p>
            <a:pPr algn="l" rtl="0"/>
            <a:r>
              <a:rPr lang="fi-FI" sz="3500" i="1" dirty="0"/>
              <a:t>Yang merupakan mu'jizat </a:t>
            </a:r>
          </a:p>
          <a:p>
            <a:pPr algn="l" rtl="0"/>
            <a:r>
              <a:rPr lang="fi-FI" sz="3500" i="1" dirty="0"/>
              <a:t>Yang diturunkan kepada nabi Muhammad saw., </a:t>
            </a:r>
          </a:p>
          <a:p>
            <a:pPr algn="l" rtl="0"/>
            <a:r>
              <a:rPr lang="fi-FI" sz="3500" i="1" dirty="0"/>
              <a:t>ang disampaikan kepada kita secara mutawatir </a:t>
            </a:r>
          </a:p>
          <a:p>
            <a:pPr algn="l" rtl="0"/>
            <a:r>
              <a:rPr lang="fi-FI" sz="3500" i="1" dirty="0"/>
              <a:t>Dan dijadikan membacanya sebagai ibadah.”</a:t>
            </a:r>
            <a:br>
              <a:rPr lang="fi-FI" sz="3500" i="1" dirty="0"/>
            </a:br>
            <a:endParaRPr lang="en-US" sz="3500" dirty="0"/>
          </a:p>
          <a:p>
            <a:pPr algn="l" rtl="0">
              <a:buFontTx/>
              <a:buNone/>
            </a:pPr>
            <a:endParaRPr lang="en-US" dirty="0"/>
          </a:p>
        </p:txBody>
      </p:sp>
    </p:spTree>
    <p:extLst>
      <p:ext uri="{BB962C8B-B14F-4D97-AF65-F5344CB8AC3E}">
        <p14:creationId xmlns:p14="http://schemas.microsoft.com/office/powerpoint/2010/main" val="4245230504"/>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sz="quarter"/>
          </p:nvPr>
        </p:nvSpPr>
        <p:spPr/>
        <p:txBody>
          <a:bodyPr/>
          <a:lstStyle/>
          <a:p>
            <a:pPr algn="ctr"/>
            <a:r>
              <a:rPr lang="it-IT" b="1">
                <a:solidFill>
                  <a:srgbClr val="FF0000"/>
                </a:solidFill>
              </a:rPr>
              <a:t>Keterangan Definisi</a:t>
            </a:r>
            <a:endParaRPr lang="en-US" b="1">
              <a:solidFill>
                <a:srgbClr val="FF0000"/>
              </a:solidFill>
            </a:endParaRPr>
          </a:p>
        </p:txBody>
      </p:sp>
      <p:sp>
        <p:nvSpPr>
          <p:cNvPr id="22531" name="Content Placeholder 2"/>
          <p:cNvSpPr>
            <a:spLocks noGrp="1"/>
          </p:cNvSpPr>
          <p:nvPr>
            <p:ph sz="quarter" idx="1"/>
          </p:nvPr>
        </p:nvSpPr>
        <p:spPr>
          <a:xfrm>
            <a:off x="2166939" y="1295400"/>
            <a:ext cx="8029575" cy="5062538"/>
          </a:xfrm>
        </p:spPr>
        <p:txBody>
          <a:bodyPr/>
          <a:lstStyle/>
          <a:p>
            <a:pPr algn="l" rtl="0">
              <a:buFontTx/>
              <a:buNone/>
            </a:pPr>
            <a:r>
              <a:rPr lang="it-IT" sz="2400" b="1" dirty="0">
                <a:solidFill>
                  <a:schemeClr val="tx1"/>
                </a:solidFill>
              </a:rPr>
              <a:t>1.  (</a:t>
            </a:r>
            <a:r>
              <a:rPr lang="ar-SA" sz="2400" b="1" dirty="0">
                <a:solidFill>
                  <a:schemeClr val="tx1"/>
                </a:solidFill>
              </a:rPr>
              <a:t>كلام الله</a:t>
            </a:r>
            <a:r>
              <a:rPr lang="it-IT" sz="2400" b="1" dirty="0">
                <a:solidFill>
                  <a:schemeClr val="tx1"/>
                </a:solidFill>
              </a:rPr>
              <a:t>) Kalam Allah.</a:t>
            </a:r>
            <a:endParaRPr lang="en-US" sz="2400" b="1" dirty="0">
              <a:solidFill>
                <a:schemeClr val="tx1"/>
              </a:solidFill>
            </a:endParaRPr>
          </a:p>
          <a:p>
            <a:pPr algn="l" rtl="0">
              <a:buFontTx/>
              <a:buNone/>
            </a:pPr>
            <a:r>
              <a:rPr lang="it-IT" sz="2400" dirty="0"/>
              <a:t/>
            </a:r>
            <a:br>
              <a:rPr lang="it-IT" sz="2400" dirty="0"/>
            </a:br>
            <a:r>
              <a:rPr lang="it-IT" sz="2400" dirty="0"/>
              <a:t>Bahwa Al-Qur'an merupakan firman Allah yang disampaikan kepada Rasulullah saw. melalui perantaraan malaikat Jibril as. Firman Allah merupakan kalam (perkataan), yang tentu saja tetap berbeda dengan kalam manusia, kalam hewan ataupun kalam para malaikat.</a:t>
            </a:r>
            <a:br>
              <a:rPr lang="it-IT" sz="2400" dirty="0"/>
            </a:br>
            <a:r>
              <a:rPr lang="it-IT" sz="2400" dirty="0"/>
              <a:t>Allah berfirman:</a:t>
            </a:r>
          </a:p>
          <a:p>
            <a:pPr algn="ctr">
              <a:buFontTx/>
              <a:buNone/>
            </a:pPr>
            <a:r>
              <a:rPr lang="ar-SA" sz="2400" b="1" dirty="0"/>
              <a:t>وَمَا يَنْطِقُ عَنِ الْهَوَى </a:t>
            </a:r>
            <a:r>
              <a:rPr lang="en-US" sz="2400" b="1" dirty="0"/>
              <a:t> . </a:t>
            </a:r>
            <a:r>
              <a:rPr lang="ar-SA" sz="2400" b="1" dirty="0"/>
              <a:t>إِنْ هُوَ إِلَّا وَحْيٌ يُوحَى</a:t>
            </a:r>
            <a:endParaRPr lang="en-US" sz="2400" b="1" dirty="0"/>
          </a:p>
          <a:p>
            <a:pPr algn="ctr" rtl="0">
              <a:buFontTx/>
              <a:buNone/>
            </a:pPr>
            <a:r>
              <a:rPr lang="it-IT" sz="2400" i="1" dirty="0"/>
              <a:t>Ucapannya itu tiada lain hanyalah wahyu yang diwahyukan (kepadanya). </a:t>
            </a:r>
            <a:r>
              <a:rPr lang="it-IT" sz="2400" dirty="0"/>
              <a:t>(An-Najm:3-4)</a:t>
            </a:r>
            <a:endParaRPr lang="en-US" sz="2400" dirty="0"/>
          </a:p>
        </p:txBody>
      </p:sp>
      <p:sp>
        <p:nvSpPr>
          <p:cNvPr id="7" name="Footer Placeholder 6"/>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2256005028"/>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sz="quarter"/>
          </p:nvPr>
        </p:nvSpPr>
        <p:spPr/>
        <p:txBody>
          <a:bodyPr/>
          <a:lstStyle/>
          <a:p>
            <a:pPr algn="ctr"/>
            <a:r>
              <a:rPr lang="it-IT" b="1" dirty="0">
                <a:solidFill>
                  <a:srgbClr val="FF0000"/>
                </a:solidFill>
              </a:rPr>
              <a:t>Keterangan Definisi</a:t>
            </a:r>
            <a:endParaRPr lang="en-US" dirty="0"/>
          </a:p>
        </p:txBody>
      </p:sp>
      <p:sp>
        <p:nvSpPr>
          <p:cNvPr id="23555" name="Content Placeholder 2"/>
          <p:cNvSpPr>
            <a:spLocks noGrp="1"/>
          </p:cNvSpPr>
          <p:nvPr>
            <p:ph sz="quarter" idx="1"/>
          </p:nvPr>
        </p:nvSpPr>
        <p:spPr>
          <a:xfrm>
            <a:off x="2024064" y="1295400"/>
            <a:ext cx="8143875" cy="2247900"/>
          </a:xfrm>
        </p:spPr>
        <p:txBody>
          <a:bodyPr>
            <a:noAutofit/>
          </a:bodyPr>
          <a:lstStyle/>
          <a:p>
            <a:pPr algn="l" rtl="0">
              <a:buFontTx/>
              <a:buNone/>
            </a:pPr>
            <a:r>
              <a:rPr lang="it-IT" sz="1400" b="1" dirty="0">
                <a:solidFill>
                  <a:schemeClr val="tx1"/>
                </a:solidFill>
              </a:rPr>
              <a:t>2.  (</a:t>
            </a:r>
            <a:r>
              <a:rPr lang="ar-SA" sz="1400" b="1" dirty="0">
                <a:solidFill>
                  <a:schemeClr val="tx1"/>
                </a:solidFill>
              </a:rPr>
              <a:t>اَلْمُعْجِز</a:t>
            </a:r>
            <a:r>
              <a:rPr lang="it-IT" sz="1400" b="1" dirty="0">
                <a:solidFill>
                  <a:schemeClr val="tx1"/>
                </a:solidFill>
              </a:rPr>
              <a:t>) Mu'jizat.</a:t>
            </a:r>
            <a:endParaRPr lang="en-US" sz="1400" b="1" dirty="0">
              <a:solidFill>
                <a:schemeClr val="tx1"/>
              </a:solidFill>
            </a:endParaRPr>
          </a:p>
          <a:p>
            <a:pPr algn="l" rtl="0">
              <a:buFontTx/>
              <a:buNone/>
            </a:pPr>
            <a:r>
              <a:rPr lang="it-IT" sz="1400" dirty="0"/>
              <a:t>	Kemu'jizaan Al-Qur'an merupakan suatu hal yang sudah terbukti dari semejak zaman Rasulullah saw. hingga zaman kita dan hingga akhir zaman kelak. Dari segi susunan bahasanya, sejak dahulu hingga kini, Al-Qur'an dijadikan rujukan oleh para pakar-pakar bahasa. Dari segi isi kandungannya, Al-Qur'an juga sudah menunjukkan mu'jizat, mencakup bidang ilmu alam, matematika, astronomi bahkan juga ‘prediksi' (sebagaimana yang terdapat dalam surat Al-Rum mengenai bangsa Romawi yang mendapatkan kemenangan setelah kekalahan), dsb. Salah satu bukti bahwa Al-Qur'an itu merupakan mu'jizat adalah bahwa Al-Qur'an sejak diturunkan senantiasa memberikan tantangan kepada umat manusia untuk membuat semisal ‘Al-Qur'an tandingan', jika mereka memiliki keraguan bahwa Al-Qur'an merupakan kalamullah. Allah SWT berfirman, </a:t>
            </a:r>
            <a:br>
              <a:rPr lang="it-IT" sz="1400" dirty="0"/>
            </a:br>
            <a:r>
              <a:rPr lang="it-IT" sz="1400" i="1" dirty="0"/>
              <a:t>”Dan jika kamu (tetap) dalam keraguan tentang Al Qur'an yang Kami wahyukan kepada hamba Kami (Muhammad), buatlah satu surat (saja) yang semisal Al Qur'an itu dan ajaklah penolong-penolongmu selain Allah, jika kamu orang-orang yang benar. Maka jika kamu tidak dapat membuat (nya) dan pasti kamu tidak akan dapat membuat (nya), peliharalah dirimu dari neraka yang bahan bakarnya manusia dan batu, yang disediakan bagi orang-orang kafir."</a:t>
            </a:r>
            <a:r>
              <a:rPr lang="it-IT" sz="1400" dirty="0"/>
              <a:t> (Al-Baqarah: 23 - 24)</a:t>
            </a:r>
            <a:endParaRPr lang="en-US" sz="1400" dirty="0"/>
          </a:p>
          <a:p>
            <a:pPr algn="l" rtl="0">
              <a:buFontTx/>
              <a:buNone/>
            </a:pPr>
            <a:r>
              <a:rPr lang="it-IT" sz="1400" dirty="0"/>
              <a:t>	Bahkan dalam ayat lainnya, Allah menantang mereka-mereka yang ingkar terhadap</a:t>
            </a:r>
            <a:endParaRPr lang="en-US" sz="1400" dirty="0"/>
          </a:p>
        </p:txBody>
      </p:sp>
      <p:sp>
        <p:nvSpPr>
          <p:cNvPr id="7" name="Footer Placeholder 6"/>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1817288443"/>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sz="quarter"/>
          </p:nvPr>
        </p:nvSpPr>
        <p:spPr/>
        <p:txBody>
          <a:bodyPr/>
          <a:lstStyle/>
          <a:p>
            <a:pPr algn="ctr"/>
            <a:r>
              <a:rPr lang="it-IT" b="1">
                <a:solidFill>
                  <a:srgbClr val="FF0000"/>
                </a:solidFill>
              </a:rPr>
              <a:t>Keterangan Definisi</a:t>
            </a:r>
            <a:endParaRPr lang="en-US"/>
          </a:p>
        </p:txBody>
      </p:sp>
      <p:sp>
        <p:nvSpPr>
          <p:cNvPr id="24579" name="Content Placeholder 2"/>
          <p:cNvSpPr>
            <a:spLocks noGrp="1"/>
          </p:cNvSpPr>
          <p:nvPr>
            <p:ph sz="quarter" idx="1"/>
          </p:nvPr>
        </p:nvSpPr>
        <p:spPr>
          <a:xfrm>
            <a:off x="2209800" y="1295400"/>
            <a:ext cx="7886700" cy="2247900"/>
          </a:xfrm>
        </p:spPr>
        <p:txBody>
          <a:bodyPr>
            <a:noAutofit/>
          </a:bodyPr>
          <a:lstStyle/>
          <a:p>
            <a:pPr algn="l" rtl="0">
              <a:buFontTx/>
              <a:buNone/>
            </a:pPr>
            <a:r>
              <a:rPr lang="it-IT" sz="2000" b="1" dirty="0">
                <a:solidFill>
                  <a:schemeClr val="tx1"/>
                </a:solidFill>
              </a:rPr>
              <a:t>3.  (</a:t>
            </a:r>
            <a:r>
              <a:rPr lang="ar-SA" sz="2000" b="1" dirty="0">
                <a:solidFill>
                  <a:schemeClr val="tx1"/>
                </a:solidFill>
              </a:rPr>
              <a:t>اَلْمُنَـزَّلُ عَلَى قَلْبِ مُحَمَّدٍ صَلَّى اللهُ عَلَيْهِ وَسَلَّمَ</a:t>
            </a:r>
            <a:r>
              <a:rPr lang="it-IT" sz="2000" b="1" dirty="0">
                <a:solidFill>
                  <a:schemeClr val="tx1"/>
                </a:solidFill>
              </a:rPr>
              <a:t>) Diturunkan kepada Nabi Muhammad saw.</a:t>
            </a:r>
            <a:endParaRPr lang="en-US" sz="2000" b="1" dirty="0">
              <a:solidFill>
                <a:schemeClr val="tx1"/>
              </a:solidFill>
            </a:endParaRPr>
          </a:p>
          <a:p>
            <a:pPr algn="l" rtl="0">
              <a:buFontTx/>
              <a:buNone/>
            </a:pPr>
            <a:r>
              <a:rPr lang="it-IT" sz="2000" dirty="0">
                <a:solidFill>
                  <a:schemeClr val="tx1"/>
                </a:solidFill>
              </a:rPr>
              <a:t>	Bahwa Al-Qur'an ini diturunkan oleh Allah SWT langsung kepada Rasulullah saw. melalui perantaraan malaikat Jibril as. Allah SWT menjelaskan dalam Al-Qur'an.</a:t>
            </a:r>
            <a:endParaRPr lang="en-US" sz="2000" dirty="0">
              <a:solidFill>
                <a:schemeClr val="tx1"/>
              </a:solidFill>
            </a:endParaRPr>
          </a:p>
          <a:p>
            <a:pPr algn="l" rtl="0">
              <a:buFontTx/>
              <a:buNone/>
            </a:pPr>
            <a:r>
              <a:rPr lang="it-IT" sz="2000" i="1" dirty="0">
                <a:solidFill>
                  <a:schemeClr val="tx1"/>
                </a:solidFill>
              </a:rPr>
              <a:t>	"Dan sesungguhnya Al-Qur'an ini benar-benar diturunkan oleh Tuhan semesta alam, dia dibawa turun oleh Ar-Ruh Al-Amin (Jibril), ke dalam hatimu (Muhammad) agar kamu menjadi salah seorang di antara orang-orang yang memberi peringatan, dengan bahasa Arab yang jelas." </a:t>
            </a:r>
            <a:r>
              <a:rPr lang="it-IT" sz="2000" dirty="0">
                <a:solidFill>
                  <a:schemeClr val="tx1"/>
                </a:solidFill>
              </a:rPr>
              <a:t>(As-Syu’ara’: 192 - 195)</a:t>
            </a:r>
            <a:endParaRPr lang="en-US" sz="2000" dirty="0">
              <a:solidFill>
                <a:schemeClr val="tx1"/>
              </a:solidFill>
            </a:endParaRPr>
          </a:p>
          <a:p>
            <a:pPr algn="l" rtl="0">
              <a:buFontTx/>
              <a:buNone/>
            </a:pPr>
            <a:endParaRPr lang="en-US" sz="2000" dirty="0">
              <a:solidFill>
                <a:schemeClr val="tx1"/>
              </a:solidFill>
            </a:endParaRPr>
          </a:p>
        </p:txBody>
      </p:sp>
      <p:sp>
        <p:nvSpPr>
          <p:cNvPr id="7" name="Footer Placeholder 6"/>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896793584"/>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sz="quarter"/>
          </p:nvPr>
        </p:nvSpPr>
        <p:spPr/>
        <p:txBody>
          <a:bodyPr/>
          <a:lstStyle/>
          <a:p>
            <a:pPr algn="ctr"/>
            <a:r>
              <a:rPr lang="it-IT" b="1">
                <a:solidFill>
                  <a:srgbClr val="FF0000"/>
                </a:solidFill>
              </a:rPr>
              <a:t>Keterangan Definisi</a:t>
            </a:r>
            <a:endParaRPr lang="en-US"/>
          </a:p>
        </p:txBody>
      </p:sp>
      <p:sp>
        <p:nvSpPr>
          <p:cNvPr id="25603" name="Content Placeholder 2"/>
          <p:cNvSpPr>
            <a:spLocks noGrp="1"/>
          </p:cNvSpPr>
          <p:nvPr>
            <p:ph sz="quarter" idx="1"/>
          </p:nvPr>
        </p:nvSpPr>
        <p:spPr>
          <a:xfrm>
            <a:off x="2209800" y="1295400"/>
            <a:ext cx="7886700" cy="5062538"/>
          </a:xfrm>
        </p:spPr>
        <p:txBody>
          <a:bodyPr/>
          <a:lstStyle/>
          <a:p>
            <a:pPr algn="l" rtl="0">
              <a:buFontTx/>
              <a:buNone/>
            </a:pPr>
            <a:r>
              <a:rPr lang="it-IT" sz="2000" b="1" dirty="0">
                <a:solidFill>
                  <a:schemeClr val="tx1"/>
                </a:solidFill>
              </a:rPr>
              <a:t>4.  (</a:t>
            </a:r>
            <a:r>
              <a:rPr lang="ar-SA" sz="2000" b="1" dirty="0">
                <a:solidFill>
                  <a:schemeClr val="tx1"/>
                </a:solidFill>
              </a:rPr>
              <a:t>اَلْمَنْقُوْلُ بِالتَّوَاتُرِ</a:t>
            </a:r>
            <a:r>
              <a:rPr lang="it-IT" sz="2000" b="1" dirty="0">
                <a:solidFill>
                  <a:schemeClr val="tx1"/>
                </a:solidFill>
              </a:rPr>
              <a:t>) Diriwayatkan secara mutawatir.</a:t>
            </a:r>
            <a:endParaRPr lang="en-US" sz="2000" b="1" dirty="0">
              <a:solidFill>
                <a:schemeClr val="tx1"/>
              </a:solidFill>
            </a:endParaRPr>
          </a:p>
          <a:p>
            <a:pPr algn="l" rtl="0">
              <a:buFontTx/>
              <a:buNone/>
            </a:pPr>
            <a:r>
              <a:rPr lang="it-IT" sz="2000" dirty="0"/>
              <a:t>	Setelah Rasulullah saw. mendapatkan wahyu dari Allah SWT, beliau langsung menyampaikan wahyu tersebut kepada para sahabatnya. Diantara mereka terdapat beberapa orang sahabat yang secara khusus mendapatkan tugas dari Rasulullah saw. untuk menuliskan wahyu. Terkadang Al-Qur'an ditulis di pelepah korma, di tulang-tulang, kulit hewan, dan sebagainya. Diantara yang terkenal sebagai penulis Al-Qur'an adalah: Ali bin Abi Thalib, Mu'awiyah, Ubai ibn Ka'b dan Zaid bin Tsabit. Demikianlah, para sahabat yang lain pun banyak yang menulis Al-Qur'an meskipun tidak mendapatkan instruksi secara langsung dari Rasulullah saw. Namun pada masa Rasulullah saw. ini, Al-Qur'an belum terkumpulkan dalam satu mushaf sebagaimana yang ada pada saat ini. </a:t>
            </a:r>
            <a:endParaRPr lang="en-US" sz="2000" dirty="0"/>
          </a:p>
          <a:p>
            <a:pPr algn="l" rtl="0">
              <a:buFontTx/>
              <a:buNone/>
            </a:pPr>
            <a:endParaRPr lang="en-US" sz="2000" dirty="0"/>
          </a:p>
        </p:txBody>
      </p:sp>
    </p:spTree>
    <p:extLst>
      <p:ext uri="{BB962C8B-B14F-4D97-AF65-F5344CB8AC3E}">
        <p14:creationId xmlns:p14="http://schemas.microsoft.com/office/powerpoint/2010/main" val="2135063953"/>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6"/>
          <p:cNvSpPr>
            <a:spLocks noGrp="1"/>
          </p:cNvSpPr>
          <p:nvPr>
            <p:ph type="title" sz="quarter"/>
          </p:nvPr>
        </p:nvSpPr>
        <p:spPr/>
        <p:txBody>
          <a:bodyPr/>
          <a:lstStyle/>
          <a:p>
            <a:pPr algn="ctr" rtl="0"/>
            <a:r>
              <a:rPr lang="en-US" sz="3200" b="1" dirty="0">
                <a:solidFill>
                  <a:schemeClr val="tx1"/>
                </a:solidFill>
              </a:rPr>
              <a:t>Proses </a:t>
            </a:r>
            <a:r>
              <a:rPr lang="en-US" sz="3200" b="1" dirty="0" err="1">
                <a:solidFill>
                  <a:schemeClr val="tx1"/>
                </a:solidFill>
              </a:rPr>
              <a:t>pengumpulan</a:t>
            </a:r>
            <a:r>
              <a:rPr lang="en-US" sz="3200" b="1" dirty="0">
                <a:solidFill>
                  <a:schemeClr val="tx1"/>
                </a:solidFill>
              </a:rPr>
              <a:t> Al-Qur’an</a:t>
            </a:r>
            <a:endParaRPr lang="en-US" sz="3200" dirty="0">
              <a:solidFill>
                <a:schemeClr val="tx1"/>
              </a:solidFill>
            </a:endParaRPr>
          </a:p>
        </p:txBody>
      </p:sp>
      <p:sp>
        <p:nvSpPr>
          <p:cNvPr id="26627" name="Content Placeholder 19"/>
          <p:cNvSpPr>
            <a:spLocks noGrp="1"/>
          </p:cNvSpPr>
          <p:nvPr>
            <p:ph sz="quarter" idx="1"/>
          </p:nvPr>
        </p:nvSpPr>
        <p:spPr>
          <a:xfrm>
            <a:off x="2024064" y="1143001"/>
            <a:ext cx="8143875" cy="5133975"/>
          </a:xfrm>
        </p:spPr>
        <p:txBody>
          <a:bodyPr>
            <a:normAutofit lnSpcReduction="10000"/>
          </a:bodyPr>
          <a:lstStyle/>
          <a:p>
            <a:pPr algn="l" rtl="0">
              <a:buFontTx/>
              <a:buNone/>
            </a:pPr>
            <a:r>
              <a:rPr lang="it-IT" sz="2000" dirty="0"/>
              <a:t>	</a:t>
            </a:r>
            <a:r>
              <a:rPr lang="it-IT" sz="2000" b="1" dirty="0">
                <a:solidFill>
                  <a:schemeClr val="tx1"/>
                </a:solidFill>
              </a:rPr>
              <a:t>@ Pengumpulan Al-Qur'an pertama kali </a:t>
            </a:r>
            <a:r>
              <a:rPr lang="it-IT" sz="2000" dirty="0"/>
              <a:t>dilakukan pada masa Khalifah Abu Bakar Al-Shidiq, atas usulan Umar bin Khatab yang khawatir akan hilangnya Al-Qur'an, karena banyak para sahabat dan qari' yang gugur dalam peperangan Yamamah. Tercatat dalam peperangan ini, terdapat tiga puluh sahabat yang syahid. Mulanya Abu Bakar menolak, namun setelah mendapat penjelasan dari Umar, beliaupun mau melaksanakannya. Mereka berdua menunjuk Zaid bin Tsabit, karena Zaid merupakan orang terakhir kali membacakan Al-Qur'an di hadapan Rasulullah saw. sebelum beliau wafat. Pada mulanya pun Zaid menolak, namun setelah mendapatkan penjelasan dari Abu Bakar dan Umar, Allah pun membukakan pintu hatinya. Setelah ditulis, Mushaf ini dipegang oleh Abu Bakar, kemudian pindah ke Umar, lalu pindah lagi ke tangan Hafshah binti Umar. Kemudian pada masa Utsman bin Affan ra, beliau memintanya dari tangan Hafsah. (Al-Qatthan, 1995 : 125 - 126).</a:t>
            </a:r>
            <a:endParaRPr lang="en-US" sz="2000" dirty="0"/>
          </a:p>
        </p:txBody>
      </p:sp>
    </p:spTree>
    <p:extLst>
      <p:ext uri="{BB962C8B-B14F-4D97-AF65-F5344CB8AC3E}">
        <p14:creationId xmlns:p14="http://schemas.microsoft.com/office/powerpoint/2010/main" val="3007244965"/>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9"/>
          <p:cNvSpPr>
            <a:spLocks noGrp="1"/>
          </p:cNvSpPr>
          <p:nvPr>
            <p:ph sz="quarter" idx="1"/>
          </p:nvPr>
        </p:nvSpPr>
        <p:spPr>
          <a:xfrm>
            <a:off x="1159099" y="1143000"/>
            <a:ext cx="8937401" cy="5103254"/>
          </a:xfrm>
        </p:spPr>
        <p:txBody>
          <a:bodyPr>
            <a:normAutofit fontScale="47500" lnSpcReduction="20000"/>
          </a:bodyPr>
          <a:lstStyle/>
          <a:p>
            <a:pPr algn="l" rtl="0">
              <a:buFontTx/>
              <a:buNone/>
            </a:pPr>
            <a:r>
              <a:rPr lang="it-IT" sz="1600" dirty="0"/>
              <a:t>	</a:t>
            </a:r>
            <a:r>
              <a:rPr lang="it-IT" sz="3400" b="1" dirty="0">
                <a:solidFill>
                  <a:schemeClr val="tx1"/>
                </a:solidFill>
              </a:rPr>
              <a:t>@ Kemudian pada Utsman bin Affan, </a:t>
            </a:r>
            <a:r>
              <a:rPr lang="it-IT" sz="3400" dirty="0">
                <a:solidFill>
                  <a:schemeClr val="tx1"/>
                </a:solidFill>
              </a:rPr>
              <a:t>para sahabat banyak yang berselisih pendapat mengenai bacaan (baca; qiraat) dalam Al-Qur'an. Apalagi pada masa beliau kekuasan kaum muslimin telah menyebar sedemikian luasnya. Sementara para sahabat terpencar-pencar di berbagai daerah, yang masing-masing memiliki bacaan/ qiraat yang berbeda dengan qiraat sahabat lainnya. (Qiraat sab'ah). Kondisi seperti ini membuat suasana kehidupan kaum muslimin menjadi sarat dengan perselisihan, yang dikhawatirkan mengarah pada perpecahan. Pada saat itulah, Hudzifah bin al-Yaman melaporkan ke Utsman bin Affan, dan disepakati oleh para sahabat untuk mrnyslin mushaf Abu Bakar dengan bacaan/ qiraat yang tetap pada satu huruf. Utsman memerintahkan kepada (1) Zaid bin Tsabit, (2) Abdullah bin Zubair, (3) Sa'd bin ‘Ash, (4) Abdul Rahman bin Harits bin Hisyam untuk menyalin dan memperbanyak mushaf. Dan jika terjadi perbedaan diantara mereka, maka hendaknya Al-Qur'an ditulis dengan logat Quraisy. Karena dengan logat Quraisylah Al-Qur'an diturunkan. Setelah usai penulisan Al-Qur'an dalam beberapa mushaf, Utsman mengirimkan ke setiap daerah satu mushaf, serta beliau memerintahkan untuk membakar mushaf atau lembaran yang lain. Sedangkan satu mushaf tetap di simpan di Madinah, yang akhirnya dikenal dengan sebutan mushaf imam. Kemudian mushaf asli yang dipinta dari Hafsah, dikembalikan pada beliau. Sehingga jadilah Al-Qur'an dituliskan pada masa Utsman dengan satu huruf, yang sampai pada tangan kita. (Al-Qatthan, 1995 : 128 - 131)</a:t>
            </a:r>
            <a:endParaRPr lang="en-US" sz="3400" dirty="0">
              <a:solidFill>
                <a:schemeClr val="tx1"/>
              </a:solidFill>
            </a:endParaRPr>
          </a:p>
        </p:txBody>
      </p:sp>
      <p:sp>
        <p:nvSpPr>
          <p:cNvPr id="27651" name="Rectangle 3"/>
          <p:cNvSpPr>
            <a:spLocks noChangeArrowheads="1"/>
          </p:cNvSpPr>
          <p:nvPr/>
        </p:nvSpPr>
        <p:spPr bwMode="auto">
          <a:xfrm>
            <a:off x="3024189" y="428625"/>
            <a:ext cx="63325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algn="ctr" eaLnBrk="1" hangingPunct="1"/>
            <a:r>
              <a:rPr lang="en-US" sz="3200" b="1" dirty="0"/>
              <a:t>Proses </a:t>
            </a:r>
            <a:r>
              <a:rPr lang="en-US" sz="3200" b="1" dirty="0" err="1"/>
              <a:t>pengumpulan</a:t>
            </a:r>
            <a:r>
              <a:rPr lang="en-US" sz="3200" b="1" dirty="0"/>
              <a:t> Al-Qur’an</a:t>
            </a:r>
            <a:endParaRPr lang="en-US" sz="3200" dirty="0"/>
          </a:p>
        </p:txBody>
      </p:sp>
    </p:spTree>
    <p:extLst>
      <p:ext uri="{BB962C8B-B14F-4D97-AF65-F5344CB8AC3E}">
        <p14:creationId xmlns:p14="http://schemas.microsoft.com/office/powerpoint/2010/main" val="2430258201"/>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sz="quarter"/>
          </p:nvPr>
        </p:nvSpPr>
        <p:spPr/>
        <p:txBody>
          <a:bodyPr/>
          <a:lstStyle/>
          <a:p>
            <a:pPr algn="ctr"/>
            <a:r>
              <a:rPr lang="it-IT" b="1">
                <a:solidFill>
                  <a:srgbClr val="FF0000"/>
                </a:solidFill>
              </a:rPr>
              <a:t>Keterangan Definisi</a:t>
            </a:r>
            <a:endParaRPr lang="en-US"/>
          </a:p>
        </p:txBody>
      </p:sp>
      <p:sp>
        <p:nvSpPr>
          <p:cNvPr id="28675" name="Content Placeholder 2"/>
          <p:cNvSpPr>
            <a:spLocks noGrp="1"/>
          </p:cNvSpPr>
          <p:nvPr>
            <p:ph sz="quarter" idx="1"/>
          </p:nvPr>
        </p:nvSpPr>
        <p:spPr>
          <a:xfrm>
            <a:off x="2024063" y="1295400"/>
            <a:ext cx="8101012" cy="4991100"/>
          </a:xfrm>
        </p:spPr>
        <p:txBody>
          <a:bodyPr>
            <a:normAutofit lnSpcReduction="10000"/>
          </a:bodyPr>
          <a:lstStyle/>
          <a:p>
            <a:pPr algn="l" rtl="0">
              <a:buFontTx/>
              <a:buNone/>
            </a:pPr>
            <a:r>
              <a:rPr lang="it-IT" sz="1600" b="1" dirty="0">
                <a:solidFill>
                  <a:schemeClr val="tx1"/>
                </a:solidFill>
              </a:rPr>
              <a:t>5. (</a:t>
            </a:r>
            <a:r>
              <a:rPr lang="ar-SA" sz="1600" b="1" dirty="0">
                <a:solidFill>
                  <a:schemeClr val="tx1"/>
                </a:solidFill>
              </a:rPr>
              <a:t>اَلْمُتَعَبَّدُ بِتِلاَوَتِهِ</a:t>
            </a:r>
            <a:r>
              <a:rPr lang="it-IT" sz="1600" b="1" dirty="0">
                <a:solidFill>
                  <a:schemeClr val="tx1"/>
                </a:solidFill>
              </a:rPr>
              <a:t>) Membacanya sebagai ibadah.</a:t>
            </a:r>
            <a:endParaRPr lang="en-US" sz="1600" b="1" dirty="0">
              <a:solidFill>
                <a:schemeClr val="tx1"/>
              </a:solidFill>
            </a:endParaRPr>
          </a:p>
          <a:p>
            <a:pPr algn="l" rtl="0">
              <a:buFontTx/>
              <a:buNone/>
            </a:pPr>
            <a:r>
              <a:rPr lang="it-IT" sz="1600" dirty="0"/>
              <a:t>	Dalam setiap huruf Al-Qur'an yang kita baca, memiliki nilai ibadah yang tiada terhingga besarnya. Dan inilah keistimewaan Al-Qur'an, yang tidak dimiliki oleh apapun yang ada di muka bumi ini. Allah berfirman,</a:t>
            </a:r>
            <a:endParaRPr lang="en-US" sz="1600" dirty="0"/>
          </a:p>
          <a:p>
            <a:pPr algn="l" rtl="0">
              <a:buFontTx/>
              <a:buNone/>
            </a:pPr>
            <a:r>
              <a:rPr lang="it-IT" sz="1600" i="1" dirty="0"/>
              <a:t>	"Sesungguhnya orang-orang yang selalu membaca kitab Allah dan mendirikan shalat dan menafkahkan sebahagian dari rezki yang Kami anugerahkan kepada mereka dengan diam-diam dan terang-terangan, mereka itu mengharapkan perniagaan yang tidak akan merugi. Agar Allah menyempurnakan kepada mereka pahala mereka dan menambah kepada mereka dari karunia-Nya. Sesungguhnya Allah Maha Pengampun lagi Maha Mensyukuri."</a:t>
            </a:r>
            <a:r>
              <a:rPr lang="it-IT" sz="1600" dirty="0"/>
              <a:t> (Fathir: 29 - 30)</a:t>
            </a:r>
            <a:endParaRPr lang="en-US" sz="1600" dirty="0"/>
          </a:p>
          <a:p>
            <a:pPr algn="l" rtl="0">
              <a:buFontTx/>
              <a:buNone/>
            </a:pPr>
            <a:r>
              <a:rPr lang="it-IT" sz="1600" dirty="0"/>
              <a:t>	Dalam sebuah hadits, Rasulullah saw. juga pernah mengatakan,</a:t>
            </a:r>
            <a:endParaRPr lang="en-US" sz="1600" dirty="0"/>
          </a:p>
          <a:p>
            <a:pPr algn="ctr" rtl="0">
              <a:buFontTx/>
              <a:buNone/>
            </a:pPr>
            <a:r>
              <a:rPr lang="ar-SA" sz="1600" dirty="0"/>
              <a:t>مَنْ قَرَأَ حَرْفًا مِنْ كِتَابِ اللَّهِ فَلَهُ بِهِ حَسَنَةٌ وَالْحَسَنَةُ بِعَشْرِ أَمْثَالِهَا لَا أَقُولُ الم حَرْفٌ وَلَكِنْ أَلِفٌ حَرْفٌ وَلَامٌ حَرْفٌ وَمِيمٌ حَرْفٌ</a:t>
            </a:r>
            <a:endParaRPr lang="en-US" sz="1600" dirty="0"/>
          </a:p>
          <a:p>
            <a:pPr algn="ctr" rtl="0">
              <a:buFontTx/>
              <a:buNone/>
            </a:pPr>
            <a:r>
              <a:rPr lang="en-US" sz="1600" i="1" dirty="0"/>
              <a:t>”</a:t>
            </a:r>
            <a:r>
              <a:rPr lang="en-US" sz="1600" i="1" dirty="0" err="1"/>
              <a:t>Barang</a:t>
            </a:r>
            <a:r>
              <a:rPr lang="en-US" sz="1600" i="1" dirty="0"/>
              <a:t> </a:t>
            </a:r>
            <a:r>
              <a:rPr lang="en-US" sz="1600" i="1" dirty="0" err="1"/>
              <a:t>siapa</a:t>
            </a:r>
            <a:r>
              <a:rPr lang="en-US" sz="1600" i="1" dirty="0"/>
              <a:t> yang </a:t>
            </a:r>
            <a:r>
              <a:rPr lang="en-US" sz="1600" i="1" dirty="0" err="1"/>
              <a:t>membaca</a:t>
            </a:r>
            <a:r>
              <a:rPr lang="en-US" sz="1600" i="1" dirty="0"/>
              <a:t> </a:t>
            </a:r>
            <a:r>
              <a:rPr lang="en-US" sz="1600" i="1" dirty="0" err="1"/>
              <a:t>satu</a:t>
            </a:r>
            <a:r>
              <a:rPr lang="en-US" sz="1600" i="1" dirty="0"/>
              <a:t> </a:t>
            </a:r>
            <a:r>
              <a:rPr lang="en-US" sz="1600" i="1" dirty="0" err="1"/>
              <a:t>huruf</a:t>
            </a:r>
            <a:r>
              <a:rPr lang="en-US" sz="1600" i="1" dirty="0"/>
              <a:t> </a:t>
            </a:r>
            <a:r>
              <a:rPr lang="en-US" sz="1600" i="1" dirty="0" err="1"/>
              <a:t>dari</a:t>
            </a:r>
            <a:r>
              <a:rPr lang="en-US" sz="1600" i="1" dirty="0"/>
              <a:t> </a:t>
            </a:r>
            <a:r>
              <a:rPr lang="en-US" sz="1600" i="1" dirty="0" err="1"/>
              <a:t>kitabullah</a:t>
            </a:r>
            <a:r>
              <a:rPr lang="en-US" sz="1600" i="1" dirty="0"/>
              <a:t> (Al-Qur'an), </a:t>
            </a:r>
            <a:r>
              <a:rPr lang="en-US" sz="1600" i="1" dirty="0" err="1"/>
              <a:t>maka</a:t>
            </a:r>
            <a:r>
              <a:rPr lang="en-US" sz="1600" i="1" dirty="0"/>
              <a:t> </a:t>
            </a:r>
            <a:r>
              <a:rPr lang="en-US" sz="1600" i="1" dirty="0" err="1"/>
              <a:t>ia</a:t>
            </a:r>
            <a:r>
              <a:rPr lang="en-US" sz="1600" i="1" dirty="0"/>
              <a:t> </a:t>
            </a:r>
            <a:r>
              <a:rPr lang="en-US" sz="1600" i="1" dirty="0" err="1"/>
              <a:t>akan</a:t>
            </a:r>
            <a:r>
              <a:rPr lang="en-US" sz="1600" i="1" dirty="0"/>
              <a:t> </a:t>
            </a:r>
            <a:r>
              <a:rPr lang="en-US" sz="1600" i="1" dirty="0" err="1"/>
              <a:t>mendapatkan</a:t>
            </a:r>
            <a:r>
              <a:rPr lang="en-US" sz="1600" i="1" dirty="0"/>
              <a:t> </a:t>
            </a:r>
            <a:r>
              <a:rPr lang="en-US" sz="1600" i="1" dirty="0" err="1"/>
              <a:t>satu</a:t>
            </a:r>
            <a:r>
              <a:rPr lang="en-US" sz="1600" i="1" dirty="0"/>
              <a:t> </a:t>
            </a:r>
            <a:r>
              <a:rPr lang="en-US" sz="1600" i="1" dirty="0" err="1"/>
              <a:t>kebaikan</a:t>
            </a:r>
            <a:r>
              <a:rPr lang="en-US" sz="1600" i="1" dirty="0"/>
              <a:t>. </a:t>
            </a:r>
            <a:r>
              <a:rPr lang="it-IT" sz="1600" i="1" dirty="0"/>
              <a:t>Dan satu kebaikan itu dengan sepuluh kali lipatnya. Aku tidak mengatakan bahwa Alif Lam Mim sebagai satu haruf. </a:t>
            </a:r>
            <a:r>
              <a:rPr lang="fi-FI" sz="1600" i="1" dirty="0"/>
              <a:t>Namun Alif merupakan satu huruf, Lam satu huruf dan Mim juga satu huruf."</a:t>
            </a:r>
            <a:r>
              <a:rPr lang="fi-FI" sz="1600" dirty="0"/>
              <a:t> </a:t>
            </a:r>
            <a:r>
              <a:rPr lang="en-US" sz="1600" dirty="0"/>
              <a:t>(HR. </a:t>
            </a:r>
            <a:r>
              <a:rPr lang="en-US" sz="1600" dirty="0" err="1"/>
              <a:t>Tirmidzi</a:t>
            </a:r>
            <a:r>
              <a:rPr lang="en-US" sz="1600" dirty="0"/>
              <a:t>)</a:t>
            </a:r>
          </a:p>
          <a:p>
            <a:pPr algn="l" rtl="0">
              <a:buFontTx/>
              <a:buNone/>
            </a:pPr>
            <a:endParaRPr lang="en-US" sz="1600" dirty="0"/>
          </a:p>
        </p:txBody>
      </p:sp>
      <p:sp>
        <p:nvSpPr>
          <p:cNvPr id="7" name="Footer Placeholder 6"/>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1238724241"/>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err="1"/>
              <a:t>Nama-nama</a:t>
            </a:r>
            <a:r>
              <a:rPr lang="en-US" dirty="0"/>
              <a:t> Al-Qur’an</a:t>
            </a:r>
          </a:p>
        </p:txBody>
      </p:sp>
      <p:sp>
        <p:nvSpPr>
          <p:cNvPr id="3" name="Content Placeholder 2"/>
          <p:cNvSpPr>
            <a:spLocks noGrp="1"/>
          </p:cNvSpPr>
          <p:nvPr>
            <p:ph idx="1"/>
          </p:nvPr>
        </p:nvSpPr>
        <p:spPr/>
        <p:txBody>
          <a:bodyPr>
            <a:normAutofit/>
          </a:bodyPr>
          <a:lstStyle/>
          <a:p>
            <a:pPr algn="l" rtl="0"/>
            <a:r>
              <a:rPr lang="en-US" sz="2800" dirty="0"/>
              <a:t>Al-Qur’an </a:t>
            </a:r>
            <a:r>
              <a:rPr lang="en-US" sz="2800" dirty="0" err="1"/>
              <a:t>sendiri</a:t>
            </a:r>
            <a:r>
              <a:rPr lang="en-US" sz="2800" dirty="0"/>
              <a:t> </a:t>
            </a:r>
            <a:r>
              <a:rPr lang="en-US" sz="2800" dirty="0" err="1"/>
              <a:t>secara</a:t>
            </a:r>
            <a:r>
              <a:rPr lang="en-US" sz="2800" dirty="0"/>
              <a:t> </a:t>
            </a:r>
            <a:r>
              <a:rPr lang="en-US" sz="2800" dirty="0" err="1"/>
              <a:t>bahasa</a:t>
            </a:r>
            <a:r>
              <a:rPr lang="en-US" sz="2800" dirty="0"/>
              <a:t> </a:t>
            </a:r>
            <a:r>
              <a:rPr lang="en-US" sz="2800" dirty="0" err="1"/>
              <a:t>ada</a:t>
            </a:r>
            <a:r>
              <a:rPr lang="en-US" sz="2800" dirty="0"/>
              <a:t> </a:t>
            </a:r>
            <a:r>
              <a:rPr lang="en-US" sz="2800" dirty="0" err="1"/>
              <a:t>dua</a:t>
            </a:r>
            <a:r>
              <a:rPr lang="en-US" sz="2800" dirty="0"/>
              <a:t> </a:t>
            </a:r>
            <a:r>
              <a:rPr lang="en-US" sz="2800" dirty="0" err="1"/>
              <a:t>pendapat</a:t>
            </a:r>
            <a:endParaRPr lang="en-US" sz="2800" dirty="0"/>
          </a:p>
          <a:p>
            <a:pPr marL="514350" indent="-514350">
              <a:buFont typeface="+mj-lt"/>
              <a:buAutoNum type="arabicPeriod"/>
            </a:pPr>
            <a:r>
              <a:rPr lang="en-US" sz="2800" dirty="0"/>
              <a:t>Al-Qur’an </a:t>
            </a:r>
            <a:r>
              <a:rPr lang="en-US" sz="2800" dirty="0" err="1"/>
              <a:t>adalah</a:t>
            </a:r>
            <a:r>
              <a:rPr lang="en-US" sz="2800" dirty="0"/>
              <a:t> </a:t>
            </a:r>
            <a:r>
              <a:rPr lang="en-US" sz="2800" dirty="0" err="1"/>
              <a:t>kata</a:t>
            </a:r>
            <a:r>
              <a:rPr lang="en-US" sz="2800" dirty="0"/>
              <a:t> </a:t>
            </a:r>
            <a:r>
              <a:rPr lang="en-US" sz="2800" dirty="0" err="1"/>
              <a:t>derivatif</a:t>
            </a:r>
            <a:r>
              <a:rPr lang="en-US" sz="2800" dirty="0"/>
              <a:t> </a:t>
            </a:r>
            <a:r>
              <a:rPr lang="en-US" sz="2800" dirty="0" err="1"/>
              <a:t>dari</a:t>
            </a:r>
            <a:r>
              <a:rPr lang="en-US" sz="2800" dirty="0"/>
              <a:t> “</a:t>
            </a:r>
            <a:r>
              <a:rPr lang="ar-SA" sz="2800" dirty="0"/>
              <a:t>قَرَأَ</a:t>
            </a:r>
            <a:r>
              <a:rPr lang="en-US" sz="2800" dirty="0"/>
              <a:t>” yang </a:t>
            </a:r>
            <a:r>
              <a:rPr lang="en-US" sz="2800" dirty="0" err="1"/>
              <a:t>berarti</a:t>
            </a:r>
            <a:r>
              <a:rPr lang="en-US" sz="2800" dirty="0"/>
              <a:t> “</a:t>
            </a:r>
            <a:r>
              <a:rPr lang="en-US" sz="2800" dirty="0" err="1"/>
              <a:t>mengumpulkan</a:t>
            </a:r>
            <a:r>
              <a:rPr lang="en-US" sz="2800" dirty="0"/>
              <a:t>”: </a:t>
            </a:r>
            <a:r>
              <a:rPr lang="en-US" sz="2800" dirty="0" err="1"/>
              <a:t>mengumpulkan</a:t>
            </a:r>
            <a:r>
              <a:rPr lang="en-US" sz="2800" dirty="0"/>
              <a:t> </a:t>
            </a:r>
            <a:r>
              <a:rPr lang="en-US" sz="2800" dirty="0" err="1"/>
              <a:t>ayat-ayat</a:t>
            </a:r>
            <a:r>
              <a:rPr lang="en-US" sz="2800" dirty="0"/>
              <a:t> </a:t>
            </a:r>
            <a:r>
              <a:rPr lang="en-US" sz="2800" dirty="0" err="1"/>
              <a:t>dan</a:t>
            </a:r>
            <a:r>
              <a:rPr lang="en-US" sz="2800" dirty="0"/>
              <a:t> </a:t>
            </a:r>
            <a:r>
              <a:rPr lang="en-US" sz="2800" dirty="0" err="1"/>
              <a:t>surat-surat</a:t>
            </a:r>
            <a:r>
              <a:rPr lang="en-US" sz="2800" dirty="0"/>
              <a:t>, </a:t>
            </a:r>
            <a:r>
              <a:rPr lang="en-US" sz="2800" dirty="0" err="1"/>
              <a:t>kisah-kisah</a:t>
            </a:r>
            <a:r>
              <a:rPr lang="en-US" sz="2800" dirty="0"/>
              <a:t>, </a:t>
            </a:r>
            <a:r>
              <a:rPr lang="en-US" sz="2800" dirty="0" err="1"/>
              <a:t>dan</a:t>
            </a:r>
            <a:r>
              <a:rPr lang="en-US" sz="2800" dirty="0"/>
              <a:t> </a:t>
            </a:r>
            <a:r>
              <a:rPr lang="en-US" sz="2800" dirty="0" err="1"/>
              <a:t>berbagai</a:t>
            </a:r>
            <a:r>
              <a:rPr lang="en-US" sz="2800" dirty="0"/>
              <a:t> </a:t>
            </a:r>
            <a:r>
              <a:rPr lang="en-US" sz="2800" dirty="0" err="1"/>
              <a:t>hal</a:t>
            </a:r>
            <a:endParaRPr lang="en-US" sz="2800" dirty="0"/>
          </a:p>
          <a:p>
            <a:pPr marL="514350" indent="-514350">
              <a:buFont typeface="+mj-lt"/>
              <a:buAutoNum type="arabicPeriod"/>
            </a:pPr>
            <a:r>
              <a:rPr lang="en-US" sz="2800" dirty="0"/>
              <a:t>Al-Qur’an </a:t>
            </a:r>
            <a:r>
              <a:rPr lang="en-US" sz="2800" dirty="0" err="1"/>
              <a:t>adalah</a:t>
            </a:r>
            <a:r>
              <a:rPr lang="en-US" sz="2800" dirty="0"/>
              <a:t> </a:t>
            </a:r>
            <a:r>
              <a:rPr lang="en-US" sz="2800" dirty="0" err="1"/>
              <a:t>kata</a:t>
            </a:r>
            <a:r>
              <a:rPr lang="en-US" sz="2800" dirty="0"/>
              <a:t> </a:t>
            </a:r>
            <a:r>
              <a:rPr lang="en-US" sz="2800" dirty="0" err="1"/>
              <a:t>asli</a:t>
            </a:r>
            <a:r>
              <a:rPr lang="en-US" sz="2800" dirty="0"/>
              <a:t>, </a:t>
            </a:r>
            <a:r>
              <a:rPr lang="en-US" sz="2800" dirty="0" err="1"/>
              <a:t>bukan</a:t>
            </a:r>
            <a:r>
              <a:rPr lang="en-US" sz="2800" dirty="0"/>
              <a:t> </a:t>
            </a:r>
            <a:r>
              <a:rPr lang="en-US" sz="2800" dirty="0" err="1"/>
              <a:t>derivatif</a:t>
            </a:r>
            <a:r>
              <a:rPr lang="en-US" sz="2800" dirty="0"/>
              <a:t> </a:t>
            </a:r>
            <a:r>
              <a:rPr lang="en-US" sz="2800" dirty="0" err="1"/>
              <a:t>dari</a:t>
            </a:r>
            <a:r>
              <a:rPr lang="en-US" sz="2800" dirty="0"/>
              <a:t> </a:t>
            </a:r>
            <a:r>
              <a:rPr lang="en-US" sz="2800" dirty="0" err="1"/>
              <a:t>kata</a:t>
            </a:r>
            <a:r>
              <a:rPr lang="en-US" sz="2800" dirty="0"/>
              <a:t> </a:t>
            </a:r>
            <a:r>
              <a:rPr lang="en-US" sz="2800" dirty="0" err="1"/>
              <a:t>apapun</a:t>
            </a:r>
            <a:endParaRPr lang="en-US" sz="2800" dirty="0"/>
          </a:p>
        </p:txBody>
      </p:sp>
    </p:spTree>
    <p:extLst>
      <p:ext uri="{BB962C8B-B14F-4D97-AF65-F5344CB8AC3E}">
        <p14:creationId xmlns:p14="http://schemas.microsoft.com/office/powerpoint/2010/main" val="14560665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sz="quarter"/>
          </p:nvPr>
        </p:nvSpPr>
        <p:spPr/>
        <p:txBody>
          <a:bodyPr/>
          <a:lstStyle/>
          <a:p>
            <a:pPr algn="ctr"/>
            <a:r>
              <a:rPr lang="en-US" b="1" dirty="0">
                <a:solidFill>
                  <a:schemeClr val="tx1"/>
                </a:solidFill>
              </a:rPr>
              <a:t>Al Qur’an </a:t>
            </a:r>
            <a:r>
              <a:rPr lang="en-US" b="1" dirty="0" err="1">
                <a:solidFill>
                  <a:schemeClr val="tx1"/>
                </a:solidFill>
              </a:rPr>
              <a:t>Konstitusi</a:t>
            </a:r>
            <a:r>
              <a:rPr lang="en-US" b="1" dirty="0">
                <a:solidFill>
                  <a:schemeClr val="tx1"/>
                </a:solidFill>
              </a:rPr>
              <a:t> </a:t>
            </a:r>
            <a:r>
              <a:rPr lang="en-US" b="1" dirty="0" err="1">
                <a:solidFill>
                  <a:schemeClr val="tx1"/>
                </a:solidFill>
              </a:rPr>
              <a:t>Umat</a:t>
            </a:r>
            <a:r>
              <a:rPr lang="en-US" b="1" dirty="0">
                <a:solidFill>
                  <a:schemeClr val="tx1"/>
                </a:solidFill>
              </a:rPr>
              <a:t> Islam</a:t>
            </a:r>
          </a:p>
        </p:txBody>
      </p:sp>
      <p:sp>
        <p:nvSpPr>
          <p:cNvPr id="29699" name="Content Placeholder 2"/>
          <p:cNvSpPr>
            <a:spLocks noGrp="1"/>
          </p:cNvSpPr>
          <p:nvPr>
            <p:ph sz="quarter" idx="1"/>
          </p:nvPr>
        </p:nvSpPr>
        <p:spPr>
          <a:xfrm>
            <a:off x="2209800" y="1295401"/>
            <a:ext cx="7672388" cy="4848225"/>
          </a:xfrm>
        </p:spPr>
        <p:txBody>
          <a:bodyPr>
            <a:normAutofit lnSpcReduction="10000"/>
          </a:bodyPr>
          <a:lstStyle/>
          <a:p>
            <a:pPr algn="l" rtl="0">
              <a:buFontTx/>
              <a:buNone/>
            </a:pPr>
            <a:r>
              <a:rPr lang="en-US" sz="2400"/>
              <a:t>Allah SWT berfirman dalam kitab-Nya yang begitu jelas dan terang. Sedang Dia adalah Dzat yang ucapan-Nya paling jujur dan paling dapat dipercaya: </a:t>
            </a:r>
          </a:p>
          <a:p>
            <a:pPr>
              <a:buFontTx/>
              <a:buNone/>
            </a:pPr>
            <a:r>
              <a:rPr lang="ar-SA" sz="3600">
                <a:cs typeface="DecoType Naskh" pitchFamily="2" charset="-78"/>
              </a:rPr>
              <a:t>إِنَّ هَذَا الْقُرْءَانَ يَهْدِي لِلَّتِي هِيَ أَقْوَمُ وَيُبَشِّرُ الْمُؤْمِنِينَ الَّذِينَ يَعْمَلُونَ الصَّالِحَاتِ أَنَّ لَهُمْ أَجْرًا كَبِيرًا</a:t>
            </a:r>
          </a:p>
          <a:p>
            <a:pPr algn="l" rtl="0">
              <a:buFontTx/>
              <a:buNone/>
            </a:pPr>
            <a:r>
              <a:rPr lang="en-US" sz="2400"/>
              <a:t>	</a:t>
            </a:r>
            <a:r>
              <a:rPr lang="ar-SA" sz="2400"/>
              <a:t>“</a:t>
            </a:r>
            <a:r>
              <a:rPr lang="en-US" sz="2400"/>
              <a:t>Sesungguhnya Al Qur’an ini memberikan petunjuk kepada (jalan) yang lebih lurus dan memberi khabar gembira kepada orang-orang Mukmin yang mengerjakan amal saleh bahwa bagi mereka ada pahala yang besar.” (Al-Isra’ : 9).</a:t>
            </a:r>
          </a:p>
        </p:txBody>
      </p:sp>
      <p:sp>
        <p:nvSpPr>
          <p:cNvPr id="7" name="Footer Placeholder 6"/>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1940553017"/>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sz="quarter"/>
          </p:nvPr>
        </p:nvSpPr>
        <p:spPr/>
        <p:txBody>
          <a:bodyPr/>
          <a:lstStyle/>
          <a:p>
            <a:pPr algn="ctr" rtl="0"/>
            <a:r>
              <a:rPr lang="en-US" sz="2800" b="1" dirty="0">
                <a:solidFill>
                  <a:schemeClr val="tx1"/>
                </a:solidFill>
              </a:rPr>
              <a:t>Al-Qur’an </a:t>
            </a:r>
            <a:r>
              <a:rPr lang="en-US" sz="2800" b="1" dirty="0" err="1">
                <a:solidFill>
                  <a:schemeClr val="tx1"/>
                </a:solidFill>
              </a:rPr>
              <a:t>sumber</a:t>
            </a:r>
            <a:r>
              <a:rPr lang="en-US" sz="2800" b="1" dirty="0">
                <a:solidFill>
                  <a:schemeClr val="tx1"/>
                </a:solidFill>
              </a:rPr>
              <a:t> </a:t>
            </a:r>
            <a:r>
              <a:rPr lang="en-US" sz="2800" b="1" dirty="0" err="1">
                <a:solidFill>
                  <a:schemeClr val="tx1"/>
                </a:solidFill>
              </a:rPr>
              <a:t>kekuatan</a:t>
            </a:r>
            <a:r>
              <a:rPr lang="en-US" sz="2800" b="1" dirty="0">
                <a:solidFill>
                  <a:schemeClr val="tx1"/>
                </a:solidFill>
              </a:rPr>
              <a:t> </a:t>
            </a:r>
            <a:r>
              <a:rPr lang="en-US" sz="2800" b="1" dirty="0" err="1">
                <a:solidFill>
                  <a:schemeClr val="tx1"/>
                </a:solidFill>
              </a:rPr>
              <a:t>Umat</a:t>
            </a:r>
            <a:r>
              <a:rPr lang="en-US" sz="2800" b="1" dirty="0">
                <a:solidFill>
                  <a:schemeClr val="tx1"/>
                </a:solidFill>
              </a:rPr>
              <a:t> Islam</a:t>
            </a:r>
          </a:p>
        </p:txBody>
      </p:sp>
      <p:sp>
        <p:nvSpPr>
          <p:cNvPr id="30723" name="Content Placeholder 2"/>
          <p:cNvSpPr>
            <a:spLocks noGrp="1"/>
          </p:cNvSpPr>
          <p:nvPr>
            <p:ph sz="quarter" idx="1"/>
          </p:nvPr>
        </p:nvSpPr>
        <p:spPr>
          <a:xfrm>
            <a:off x="2209800" y="1295401"/>
            <a:ext cx="7886700" cy="5133975"/>
          </a:xfrm>
        </p:spPr>
        <p:txBody>
          <a:bodyPr/>
          <a:lstStyle/>
          <a:p>
            <a:pPr algn="l" rtl="0">
              <a:buFontTx/>
              <a:buNone/>
            </a:pPr>
            <a:r>
              <a:rPr lang="en-US"/>
              <a:t>Allah berfirman:</a:t>
            </a:r>
          </a:p>
          <a:p>
            <a:pPr algn="ctr" rtl="0">
              <a:buFontTx/>
              <a:buNone/>
            </a:pPr>
            <a:r>
              <a:rPr lang="ar-SA" sz="4400"/>
              <a:t>وَقَالَ الَّذِينَ كَفَرُوا لَا تَسْمَعُوا لِهَذَا الْقُرْآَنِ وَالْغَوْا فِيهِ لَعَلَّكُمْ تَغْلِبُونَ</a:t>
            </a:r>
            <a:endParaRPr lang="en-US" sz="4400"/>
          </a:p>
          <a:p>
            <a:pPr algn="ctr" rtl="0">
              <a:buFontTx/>
              <a:buNone/>
            </a:pPr>
            <a:r>
              <a:rPr lang="it-IT" i="1"/>
              <a:t>“Dan orang-orang yang kafir berkata: "Janganlah kamu mendengar dengan sungguh-sungguh akan Al Quran ini dan buatlah hiruk-pikuk terhadapnya, supaya kamu dapat mengalahkan mereka".</a:t>
            </a:r>
            <a:endParaRPr lang="en-US" i="1"/>
          </a:p>
          <a:p>
            <a:pPr algn="l" rtl="0">
              <a:buFontTx/>
              <a:buNone/>
            </a:pPr>
            <a:endParaRPr lang="en-US"/>
          </a:p>
        </p:txBody>
      </p:sp>
      <p:sp>
        <p:nvSpPr>
          <p:cNvPr id="7" name="Footer Placeholder 6"/>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3107037137"/>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sz="quarter"/>
          </p:nvPr>
        </p:nvSpPr>
        <p:spPr/>
        <p:txBody>
          <a:bodyPr/>
          <a:lstStyle/>
          <a:p>
            <a:pPr algn="ctr"/>
            <a:r>
              <a:rPr lang="en-US" sz="2800" b="1" dirty="0">
                <a:solidFill>
                  <a:schemeClr val="tx1"/>
                </a:solidFill>
              </a:rPr>
              <a:t>Al-Qur’an </a:t>
            </a:r>
            <a:r>
              <a:rPr lang="en-US" sz="2800" b="1" dirty="0" err="1">
                <a:solidFill>
                  <a:schemeClr val="tx1"/>
                </a:solidFill>
              </a:rPr>
              <a:t>Sumber</a:t>
            </a:r>
            <a:r>
              <a:rPr lang="en-US" sz="2800" b="1" dirty="0">
                <a:solidFill>
                  <a:schemeClr val="tx1"/>
                </a:solidFill>
              </a:rPr>
              <a:t> </a:t>
            </a:r>
            <a:r>
              <a:rPr lang="en-US" sz="2800" b="1" dirty="0" err="1">
                <a:solidFill>
                  <a:schemeClr val="tx1"/>
                </a:solidFill>
              </a:rPr>
              <a:t>kemuliaan</a:t>
            </a:r>
            <a:r>
              <a:rPr lang="en-US" sz="2800" b="1" dirty="0">
                <a:solidFill>
                  <a:schemeClr val="tx1"/>
                </a:solidFill>
              </a:rPr>
              <a:t> </a:t>
            </a:r>
            <a:r>
              <a:rPr lang="en-US" sz="2800" b="1" dirty="0" err="1">
                <a:solidFill>
                  <a:schemeClr val="tx1"/>
                </a:solidFill>
              </a:rPr>
              <a:t>umat</a:t>
            </a:r>
            <a:r>
              <a:rPr lang="en-US" sz="2800" b="1" dirty="0">
                <a:solidFill>
                  <a:schemeClr val="tx1"/>
                </a:solidFill>
              </a:rPr>
              <a:t> Islam</a:t>
            </a:r>
          </a:p>
        </p:txBody>
      </p:sp>
      <p:sp>
        <p:nvSpPr>
          <p:cNvPr id="31747" name="Content Placeholder 2"/>
          <p:cNvSpPr>
            <a:spLocks noGrp="1"/>
          </p:cNvSpPr>
          <p:nvPr>
            <p:ph sz="quarter" idx="1"/>
          </p:nvPr>
        </p:nvSpPr>
        <p:spPr>
          <a:xfrm>
            <a:off x="2209800" y="1295400"/>
            <a:ext cx="7886700" cy="5062538"/>
          </a:xfrm>
        </p:spPr>
        <p:txBody>
          <a:bodyPr/>
          <a:lstStyle/>
          <a:p>
            <a:pPr algn="ctr" rtl="0">
              <a:buFontTx/>
              <a:buNone/>
            </a:pPr>
            <a:r>
              <a:rPr lang="ar-SA" sz="5400" dirty="0">
                <a:solidFill>
                  <a:schemeClr val="tx1"/>
                </a:solidFill>
              </a:rPr>
              <a:t>لَقَدْ أَنْزَلْنَا إِلَيْكُمْ كِتَابًا فِيهِ ذِكْرُكُمْ أَفَلَا تَعْقِلُونَ</a:t>
            </a:r>
            <a:endParaRPr lang="en-US" sz="5400" dirty="0">
              <a:solidFill>
                <a:schemeClr val="tx1"/>
              </a:solidFill>
            </a:endParaRPr>
          </a:p>
          <a:p>
            <a:pPr algn="ctr" rtl="0">
              <a:buFontTx/>
              <a:buNone/>
            </a:pPr>
            <a:r>
              <a:rPr lang="en-US" dirty="0"/>
              <a:t>	</a:t>
            </a:r>
            <a:r>
              <a:rPr lang="en-US" dirty="0" err="1"/>
              <a:t>Sesungguhnya</a:t>
            </a:r>
            <a:r>
              <a:rPr lang="en-US" dirty="0"/>
              <a:t> </a:t>
            </a:r>
            <a:r>
              <a:rPr lang="en-US" dirty="0" err="1"/>
              <a:t>telah</a:t>
            </a:r>
            <a:r>
              <a:rPr lang="en-US" dirty="0"/>
              <a:t> Kami </a:t>
            </a:r>
            <a:r>
              <a:rPr lang="en-US" dirty="0" err="1"/>
              <a:t>turunkan</a:t>
            </a:r>
            <a:r>
              <a:rPr lang="en-US" dirty="0"/>
              <a:t> </a:t>
            </a:r>
            <a:r>
              <a:rPr lang="en-US" dirty="0" err="1"/>
              <a:t>kepada</a:t>
            </a:r>
            <a:r>
              <a:rPr lang="en-US" dirty="0"/>
              <a:t> </a:t>
            </a:r>
            <a:r>
              <a:rPr lang="en-US" dirty="0" err="1"/>
              <a:t>kamu</a:t>
            </a:r>
            <a:r>
              <a:rPr lang="en-US" dirty="0"/>
              <a:t> </a:t>
            </a:r>
            <a:r>
              <a:rPr lang="en-US" dirty="0" err="1"/>
              <a:t>sebuah</a:t>
            </a:r>
            <a:r>
              <a:rPr lang="en-US" dirty="0"/>
              <a:t> </a:t>
            </a:r>
            <a:r>
              <a:rPr lang="en-US" dirty="0" err="1"/>
              <a:t>kitab</a:t>
            </a:r>
            <a:r>
              <a:rPr lang="en-US" dirty="0"/>
              <a:t> yang di </a:t>
            </a:r>
            <a:r>
              <a:rPr lang="en-US" dirty="0" err="1"/>
              <a:t>dalamnya</a:t>
            </a:r>
            <a:r>
              <a:rPr lang="en-US" dirty="0"/>
              <a:t> </a:t>
            </a:r>
            <a:r>
              <a:rPr lang="en-US" dirty="0" err="1"/>
              <a:t>terdapat</a:t>
            </a:r>
            <a:r>
              <a:rPr lang="en-US" dirty="0"/>
              <a:t> </a:t>
            </a:r>
            <a:r>
              <a:rPr lang="en-US" dirty="0" err="1"/>
              <a:t>sebab-sebab</a:t>
            </a:r>
            <a:r>
              <a:rPr lang="en-US" dirty="0"/>
              <a:t> </a:t>
            </a:r>
            <a:r>
              <a:rPr lang="en-US" dirty="0" err="1"/>
              <a:t>kemuliaan</a:t>
            </a:r>
            <a:r>
              <a:rPr lang="en-US" dirty="0"/>
              <a:t> </a:t>
            </a:r>
            <a:r>
              <a:rPr lang="en-US" dirty="0" err="1"/>
              <a:t>bagimu</a:t>
            </a:r>
            <a:r>
              <a:rPr lang="en-US" dirty="0"/>
              <a:t>. </a:t>
            </a:r>
            <a:r>
              <a:rPr lang="en-US" dirty="0" err="1"/>
              <a:t>Maka</a:t>
            </a:r>
            <a:r>
              <a:rPr lang="en-US" dirty="0"/>
              <a:t> </a:t>
            </a:r>
            <a:r>
              <a:rPr lang="en-US" dirty="0" err="1"/>
              <a:t>Apakah</a:t>
            </a:r>
            <a:r>
              <a:rPr lang="en-US" dirty="0"/>
              <a:t> </a:t>
            </a:r>
            <a:r>
              <a:rPr lang="en-US" dirty="0" err="1"/>
              <a:t>kamu</a:t>
            </a:r>
            <a:r>
              <a:rPr lang="en-US" dirty="0"/>
              <a:t> </a:t>
            </a:r>
            <a:r>
              <a:rPr lang="en-US" dirty="0" err="1"/>
              <a:t>tiada</a:t>
            </a:r>
            <a:r>
              <a:rPr lang="en-US" dirty="0"/>
              <a:t> </a:t>
            </a:r>
            <a:r>
              <a:rPr lang="en-US" dirty="0" err="1"/>
              <a:t>memahaminya</a:t>
            </a:r>
            <a:r>
              <a:rPr lang="en-US" dirty="0"/>
              <a:t>?</a:t>
            </a:r>
            <a:endParaRPr lang="en-US" b="1" dirty="0"/>
          </a:p>
          <a:p>
            <a:pPr algn="l" rtl="0">
              <a:buFontTx/>
              <a:buNone/>
            </a:pPr>
            <a:endParaRPr lang="en-US" dirty="0"/>
          </a:p>
        </p:txBody>
      </p:sp>
      <p:sp>
        <p:nvSpPr>
          <p:cNvPr id="7" name="Footer Placeholder 6"/>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313750189"/>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sz="quarter"/>
          </p:nvPr>
        </p:nvSpPr>
        <p:spPr/>
        <p:txBody>
          <a:bodyPr/>
          <a:lstStyle/>
          <a:p>
            <a:pPr algn="ctr"/>
            <a:r>
              <a:rPr lang="en-US" b="1" dirty="0" err="1">
                <a:solidFill>
                  <a:schemeClr val="tx1"/>
                </a:solidFill>
              </a:rPr>
              <a:t>Sumber</a:t>
            </a:r>
            <a:r>
              <a:rPr lang="en-US" b="1" dirty="0">
                <a:solidFill>
                  <a:schemeClr val="tx1"/>
                </a:solidFill>
              </a:rPr>
              <a:t> </a:t>
            </a:r>
            <a:r>
              <a:rPr lang="en-US" b="1" dirty="0" err="1">
                <a:solidFill>
                  <a:schemeClr val="tx1"/>
                </a:solidFill>
              </a:rPr>
              <a:t>kemuliaan</a:t>
            </a:r>
            <a:r>
              <a:rPr lang="en-US" b="1" dirty="0">
                <a:solidFill>
                  <a:schemeClr val="tx1"/>
                </a:solidFill>
              </a:rPr>
              <a:t> Al-Qur’an</a:t>
            </a:r>
          </a:p>
        </p:txBody>
      </p:sp>
      <p:sp>
        <p:nvSpPr>
          <p:cNvPr id="32771" name="Content Placeholder 2"/>
          <p:cNvSpPr>
            <a:spLocks noGrp="1"/>
          </p:cNvSpPr>
          <p:nvPr>
            <p:ph sz="quarter" idx="1"/>
          </p:nvPr>
        </p:nvSpPr>
        <p:spPr>
          <a:xfrm>
            <a:off x="2209801" y="1295399"/>
            <a:ext cx="7743825" cy="4087969"/>
          </a:xfrm>
        </p:spPr>
        <p:txBody>
          <a:bodyPr>
            <a:normAutofit fontScale="55000" lnSpcReduction="20000"/>
          </a:bodyPr>
          <a:lstStyle/>
          <a:p>
            <a:pPr marL="514350" indent="-514350">
              <a:buFontTx/>
              <a:buAutoNum type="arabicPeriod"/>
            </a:pPr>
            <a:r>
              <a:rPr lang="en-US" sz="3300" dirty="0"/>
              <a:t>Allah </a:t>
            </a:r>
            <a:r>
              <a:rPr lang="en-US" sz="3300" dirty="0" err="1"/>
              <a:t>adalah</a:t>
            </a:r>
            <a:r>
              <a:rPr lang="en-US" sz="3300" dirty="0"/>
              <a:t> </a:t>
            </a:r>
            <a:r>
              <a:rPr lang="en-US" sz="3300" dirty="0" err="1"/>
              <a:t>Zat</a:t>
            </a:r>
            <a:r>
              <a:rPr lang="en-US" sz="3300" dirty="0"/>
              <a:t> yang paling </a:t>
            </a:r>
            <a:r>
              <a:rPr lang="en-US" sz="3300" dirty="0" err="1"/>
              <a:t>Mulia</a:t>
            </a:r>
            <a:r>
              <a:rPr lang="en-US" sz="3300" dirty="0"/>
              <a:t> yang </a:t>
            </a:r>
            <a:r>
              <a:rPr lang="en-US" sz="3300" dirty="0" err="1"/>
              <a:t>telah</a:t>
            </a:r>
            <a:r>
              <a:rPr lang="en-US" sz="3300" dirty="0"/>
              <a:t> </a:t>
            </a:r>
            <a:r>
              <a:rPr lang="en-US" sz="3300" dirty="0" err="1"/>
              <a:t>menurunkan</a:t>
            </a:r>
            <a:r>
              <a:rPr lang="en-US" sz="3300" dirty="0"/>
              <a:t> Al-Qur’an (Ali Imran:7, As-Syu’ara:192)</a:t>
            </a:r>
          </a:p>
          <a:p>
            <a:pPr marL="514350" indent="-514350">
              <a:buFontTx/>
              <a:buAutoNum type="arabicPeriod"/>
            </a:pPr>
            <a:r>
              <a:rPr lang="en-US" sz="3300" dirty="0" err="1"/>
              <a:t>Jibril</a:t>
            </a:r>
            <a:r>
              <a:rPr lang="en-US" sz="3300" dirty="0"/>
              <a:t> </a:t>
            </a:r>
            <a:r>
              <a:rPr lang="en-US" sz="3300" dirty="0" err="1"/>
              <a:t>adalah</a:t>
            </a:r>
            <a:r>
              <a:rPr lang="en-US" sz="3300" dirty="0"/>
              <a:t> </a:t>
            </a:r>
            <a:r>
              <a:rPr lang="en-US" sz="3300" dirty="0" err="1"/>
              <a:t>salah</a:t>
            </a:r>
            <a:r>
              <a:rPr lang="en-US" sz="3300" dirty="0"/>
              <a:t> </a:t>
            </a:r>
            <a:r>
              <a:rPr lang="en-US" sz="3300" dirty="0" err="1"/>
              <a:t>satu</a:t>
            </a:r>
            <a:r>
              <a:rPr lang="en-US" sz="3300" dirty="0"/>
              <a:t> </a:t>
            </a:r>
            <a:r>
              <a:rPr lang="en-US" sz="3300" dirty="0" err="1"/>
              <a:t>makhluk</a:t>
            </a:r>
            <a:r>
              <a:rPr lang="en-US" sz="3300" dirty="0"/>
              <a:t> </a:t>
            </a:r>
            <a:r>
              <a:rPr lang="en-US" sz="3300" dirty="0" err="1"/>
              <a:t>mulia</a:t>
            </a:r>
            <a:r>
              <a:rPr lang="en-US" sz="3300" dirty="0"/>
              <a:t>  </a:t>
            </a:r>
            <a:r>
              <a:rPr lang="en-US" sz="3300" dirty="0" err="1"/>
              <a:t>adalah</a:t>
            </a:r>
            <a:r>
              <a:rPr lang="en-US" sz="3300" dirty="0"/>
              <a:t> yang </a:t>
            </a:r>
            <a:r>
              <a:rPr lang="en-US" sz="3300" dirty="0" err="1"/>
              <a:t>menjadi</a:t>
            </a:r>
            <a:r>
              <a:rPr lang="en-US" sz="3300" dirty="0"/>
              <a:t> </a:t>
            </a:r>
            <a:r>
              <a:rPr lang="en-US" sz="3300" dirty="0" err="1"/>
              <a:t>perantara</a:t>
            </a:r>
            <a:r>
              <a:rPr lang="en-US" sz="3300" dirty="0"/>
              <a:t> </a:t>
            </a:r>
            <a:r>
              <a:rPr lang="en-US" sz="3300" dirty="0" err="1"/>
              <a:t>turunkannya</a:t>
            </a:r>
            <a:r>
              <a:rPr lang="en-US" sz="3300" dirty="0"/>
              <a:t> Al-Qur’an (As-Syu’ara:193)</a:t>
            </a:r>
          </a:p>
          <a:p>
            <a:pPr marL="514350" indent="-514350">
              <a:buFontTx/>
              <a:buAutoNum type="arabicPeriod"/>
            </a:pPr>
            <a:r>
              <a:rPr lang="en-US" sz="3300" dirty="0" err="1"/>
              <a:t>Nabi</a:t>
            </a:r>
            <a:r>
              <a:rPr lang="en-US" sz="3300" dirty="0"/>
              <a:t> saw </a:t>
            </a:r>
            <a:r>
              <a:rPr lang="en-US" sz="3300" dirty="0" err="1"/>
              <a:t>adalah</a:t>
            </a:r>
            <a:r>
              <a:rPr lang="en-US" sz="3300" dirty="0"/>
              <a:t> </a:t>
            </a:r>
            <a:r>
              <a:rPr lang="en-US" sz="3300" dirty="0" err="1"/>
              <a:t>manusia</a:t>
            </a:r>
            <a:r>
              <a:rPr lang="en-US" sz="3300" dirty="0"/>
              <a:t> </a:t>
            </a:r>
            <a:r>
              <a:rPr lang="en-US" sz="3300" dirty="0" err="1"/>
              <a:t>termulia</a:t>
            </a:r>
            <a:r>
              <a:rPr lang="en-US" sz="3300" dirty="0"/>
              <a:t> yang </a:t>
            </a:r>
            <a:r>
              <a:rPr lang="en-US" sz="3300" dirty="0" err="1"/>
              <a:t>telah</a:t>
            </a:r>
            <a:r>
              <a:rPr lang="en-US" sz="3300" dirty="0"/>
              <a:t> </a:t>
            </a:r>
            <a:r>
              <a:rPr lang="en-US" sz="3300" dirty="0" err="1"/>
              <a:t>menerima</a:t>
            </a:r>
            <a:r>
              <a:rPr lang="en-US" sz="3300" dirty="0"/>
              <a:t> Al-Qur’an (As-Syu’ara:194)</a:t>
            </a:r>
          </a:p>
          <a:p>
            <a:pPr marL="514350" indent="-514350">
              <a:buFontTx/>
              <a:buAutoNum type="arabicPeriod"/>
            </a:pPr>
            <a:r>
              <a:rPr lang="en-US" sz="3300" dirty="0" err="1"/>
              <a:t>Bulan</a:t>
            </a:r>
            <a:r>
              <a:rPr lang="en-US" sz="3300" dirty="0"/>
              <a:t> </a:t>
            </a:r>
            <a:r>
              <a:rPr lang="en-US" sz="3300" dirty="0" err="1"/>
              <a:t>Ramadhan</a:t>
            </a:r>
            <a:r>
              <a:rPr lang="en-US" sz="3300" dirty="0"/>
              <a:t> </a:t>
            </a:r>
            <a:r>
              <a:rPr lang="en-US" sz="3300" dirty="0" err="1"/>
              <a:t>adalah</a:t>
            </a:r>
            <a:r>
              <a:rPr lang="en-US" sz="3300" dirty="0"/>
              <a:t> </a:t>
            </a:r>
            <a:r>
              <a:rPr lang="en-US" sz="3300" dirty="0" err="1"/>
              <a:t>bulan</a:t>
            </a:r>
            <a:r>
              <a:rPr lang="en-US" sz="3300" dirty="0"/>
              <a:t> paling </a:t>
            </a:r>
            <a:r>
              <a:rPr lang="en-US" sz="3300" dirty="0" err="1"/>
              <a:t>mulia</a:t>
            </a:r>
            <a:r>
              <a:rPr lang="en-US" sz="3300" dirty="0"/>
              <a:t> </a:t>
            </a:r>
            <a:r>
              <a:rPr lang="en-US" sz="3300" dirty="0" err="1"/>
              <a:t>adalah</a:t>
            </a:r>
            <a:r>
              <a:rPr lang="en-US" sz="3300" dirty="0"/>
              <a:t> </a:t>
            </a:r>
            <a:r>
              <a:rPr lang="en-US" sz="3300" dirty="0" err="1"/>
              <a:t>waktu</a:t>
            </a:r>
            <a:r>
              <a:rPr lang="en-US" sz="3300" dirty="0"/>
              <a:t> </a:t>
            </a:r>
            <a:r>
              <a:rPr lang="en-US" sz="3300" dirty="0" err="1"/>
              <a:t>diturunkannya</a:t>
            </a:r>
            <a:r>
              <a:rPr lang="en-US" sz="3300" dirty="0"/>
              <a:t> Al-Qur’an (Al-Baqarah:185)</a:t>
            </a:r>
          </a:p>
          <a:p>
            <a:pPr marL="514350" indent="-514350">
              <a:buFontTx/>
              <a:buAutoNum type="arabicPeriod"/>
            </a:pPr>
            <a:r>
              <a:rPr lang="en-US" sz="3300" dirty="0" err="1"/>
              <a:t>Lailatul</a:t>
            </a:r>
            <a:r>
              <a:rPr lang="en-US" sz="3300" dirty="0"/>
              <a:t> </a:t>
            </a:r>
            <a:r>
              <a:rPr lang="en-US" sz="3300" dirty="0" err="1"/>
              <a:t>Qadar</a:t>
            </a:r>
            <a:r>
              <a:rPr lang="en-US" sz="3300" dirty="0"/>
              <a:t>  </a:t>
            </a:r>
            <a:r>
              <a:rPr lang="en-US" sz="3300" dirty="0" err="1"/>
              <a:t>malam</a:t>
            </a:r>
            <a:r>
              <a:rPr lang="en-US" sz="3300" dirty="0"/>
              <a:t> yang paling </a:t>
            </a:r>
            <a:r>
              <a:rPr lang="en-US" sz="3300" dirty="0" err="1"/>
              <a:t>mulia</a:t>
            </a:r>
            <a:r>
              <a:rPr lang="en-US" sz="3300" dirty="0"/>
              <a:t> </a:t>
            </a:r>
            <a:r>
              <a:rPr lang="en-US" sz="3300" dirty="0" err="1"/>
              <a:t>adalah</a:t>
            </a:r>
            <a:r>
              <a:rPr lang="en-US" sz="3300" dirty="0"/>
              <a:t> </a:t>
            </a:r>
            <a:r>
              <a:rPr lang="en-US" sz="3300" dirty="0" err="1"/>
              <a:t>saat-saat</a:t>
            </a:r>
            <a:r>
              <a:rPr lang="en-US" sz="3300" dirty="0"/>
              <a:t> </a:t>
            </a:r>
            <a:r>
              <a:rPr lang="en-US" sz="3300" dirty="0" err="1"/>
              <a:t>diturunkannya</a:t>
            </a:r>
            <a:r>
              <a:rPr lang="en-US" sz="3300" dirty="0"/>
              <a:t> Al-Qur’an (Ad-Dukhan:3, Al-Qadar:1-3</a:t>
            </a:r>
          </a:p>
          <a:p>
            <a:pPr marL="514350" indent="-514350">
              <a:buFontTx/>
              <a:buAutoNum type="arabicPeriod"/>
            </a:pPr>
            <a:r>
              <a:rPr lang="en-US" sz="3300" dirty="0" err="1"/>
              <a:t>Karena</a:t>
            </a:r>
            <a:r>
              <a:rPr lang="en-US" sz="3300" dirty="0"/>
              <a:t> </a:t>
            </a:r>
            <a:r>
              <a:rPr lang="en-US" sz="3300" dirty="0" err="1"/>
              <a:t>itu</a:t>
            </a:r>
            <a:r>
              <a:rPr lang="en-US" sz="3300" dirty="0"/>
              <a:t> rang yang </a:t>
            </a:r>
            <a:r>
              <a:rPr lang="en-US" sz="3300" dirty="0" err="1"/>
              <a:t>berinteraksi</a:t>
            </a:r>
            <a:r>
              <a:rPr lang="en-US" sz="3300" dirty="0"/>
              <a:t> </a:t>
            </a:r>
            <a:r>
              <a:rPr lang="en-US" sz="3300" dirty="0" err="1"/>
              <a:t>dengan</a:t>
            </a:r>
            <a:r>
              <a:rPr lang="en-US" sz="3300" dirty="0"/>
              <a:t> Al-Qur’an </a:t>
            </a:r>
            <a:r>
              <a:rPr lang="en-US" sz="3300" dirty="0" err="1"/>
              <a:t>berarti</a:t>
            </a:r>
            <a:r>
              <a:rPr lang="en-US" sz="3300" dirty="0"/>
              <a:t>…???</a:t>
            </a:r>
          </a:p>
          <a:p>
            <a:pPr marL="514350" indent="-514350">
              <a:buFontTx/>
              <a:buAutoNum type="arabicPeriod"/>
            </a:pPr>
            <a:endParaRPr lang="en-US" sz="2000" dirty="0"/>
          </a:p>
          <a:p>
            <a:pPr marL="514350" indent="-514350">
              <a:buFontTx/>
              <a:buAutoNum type="arabicPeriod"/>
            </a:pPr>
            <a:endParaRPr lang="en-US" sz="2000" dirty="0"/>
          </a:p>
        </p:txBody>
      </p:sp>
      <p:sp>
        <p:nvSpPr>
          <p:cNvPr id="7" name="Footer Placeholder 6"/>
          <p:cNvSpPr>
            <a:spLocks noGrp="1"/>
          </p:cNvSpPr>
          <p:nvPr>
            <p:ph type="ftr" sz="quarter" idx="11"/>
          </p:nvPr>
        </p:nvSpPr>
        <p:spPr/>
        <p:txBody>
          <a:bodyPr/>
          <a:lstStyle/>
          <a:p>
            <a:pPr>
              <a:defRPr/>
            </a:pPr>
            <a:endParaRPr lang="en-US"/>
          </a:p>
        </p:txBody>
      </p:sp>
    </p:spTree>
    <p:extLst>
      <p:ext uri="{BB962C8B-B14F-4D97-AF65-F5344CB8AC3E}">
        <p14:creationId xmlns:p14="http://schemas.microsoft.com/office/powerpoint/2010/main" val="69905022"/>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05123" y="1625959"/>
            <a:ext cx="8915399" cy="1439214"/>
          </a:xfrm>
        </p:spPr>
        <p:txBody>
          <a:bodyPr/>
          <a:lstStyle/>
          <a:p>
            <a:r>
              <a:rPr lang="ar-SA" sz="6000" b="1" dirty="0" smtClean="0">
                <a:latin typeface="Viner Hand ITC" pitchFamily="66" charset="0"/>
                <a:cs typeface="Traditional Arabic" pitchFamily="2" charset="-78"/>
              </a:rPr>
              <a:t>() </a:t>
            </a:r>
            <a:r>
              <a:rPr lang="ar-SA" sz="6000" b="1" dirty="0">
                <a:latin typeface="Viner Hand ITC" pitchFamily="66" charset="0"/>
                <a:cs typeface="Traditional Arabic" pitchFamily="2" charset="-78"/>
              </a:rPr>
              <a:t>مُقْتَضَى اْلإِيْمَانِ </a:t>
            </a:r>
            <a:r>
              <a:rPr lang="ar-SA" sz="6000" b="1" dirty="0" smtClean="0">
                <a:latin typeface="Viner Hand ITC" pitchFamily="66" charset="0"/>
                <a:cs typeface="Traditional Arabic" pitchFamily="2" charset="-78"/>
              </a:rPr>
              <a:t>بِالْقُرْآنِ</a:t>
            </a:r>
            <a:endParaRPr lang="en-US" sz="6000" b="1" dirty="0">
              <a:latin typeface="Viner Hand ITC" pitchFamily="66" charset="0"/>
              <a:cs typeface="Traditional Arabic" pitchFamily="2" charset="-78"/>
            </a:endParaRPr>
          </a:p>
        </p:txBody>
      </p:sp>
      <p:sp>
        <p:nvSpPr>
          <p:cNvPr id="3" name="Subtitle 2"/>
          <p:cNvSpPr>
            <a:spLocks noGrp="1"/>
          </p:cNvSpPr>
          <p:nvPr>
            <p:ph type="subTitle" idx="1"/>
          </p:nvPr>
        </p:nvSpPr>
        <p:spPr>
          <a:xfrm>
            <a:off x="2705122" y="3425097"/>
            <a:ext cx="8915399" cy="1126283"/>
          </a:xfrm>
        </p:spPr>
        <p:txBody>
          <a:bodyPr>
            <a:normAutofit fontScale="92500" lnSpcReduction="10000"/>
          </a:bodyPr>
          <a:lstStyle/>
          <a:p>
            <a:r>
              <a:rPr lang="en-US" sz="4000" dirty="0" err="1"/>
              <a:t>Tuntutan-tuntutan</a:t>
            </a:r>
            <a:r>
              <a:rPr lang="en-US" sz="4000" dirty="0"/>
              <a:t> </a:t>
            </a:r>
            <a:r>
              <a:rPr lang="en-US" sz="4000" dirty="0" err="1"/>
              <a:t>Iman</a:t>
            </a:r>
            <a:r>
              <a:rPr lang="en-US" sz="4000" dirty="0"/>
              <a:t> </a:t>
            </a:r>
            <a:r>
              <a:rPr lang="en-US" sz="4000" dirty="0" err="1"/>
              <a:t>Kepada</a:t>
            </a:r>
            <a:r>
              <a:rPr lang="en-US" sz="4000" dirty="0"/>
              <a:t> Al-Qur’an</a:t>
            </a:r>
          </a:p>
        </p:txBody>
      </p:sp>
    </p:spTree>
    <p:extLst>
      <p:ext uri="{BB962C8B-B14F-4D97-AF65-F5344CB8AC3E}">
        <p14:creationId xmlns:p14="http://schemas.microsoft.com/office/powerpoint/2010/main" val="29278705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Tuntutan</a:t>
            </a:r>
            <a:r>
              <a:rPr lang="en-US" dirty="0"/>
              <a:t> 1: </a:t>
            </a:r>
            <a:r>
              <a:rPr lang="en-US" dirty="0" err="1"/>
              <a:t>Berhubungan</a:t>
            </a:r>
            <a:r>
              <a:rPr lang="en-US" dirty="0"/>
              <a:t> </a:t>
            </a:r>
            <a:r>
              <a:rPr lang="en-US" dirty="0" err="1"/>
              <a:t>Erat</a:t>
            </a:r>
            <a:r>
              <a:rPr lang="en-US" dirty="0"/>
              <a:t> </a:t>
            </a:r>
            <a:r>
              <a:rPr lang="en-US" dirty="0" err="1"/>
              <a:t>dengan</a:t>
            </a:r>
            <a:r>
              <a:rPr lang="en-US" dirty="0"/>
              <a:t> Al-Qur’an</a:t>
            </a:r>
          </a:p>
        </p:txBody>
      </p:sp>
      <p:sp>
        <p:nvSpPr>
          <p:cNvPr id="3" name="Content Placeholder 2"/>
          <p:cNvSpPr>
            <a:spLocks noGrp="1"/>
          </p:cNvSpPr>
          <p:nvPr>
            <p:ph idx="1"/>
          </p:nvPr>
        </p:nvSpPr>
        <p:spPr/>
        <p:txBody>
          <a:bodyPr>
            <a:normAutofit fontScale="92500" lnSpcReduction="10000"/>
          </a:bodyPr>
          <a:lstStyle/>
          <a:p>
            <a:pPr algn="ctr">
              <a:buNone/>
            </a:pPr>
            <a:r>
              <a:rPr lang="ar-SA" b="1" dirty="0">
                <a:solidFill>
                  <a:schemeClr val="tx1"/>
                </a:solidFill>
                <a:cs typeface="Traditional Arabic" pitchFamily="2" charset="-78"/>
              </a:rPr>
              <a:t>خَيْرُكُمْ مَنْ تَعَلَّمَ الْقُرْآنَ وَعَلَّمَهُ</a:t>
            </a:r>
            <a:endParaRPr lang="en-US" dirty="0">
              <a:solidFill>
                <a:schemeClr val="tx1"/>
              </a:solidFill>
              <a:cs typeface="Traditional Arabic" pitchFamily="2" charset="-78"/>
            </a:endParaRPr>
          </a:p>
          <a:p>
            <a:pPr algn="ctr" rtl="0">
              <a:buNone/>
            </a:pPr>
            <a:r>
              <a:rPr lang="en-US" i="1" dirty="0">
                <a:solidFill>
                  <a:schemeClr val="tx1"/>
                </a:solidFill>
                <a:cs typeface="Traditional Arabic" pitchFamily="2" charset="-78"/>
              </a:rPr>
              <a:t>“</a:t>
            </a:r>
            <a:r>
              <a:rPr lang="en-US" sz="2800" i="1" dirty="0" err="1">
                <a:solidFill>
                  <a:schemeClr val="tx1"/>
                </a:solidFill>
                <a:cs typeface="Traditional Arabic" pitchFamily="2" charset="-78"/>
              </a:rPr>
              <a:t>Sebaik-baik</a:t>
            </a:r>
            <a:r>
              <a:rPr lang="en-US" sz="2800" i="1" dirty="0">
                <a:solidFill>
                  <a:schemeClr val="tx1"/>
                </a:solidFill>
                <a:cs typeface="Traditional Arabic" pitchFamily="2" charset="-78"/>
              </a:rPr>
              <a:t> kalian </a:t>
            </a:r>
            <a:r>
              <a:rPr lang="en-US" sz="2800" i="1" dirty="0" err="1">
                <a:solidFill>
                  <a:schemeClr val="tx1"/>
                </a:solidFill>
                <a:cs typeface="Traditional Arabic" pitchFamily="2" charset="-78"/>
              </a:rPr>
              <a:t>adalah</a:t>
            </a:r>
            <a:r>
              <a:rPr lang="en-US" sz="2800" i="1" dirty="0">
                <a:solidFill>
                  <a:schemeClr val="tx1"/>
                </a:solidFill>
                <a:cs typeface="Traditional Arabic" pitchFamily="2" charset="-78"/>
              </a:rPr>
              <a:t> yang </a:t>
            </a:r>
            <a:r>
              <a:rPr lang="en-US" sz="2800" i="1" dirty="0" err="1">
                <a:solidFill>
                  <a:schemeClr val="tx1"/>
                </a:solidFill>
                <a:cs typeface="Traditional Arabic" pitchFamily="2" charset="-78"/>
              </a:rPr>
              <a:t>belajar</a:t>
            </a:r>
            <a:r>
              <a:rPr lang="en-US" sz="2800" i="1" dirty="0">
                <a:solidFill>
                  <a:schemeClr val="tx1"/>
                </a:solidFill>
                <a:cs typeface="Traditional Arabic" pitchFamily="2" charset="-78"/>
              </a:rPr>
              <a:t> Al-Qur’an </a:t>
            </a:r>
            <a:r>
              <a:rPr lang="en-US" sz="2800" i="1" dirty="0" err="1">
                <a:solidFill>
                  <a:schemeClr val="tx1"/>
                </a:solidFill>
                <a:cs typeface="Traditional Arabic" pitchFamily="2" charset="-78"/>
              </a:rPr>
              <a:t>dan</a:t>
            </a:r>
            <a:r>
              <a:rPr lang="en-US" sz="2800" i="1" dirty="0">
                <a:solidFill>
                  <a:schemeClr val="tx1"/>
                </a:solidFill>
                <a:cs typeface="Traditional Arabic" pitchFamily="2" charset="-78"/>
              </a:rPr>
              <a:t> </a:t>
            </a:r>
            <a:r>
              <a:rPr lang="en-US" sz="2800" i="1" dirty="0" err="1">
                <a:solidFill>
                  <a:schemeClr val="tx1"/>
                </a:solidFill>
                <a:cs typeface="Traditional Arabic" pitchFamily="2" charset="-78"/>
              </a:rPr>
              <a:t>mengajarkannya</a:t>
            </a:r>
            <a:r>
              <a:rPr lang="en-US" sz="2800" i="1" dirty="0">
                <a:solidFill>
                  <a:schemeClr val="tx1"/>
                </a:solidFill>
                <a:cs typeface="Traditional Arabic" pitchFamily="2" charset="-78"/>
              </a:rPr>
              <a:t>” </a:t>
            </a:r>
            <a:r>
              <a:rPr lang="en-US" sz="2800" dirty="0">
                <a:solidFill>
                  <a:schemeClr val="tx1"/>
                </a:solidFill>
                <a:cs typeface="Traditional Arabic" pitchFamily="2" charset="-78"/>
              </a:rPr>
              <a:t>(HR. </a:t>
            </a:r>
            <a:r>
              <a:rPr lang="en-US" sz="2800" dirty="0" err="1">
                <a:solidFill>
                  <a:schemeClr val="tx1"/>
                </a:solidFill>
                <a:cs typeface="Traditional Arabic" pitchFamily="2" charset="-78"/>
              </a:rPr>
              <a:t>Bukhari</a:t>
            </a:r>
            <a:r>
              <a:rPr lang="en-US" sz="2800" dirty="0">
                <a:solidFill>
                  <a:schemeClr val="tx1"/>
                </a:solidFill>
                <a:cs typeface="Traditional Arabic" pitchFamily="2" charset="-78"/>
              </a:rPr>
              <a:t>)</a:t>
            </a:r>
            <a:endParaRPr lang="en-US" dirty="0">
              <a:solidFill>
                <a:schemeClr val="tx1"/>
              </a:solidFill>
              <a:cs typeface="Traditional Arabic" pitchFamily="2" charset="-78"/>
            </a:endParaRPr>
          </a:p>
          <a:p>
            <a:pPr algn="l" rtl="0"/>
            <a:r>
              <a:rPr lang="en-US" sz="2800" dirty="0" err="1">
                <a:cs typeface="Traditional Arabic" pitchFamily="2" charset="-78"/>
              </a:rPr>
              <a:t>Indikatornya</a:t>
            </a:r>
            <a:r>
              <a:rPr lang="en-US" sz="2800" dirty="0">
                <a:cs typeface="Traditional Arabic" pitchFamily="2" charset="-78"/>
              </a:rPr>
              <a:t> </a:t>
            </a:r>
            <a:r>
              <a:rPr lang="en-US" sz="2800" dirty="0" err="1">
                <a:cs typeface="Traditional Arabic" pitchFamily="2" charset="-78"/>
              </a:rPr>
              <a:t>ada</a:t>
            </a:r>
            <a:r>
              <a:rPr lang="en-US" sz="2800" dirty="0">
                <a:cs typeface="Traditional Arabic" pitchFamily="2" charset="-78"/>
              </a:rPr>
              <a:t> </a:t>
            </a:r>
            <a:r>
              <a:rPr lang="en-US" sz="2800" dirty="0" err="1">
                <a:cs typeface="Traditional Arabic" pitchFamily="2" charset="-78"/>
              </a:rPr>
              <a:t>empat</a:t>
            </a:r>
            <a:r>
              <a:rPr lang="en-US" sz="2800" dirty="0">
                <a:cs typeface="Traditional Arabic" pitchFamily="2" charset="-78"/>
              </a:rPr>
              <a:t>:</a:t>
            </a:r>
          </a:p>
          <a:p>
            <a:pPr marL="514350" indent="-514350">
              <a:buFont typeface="+mj-lt"/>
              <a:buAutoNum type="arabicPeriod"/>
            </a:pPr>
            <a:r>
              <a:rPr lang="en-US" sz="2800" dirty="0" err="1">
                <a:cs typeface="Traditional Arabic" pitchFamily="2" charset="-78"/>
              </a:rPr>
              <a:t>Tilawah</a:t>
            </a:r>
            <a:r>
              <a:rPr lang="en-US" sz="2800" dirty="0">
                <a:cs typeface="Traditional Arabic" pitchFamily="2" charset="-78"/>
              </a:rPr>
              <a:t> (</a:t>
            </a:r>
            <a:r>
              <a:rPr lang="en-US" sz="2800" dirty="0" err="1">
                <a:cs typeface="Traditional Arabic" pitchFamily="2" charset="-78"/>
              </a:rPr>
              <a:t>membaca</a:t>
            </a:r>
            <a:r>
              <a:rPr lang="en-US" sz="2800" dirty="0">
                <a:cs typeface="Traditional Arabic" pitchFamily="2" charset="-78"/>
              </a:rPr>
              <a:t>)</a:t>
            </a:r>
          </a:p>
          <a:p>
            <a:pPr marL="514350" indent="-514350">
              <a:buFont typeface="+mj-lt"/>
              <a:buAutoNum type="arabicPeriod"/>
            </a:pPr>
            <a:r>
              <a:rPr lang="en-US" sz="2800" dirty="0" err="1">
                <a:cs typeface="Traditional Arabic" pitchFamily="2" charset="-78"/>
              </a:rPr>
              <a:t>Memahaminya</a:t>
            </a:r>
            <a:endParaRPr lang="en-US" sz="2800" dirty="0">
              <a:cs typeface="Traditional Arabic" pitchFamily="2" charset="-78"/>
            </a:endParaRPr>
          </a:p>
          <a:p>
            <a:pPr marL="514350" indent="-514350">
              <a:buFont typeface="+mj-lt"/>
              <a:buAutoNum type="arabicPeriod"/>
            </a:pPr>
            <a:r>
              <a:rPr lang="en-US" sz="2800" dirty="0" err="1">
                <a:cs typeface="Traditional Arabic" pitchFamily="2" charset="-78"/>
              </a:rPr>
              <a:t>Menerapkannya</a:t>
            </a:r>
            <a:endParaRPr lang="en-US" sz="2800" dirty="0">
              <a:cs typeface="Traditional Arabic" pitchFamily="2" charset="-78"/>
            </a:endParaRPr>
          </a:p>
          <a:p>
            <a:pPr marL="514350" indent="-514350">
              <a:buFont typeface="+mj-lt"/>
              <a:buAutoNum type="arabicPeriod"/>
            </a:pPr>
            <a:r>
              <a:rPr lang="en-US" sz="2800" dirty="0" err="1">
                <a:cs typeface="Traditional Arabic" pitchFamily="2" charset="-78"/>
              </a:rPr>
              <a:t>Menjaganya</a:t>
            </a:r>
            <a:r>
              <a:rPr lang="en-US" sz="2800" dirty="0">
                <a:cs typeface="Traditional Arabic" pitchFamily="2" charset="-78"/>
              </a:rPr>
              <a:t> </a:t>
            </a:r>
          </a:p>
        </p:txBody>
      </p:sp>
    </p:spTree>
    <p:extLst>
      <p:ext uri="{BB962C8B-B14F-4D97-AF65-F5344CB8AC3E}">
        <p14:creationId xmlns:p14="http://schemas.microsoft.com/office/powerpoint/2010/main" val="39795982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Indikator</a:t>
            </a:r>
            <a:r>
              <a:rPr lang="en-US" dirty="0"/>
              <a:t> 1: </a:t>
            </a:r>
            <a:r>
              <a:rPr lang="en-US" dirty="0" err="1"/>
              <a:t>Tilawah</a:t>
            </a:r>
            <a:endParaRPr lang="en-US" dirty="0"/>
          </a:p>
        </p:txBody>
      </p:sp>
      <p:sp>
        <p:nvSpPr>
          <p:cNvPr id="3" name="Content Placeholder 2"/>
          <p:cNvSpPr>
            <a:spLocks noGrp="1"/>
          </p:cNvSpPr>
          <p:nvPr>
            <p:ph idx="1"/>
          </p:nvPr>
        </p:nvSpPr>
        <p:spPr/>
        <p:txBody>
          <a:bodyPr>
            <a:normAutofit fontScale="92500" lnSpcReduction="20000"/>
          </a:bodyPr>
          <a:lstStyle/>
          <a:p>
            <a:pPr algn="l" rtl="0"/>
            <a:r>
              <a:rPr lang="en-US" sz="2400" dirty="0" err="1">
                <a:cs typeface="Traditional Arabic" pitchFamily="2" charset="-78"/>
              </a:rPr>
              <a:t>Ini</a:t>
            </a:r>
            <a:r>
              <a:rPr lang="en-US" sz="2400" dirty="0">
                <a:cs typeface="Traditional Arabic" pitchFamily="2" charset="-78"/>
              </a:rPr>
              <a:t> </a:t>
            </a:r>
            <a:r>
              <a:rPr lang="en-US" sz="2400" dirty="0" err="1">
                <a:cs typeface="Traditional Arabic" pitchFamily="2" charset="-78"/>
              </a:rPr>
              <a:t>indikator</a:t>
            </a:r>
            <a:r>
              <a:rPr lang="en-US" sz="2400" dirty="0">
                <a:cs typeface="Traditional Arabic" pitchFamily="2" charset="-78"/>
              </a:rPr>
              <a:t> yang paling </a:t>
            </a:r>
            <a:r>
              <a:rPr lang="en-US" sz="2400" dirty="0" err="1">
                <a:cs typeface="Traditional Arabic" pitchFamily="2" charset="-78"/>
              </a:rPr>
              <a:t>rendah</a:t>
            </a:r>
            <a:endParaRPr lang="en-US" sz="2400" dirty="0">
              <a:cs typeface="Traditional Arabic" pitchFamily="2" charset="-78"/>
            </a:endParaRPr>
          </a:p>
          <a:p>
            <a:pPr algn="l" rtl="0"/>
            <a:r>
              <a:rPr lang="en-US" sz="2400" dirty="0" err="1">
                <a:cs typeface="Traditional Arabic" pitchFamily="2" charset="-78"/>
              </a:rPr>
              <a:t>Seberapa</a:t>
            </a:r>
            <a:r>
              <a:rPr lang="en-US" sz="2400" dirty="0">
                <a:cs typeface="Traditional Arabic" pitchFamily="2" charset="-78"/>
              </a:rPr>
              <a:t> </a:t>
            </a:r>
            <a:r>
              <a:rPr lang="en-US" sz="2400" dirty="0" err="1">
                <a:cs typeface="Traditional Arabic" pitchFamily="2" charset="-78"/>
              </a:rPr>
              <a:t>dekat</a:t>
            </a:r>
            <a:r>
              <a:rPr lang="en-US" sz="2400" dirty="0">
                <a:cs typeface="Traditional Arabic" pitchFamily="2" charset="-78"/>
              </a:rPr>
              <a:t> </a:t>
            </a:r>
            <a:r>
              <a:rPr lang="en-US" sz="2400" dirty="0" err="1">
                <a:cs typeface="Traditional Arabic" pitchFamily="2" charset="-78"/>
              </a:rPr>
              <a:t>hubungan</a:t>
            </a:r>
            <a:r>
              <a:rPr lang="en-US" sz="2400" dirty="0">
                <a:cs typeface="Traditional Arabic" pitchFamily="2" charset="-78"/>
              </a:rPr>
              <a:t> </a:t>
            </a:r>
            <a:r>
              <a:rPr lang="en-US" sz="2400" dirty="0" err="1">
                <a:cs typeface="Traditional Arabic" pitchFamily="2" charset="-78"/>
              </a:rPr>
              <a:t>kita</a:t>
            </a:r>
            <a:r>
              <a:rPr lang="en-US" sz="2400" dirty="0">
                <a:cs typeface="Traditional Arabic" pitchFamily="2" charset="-78"/>
              </a:rPr>
              <a:t> al-Qur’an </a:t>
            </a:r>
            <a:r>
              <a:rPr lang="en-US" sz="2400" dirty="0" err="1">
                <a:cs typeface="Traditional Arabic" pitchFamily="2" charset="-78"/>
              </a:rPr>
              <a:t>dapat</a:t>
            </a:r>
            <a:r>
              <a:rPr lang="en-US" sz="2400" dirty="0">
                <a:cs typeface="Traditional Arabic" pitchFamily="2" charset="-78"/>
              </a:rPr>
              <a:t> </a:t>
            </a:r>
            <a:r>
              <a:rPr lang="en-US" sz="2400" dirty="0" err="1">
                <a:cs typeface="Traditional Arabic" pitchFamily="2" charset="-78"/>
              </a:rPr>
              <a:t>dilihat</a:t>
            </a:r>
            <a:r>
              <a:rPr lang="en-US" sz="2400" dirty="0">
                <a:cs typeface="Traditional Arabic" pitchFamily="2" charset="-78"/>
              </a:rPr>
              <a:t> </a:t>
            </a:r>
            <a:r>
              <a:rPr lang="en-US" sz="2400" dirty="0" err="1">
                <a:cs typeface="Traditional Arabic" pitchFamily="2" charset="-78"/>
              </a:rPr>
              <a:t>dari</a:t>
            </a:r>
            <a:r>
              <a:rPr lang="en-US" sz="2400" dirty="0">
                <a:cs typeface="Traditional Arabic" pitchFamily="2" charset="-78"/>
              </a:rPr>
              <a:t> </a:t>
            </a:r>
            <a:r>
              <a:rPr lang="en-US" sz="2400" dirty="0" err="1">
                <a:cs typeface="Traditional Arabic" pitchFamily="2" charset="-78"/>
              </a:rPr>
              <a:t>seberapa</a:t>
            </a:r>
            <a:r>
              <a:rPr lang="en-US" sz="2400" dirty="0">
                <a:cs typeface="Traditional Arabic" pitchFamily="2" charset="-78"/>
              </a:rPr>
              <a:t> BANYAK </a:t>
            </a:r>
            <a:r>
              <a:rPr lang="en-US" sz="2400" dirty="0" err="1">
                <a:cs typeface="Traditional Arabic" pitchFamily="2" charset="-78"/>
              </a:rPr>
              <a:t>kita</a:t>
            </a:r>
            <a:r>
              <a:rPr lang="en-US" sz="2400" dirty="0">
                <a:cs typeface="Traditional Arabic" pitchFamily="2" charset="-78"/>
              </a:rPr>
              <a:t> </a:t>
            </a:r>
            <a:r>
              <a:rPr lang="en-US" sz="2400" dirty="0" err="1">
                <a:cs typeface="Traditional Arabic" pitchFamily="2" charset="-78"/>
              </a:rPr>
              <a:t>membaca</a:t>
            </a:r>
            <a:r>
              <a:rPr lang="en-US" sz="2400" dirty="0">
                <a:cs typeface="Traditional Arabic" pitchFamily="2" charset="-78"/>
              </a:rPr>
              <a:t> al-Qur’an</a:t>
            </a:r>
          </a:p>
          <a:p>
            <a:pPr algn="l" rtl="0"/>
            <a:r>
              <a:rPr lang="en-US" sz="2400" dirty="0">
                <a:cs typeface="Traditional Arabic" pitchFamily="2" charset="-78"/>
              </a:rPr>
              <a:t>Dari </a:t>
            </a:r>
            <a:r>
              <a:rPr lang="en-US" sz="2400" dirty="0" err="1">
                <a:cs typeface="Traditional Arabic" pitchFamily="2" charset="-78"/>
              </a:rPr>
              <a:t>hadits</a:t>
            </a:r>
            <a:r>
              <a:rPr lang="en-US" sz="2400" dirty="0">
                <a:cs typeface="Traditional Arabic" pitchFamily="2" charset="-78"/>
              </a:rPr>
              <a:t> Abdullah bin </a:t>
            </a:r>
            <a:r>
              <a:rPr lang="en-US" sz="2400" dirty="0" err="1">
                <a:cs typeface="Traditional Arabic" pitchFamily="2" charset="-78"/>
              </a:rPr>
              <a:t>Amr</a:t>
            </a:r>
            <a:r>
              <a:rPr lang="en-US" sz="2400" dirty="0">
                <a:cs typeface="Traditional Arabic" pitchFamily="2" charset="-78"/>
              </a:rPr>
              <a:t> </a:t>
            </a:r>
            <a:r>
              <a:rPr lang="en-US" sz="2400" dirty="0" err="1">
                <a:cs typeface="Traditional Arabic" pitchFamily="2" charset="-78"/>
              </a:rPr>
              <a:t>ra</a:t>
            </a:r>
            <a:r>
              <a:rPr lang="en-US" sz="2400" dirty="0">
                <a:cs typeface="Traditional Arabic" pitchFamily="2" charset="-78"/>
              </a:rPr>
              <a:t> </a:t>
            </a:r>
            <a:r>
              <a:rPr lang="en-US" sz="2400" dirty="0" err="1">
                <a:cs typeface="Traditional Arabic" pitchFamily="2" charset="-78"/>
              </a:rPr>
              <a:t>dapat</a:t>
            </a:r>
            <a:r>
              <a:rPr lang="en-US" sz="2400" dirty="0">
                <a:cs typeface="Traditional Arabic" pitchFamily="2" charset="-78"/>
              </a:rPr>
              <a:t> </a:t>
            </a:r>
            <a:r>
              <a:rPr lang="en-US" sz="2400" dirty="0" err="1">
                <a:cs typeface="Traditional Arabic" pitchFamily="2" charset="-78"/>
              </a:rPr>
              <a:t>disimpulkan</a:t>
            </a:r>
            <a:r>
              <a:rPr lang="en-US" sz="2400" dirty="0">
                <a:cs typeface="Traditional Arabic" pitchFamily="2" charset="-78"/>
              </a:rPr>
              <a:t> </a:t>
            </a:r>
            <a:r>
              <a:rPr lang="en-US" sz="2400" dirty="0" err="1">
                <a:cs typeface="Traditional Arabic" pitchFamily="2" charset="-78"/>
              </a:rPr>
              <a:t>bahwa</a:t>
            </a:r>
            <a:r>
              <a:rPr lang="en-US" sz="2400" dirty="0">
                <a:cs typeface="Traditional Arabic" pitchFamily="2" charset="-78"/>
              </a:rPr>
              <a:t> </a:t>
            </a:r>
            <a:r>
              <a:rPr lang="en-US" sz="2400" dirty="0" err="1">
                <a:cs typeface="Traditional Arabic" pitchFamily="2" charset="-78"/>
              </a:rPr>
              <a:t>petunjuk</a:t>
            </a:r>
            <a:r>
              <a:rPr lang="en-US" sz="2400" dirty="0">
                <a:cs typeface="Traditional Arabic" pitchFamily="2" charset="-78"/>
              </a:rPr>
              <a:t> </a:t>
            </a:r>
            <a:r>
              <a:rPr lang="en-US" sz="2400" dirty="0" err="1">
                <a:cs typeface="Traditional Arabic" pitchFamily="2" charset="-78"/>
              </a:rPr>
              <a:t>Rasul</a:t>
            </a:r>
            <a:r>
              <a:rPr lang="en-US" sz="2400" dirty="0">
                <a:cs typeface="Traditional Arabic" pitchFamily="2" charset="-78"/>
              </a:rPr>
              <a:t> SAW </a:t>
            </a:r>
            <a:r>
              <a:rPr lang="en-US" sz="2400" dirty="0" err="1">
                <a:cs typeface="Traditional Arabic" pitchFamily="2" charset="-78"/>
              </a:rPr>
              <a:t>dalam</a:t>
            </a:r>
            <a:r>
              <a:rPr lang="en-US" sz="2400" dirty="0">
                <a:cs typeface="Traditional Arabic" pitchFamily="2" charset="-78"/>
              </a:rPr>
              <a:t> </a:t>
            </a:r>
            <a:r>
              <a:rPr lang="en-US" sz="2400" dirty="0" err="1">
                <a:cs typeface="Traditional Arabic" pitchFamily="2" charset="-78"/>
              </a:rPr>
              <a:t>membaca</a:t>
            </a:r>
            <a:r>
              <a:rPr lang="en-US" sz="2400" dirty="0">
                <a:cs typeface="Traditional Arabic" pitchFamily="2" charset="-78"/>
              </a:rPr>
              <a:t> al-Qur’an</a:t>
            </a:r>
          </a:p>
          <a:p>
            <a:pPr lvl="1" algn="l" rtl="0"/>
            <a:r>
              <a:rPr lang="en-US" sz="2000" dirty="0">
                <a:cs typeface="Traditional Arabic" pitchFamily="2" charset="-78"/>
              </a:rPr>
              <a:t>Minimal	: </a:t>
            </a:r>
            <a:r>
              <a:rPr lang="en-US" sz="2000" dirty="0" err="1">
                <a:cs typeface="Traditional Arabic" pitchFamily="2" charset="-78"/>
              </a:rPr>
              <a:t>khatam</a:t>
            </a:r>
            <a:r>
              <a:rPr lang="en-US" sz="2000" dirty="0">
                <a:cs typeface="Traditional Arabic" pitchFamily="2" charset="-78"/>
              </a:rPr>
              <a:t> 1 </a:t>
            </a:r>
            <a:r>
              <a:rPr lang="en-US" sz="2000" dirty="0" err="1">
                <a:cs typeface="Traditional Arabic" pitchFamily="2" charset="-78"/>
              </a:rPr>
              <a:t>bulan</a:t>
            </a:r>
            <a:r>
              <a:rPr lang="en-US" sz="2000" dirty="0">
                <a:cs typeface="Traditional Arabic" pitchFamily="2" charset="-78"/>
              </a:rPr>
              <a:t> </a:t>
            </a:r>
            <a:r>
              <a:rPr lang="en-US" sz="2000" dirty="0" err="1">
                <a:cs typeface="Traditional Arabic" pitchFamily="2" charset="-78"/>
              </a:rPr>
              <a:t>sekali</a:t>
            </a:r>
            <a:endParaRPr lang="en-US" sz="2000" dirty="0">
              <a:cs typeface="Traditional Arabic" pitchFamily="2" charset="-78"/>
            </a:endParaRPr>
          </a:p>
          <a:p>
            <a:pPr lvl="1" algn="l" rtl="0"/>
            <a:r>
              <a:rPr lang="en-US" sz="2000" dirty="0" err="1">
                <a:cs typeface="Traditional Arabic" pitchFamily="2" charset="-78"/>
              </a:rPr>
              <a:t>Maksimal</a:t>
            </a:r>
            <a:r>
              <a:rPr lang="en-US" sz="2000" dirty="0">
                <a:cs typeface="Traditional Arabic" pitchFamily="2" charset="-78"/>
              </a:rPr>
              <a:t>	: 3 </a:t>
            </a:r>
            <a:r>
              <a:rPr lang="en-US" sz="2000" dirty="0" err="1">
                <a:cs typeface="Traditional Arabic" pitchFamily="2" charset="-78"/>
              </a:rPr>
              <a:t>hari</a:t>
            </a:r>
            <a:r>
              <a:rPr lang="en-US" sz="2000" dirty="0">
                <a:cs typeface="Traditional Arabic" pitchFamily="2" charset="-78"/>
              </a:rPr>
              <a:t> </a:t>
            </a:r>
            <a:r>
              <a:rPr lang="en-US" sz="2000" dirty="0" err="1">
                <a:cs typeface="Traditional Arabic" pitchFamily="2" charset="-78"/>
              </a:rPr>
              <a:t>sekali</a:t>
            </a:r>
            <a:r>
              <a:rPr lang="en-US" sz="2000" dirty="0">
                <a:cs typeface="Traditional Arabic" pitchFamily="2" charset="-78"/>
              </a:rPr>
              <a:t> </a:t>
            </a:r>
            <a:r>
              <a:rPr lang="en-US" sz="2000" dirty="0" err="1">
                <a:cs typeface="Traditional Arabic" pitchFamily="2" charset="-78"/>
              </a:rPr>
              <a:t>khatam</a:t>
            </a:r>
            <a:endParaRPr lang="en-US" sz="2000" dirty="0">
              <a:cs typeface="Traditional Arabic" pitchFamily="2" charset="-78"/>
            </a:endParaRPr>
          </a:p>
          <a:p>
            <a:pPr lvl="1" algn="ctr" rtl="0">
              <a:buNone/>
            </a:pPr>
            <a:r>
              <a:rPr lang="ar-SA" b="1" dirty="0">
                <a:solidFill>
                  <a:schemeClr val="tx1"/>
                </a:solidFill>
                <a:cs typeface="Traditional Arabic" pitchFamily="2" charset="-78"/>
              </a:rPr>
              <a:t>اقْرَإِ الْقُرْآنَ فِي كُلِّ شَهْرٍ قَالَ إِنِّي أُطِيقُ أَكْثَرَ فَمَا زَالَ حَتَّى قَالَ فِي ثَلَاثٍ</a:t>
            </a:r>
          </a:p>
          <a:p>
            <a:pPr lvl="1" algn="ctr" rtl="0">
              <a:buNone/>
            </a:pPr>
            <a:r>
              <a:rPr lang="en-US" sz="2000" i="1" dirty="0" err="1">
                <a:cs typeface="Traditional Arabic" pitchFamily="2" charset="-78"/>
              </a:rPr>
              <a:t>Bacalah</a:t>
            </a:r>
            <a:r>
              <a:rPr lang="en-US" sz="2000" i="1" dirty="0">
                <a:cs typeface="Traditional Arabic" pitchFamily="2" charset="-78"/>
              </a:rPr>
              <a:t> (</a:t>
            </a:r>
            <a:r>
              <a:rPr lang="en-US" sz="2000" i="1" dirty="0" err="1">
                <a:cs typeface="Traditional Arabic" pitchFamily="2" charset="-78"/>
              </a:rPr>
              <a:t>khatamkan</a:t>
            </a:r>
            <a:r>
              <a:rPr lang="en-US" sz="2000" i="1" dirty="0">
                <a:cs typeface="Traditional Arabic" pitchFamily="2" charset="-78"/>
              </a:rPr>
              <a:t>) Al-Qur’an </a:t>
            </a:r>
            <a:r>
              <a:rPr lang="en-US" sz="2000" i="1" dirty="0" err="1">
                <a:cs typeface="Traditional Arabic" pitchFamily="2" charset="-78"/>
              </a:rPr>
              <a:t>setiap</a:t>
            </a:r>
            <a:r>
              <a:rPr lang="en-US" sz="2000" i="1" dirty="0">
                <a:cs typeface="Traditional Arabic" pitchFamily="2" charset="-78"/>
              </a:rPr>
              <a:t> </a:t>
            </a:r>
            <a:r>
              <a:rPr lang="en-US" sz="2000" i="1" dirty="0" err="1">
                <a:cs typeface="Traditional Arabic" pitchFamily="2" charset="-78"/>
              </a:rPr>
              <a:t>bulan</a:t>
            </a:r>
            <a:r>
              <a:rPr lang="en-US" sz="2000" i="1" dirty="0">
                <a:cs typeface="Traditional Arabic" pitchFamily="2" charset="-78"/>
              </a:rPr>
              <a:t>. </a:t>
            </a:r>
            <a:r>
              <a:rPr lang="en-US" sz="2000" i="1" dirty="0" err="1">
                <a:cs typeface="Traditional Arabic" pitchFamily="2" charset="-78"/>
              </a:rPr>
              <a:t>Ibnu</a:t>
            </a:r>
            <a:r>
              <a:rPr lang="en-US" sz="2000" i="1" dirty="0">
                <a:cs typeface="Traditional Arabic" pitchFamily="2" charset="-78"/>
              </a:rPr>
              <a:t> </a:t>
            </a:r>
            <a:r>
              <a:rPr lang="en-US" sz="2000" i="1" dirty="0" err="1">
                <a:cs typeface="Traditional Arabic" pitchFamily="2" charset="-78"/>
              </a:rPr>
              <a:t>Amr</a:t>
            </a:r>
            <a:r>
              <a:rPr lang="en-US" sz="2000" i="1" dirty="0">
                <a:cs typeface="Traditional Arabic" pitchFamily="2" charset="-78"/>
              </a:rPr>
              <a:t> </a:t>
            </a:r>
            <a:r>
              <a:rPr lang="en-US" sz="2000" i="1" dirty="0" err="1">
                <a:cs typeface="Traditional Arabic" pitchFamily="2" charset="-78"/>
              </a:rPr>
              <a:t>berkata</a:t>
            </a:r>
            <a:r>
              <a:rPr lang="en-US" sz="2000" i="1" dirty="0">
                <a:cs typeface="Traditional Arabic" pitchFamily="2" charset="-78"/>
              </a:rPr>
              <a:t>, “</a:t>
            </a:r>
            <a:r>
              <a:rPr lang="en-US" sz="2000" i="1" dirty="0" err="1">
                <a:cs typeface="Traditional Arabic" pitchFamily="2" charset="-78"/>
              </a:rPr>
              <a:t>Sungguh</a:t>
            </a:r>
            <a:r>
              <a:rPr lang="en-US" sz="2000" i="1" dirty="0">
                <a:cs typeface="Traditional Arabic" pitchFamily="2" charset="-78"/>
              </a:rPr>
              <a:t> </a:t>
            </a:r>
            <a:r>
              <a:rPr lang="en-US" sz="2000" i="1" dirty="0" err="1">
                <a:cs typeface="Traditional Arabic" pitchFamily="2" charset="-78"/>
              </a:rPr>
              <a:t>aku</a:t>
            </a:r>
            <a:r>
              <a:rPr lang="en-US" sz="2000" i="1" dirty="0">
                <a:cs typeface="Traditional Arabic" pitchFamily="2" charset="-78"/>
              </a:rPr>
              <a:t> </a:t>
            </a:r>
            <a:r>
              <a:rPr lang="en-US" sz="2000" i="1" dirty="0" err="1">
                <a:cs typeface="Traditional Arabic" pitchFamily="2" charset="-78"/>
              </a:rPr>
              <a:t>mampu</a:t>
            </a:r>
            <a:r>
              <a:rPr lang="en-US" sz="2000" i="1" dirty="0">
                <a:cs typeface="Traditional Arabic" pitchFamily="2" charset="-78"/>
              </a:rPr>
              <a:t> </a:t>
            </a:r>
            <a:r>
              <a:rPr lang="en-US" sz="2000" i="1" dirty="0" err="1">
                <a:cs typeface="Traditional Arabic" pitchFamily="2" charset="-78"/>
              </a:rPr>
              <a:t>lebih</a:t>
            </a:r>
            <a:r>
              <a:rPr lang="en-US" sz="2000" i="1" dirty="0">
                <a:cs typeface="Traditional Arabic" pitchFamily="2" charset="-78"/>
              </a:rPr>
              <a:t>.”  </a:t>
            </a:r>
            <a:r>
              <a:rPr lang="en-US" sz="2000" i="1" dirty="0" err="1">
                <a:cs typeface="Traditional Arabic" pitchFamily="2" charset="-78"/>
              </a:rPr>
              <a:t>Ia</a:t>
            </a:r>
            <a:r>
              <a:rPr lang="en-US" sz="2000" i="1" dirty="0">
                <a:cs typeface="Traditional Arabic" pitchFamily="2" charset="-78"/>
              </a:rPr>
              <a:t> </a:t>
            </a:r>
            <a:r>
              <a:rPr lang="en-US" sz="2000" i="1" dirty="0" err="1">
                <a:cs typeface="Traditional Arabic" pitchFamily="2" charset="-78"/>
              </a:rPr>
              <a:t>terus</a:t>
            </a:r>
            <a:r>
              <a:rPr lang="en-US" sz="2000" i="1" dirty="0">
                <a:cs typeface="Traditional Arabic" pitchFamily="2" charset="-78"/>
              </a:rPr>
              <a:t> </a:t>
            </a:r>
            <a:r>
              <a:rPr lang="en-US" sz="2000" i="1" dirty="0" err="1">
                <a:cs typeface="Traditional Arabic" pitchFamily="2" charset="-78"/>
              </a:rPr>
              <a:t>minta</a:t>
            </a:r>
            <a:r>
              <a:rPr lang="en-US" sz="2000" i="1" dirty="0">
                <a:cs typeface="Traditional Arabic" pitchFamily="2" charset="-78"/>
              </a:rPr>
              <a:t> </a:t>
            </a:r>
            <a:r>
              <a:rPr lang="en-US" sz="2000" i="1" dirty="0" err="1">
                <a:cs typeface="Traditional Arabic" pitchFamily="2" charset="-78"/>
              </a:rPr>
              <a:t>lebih</a:t>
            </a:r>
            <a:r>
              <a:rPr lang="en-US" sz="2000" i="1" dirty="0">
                <a:cs typeface="Traditional Arabic" pitchFamily="2" charset="-78"/>
              </a:rPr>
              <a:t> </a:t>
            </a:r>
            <a:r>
              <a:rPr lang="en-US" sz="2000" i="1" dirty="0" err="1">
                <a:cs typeface="Traditional Arabic" pitchFamily="2" charset="-78"/>
              </a:rPr>
              <a:t>hingga</a:t>
            </a:r>
            <a:r>
              <a:rPr lang="en-US" sz="2000" i="1" dirty="0">
                <a:cs typeface="Traditional Arabic" pitchFamily="2" charset="-78"/>
              </a:rPr>
              <a:t> </a:t>
            </a:r>
            <a:r>
              <a:rPr lang="en-US" sz="2000" i="1" dirty="0" err="1">
                <a:cs typeface="Traditional Arabic" pitchFamily="2" charset="-78"/>
              </a:rPr>
              <a:t>Nabi</a:t>
            </a:r>
            <a:r>
              <a:rPr lang="en-US" sz="2000" i="1" dirty="0">
                <a:cs typeface="Traditional Arabic" pitchFamily="2" charset="-78"/>
              </a:rPr>
              <a:t> </a:t>
            </a:r>
            <a:r>
              <a:rPr lang="en-US" sz="2000" i="1" dirty="0" err="1">
                <a:cs typeface="Traditional Arabic" pitchFamily="2" charset="-78"/>
              </a:rPr>
              <a:t>bersabda</a:t>
            </a:r>
            <a:r>
              <a:rPr lang="en-US" sz="2000" i="1" dirty="0">
                <a:cs typeface="Traditional Arabic" pitchFamily="2" charset="-78"/>
              </a:rPr>
              <a:t>, “</a:t>
            </a:r>
            <a:r>
              <a:rPr lang="en-US" sz="2000" i="1" dirty="0" err="1">
                <a:cs typeface="Traditional Arabic" pitchFamily="2" charset="-78"/>
              </a:rPr>
              <a:t>Tiga</a:t>
            </a:r>
            <a:r>
              <a:rPr lang="en-US" sz="2000" i="1" dirty="0">
                <a:cs typeface="Traditional Arabic" pitchFamily="2" charset="-78"/>
              </a:rPr>
              <a:t> </a:t>
            </a:r>
            <a:r>
              <a:rPr lang="en-US" sz="2000" i="1" dirty="0" err="1">
                <a:cs typeface="Traditional Arabic" pitchFamily="2" charset="-78"/>
              </a:rPr>
              <a:t>hari</a:t>
            </a:r>
            <a:r>
              <a:rPr lang="en-US" sz="2000" i="1" dirty="0">
                <a:cs typeface="Traditional Arabic" pitchFamily="2" charset="-78"/>
              </a:rPr>
              <a:t>.” </a:t>
            </a:r>
            <a:r>
              <a:rPr lang="en-US" sz="2000" dirty="0">
                <a:cs typeface="Traditional Arabic" pitchFamily="2" charset="-78"/>
              </a:rPr>
              <a:t>(HR </a:t>
            </a:r>
            <a:r>
              <a:rPr lang="en-US" sz="2000" dirty="0" err="1">
                <a:cs typeface="Traditional Arabic" pitchFamily="2" charset="-78"/>
              </a:rPr>
              <a:t>Bukhari</a:t>
            </a:r>
            <a:r>
              <a:rPr lang="en-US" sz="2000" dirty="0">
                <a:cs typeface="Traditional Arabic" pitchFamily="2" charset="-78"/>
              </a:rPr>
              <a:t>)</a:t>
            </a:r>
            <a:endParaRPr lang="en-US" sz="2000" i="1" dirty="0">
              <a:cs typeface="Traditional Arabic" pitchFamily="2" charset="-78"/>
            </a:endParaRPr>
          </a:p>
        </p:txBody>
      </p:sp>
    </p:spTree>
    <p:extLst>
      <p:ext uri="{BB962C8B-B14F-4D97-AF65-F5344CB8AC3E}">
        <p14:creationId xmlns:p14="http://schemas.microsoft.com/office/powerpoint/2010/main" val="33857833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Perlu</a:t>
            </a:r>
            <a:r>
              <a:rPr lang="en-US" dirty="0"/>
              <a:t> </a:t>
            </a:r>
            <a:r>
              <a:rPr lang="en-US" dirty="0" err="1"/>
              <a:t>Strategi</a:t>
            </a:r>
            <a:endParaRPr lang="en-US" dirty="0"/>
          </a:p>
        </p:txBody>
      </p:sp>
      <p:sp>
        <p:nvSpPr>
          <p:cNvPr id="3" name="Content Placeholder 2"/>
          <p:cNvSpPr>
            <a:spLocks noGrp="1"/>
          </p:cNvSpPr>
          <p:nvPr>
            <p:ph idx="1"/>
          </p:nvPr>
        </p:nvSpPr>
        <p:spPr/>
        <p:txBody>
          <a:bodyPr>
            <a:normAutofit fontScale="92500" lnSpcReduction="20000"/>
          </a:bodyPr>
          <a:lstStyle/>
          <a:p>
            <a:pPr algn="l" rtl="0"/>
            <a:r>
              <a:rPr lang="en-US" sz="2800" dirty="0" err="1"/>
              <a:t>Untuk</a:t>
            </a:r>
            <a:r>
              <a:rPr lang="en-US" sz="2800" dirty="0"/>
              <a:t> </a:t>
            </a:r>
            <a:r>
              <a:rPr lang="en-US" sz="2800" dirty="0" err="1"/>
              <a:t>mencapai</a:t>
            </a:r>
            <a:r>
              <a:rPr lang="en-US" sz="2800" dirty="0"/>
              <a:t> </a:t>
            </a:r>
            <a:r>
              <a:rPr lang="en-US" sz="2800" dirty="0" err="1"/>
              <a:t>tilawah</a:t>
            </a:r>
            <a:r>
              <a:rPr lang="en-US" sz="2800" dirty="0"/>
              <a:t> yang </a:t>
            </a:r>
            <a:r>
              <a:rPr lang="en-US" sz="2800" dirty="0" err="1"/>
              <a:t>semestinya</a:t>
            </a:r>
            <a:r>
              <a:rPr lang="en-US" sz="2800" dirty="0"/>
              <a:t> </a:t>
            </a:r>
            <a:r>
              <a:rPr lang="en-US" sz="2800" dirty="0" err="1"/>
              <a:t>perlu</a:t>
            </a:r>
            <a:r>
              <a:rPr lang="en-US" sz="2800" dirty="0"/>
              <a:t> </a:t>
            </a:r>
            <a:r>
              <a:rPr lang="en-US" sz="2800" dirty="0" err="1"/>
              <a:t>pasang</a:t>
            </a:r>
            <a:r>
              <a:rPr lang="en-US" sz="2800" dirty="0"/>
              <a:t> </a:t>
            </a:r>
            <a:r>
              <a:rPr lang="en-US" sz="2800" dirty="0" err="1"/>
              <a:t>strategi</a:t>
            </a:r>
            <a:endParaRPr lang="en-US" sz="2800" dirty="0"/>
          </a:p>
          <a:p>
            <a:pPr lvl="1" algn="l" rtl="0"/>
            <a:r>
              <a:rPr lang="en-US" sz="2400" dirty="0" err="1"/>
              <a:t>Tentukan</a:t>
            </a:r>
            <a:r>
              <a:rPr lang="en-US" sz="2400" dirty="0"/>
              <a:t> </a:t>
            </a:r>
            <a:r>
              <a:rPr lang="en-US" sz="2400" dirty="0" err="1"/>
              <a:t>waktu</a:t>
            </a:r>
            <a:r>
              <a:rPr lang="en-US" sz="2400" dirty="0"/>
              <a:t> yang paling </a:t>
            </a:r>
            <a:r>
              <a:rPr lang="en-US" sz="2400" dirty="0" err="1"/>
              <a:t>nyaman</a:t>
            </a:r>
            <a:r>
              <a:rPr lang="en-US" sz="2400" dirty="0"/>
              <a:t> </a:t>
            </a:r>
            <a:r>
              <a:rPr lang="en-US" sz="2400" dirty="0" err="1"/>
              <a:t>bagi</a:t>
            </a:r>
            <a:r>
              <a:rPr lang="en-US" sz="2400" dirty="0"/>
              <a:t> </a:t>
            </a:r>
            <a:r>
              <a:rPr lang="en-US" sz="2400" dirty="0" err="1"/>
              <a:t>kita</a:t>
            </a:r>
            <a:r>
              <a:rPr lang="en-US" sz="2400" dirty="0"/>
              <a:t> </a:t>
            </a:r>
            <a:r>
              <a:rPr lang="en-US" sz="2400" dirty="0" err="1"/>
              <a:t>untuk</a:t>
            </a:r>
            <a:r>
              <a:rPr lang="en-US" sz="2400" dirty="0"/>
              <a:t> </a:t>
            </a:r>
            <a:r>
              <a:rPr lang="en-US" sz="2400" dirty="0" err="1"/>
              <a:t>tilawah</a:t>
            </a:r>
            <a:r>
              <a:rPr lang="en-US" sz="2400" dirty="0"/>
              <a:t> (</a:t>
            </a:r>
            <a:r>
              <a:rPr lang="en-US" sz="2400" dirty="0" err="1"/>
              <a:t>misal</a:t>
            </a:r>
            <a:r>
              <a:rPr lang="en-US" sz="2400" dirty="0"/>
              <a:t>, </a:t>
            </a:r>
            <a:r>
              <a:rPr lang="en-US" sz="2400" dirty="0" err="1"/>
              <a:t>ba’da</a:t>
            </a:r>
            <a:r>
              <a:rPr lang="en-US" sz="2400" dirty="0"/>
              <a:t> </a:t>
            </a:r>
            <a:r>
              <a:rPr lang="en-US" sz="2400" dirty="0" err="1"/>
              <a:t>shubuh</a:t>
            </a:r>
            <a:r>
              <a:rPr lang="en-US" sz="2400" dirty="0"/>
              <a:t> </a:t>
            </a:r>
            <a:r>
              <a:rPr lang="en-US" sz="2400" dirty="0" err="1"/>
              <a:t>atau</a:t>
            </a:r>
            <a:r>
              <a:rPr lang="en-US" sz="2400" dirty="0"/>
              <a:t> </a:t>
            </a:r>
            <a:r>
              <a:rPr lang="en-US" sz="2400" dirty="0" err="1"/>
              <a:t>setiap</a:t>
            </a:r>
            <a:r>
              <a:rPr lang="en-US" sz="2400" dirty="0"/>
              <a:t> </a:t>
            </a:r>
            <a:r>
              <a:rPr lang="en-US" sz="2400" dirty="0" err="1"/>
              <a:t>selesai</a:t>
            </a:r>
            <a:r>
              <a:rPr lang="en-US" sz="2400" dirty="0"/>
              <a:t> </a:t>
            </a:r>
            <a:r>
              <a:rPr lang="en-US" sz="2400" dirty="0" err="1"/>
              <a:t>shalat</a:t>
            </a:r>
            <a:r>
              <a:rPr lang="en-US" sz="2400" dirty="0"/>
              <a:t> </a:t>
            </a:r>
            <a:r>
              <a:rPr lang="en-US" sz="2400" dirty="0" err="1"/>
              <a:t>fardhu</a:t>
            </a:r>
            <a:r>
              <a:rPr lang="en-US" sz="2400" dirty="0"/>
              <a:t> </a:t>
            </a:r>
            <a:r>
              <a:rPr lang="en-US" sz="2400" dirty="0" err="1"/>
              <a:t>atau</a:t>
            </a:r>
            <a:r>
              <a:rPr lang="en-US" sz="2400" dirty="0"/>
              <a:t> </a:t>
            </a:r>
            <a:r>
              <a:rPr lang="en-US" sz="2400" dirty="0" err="1"/>
              <a:t>sebelum</a:t>
            </a:r>
            <a:r>
              <a:rPr lang="en-US" sz="2400" dirty="0"/>
              <a:t> </a:t>
            </a:r>
            <a:r>
              <a:rPr lang="en-US" sz="2400" dirty="0" err="1"/>
              <a:t>tidur</a:t>
            </a:r>
            <a:r>
              <a:rPr lang="en-US" sz="2400" dirty="0"/>
              <a:t>)</a:t>
            </a:r>
          </a:p>
          <a:p>
            <a:pPr lvl="1" algn="l" rtl="0"/>
            <a:r>
              <a:rPr lang="en-US" sz="2400" dirty="0" err="1"/>
              <a:t>Mencatat</a:t>
            </a:r>
            <a:r>
              <a:rPr lang="en-US" sz="2400" dirty="0"/>
              <a:t> </a:t>
            </a:r>
            <a:r>
              <a:rPr lang="en-US" sz="2400" dirty="0" err="1"/>
              <a:t>tanggal</a:t>
            </a:r>
            <a:r>
              <a:rPr lang="en-US" sz="2400" dirty="0"/>
              <a:t> </a:t>
            </a:r>
            <a:r>
              <a:rPr lang="en-US" sz="2400" dirty="0" err="1"/>
              <a:t>khatam</a:t>
            </a:r>
            <a:r>
              <a:rPr lang="en-US" sz="2400" dirty="0"/>
              <a:t> </a:t>
            </a:r>
            <a:r>
              <a:rPr lang="en-US" sz="2400" dirty="0" err="1"/>
              <a:t>kita</a:t>
            </a:r>
            <a:r>
              <a:rPr lang="en-US" sz="2400" dirty="0"/>
              <a:t> </a:t>
            </a:r>
            <a:r>
              <a:rPr lang="en-US" sz="2400" dirty="0" err="1"/>
              <a:t>sebagai</a:t>
            </a:r>
            <a:r>
              <a:rPr lang="en-US" sz="2400" dirty="0"/>
              <a:t> </a:t>
            </a:r>
            <a:r>
              <a:rPr lang="en-US" sz="2400" dirty="0" err="1"/>
              <a:t>evaluasi</a:t>
            </a:r>
            <a:endParaRPr lang="en-US" sz="2400" dirty="0"/>
          </a:p>
          <a:p>
            <a:pPr lvl="1" algn="l" rtl="0"/>
            <a:r>
              <a:rPr lang="en-US" sz="2400" dirty="0" err="1"/>
              <a:t>Bila</a:t>
            </a:r>
            <a:r>
              <a:rPr lang="en-US" sz="2400" dirty="0"/>
              <a:t> </a:t>
            </a:r>
            <a:r>
              <a:rPr lang="en-US" sz="2400" dirty="0" err="1"/>
              <a:t>belum</a:t>
            </a:r>
            <a:r>
              <a:rPr lang="en-US" sz="2400" dirty="0"/>
              <a:t> </a:t>
            </a:r>
            <a:r>
              <a:rPr lang="en-US" sz="2400" dirty="0" err="1"/>
              <a:t>mampu</a:t>
            </a:r>
            <a:r>
              <a:rPr lang="en-US" sz="2400" dirty="0"/>
              <a:t> </a:t>
            </a:r>
            <a:r>
              <a:rPr lang="en-US" sz="2400" dirty="0" err="1"/>
              <a:t>sebulan</a:t>
            </a:r>
            <a:r>
              <a:rPr lang="en-US" sz="2400" dirty="0"/>
              <a:t> </a:t>
            </a:r>
            <a:r>
              <a:rPr lang="en-US" sz="2400" dirty="0" err="1"/>
              <a:t>sekali</a:t>
            </a:r>
            <a:r>
              <a:rPr lang="en-US" sz="2400" dirty="0"/>
              <a:t> </a:t>
            </a:r>
            <a:r>
              <a:rPr lang="en-US" sz="2400" dirty="0" err="1"/>
              <a:t>khatam</a:t>
            </a:r>
            <a:r>
              <a:rPr lang="en-US" sz="2400" dirty="0"/>
              <a:t>, </a:t>
            </a:r>
            <a:r>
              <a:rPr lang="en-US" sz="2400" dirty="0" err="1"/>
              <a:t>tentukan</a:t>
            </a:r>
            <a:r>
              <a:rPr lang="en-US" sz="2400" dirty="0"/>
              <a:t> </a:t>
            </a:r>
            <a:r>
              <a:rPr lang="en-US" sz="2400" dirty="0" err="1"/>
              <a:t>berapa</a:t>
            </a:r>
            <a:r>
              <a:rPr lang="en-US" sz="2400" dirty="0"/>
              <a:t> </a:t>
            </a:r>
            <a:r>
              <a:rPr lang="en-US" sz="2400" dirty="0" err="1"/>
              <a:t>mampu</a:t>
            </a:r>
            <a:r>
              <a:rPr lang="en-US" sz="2400" dirty="0"/>
              <a:t> </a:t>
            </a:r>
            <a:r>
              <a:rPr lang="en-US" sz="2400" dirty="0" err="1"/>
              <a:t>kita</a:t>
            </a:r>
            <a:r>
              <a:rPr lang="en-US" sz="2400" dirty="0"/>
              <a:t> </a:t>
            </a:r>
            <a:r>
              <a:rPr lang="en-US" sz="2400" dirty="0" err="1"/>
              <a:t>memulainya</a:t>
            </a:r>
            <a:r>
              <a:rPr lang="en-US" sz="2400" dirty="0"/>
              <a:t> (</a:t>
            </a:r>
            <a:r>
              <a:rPr lang="en-US" sz="2400" dirty="0" err="1"/>
              <a:t>siapa</a:t>
            </a:r>
            <a:r>
              <a:rPr lang="en-US" sz="2400" dirty="0"/>
              <a:t> yang </a:t>
            </a:r>
            <a:r>
              <a:rPr lang="en-US" sz="2400" dirty="0" err="1"/>
              <a:t>sudah</a:t>
            </a:r>
            <a:r>
              <a:rPr lang="en-US" sz="2400" dirty="0"/>
              <a:t> </a:t>
            </a:r>
            <a:r>
              <a:rPr lang="en-US" sz="2400" dirty="0" err="1"/>
              <a:t>berniat</a:t>
            </a:r>
            <a:r>
              <a:rPr lang="en-US" sz="2400" dirty="0"/>
              <a:t>, </a:t>
            </a:r>
            <a:r>
              <a:rPr lang="en-US" sz="2400" dirty="0" err="1"/>
              <a:t>sudah</a:t>
            </a:r>
            <a:r>
              <a:rPr lang="en-US" sz="2400" dirty="0"/>
              <a:t> </a:t>
            </a:r>
            <a:r>
              <a:rPr lang="en-US" sz="2400" dirty="0" err="1"/>
              <a:t>memulai</a:t>
            </a:r>
            <a:r>
              <a:rPr lang="en-US" sz="2400" dirty="0"/>
              <a:t>, </a:t>
            </a:r>
            <a:r>
              <a:rPr lang="en-US" sz="2400" dirty="0" err="1"/>
              <a:t>insya</a:t>
            </a:r>
            <a:r>
              <a:rPr lang="en-US" sz="2400" dirty="0"/>
              <a:t> Allah </a:t>
            </a:r>
            <a:r>
              <a:rPr lang="en-US" sz="2400" dirty="0" err="1"/>
              <a:t>sudah</a:t>
            </a:r>
            <a:r>
              <a:rPr lang="en-US" sz="2400" dirty="0"/>
              <a:t> </a:t>
            </a:r>
            <a:r>
              <a:rPr lang="en-US" sz="2400" dirty="0" err="1"/>
              <a:t>dicatat</a:t>
            </a:r>
            <a:r>
              <a:rPr lang="en-US" sz="2400" dirty="0"/>
              <a:t> </a:t>
            </a:r>
            <a:r>
              <a:rPr lang="en-US" sz="2400" dirty="0" err="1"/>
              <a:t>sudah</a:t>
            </a:r>
            <a:r>
              <a:rPr lang="en-US" sz="2400" dirty="0"/>
              <a:t> </a:t>
            </a:r>
            <a:r>
              <a:rPr lang="en-US" sz="2400" dirty="0" err="1"/>
              <a:t>sampai</a:t>
            </a:r>
            <a:r>
              <a:rPr lang="en-US" sz="2400" dirty="0"/>
              <a:t>)</a:t>
            </a:r>
          </a:p>
          <a:p>
            <a:pPr lvl="1" algn="l" rtl="0"/>
            <a:r>
              <a:rPr lang="en-US" sz="2400" dirty="0" err="1"/>
              <a:t>Komitmen</a:t>
            </a:r>
            <a:r>
              <a:rPr lang="en-US" sz="2400" dirty="0"/>
              <a:t> </a:t>
            </a:r>
          </a:p>
        </p:txBody>
      </p:sp>
    </p:spTree>
    <p:extLst>
      <p:ext uri="{BB962C8B-B14F-4D97-AF65-F5344CB8AC3E}">
        <p14:creationId xmlns:p14="http://schemas.microsoft.com/office/powerpoint/2010/main" val="38650054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Indikator</a:t>
            </a:r>
            <a:r>
              <a:rPr lang="en-US" dirty="0"/>
              <a:t> 2: </a:t>
            </a:r>
            <a:r>
              <a:rPr lang="en-US" dirty="0" err="1"/>
              <a:t>Memahami</a:t>
            </a:r>
            <a:endParaRPr lang="en-US" dirty="0"/>
          </a:p>
        </p:txBody>
      </p:sp>
      <p:sp>
        <p:nvSpPr>
          <p:cNvPr id="3" name="Content Placeholder 2"/>
          <p:cNvSpPr>
            <a:spLocks noGrp="1"/>
          </p:cNvSpPr>
          <p:nvPr>
            <p:ph idx="1"/>
          </p:nvPr>
        </p:nvSpPr>
        <p:spPr>
          <a:xfrm>
            <a:off x="2209800" y="1752600"/>
            <a:ext cx="7772400" cy="4114800"/>
          </a:xfrm>
        </p:spPr>
        <p:txBody>
          <a:bodyPr>
            <a:normAutofit fontScale="85000" lnSpcReduction="20000"/>
          </a:bodyPr>
          <a:lstStyle/>
          <a:p>
            <a:pPr algn="l" rtl="0"/>
            <a:r>
              <a:rPr lang="en-US" sz="2000" dirty="0" err="1">
                <a:cs typeface="Traditional Arabic" pitchFamily="2" charset="-78"/>
              </a:rPr>
              <a:t>Ini</a:t>
            </a:r>
            <a:r>
              <a:rPr lang="en-US" sz="2000" dirty="0">
                <a:cs typeface="Traditional Arabic" pitchFamily="2" charset="-78"/>
              </a:rPr>
              <a:t> </a:t>
            </a:r>
            <a:r>
              <a:rPr lang="en-US" sz="2000" dirty="0" err="1">
                <a:cs typeface="Traditional Arabic" pitchFamily="2" charset="-78"/>
              </a:rPr>
              <a:t>lebih</a:t>
            </a:r>
            <a:r>
              <a:rPr lang="en-US" sz="2000" dirty="0">
                <a:cs typeface="Traditional Arabic" pitchFamily="2" charset="-78"/>
              </a:rPr>
              <a:t> </a:t>
            </a:r>
            <a:r>
              <a:rPr lang="en-US" sz="2000" dirty="0" err="1">
                <a:cs typeface="Traditional Arabic" pitchFamily="2" charset="-78"/>
              </a:rPr>
              <a:t>sukar</a:t>
            </a:r>
            <a:r>
              <a:rPr lang="en-US" sz="2000" dirty="0">
                <a:cs typeface="Traditional Arabic" pitchFamily="2" charset="-78"/>
              </a:rPr>
              <a:t> </a:t>
            </a:r>
            <a:r>
              <a:rPr lang="en-US" sz="2000" dirty="0" err="1">
                <a:cs typeface="Traditional Arabic" pitchFamily="2" charset="-78"/>
              </a:rPr>
              <a:t>dari</a:t>
            </a:r>
            <a:r>
              <a:rPr lang="en-US" sz="2000" dirty="0">
                <a:cs typeface="Traditional Arabic" pitchFamily="2" charset="-78"/>
              </a:rPr>
              <a:t> </a:t>
            </a:r>
            <a:r>
              <a:rPr lang="en-US" sz="2000" dirty="0" err="1">
                <a:cs typeface="Traditional Arabic" pitchFamily="2" charset="-78"/>
              </a:rPr>
              <a:t>tilawah</a:t>
            </a:r>
            <a:endParaRPr lang="en-US" sz="2000" dirty="0">
              <a:cs typeface="Traditional Arabic" pitchFamily="2" charset="-78"/>
            </a:endParaRPr>
          </a:p>
          <a:p>
            <a:pPr algn="l" rtl="0"/>
            <a:r>
              <a:rPr lang="en-US" sz="2000" dirty="0" err="1">
                <a:cs typeface="Traditional Arabic" pitchFamily="2" charset="-78"/>
              </a:rPr>
              <a:t>Mana</a:t>
            </a:r>
            <a:r>
              <a:rPr lang="en-US" sz="2000" dirty="0">
                <a:cs typeface="Traditional Arabic" pitchFamily="2" charset="-78"/>
              </a:rPr>
              <a:t> yang </a:t>
            </a:r>
            <a:r>
              <a:rPr lang="en-US" sz="2000" dirty="0" err="1">
                <a:cs typeface="Traditional Arabic" pitchFamily="2" charset="-78"/>
              </a:rPr>
              <a:t>lebih</a:t>
            </a:r>
            <a:r>
              <a:rPr lang="en-US" sz="2000" dirty="0">
                <a:cs typeface="Traditional Arabic" pitchFamily="2" charset="-78"/>
              </a:rPr>
              <a:t> </a:t>
            </a:r>
            <a:r>
              <a:rPr lang="en-US" sz="2000" dirty="0" err="1">
                <a:cs typeface="Traditional Arabic" pitchFamily="2" charset="-78"/>
              </a:rPr>
              <a:t>baik</a:t>
            </a:r>
            <a:r>
              <a:rPr lang="en-US" sz="2000" dirty="0">
                <a:cs typeface="Traditional Arabic" pitchFamily="2" charset="-78"/>
              </a:rPr>
              <a:t>, </a:t>
            </a:r>
            <a:r>
              <a:rPr lang="en-US" sz="2000" dirty="0" err="1">
                <a:cs typeface="Traditional Arabic" pitchFamily="2" charset="-78"/>
              </a:rPr>
              <a:t>tilawah</a:t>
            </a:r>
            <a:r>
              <a:rPr lang="en-US" sz="2000" dirty="0">
                <a:cs typeface="Traditional Arabic" pitchFamily="2" charset="-78"/>
              </a:rPr>
              <a:t> </a:t>
            </a:r>
            <a:r>
              <a:rPr lang="en-US" sz="2000" dirty="0" err="1">
                <a:cs typeface="Traditional Arabic" pitchFamily="2" charset="-78"/>
              </a:rPr>
              <a:t>banyak</a:t>
            </a:r>
            <a:r>
              <a:rPr lang="en-US" sz="2000" dirty="0">
                <a:cs typeface="Traditional Arabic" pitchFamily="2" charset="-78"/>
              </a:rPr>
              <a:t> </a:t>
            </a:r>
            <a:r>
              <a:rPr lang="en-US" sz="2000" dirty="0" err="1">
                <a:cs typeface="Traditional Arabic" pitchFamily="2" charset="-78"/>
              </a:rPr>
              <a:t>tapi</a:t>
            </a:r>
            <a:r>
              <a:rPr lang="en-US" sz="2000" dirty="0">
                <a:cs typeface="Traditional Arabic" pitchFamily="2" charset="-78"/>
              </a:rPr>
              <a:t> </a:t>
            </a:r>
            <a:r>
              <a:rPr lang="en-US" sz="2000" dirty="0" err="1">
                <a:cs typeface="Traditional Arabic" pitchFamily="2" charset="-78"/>
              </a:rPr>
              <a:t>tidak</a:t>
            </a:r>
            <a:r>
              <a:rPr lang="en-US" sz="2000" dirty="0">
                <a:cs typeface="Traditional Arabic" pitchFamily="2" charset="-78"/>
              </a:rPr>
              <a:t> </a:t>
            </a:r>
            <a:r>
              <a:rPr lang="en-US" sz="2000" dirty="0" err="1">
                <a:cs typeface="Traditional Arabic" pitchFamily="2" charset="-78"/>
              </a:rPr>
              <a:t>sempat</a:t>
            </a:r>
            <a:r>
              <a:rPr lang="en-US" sz="2000" dirty="0">
                <a:cs typeface="Traditional Arabic" pitchFamily="2" charset="-78"/>
              </a:rPr>
              <a:t> </a:t>
            </a:r>
            <a:r>
              <a:rPr lang="en-US" sz="2000" dirty="0" err="1">
                <a:cs typeface="Traditional Arabic" pitchFamily="2" charset="-78"/>
              </a:rPr>
              <a:t>baca</a:t>
            </a:r>
            <a:r>
              <a:rPr lang="en-US" sz="2000" dirty="0">
                <a:cs typeface="Traditional Arabic" pitchFamily="2" charset="-78"/>
              </a:rPr>
              <a:t> </a:t>
            </a:r>
            <a:r>
              <a:rPr lang="en-US" sz="2000" dirty="0" err="1">
                <a:cs typeface="Traditional Arabic" pitchFamily="2" charset="-78"/>
              </a:rPr>
              <a:t>tarjamah</a:t>
            </a:r>
            <a:r>
              <a:rPr lang="en-US" sz="2000" dirty="0">
                <a:cs typeface="Traditional Arabic" pitchFamily="2" charset="-78"/>
              </a:rPr>
              <a:t> </a:t>
            </a:r>
            <a:r>
              <a:rPr lang="en-US" sz="2000" dirty="0" err="1">
                <a:cs typeface="Traditional Arabic" pitchFamily="2" charset="-78"/>
              </a:rPr>
              <a:t>atau</a:t>
            </a:r>
            <a:r>
              <a:rPr lang="en-US" sz="2000" dirty="0">
                <a:cs typeface="Traditional Arabic" pitchFamily="2" charset="-78"/>
              </a:rPr>
              <a:t> </a:t>
            </a:r>
            <a:r>
              <a:rPr lang="en-US" sz="2000" dirty="0" err="1">
                <a:cs typeface="Traditional Arabic" pitchFamily="2" charset="-78"/>
              </a:rPr>
              <a:t>tilawah</a:t>
            </a:r>
            <a:r>
              <a:rPr lang="en-US" sz="2000" dirty="0">
                <a:cs typeface="Traditional Arabic" pitchFamily="2" charset="-78"/>
              </a:rPr>
              <a:t> </a:t>
            </a:r>
            <a:r>
              <a:rPr lang="en-US" sz="2000" dirty="0" err="1">
                <a:cs typeface="Traditional Arabic" pitchFamily="2" charset="-78"/>
              </a:rPr>
              <a:t>sedikit</a:t>
            </a:r>
            <a:r>
              <a:rPr lang="en-US" sz="2000" dirty="0">
                <a:cs typeface="Traditional Arabic" pitchFamily="2" charset="-78"/>
              </a:rPr>
              <a:t> </a:t>
            </a:r>
            <a:r>
              <a:rPr lang="en-US" sz="2000" dirty="0" err="1">
                <a:cs typeface="Traditional Arabic" pitchFamily="2" charset="-78"/>
              </a:rPr>
              <a:t>sambil</a:t>
            </a:r>
            <a:r>
              <a:rPr lang="en-US" sz="2000" dirty="0">
                <a:cs typeface="Traditional Arabic" pitchFamily="2" charset="-78"/>
              </a:rPr>
              <a:t> </a:t>
            </a:r>
            <a:r>
              <a:rPr lang="en-US" sz="2000" dirty="0" err="1">
                <a:cs typeface="Traditional Arabic" pitchFamily="2" charset="-78"/>
              </a:rPr>
              <a:t>membaca</a:t>
            </a:r>
            <a:r>
              <a:rPr lang="en-US" sz="2000" dirty="0">
                <a:cs typeface="Traditional Arabic" pitchFamily="2" charset="-78"/>
              </a:rPr>
              <a:t> </a:t>
            </a:r>
            <a:r>
              <a:rPr lang="en-US" sz="2000" dirty="0" err="1">
                <a:cs typeface="Traditional Arabic" pitchFamily="2" charset="-78"/>
              </a:rPr>
              <a:t>tarjamah</a:t>
            </a:r>
            <a:r>
              <a:rPr lang="en-US" sz="2000" dirty="0">
                <a:cs typeface="Traditional Arabic" pitchFamily="2" charset="-78"/>
              </a:rPr>
              <a:t>?</a:t>
            </a:r>
          </a:p>
          <a:p>
            <a:pPr algn="l" rtl="0"/>
            <a:r>
              <a:rPr lang="en-US" sz="2000" dirty="0" err="1">
                <a:cs typeface="Traditional Arabic" pitchFamily="2" charset="-78"/>
              </a:rPr>
              <a:t>Dua-duanya</a:t>
            </a:r>
            <a:r>
              <a:rPr lang="en-US" sz="2000" dirty="0">
                <a:cs typeface="Traditional Arabic" pitchFamily="2" charset="-78"/>
              </a:rPr>
              <a:t> </a:t>
            </a:r>
            <a:r>
              <a:rPr lang="en-US" sz="2000" dirty="0" err="1">
                <a:cs typeface="Traditional Arabic" pitchFamily="2" charset="-78"/>
              </a:rPr>
              <a:t>kurang</a:t>
            </a:r>
            <a:r>
              <a:rPr lang="en-US" sz="2000" dirty="0">
                <a:cs typeface="Traditional Arabic" pitchFamily="2" charset="-78"/>
              </a:rPr>
              <a:t> </a:t>
            </a:r>
            <a:r>
              <a:rPr lang="en-US" sz="2000" dirty="0" err="1">
                <a:cs typeface="Traditional Arabic" pitchFamily="2" charset="-78"/>
              </a:rPr>
              <a:t>baik</a:t>
            </a:r>
            <a:endParaRPr lang="en-US" sz="2000" dirty="0">
              <a:cs typeface="Traditional Arabic" pitchFamily="2" charset="-78"/>
            </a:endParaRPr>
          </a:p>
          <a:p>
            <a:pPr algn="l" rtl="0"/>
            <a:r>
              <a:rPr lang="en-US" sz="2000" dirty="0" err="1">
                <a:cs typeface="Traditional Arabic" pitchFamily="2" charset="-78"/>
              </a:rPr>
              <a:t>Idealnya</a:t>
            </a:r>
            <a:r>
              <a:rPr lang="en-US" sz="2000" dirty="0">
                <a:cs typeface="Traditional Arabic" pitchFamily="2" charset="-78"/>
              </a:rPr>
              <a:t>, </a:t>
            </a:r>
            <a:r>
              <a:rPr lang="en-US" sz="2000" dirty="0" err="1">
                <a:cs typeface="Traditional Arabic" pitchFamily="2" charset="-78"/>
              </a:rPr>
              <a:t>tilawah</a:t>
            </a:r>
            <a:r>
              <a:rPr lang="en-US" sz="2000" dirty="0">
                <a:cs typeface="Traditional Arabic" pitchFamily="2" charset="-78"/>
              </a:rPr>
              <a:t> </a:t>
            </a:r>
            <a:r>
              <a:rPr lang="en-US" sz="2000" dirty="0" err="1">
                <a:cs typeface="Traditional Arabic" pitchFamily="2" charset="-78"/>
              </a:rPr>
              <a:t>banyak</a:t>
            </a:r>
            <a:r>
              <a:rPr lang="en-US" sz="2000" dirty="0">
                <a:cs typeface="Traditional Arabic" pitchFamily="2" charset="-78"/>
              </a:rPr>
              <a:t> </a:t>
            </a:r>
            <a:r>
              <a:rPr lang="en-US" sz="2000" dirty="0" err="1">
                <a:cs typeface="Traditional Arabic" pitchFamily="2" charset="-78"/>
              </a:rPr>
              <a:t>sambil</a:t>
            </a:r>
            <a:r>
              <a:rPr lang="en-US" sz="2000" dirty="0">
                <a:cs typeface="Traditional Arabic" pitchFamily="2" charset="-78"/>
              </a:rPr>
              <a:t> </a:t>
            </a:r>
            <a:r>
              <a:rPr lang="en-US" sz="2000" dirty="0" err="1">
                <a:cs typeface="Traditional Arabic" pitchFamily="2" charset="-78"/>
              </a:rPr>
              <a:t>membaca</a:t>
            </a:r>
            <a:r>
              <a:rPr lang="en-US" sz="2000" dirty="0">
                <a:cs typeface="Traditional Arabic" pitchFamily="2" charset="-78"/>
              </a:rPr>
              <a:t> </a:t>
            </a:r>
            <a:r>
              <a:rPr lang="en-US" sz="2000" dirty="0" err="1">
                <a:cs typeface="Traditional Arabic" pitchFamily="2" charset="-78"/>
              </a:rPr>
              <a:t>tarjamah</a:t>
            </a:r>
            <a:endParaRPr lang="en-US" sz="2000" dirty="0">
              <a:cs typeface="Traditional Arabic" pitchFamily="2" charset="-78"/>
            </a:endParaRPr>
          </a:p>
          <a:p>
            <a:pPr algn="l" rtl="0"/>
            <a:r>
              <a:rPr lang="en-US" sz="2000" dirty="0" err="1">
                <a:cs typeface="Traditional Arabic" pitchFamily="2" charset="-78"/>
              </a:rPr>
              <a:t>Tapi</a:t>
            </a:r>
            <a:r>
              <a:rPr lang="en-US" sz="2000" dirty="0">
                <a:cs typeface="Traditional Arabic" pitchFamily="2" charset="-78"/>
              </a:rPr>
              <a:t> </a:t>
            </a:r>
            <a:r>
              <a:rPr lang="en-US" sz="2000" dirty="0" err="1">
                <a:cs typeface="Traditional Arabic" pitchFamily="2" charset="-78"/>
              </a:rPr>
              <a:t>keduanya</a:t>
            </a:r>
            <a:r>
              <a:rPr lang="en-US" sz="2000" dirty="0">
                <a:cs typeface="Traditional Arabic" pitchFamily="2" charset="-78"/>
              </a:rPr>
              <a:t> </a:t>
            </a:r>
            <a:r>
              <a:rPr lang="en-US" sz="2000" dirty="0" err="1">
                <a:cs typeface="Traditional Arabic" pitchFamily="2" charset="-78"/>
              </a:rPr>
              <a:t>tidak</a:t>
            </a:r>
            <a:r>
              <a:rPr lang="en-US" sz="2000" dirty="0">
                <a:cs typeface="Traditional Arabic" pitchFamily="2" charset="-78"/>
              </a:rPr>
              <a:t> </a:t>
            </a:r>
            <a:r>
              <a:rPr lang="en-US" sz="2000" dirty="0" err="1">
                <a:cs typeface="Traditional Arabic" pitchFamily="2" charset="-78"/>
              </a:rPr>
              <a:t>boleh</a:t>
            </a:r>
            <a:r>
              <a:rPr lang="en-US" sz="2000" dirty="0">
                <a:cs typeface="Traditional Arabic" pitchFamily="2" charset="-78"/>
              </a:rPr>
              <a:t> </a:t>
            </a:r>
            <a:r>
              <a:rPr lang="en-US" sz="2000" dirty="0" err="1">
                <a:cs typeface="Traditional Arabic" pitchFamily="2" charset="-78"/>
              </a:rPr>
              <a:t>dipertentangkan</a:t>
            </a:r>
            <a:endParaRPr lang="en-US" sz="2000" dirty="0">
              <a:cs typeface="Traditional Arabic" pitchFamily="2" charset="-78"/>
            </a:endParaRPr>
          </a:p>
          <a:p>
            <a:pPr algn="l" rtl="0"/>
            <a:r>
              <a:rPr lang="en-US" sz="2000" dirty="0" err="1">
                <a:cs typeface="Traditional Arabic" pitchFamily="2" charset="-78"/>
              </a:rPr>
              <a:t>Membaca</a:t>
            </a:r>
            <a:r>
              <a:rPr lang="en-US" sz="2000" dirty="0">
                <a:cs typeface="Traditional Arabic" pitchFamily="2" charset="-78"/>
              </a:rPr>
              <a:t> </a:t>
            </a:r>
            <a:r>
              <a:rPr lang="en-US" sz="2000" dirty="0" err="1">
                <a:cs typeface="Traditional Arabic" pitchFamily="2" charset="-78"/>
              </a:rPr>
              <a:t>tarjamah</a:t>
            </a:r>
            <a:r>
              <a:rPr lang="en-US" sz="2000" dirty="0">
                <a:cs typeface="Traditional Arabic" pitchFamily="2" charset="-78"/>
              </a:rPr>
              <a:t> </a:t>
            </a:r>
            <a:r>
              <a:rPr lang="en-US" sz="2000" dirty="0" err="1">
                <a:cs typeface="Traditional Arabic" pitchFamily="2" charset="-78"/>
              </a:rPr>
              <a:t>itu</a:t>
            </a:r>
            <a:r>
              <a:rPr lang="en-US" sz="2000" dirty="0">
                <a:cs typeface="Traditional Arabic" pitchFamily="2" charset="-78"/>
              </a:rPr>
              <a:t> </a:t>
            </a:r>
            <a:r>
              <a:rPr lang="en-US" sz="2000" dirty="0" err="1">
                <a:cs typeface="Traditional Arabic" pitchFamily="2" charset="-78"/>
              </a:rPr>
              <a:t>usaha</a:t>
            </a:r>
            <a:r>
              <a:rPr lang="en-US" sz="2000" dirty="0">
                <a:cs typeface="Traditional Arabic" pitchFamily="2" charset="-78"/>
              </a:rPr>
              <a:t> minimal </a:t>
            </a:r>
            <a:r>
              <a:rPr lang="en-US" sz="2000" dirty="0" err="1">
                <a:cs typeface="Traditional Arabic" pitchFamily="2" charset="-78"/>
              </a:rPr>
              <a:t>dalam</a:t>
            </a:r>
            <a:r>
              <a:rPr lang="en-US" sz="2000" dirty="0">
                <a:cs typeface="Traditional Arabic" pitchFamily="2" charset="-78"/>
              </a:rPr>
              <a:t> </a:t>
            </a:r>
            <a:r>
              <a:rPr lang="en-US" sz="2000" dirty="0" err="1">
                <a:cs typeface="Traditional Arabic" pitchFamily="2" charset="-78"/>
              </a:rPr>
              <a:t>memahami</a:t>
            </a:r>
            <a:r>
              <a:rPr lang="en-US" sz="2000" dirty="0">
                <a:cs typeface="Traditional Arabic" pitchFamily="2" charset="-78"/>
              </a:rPr>
              <a:t> al-Qur’an</a:t>
            </a:r>
          </a:p>
          <a:p>
            <a:pPr algn="l" rtl="0"/>
            <a:r>
              <a:rPr lang="en-US" sz="2000" dirty="0" err="1">
                <a:cs typeface="Traditional Arabic" pitchFamily="2" charset="-78"/>
              </a:rPr>
              <a:t>Sepatutnya</a:t>
            </a:r>
            <a:r>
              <a:rPr lang="en-US" sz="2000" dirty="0">
                <a:cs typeface="Traditional Arabic" pitchFamily="2" charset="-78"/>
              </a:rPr>
              <a:t> </a:t>
            </a:r>
            <a:r>
              <a:rPr lang="en-US" sz="2000" dirty="0" err="1">
                <a:cs typeface="Traditional Arabic" pitchFamily="2" charset="-78"/>
              </a:rPr>
              <a:t>dengan</a:t>
            </a:r>
            <a:r>
              <a:rPr lang="en-US" sz="2000" dirty="0">
                <a:cs typeface="Traditional Arabic" pitchFamily="2" charset="-78"/>
              </a:rPr>
              <a:t> </a:t>
            </a:r>
            <a:r>
              <a:rPr lang="en-US" sz="2000" dirty="0" err="1">
                <a:cs typeface="Traditional Arabic" pitchFamily="2" charset="-78"/>
              </a:rPr>
              <a:t>membaca</a:t>
            </a:r>
            <a:r>
              <a:rPr lang="en-US" sz="2000" dirty="0">
                <a:cs typeface="Traditional Arabic" pitchFamily="2" charset="-78"/>
              </a:rPr>
              <a:t> </a:t>
            </a:r>
            <a:r>
              <a:rPr lang="en-US" sz="2000" dirty="0" err="1">
                <a:cs typeface="Traditional Arabic" pitchFamily="2" charset="-78"/>
              </a:rPr>
              <a:t>tafsir</a:t>
            </a:r>
            <a:r>
              <a:rPr lang="en-US" sz="2000" dirty="0">
                <a:cs typeface="Traditional Arabic" pitchFamily="2" charset="-78"/>
              </a:rPr>
              <a:t> (</a:t>
            </a:r>
            <a:r>
              <a:rPr lang="en-US" sz="2000" dirty="0" err="1">
                <a:cs typeface="Traditional Arabic" pitchFamily="2" charset="-78"/>
              </a:rPr>
              <a:t>anjuran</a:t>
            </a:r>
            <a:r>
              <a:rPr lang="en-US" sz="2000" dirty="0">
                <a:cs typeface="Traditional Arabic" pitchFamily="2" charset="-78"/>
              </a:rPr>
              <a:t>: </a:t>
            </a:r>
            <a:r>
              <a:rPr lang="en-US" sz="2000" dirty="0" err="1">
                <a:cs typeface="Traditional Arabic" pitchFamily="2" charset="-78"/>
              </a:rPr>
              <a:t>Tafsir</a:t>
            </a:r>
            <a:r>
              <a:rPr lang="en-US" sz="2000" dirty="0">
                <a:cs typeface="Traditional Arabic" pitchFamily="2" charset="-78"/>
              </a:rPr>
              <a:t> </a:t>
            </a:r>
            <a:r>
              <a:rPr lang="en-US" sz="2000" dirty="0" err="1">
                <a:cs typeface="Traditional Arabic" pitchFamily="2" charset="-78"/>
              </a:rPr>
              <a:t>Ibnu</a:t>
            </a:r>
            <a:r>
              <a:rPr lang="en-US" sz="2000" dirty="0">
                <a:cs typeface="Traditional Arabic" pitchFamily="2" charset="-78"/>
              </a:rPr>
              <a:t> </a:t>
            </a:r>
            <a:r>
              <a:rPr lang="en-US" sz="2000" dirty="0" err="1">
                <a:cs typeface="Traditional Arabic" pitchFamily="2" charset="-78"/>
              </a:rPr>
              <a:t>Katsir</a:t>
            </a:r>
            <a:r>
              <a:rPr lang="en-US" sz="2000" dirty="0">
                <a:cs typeface="Traditional Arabic" pitchFamily="2" charset="-78"/>
              </a:rPr>
              <a:t>)</a:t>
            </a:r>
          </a:p>
          <a:p>
            <a:pPr algn="l" rtl="0"/>
            <a:r>
              <a:rPr lang="en-US" sz="2000" dirty="0">
                <a:cs typeface="Traditional Arabic" pitchFamily="2" charset="-78"/>
              </a:rPr>
              <a:t>38:29 </a:t>
            </a:r>
            <a:r>
              <a:rPr lang="ar-SA" sz="2000" b="1" dirty="0">
                <a:solidFill>
                  <a:schemeClr val="tx1"/>
                </a:solidFill>
                <a:cs typeface="Traditional Arabic" pitchFamily="2" charset="-78"/>
              </a:rPr>
              <a:t>كِتَابٌ أَنْزَلْنَاهُ إِلَيْكَ مُبَارَكٌ </a:t>
            </a:r>
            <a:r>
              <a:rPr lang="ar-SA" sz="2000" b="1" u="sng" dirty="0">
                <a:solidFill>
                  <a:schemeClr val="tx1"/>
                </a:solidFill>
                <a:cs typeface="Traditional Arabic" pitchFamily="2" charset="-78"/>
              </a:rPr>
              <a:t>لِيَدَّبَّرُوا آَيَاتِهِ </a:t>
            </a:r>
            <a:r>
              <a:rPr lang="ar-SA" sz="2000" b="1" dirty="0">
                <a:solidFill>
                  <a:schemeClr val="tx1"/>
                </a:solidFill>
                <a:cs typeface="Traditional Arabic" pitchFamily="2" charset="-78"/>
              </a:rPr>
              <a:t>وَلِيَتَذَكَّرَ أُولُو الْأَلْبَابِ</a:t>
            </a:r>
            <a:r>
              <a:rPr lang="en-US" sz="2000" b="1" dirty="0">
                <a:solidFill>
                  <a:schemeClr val="tx1"/>
                </a:solidFill>
                <a:cs typeface="Traditional Arabic" pitchFamily="2" charset="-78"/>
              </a:rPr>
              <a:t> </a:t>
            </a:r>
            <a:r>
              <a:rPr lang="en-US" sz="2000" b="1" dirty="0">
                <a:solidFill>
                  <a:schemeClr val="tx1"/>
                </a:solidFill>
                <a:cs typeface="Traditional Arabic" pitchFamily="2" charset="-78"/>
                <a:sym typeface="Wingdings" pitchFamily="2" charset="2"/>
              </a:rPr>
              <a:t> agar </a:t>
            </a:r>
            <a:r>
              <a:rPr lang="en-US" sz="2000" b="1" dirty="0" err="1">
                <a:solidFill>
                  <a:schemeClr val="tx1"/>
                </a:solidFill>
                <a:cs typeface="Traditional Arabic" pitchFamily="2" charset="-78"/>
                <a:sym typeface="Wingdings" pitchFamily="2" charset="2"/>
              </a:rPr>
              <a:t>mentadabburi</a:t>
            </a:r>
            <a:r>
              <a:rPr lang="en-US" sz="2000" b="1" dirty="0">
                <a:solidFill>
                  <a:schemeClr val="tx1"/>
                </a:solidFill>
                <a:cs typeface="Traditional Arabic" pitchFamily="2" charset="-78"/>
                <a:sym typeface="Wingdings" pitchFamily="2" charset="2"/>
              </a:rPr>
              <a:t> </a:t>
            </a:r>
            <a:r>
              <a:rPr lang="en-US" sz="2000" b="1" dirty="0" err="1">
                <a:solidFill>
                  <a:schemeClr val="tx1"/>
                </a:solidFill>
                <a:cs typeface="Traditional Arabic" pitchFamily="2" charset="-78"/>
                <a:sym typeface="Wingdings" pitchFamily="2" charset="2"/>
              </a:rPr>
              <a:t>ayat-ayatnya</a:t>
            </a:r>
            <a:endParaRPr lang="en-US" sz="2000" b="1" dirty="0">
              <a:solidFill>
                <a:schemeClr val="tx1"/>
              </a:solidFill>
              <a:cs typeface="Traditional Arabic" pitchFamily="2" charset="-78"/>
              <a:sym typeface="Wingdings" pitchFamily="2" charset="2"/>
            </a:endParaRPr>
          </a:p>
          <a:p>
            <a:pPr algn="l" rtl="0"/>
            <a:r>
              <a:rPr lang="en-US" sz="2000" dirty="0">
                <a:cs typeface="Traditional Arabic" pitchFamily="2" charset="-78"/>
                <a:sym typeface="Wingdings" pitchFamily="2" charset="2"/>
              </a:rPr>
              <a:t>47:24</a:t>
            </a:r>
            <a:r>
              <a:rPr lang="en-US" sz="2000" b="1" dirty="0">
                <a:cs typeface="Traditional Arabic" pitchFamily="2" charset="-78"/>
                <a:sym typeface="Wingdings" pitchFamily="2" charset="2"/>
              </a:rPr>
              <a:t> </a:t>
            </a:r>
            <a:r>
              <a:rPr lang="ar-SA" sz="2000" b="1" dirty="0">
                <a:solidFill>
                  <a:schemeClr val="tx1"/>
                </a:solidFill>
                <a:cs typeface="Traditional Arabic" pitchFamily="2" charset="-78"/>
              </a:rPr>
              <a:t>أَفَلَا يَتَدَبَّرُونَ الْقُرْآَنَ أَمْ عَلَى قُلُوبٍ أَقْفَالُهَا</a:t>
            </a:r>
            <a:r>
              <a:rPr lang="en-US" sz="2000" b="1" dirty="0">
                <a:solidFill>
                  <a:schemeClr val="tx1"/>
                </a:solidFill>
                <a:cs typeface="Traditional Arabic" pitchFamily="2" charset="-78"/>
              </a:rPr>
              <a:t> </a:t>
            </a:r>
            <a:r>
              <a:rPr lang="en-US" sz="2000" b="1" dirty="0">
                <a:solidFill>
                  <a:schemeClr val="tx1"/>
                </a:solidFill>
                <a:cs typeface="Traditional Arabic" pitchFamily="2" charset="-78"/>
                <a:sym typeface="Wingdings" pitchFamily="2" charset="2"/>
              </a:rPr>
              <a:t> </a:t>
            </a:r>
            <a:r>
              <a:rPr lang="en-US" sz="2000" b="1" dirty="0" err="1">
                <a:solidFill>
                  <a:schemeClr val="tx1"/>
                </a:solidFill>
                <a:cs typeface="Traditional Arabic" pitchFamily="2" charset="-78"/>
                <a:sym typeface="Wingdings" pitchFamily="2" charset="2"/>
              </a:rPr>
              <a:t>tidak</a:t>
            </a:r>
            <a:r>
              <a:rPr lang="en-US" sz="2000" b="1" dirty="0">
                <a:solidFill>
                  <a:schemeClr val="tx1"/>
                </a:solidFill>
                <a:cs typeface="Traditional Arabic" pitchFamily="2" charset="-78"/>
                <a:sym typeface="Wingdings" pitchFamily="2" charset="2"/>
              </a:rPr>
              <a:t> </a:t>
            </a:r>
            <a:r>
              <a:rPr lang="en-US" sz="2000" b="1" dirty="0" err="1">
                <a:solidFill>
                  <a:schemeClr val="tx1"/>
                </a:solidFill>
                <a:cs typeface="Traditional Arabic" pitchFamily="2" charset="-78"/>
                <a:sym typeface="Wingdings" pitchFamily="2" charset="2"/>
              </a:rPr>
              <a:t>tadabbur</a:t>
            </a:r>
            <a:r>
              <a:rPr lang="en-US" sz="2000" b="1" dirty="0">
                <a:solidFill>
                  <a:schemeClr val="tx1"/>
                </a:solidFill>
                <a:cs typeface="Traditional Arabic" pitchFamily="2" charset="-78"/>
                <a:sym typeface="Wingdings" pitchFamily="2" charset="2"/>
              </a:rPr>
              <a:t> </a:t>
            </a:r>
            <a:r>
              <a:rPr lang="en-US" sz="2000" b="1" dirty="0" err="1">
                <a:solidFill>
                  <a:schemeClr val="tx1"/>
                </a:solidFill>
                <a:cs typeface="Traditional Arabic" pitchFamily="2" charset="-78"/>
                <a:sym typeface="Wingdings" pitchFamily="2" charset="2"/>
              </a:rPr>
              <a:t>apa</a:t>
            </a:r>
            <a:r>
              <a:rPr lang="en-US" sz="2000" b="1" dirty="0">
                <a:solidFill>
                  <a:schemeClr val="tx1"/>
                </a:solidFill>
                <a:cs typeface="Traditional Arabic" pitchFamily="2" charset="-78"/>
                <a:sym typeface="Wingdings" pitchFamily="2" charset="2"/>
              </a:rPr>
              <a:t> </a:t>
            </a:r>
            <a:r>
              <a:rPr lang="en-US" sz="2000" b="1" dirty="0" err="1">
                <a:solidFill>
                  <a:schemeClr val="tx1"/>
                </a:solidFill>
                <a:cs typeface="Traditional Arabic" pitchFamily="2" charset="-78"/>
                <a:sym typeface="Wingdings" pitchFamily="2" charset="2"/>
              </a:rPr>
              <a:t>karena</a:t>
            </a:r>
            <a:r>
              <a:rPr lang="en-US" sz="2000" b="1" dirty="0">
                <a:solidFill>
                  <a:schemeClr val="tx1"/>
                </a:solidFill>
                <a:cs typeface="Traditional Arabic" pitchFamily="2" charset="-78"/>
                <a:sym typeface="Wingdings" pitchFamily="2" charset="2"/>
              </a:rPr>
              <a:t> </a:t>
            </a:r>
            <a:r>
              <a:rPr lang="en-US" sz="2000" b="1" dirty="0" err="1">
                <a:solidFill>
                  <a:schemeClr val="tx1"/>
                </a:solidFill>
                <a:cs typeface="Traditional Arabic" pitchFamily="2" charset="-78"/>
                <a:sym typeface="Wingdings" pitchFamily="2" charset="2"/>
              </a:rPr>
              <a:t>hatinya</a:t>
            </a:r>
            <a:r>
              <a:rPr lang="en-US" sz="2000" b="1" dirty="0">
                <a:solidFill>
                  <a:schemeClr val="tx1"/>
                </a:solidFill>
                <a:cs typeface="Traditional Arabic" pitchFamily="2" charset="-78"/>
                <a:sym typeface="Wingdings" pitchFamily="2" charset="2"/>
              </a:rPr>
              <a:t> </a:t>
            </a:r>
            <a:r>
              <a:rPr lang="en-US" sz="2000" b="1" dirty="0" err="1">
                <a:solidFill>
                  <a:schemeClr val="tx1"/>
                </a:solidFill>
                <a:cs typeface="Traditional Arabic" pitchFamily="2" charset="-78"/>
                <a:sym typeface="Wingdings" pitchFamily="2" charset="2"/>
              </a:rPr>
              <a:t>tertutup</a:t>
            </a:r>
            <a:r>
              <a:rPr lang="en-US" sz="2000" b="1" dirty="0">
                <a:solidFill>
                  <a:schemeClr val="tx1"/>
                </a:solidFill>
                <a:cs typeface="Traditional Arabic" pitchFamily="2" charset="-78"/>
                <a:sym typeface="Wingdings" pitchFamily="2" charset="2"/>
              </a:rPr>
              <a:t>?</a:t>
            </a:r>
          </a:p>
          <a:p>
            <a:pPr algn="l" rtl="0"/>
            <a:r>
              <a:rPr lang="en-US" sz="2000" b="1" dirty="0">
                <a:cs typeface="Traditional Arabic" pitchFamily="2" charset="-78"/>
                <a:sym typeface="Wingdings" pitchFamily="2" charset="2"/>
              </a:rPr>
              <a:t>4:82 </a:t>
            </a:r>
            <a:r>
              <a:rPr lang="ar-SA" sz="2000" b="1" dirty="0">
                <a:solidFill>
                  <a:schemeClr val="tx1"/>
                </a:solidFill>
                <a:cs typeface="Traditional Arabic" pitchFamily="2" charset="-78"/>
              </a:rPr>
              <a:t>أَفَلَا يَتَدَبَّرُونَ الْقُرْآَنَ وَلَوْ كَانَ مِنْ عِنْدِ غَيْرِ اللَّهِ لَوَجَدُوا فِيهِ اخْتِلَافًا كَثِيرًا</a:t>
            </a:r>
            <a:endParaRPr lang="en-US" sz="2000" dirty="0">
              <a:cs typeface="Traditional Arabic" pitchFamily="2" charset="-78"/>
            </a:endParaRPr>
          </a:p>
        </p:txBody>
      </p:sp>
    </p:spTree>
    <p:extLst>
      <p:ext uri="{BB962C8B-B14F-4D97-AF65-F5344CB8AC3E}">
        <p14:creationId xmlns:p14="http://schemas.microsoft.com/office/powerpoint/2010/main" val="627919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Indikator</a:t>
            </a:r>
            <a:r>
              <a:rPr lang="en-US" dirty="0"/>
              <a:t> 3: </a:t>
            </a:r>
            <a:r>
              <a:rPr lang="en-US" dirty="0" err="1"/>
              <a:t>Menerapkan</a:t>
            </a:r>
            <a:endParaRPr lang="en-US" dirty="0"/>
          </a:p>
        </p:txBody>
      </p:sp>
      <p:sp>
        <p:nvSpPr>
          <p:cNvPr id="3" name="Content Placeholder 2"/>
          <p:cNvSpPr>
            <a:spLocks noGrp="1"/>
          </p:cNvSpPr>
          <p:nvPr>
            <p:ph idx="1"/>
          </p:nvPr>
        </p:nvSpPr>
        <p:spPr/>
        <p:txBody>
          <a:bodyPr>
            <a:normAutofit/>
          </a:bodyPr>
          <a:lstStyle/>
          <a:p>
            <a:pPr algn="l" rtl="0"/>
            <a:r>
              <a:rPr lang="en-US" sz="2800" dirty="0" err="1">
                <a:cs typeface="Traditional Arabic" pitchFamily="2" charset="-78"/>
              </a:rPr>
              <a:t>Ini</a:t>
            </a:r>
            <a:r>
              <a:rPr lang="en-US" sz="2800" dirty="0">
                <a:cs typeface="Traditional Arabic" pitchFamily="2" charset="-78"/>
              </a:rPr>
              <a:t> </a:t>
            </a:r>
            <a:r>
              <a:rPr lang="en-US" sz="2800" dirty="0" err="1">
                <a:cs typeface="Traditional Arabic" pitchFamily="2" charset="-78"/>
              </a:rPr>
              <a:t>lebih</a:t>
            </a:r>
            <a:r>
              <a:rPr lang="en-US" sz="2800" dirty="0">
                <a:cs typeface="Traditional Arabic" pitchFamily="2" charset="-78"/>
              </a:rPr>
              <a:t> </a:t>
            </a:r>
            <a:r>
              <a:rPr lang="en-US" sz="2800" dirty="0" err="1">
                <a:cs typeface="Traditional Arabic" pitchFamily="2" charset="-78"/>
              </a:rPr>
              <a:t>sukar</a:t>
            </a:r>
            <a:r>
              <a:rPr lang="en-US" sz="2800" dirty="0">
                <a:cs typeface="Traditional Arabic" pitchFamily="2" charset="-78"/>
              </a:rPr>
              <a:t> </a:t>
            </a:r>
            <a:r>
              <a:rPr lang="en-US" sz="2800" dirty="0" err="1">
                <a:cs typeface="Traditional Arabic" pitchFamily="2" charset="-78"/>
              </a:rPr>
              <a:t>lagi</a:t>
            </a:r>
            <a:endParaRPr lang="en-US" sz="2800" dirty="0">
              <a:cs typeface="Traditional Arabic" pitchFamily="2" charset="-78"/>
            </a:endParaRPr>
          </a:p>
          <a:p>
            <a:pPr algn="l" rtl="0"/>
            <a:r>
              <a:rPr lang="en-US" sz="2800" dirty="0" err="1">
                <a:cs typeface="Traditional Arabic" pitchFamily="2" charset="-78"/>
              </a:rPr>
              <a:t>Tapi</a:t>
            </a:r>
            <a:r>
              <a:rPr lang="en-US" sz="2800" dirty="0">
                <a:cs typeface="Traditional Arabic" pitchFamily="2" charset="-78"/>
              </a:rPr>
              <a:t> </a:t>
            </a:r>
            <a:r>
              <a:rPr lang="en-US" sz="2800" dirty="0" err="1">
                <a:cs typeface="Traditional Arabic" pitchFamily="2" charset="-78"/>
              </a:rPr>
              <a:t>ini</a:t>
            </a:r>
            <a:r>
              <a:rPr lang="en-US" sz="2800" dirty="0">
                <a:cs typeface="Traditional Arabic" pitchFamily="2" charset="-78"/>
              </a:rPr>
              <a:t> </a:t>
            </a:r>
            <a:r>
              <a:rPr lang="en-US" sz="2800" dirty="0" err="1">
                <a:cs typeface="Traditional Arabic" pitchFamily="2" charset="-78"/>
              </a:rPr>
              <a:t>tidak</a:t>
            </a:r>
            <a:r>
              <a:rPr lang="en-US" sz="2800" dirty="0">
                <a:cs typeface="Traditional Arabic" pitchFamily="2" charset="-78"/>
              </a:rPr>
              <a:t> </a:t>
            </a:r>
            <a:r>
              <a:rPr lang="en-US" sz="2800" dirty="0" err="1">
                <a:cs typeface="Traditional Arabic" pitchFamily="2" charset="-78"/>
              </a:rPr>
              <a:t>akan</a:t>
            </a:r>
            <a:r>
              <a:rPr lang="en-US" sz="2800" dirty="0">
                <a:cs typeface="Traditional Arabic" pitchFamily="2" charset="-78"/>
              </a:rPr>
              <a:t> </a:t>
            </a:r>
            <a:r>
              <a:rPr lang="en-US" sz="2800" dirty="0" err="1">
                <a:cs typeface="Traditional Arabic" pitchFamily="2" charset="-78"/>
              </a:rPr>
              <a:t>dapat</a:t>
            </a:r>
            <a:r>
              <a:rPr lang="en-US" sz="2800" dirty="0">
                <a:cs typeface="Traditional Arabic" pitchFamily="2" charset="-78"/>
              </a:rPr>
              <a:t> </a:t>
            </a:r>
            <a:r>
              <a:rPr lang="en-US" sz="2800" dirty="0" err="1">
                <a:cs typeface="Traditional Arabic" pitchFamily="2" charset="-78"/>
              </a:rPr>
              <a:t>kecuali</a:t>
            </a:r>
            <a:r>
              <a:rPr lang="en-US" sz="2800" dirty="0">
                <a:cs typeface="Traditional Arabic" pitchFamily="2" charset="-78"/>
              </a:rPr>
              <a:t> </a:t>
            </a:r>
            <a:r>
              <a:rPr lang="en-US" sz="2800" dirty="0" err="1">
                <a:cs typeface="Traditional Arabic" pitchFamily="2" charset="-78"/>
              </a:rPr>
              <a:t>memahaminya</a:t>
            </a:r>
            <a:endParaRPr lang="en-US" sz="2800" dirty="0">
              <a:cs typeface="Traditional Arabic" pitchFamily="2" charset="-78"/>
            </a:endParaRPr>
          </a:p>
          <a:p>
            <a:pPr algn="l" rtl="0"/>
            <a:r>
              <a:rPr lang="en-US" sz="2800" dirty="0" err="1">
                <a:cs typeface="Traditional Arabic" pitchFamily="2" charset="-78"/>
              </a:rPr>
              <a:t>Ibnu</a:t>
            </a:r>
            <a:r>
              <a:rPr lang="en-US" sz="2800" dirty="0">
                <a:cs typeface="Traditional Arabic" pitchFamily="2" charset="-78"/>
              </a:rPr>
              <a:t> </a:t>
            </a:r>
            <a:r>
              <a:rPr lang="en-US" sz="2800" dirty="0" err="1">
                <a:cs typeface="Traditional Arabic" pitchFamily="2" charset="-78"/>
              </a:rPr>
              <a:t>Mas’ud</a:t>
            </a:r>
            <a:r>
              <a:rPr lang="en-US" sz="2800" dirty="0">
                <a:cs typeface="Traditional Arabic" pitchFamily="2" charset="-78"/>
              </a:rPr>
              <a:t> </a:t>
            </a:r>
            <a:r>
              <a:rPr lang="en-US" sz="2800" dirty="0" err="1">
                <a:cs typeface="Traditional Arabic" pitchFamily="2" charset="-78"/>
              </a:rPr>
              <a:t>menggunakan</a:t>
            </a:r>
            <a:r>
              <a:rPr lang="en-US" sz="2800" dirty="0">
                <a:cs typeface="Traditional Arabic" pitchFamily="2" charset="-78"/>
              </a:rPr>
              <a:t> </a:t>
            </a:r>
            <a:r>
              <a:rPr lang="en-US" sz="2800" dirty="0" err="1">
                <a:cs typeface="Traditional Arabic" pitchFamily="2" charset="-78"/>
              </a:rPr>
              <a:t>cara</a:t>
            </a:r>
            <a:r>
              <a:rPr lang="en-US" sz="2800" dirty="0">
                <a:cs typeface="Traditional Arabic" pitchFamily="2" charset="-78"/>
              </a:rPr>
              <a:t> 10 </a:t>
            </a:r>
            <a:r>
              <a:rPr lang="en-US" sz="2800" dirty="0" err="1">
                <a:cs typeface="Traditional Arabic" pitchFamily="2" charset="-78"/>
              </a:rPr>
              <a:t>ayat</a:t>
            </a:r>
            <a:r>
              <a:rPr lang="en-US" sz="2800" dirty="0">
                <a:cs typeface="Traditional Arabic" pitchFamily="2" charset="-78"/>
              </a:rPr>
              <a:t> </a:t>
            </a:r>
            <a:r>
              <a:rPr lang="en-US" sz="2800" dirty="0" err="1">
                <a:cs typeface="Traditional Arabic" pitchFamily="2" charset="-78"/>
              </a:rPr>
              <a:t>demi</a:t>
            </a:r>
            <a:r>
              <a:rPr lang="en-US" sz="2800" dirty="0">
                <a:cs typeface="Traditional Arabic" pitchFamily="2" charset="-78"/>
              </a:rPr>
              <a:t> 10 </a:t>
            </a:r>
            <a:r>
              <a:rPr lang="en-US" sz="2800" dirty="0" err="1">
                <a:cs typeface="Traditional Arabic" pitchFamily="2" charset="-78"/>
              </a:rPr>
              <a:t>ayat</a:t>
            </a:r>
            <a:endParaRPr lang="en-US" sz="2800" dirty="0">
              <a:cs typeface="Traditional Arabic" pitchFamily="2" charset="-78"/>
            </a:endParaRPr>
          </a:p>
          <a:p>
            <a:pPr algn="l" rtl="0"/>
            <a:r>
              <a:rPr lang="en-US" sz="2800" dirty="0" err="1">
                <a:cs typeface="Traditional Arabic" pitchFamily="2" charset="-78"/>
              </a:rPr>
              <a:t>Sayyid</a:t>
            </a:r>
            <a:r>
              <a:rPr lang="en-US" sz="2800" dirty="0">
                <a:cs typeface="Traditional Arabic" pitchFamily="2" charset="-78"/>
              </a:rPr>
              <a:t> </a:t>
            </a:r>
            <a:r>
              <a:rPr lang="en-US" sz="2800" dirty="0" err="1">
                <a:cs typeface="Traditional Arabic" pitchFamily="2" charset="-78"/>
              </a:rPr>
              <a:t>Quthb</a:t>
            </a:r>
            <a:r>
              <a:rPr lang="en-US" sz="2800" dirty="0">
                <a:cs typeface="Traditional Arabic" pitchFamily="2" charset="-78"/>
              </a:rPr>
              <a:t>: </a:t>
            </a:r>
            <a:r>
              <a:rPr lang="ar-SA" sz="2800" dirty="0">
                <a:cs typeface="Traditional Arabic" pitchFamily="2" charset="-78"/>
              </a:rPr>
              <a:t>اَلتَّلَقِّي لِلتَّنْفِيْذِ </a:t>
            </a:r>
            <a:r>
              <a:rPr lang="en-US" sz="2800" dirty="0">
                <a:cs typeface="Traditional Arabic" pitchFamily="2" charset="-78"/>
              </a:rPr>
              <a:t> (</a:t>
            </a:r>
            <a:r>
              <a:rPr lang="en-US" sz="2800" dirty="0" err="1">
                <a:cs typeface="Traditional Arabic" pitchFamily="2" charset="-78"/>
              </a:rPr>
              <a:t>disampaikan</a:t>
            </a:r>
            <a:r>
              <a:rPr lang="en-US" sz="2800" dirty="0">
                <a:cs typeface="Traditional Arabic" pitchFamily="2" charset="-78"/>
              </a:rPr>
              <a:t> </a:t>
            </a:r>
            <a:r>
              <a:rPr lang="en-US" sz="2800" dirty="0" err="1">
                <a:cs typeface="Traditional Arabic" pitchFamily="2" charset="-78"/>
              </a:rPr>
              <a:t>untuk</a:t>
            </a:r>
            <a:r>
              <a:rPr lang="en-US" sz="2800" dirty="0">
                <a:cs typeface="Traditional Arabic" pitchFamily="2" charset="-78"/>
              </a:rPr>
              <a:t> </a:t>
            </a:r>
            <a:r>
              <a:rPr lang="en-US" sz="2800" dirty="0" err="1">
                <a:cs typeface="Traditional Arabic" pitchFamily="2" charset="-78"/>
              </a:rPr>
              <a:t>dilaksanakan</a:t>
            </a:r>
            <a:r>
              <a:rPr lang="en-US" sz="2800" dirty="0">
                <a:cs typeface="Traditional Arabic" pitchFamily="2" charset="-78"/>
              </a:rPr>
              <a:t>)</a:t>
            </a:r>
          </a:p>
        </p:txBody>
      </p:sp>
    </p:spTree>
    <p:extLst>
      <p:ext uri="{BB962C8B-B14F-4D97-AF65-F5344CB8AC3E}">
        <p14:creationId xmlns:p14="http://schemas.microsoft.com/office/powerpoint/2010/main" val="1836579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Tugas</a:t>
            </a:r>
            <a:r>
              <a:rPr lang="en-US" dirty="0" smtClean="0"/>
              <a:t> </a:t>
            </a:r>
            <a:r>
              <a:rPr lang="en-US" dirty="0" err="1" smtClean="0"/>
              <a:t>mandiri</a:t>
            </a:r>
            <a:endParaRPr lang="en-US" dirty="0"/>
          </a:p>
        </p:txBody>
      </p:sp>
      <p:sp>
        <p:nvSpPr>
          <p:cNvPr id="3" name="Content Placeholder 2"/>
          <p:cNvSpPr>
            <a:spLocks noGrp="1"/>
          </p:cNvSpPr>
          <p:nvPr>
            <p:ph idx="1"/>
          </p:nvPr>
        </p:nvSpPr>
        <p:spPr/>
        <p:txBody>
          <a:bodyPr>
            <a:normAutofit/>
          </a:bodyPr>
          <a:lstStyle/>
          <a:p>
            <a:r>
              <a:rPr lang="en-US" sz="3600" dirty="0" err="1" smtClean="0"/>
              <a:t>Carilah</a:t>
            </a:r>
            <a:r>
              <a:rPr lang="en-US" sz="3600" dirty="0" smtClean="0"/>
              <a:t> </a:t>
            </a:r>
            <a:r>
              <a:rPr lang="en-US" sz="3600" dirty="0" err="1" smtClean="0"/>
              <a:t>nama</a:t>
            </a:r>
            <a:r>
              <a:rPr lang="en-US" sz="3600" dirty="0" smtClean="0"/>
              <a:t> lain </a:t>
            </a:r>
            <a:r>
              <a:rPr lang="en-US" sz="3600" dirty="0" err="1" smtClean="0"/>
              <a:t>Alquran</a:t>
            </a:r>
            <a:r>
              <a:rPr lang="en-US" sz="3600" dirty="0" smtClean="0"/>
              <a:t> </a:t>
            </a:r>
            <a:r>
              <a:rPr lang="en-US" sz="3600" dirty="0" err="1" smtClean="0"/>
              <a:t>didalam</a:t>
            </a:r>
            <a:r>
              <a:rPr lang="en-US" sz="3600" dirty="0" smtClean="0"/>
              <a:t> literature yang </a:t>
            </a:r>
            <a:r>
              <a:rPr lang="en-US" sz="3600" dirty="0" err="1" smtClean="0"/>
              <a:t>saudara</a:t>
            </a:r>
            <a:r>
              <a:rPr lang="en-US" sz="3600" dirty="0" smtClean="0"/>
              <a:t> </a:t>
            </a:r>
            <a:r>
              <a:rPr lang="en-US" sz="3600" dirty="0" err="1" smtClean="0"/>
              <a:t>miliki</a:t>
            </a:r>
            <a:endParaRPr lang="en-US" sz="3600" dirty="0"/>
          </a:p>
        </p:txBody>
      </p:sp>
    </p:spTree>
    <p:extLst>
      <p:ext uri="{BB962C8B-B14F-4D97-AF65-F5344CB8AC3E}">
        <p14:creationId xmlns:p14="http://schemas.microsoft.com/office/powerpoint/2010/main" val="17229721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Indikator</a:t>
            </a:r>
            <a:r>
              <a:rPr lang="en-US" dirty="0"/>
              <a:t> 4: </a:t>
            </a:r>
            <a:r>
              <a:rPr lang="en-US" dirty="0" err="1"/>
              <a:t>Menjaga</a:t>
            </a:r>
            <a:endParaRPr lang="en-US" dirty="0"/>
          </a:p>
        </p:txBody>
      </p:sp>
      <p:sp>
        <p:nvSpPr>
          <p:cNvPr id="3" name="Content Placeholder 2"/>
          <p:cNvSpPr>
            <a:spLocks noGrp="1"/>
          </p:cNvSpPr>
          <p:nvPr>
            <p:ph idx="1"/>
          </p:nvPr>
        </p:nvSpPr>
        <p:spPr/>
        <p:txBody>
          <a:bodyPr/>
          <a:lstStyle/>
          <a:p>
            <a:pPr algn="l" rtl="0"/>
            <a:r>
              <a:rPr lang="en-US" dirty="0" err="1">
                <a:cs typeface="Traditional Arabic" pitchFamily="2" charset="-78"/>
              </a:rPr>
              <a:t>Ini</a:t>
            </a:r>
            <a:r>
              <a:rPr lang="en-US" dirty="0">
                <a:cs typeface="Traditional Arabic" pitchFamily="2" charset="-78"/>
              </a:rPr>
              <a:t> </a:t>
            </a:r>
            <a:r>
              <a:rPr lang="en-US" dirty="0" err="1">
                <a:cs typeface="Traditional Arabic" pitchFamily="2" charset="-78"/>
              </a:rPr>
              <a:t>puncak</a:t>
            </a:r>
            <a:r>
              <a:rPr lang="en-US" dirty="0">
                <a:cs typeface="Traditional Arabic" pitchFamily="2" charset="-78"/>
              </a:rPr>
              <a:t> </a:t>
            </a:r>
            <a:r>
              <a:rPr lang="en-US" dirty="0" err="1">
                <a:cs typeface="Traditional Arabic" pitchFamily="2" charset="-78"/>
              </a:rPr>
              <a:t>hubungan</a:t>
            </a:r>
            <a:r>
              <a:rPr lang="en-US" dirty="0">
                <a:cs typeface="Traditional Arabic" pitchFamily="2" charset="-78"/>
              </a:rPr>
              <a:t> </a:t>
            </a:r>
            <a:r>
              <a:rPr lang="en-US" dirty="0" err="1">
                <a:cs typeface="Traditional Arabic" pitchFamily="2" charset="-78"/>
              </a:rPr>
              <a:t>erat</a:t>
            </a:r>
            <a:r>
              <a:rPr lang="en-US" dirty="0">
                <a:cs typeface="Traditional Arabic" pitchFamily="2" charset="-78"/>
              </a:rPr>
              <a:t> </a:t>
            </a:r>
            <a:r>
              <a:rPr lang="en-US" dirty="0" err="1">
                <a:cs typeface="Traditional Arabic" pitchFamily="2" charset="-78"/>
              </a:rPr>
              <a:t>kita</a:t>
            </a:r>
            <a:r>
              <a:rPr lang="en-US" dirty="0">
                <a:cs typeface="Traditional Arabic" pitchFamily="2" charset="-78"/>
              </a:rPr>
              <a:t> </a:t>
            </a:r>
            <a:r>
              <a:rPr lang="en-US" dirty="0" err="1">
                <a:cs typeface="Traditional Arabic" pitchFamily="2" charset="-78"/>
              </a:rPr>
              <a:t>dengan</a:t>
            </a:r>
            <a:r>
              <a:rPr lang="en-US" dirty="0">
                <a:cs typeface="Traditional Arabic" pitchFamily="2" charset="-78"/>
              </a:rPr>
              <a:t> al-Qur’an: </a:t>
            </a:r>
            <a:r>
              <a:rPr lang="en-US" dirty="0" err="1">
                <a:cs typeface="Traditional Arabic" pitchFamily="2" charset="-78"/>
              </a:rPr>
              <a:t>menjaga</a:t>
            </a:r>
            <a:r>
              <a:rPr lang="en-US" dirty="0">
                <a:cs typeface="Traditional Arabic" pitchFamily="2" charset="-78"/>
              </a:rPr>
              <a:t> </a:t>
            </a:r>
            <a:r>
              <a:rPr lang="en-US" dirty="0" err="1">
                <a:cs typeface="Traditional Arabic" pitchFamily="2" charset="-78"/>
              </a:rPr>
              <a:t>ketiganya</a:t>
            </a:r>
            <a:r>
              <a:rPr lang="en-US" dirty="0">
                <a:cs typeface="Traditional Arabic" pitchFamily="2" charset="-78"/>
              </a:rPr>
              <a:t> </a:t>
            </a:r>
            <a:r>
              <a:rPr lang="en-US" dirty="0" err="1">
                <a:cs typeface="Traditional Arabic" pitchFamily="2" charset="-78"/>
              </a:rPr>
              <a:t>dan</a:t>
            </a:r>
            <a:r>
              <a:rPr lang="en-US" dirty="0">
                <a:cs typeface="Traditional Arabic" pitchFamily="2" charset="-78"/>
              </a:rPr>
              <a:t> </a:t>
            </a:r>
            <a:r>
              <a:rPr lang="en-US" dirty="0" err="1">
                <a:cs typeface="Traditional Arabic" pitchFamily="2" charset="-78"/>
              </a:rPr>
              <a:t>menjaga</a:t>
            </a:r>
            <a:r>
              <a:rPr lang="en-US" dirty="0">
                <a:cs typeface="Traditional Arabic" pitchFamily="2" charset="-78"/>
              </a:rPr>
              <a:t> </a:t>
            </a:r>
            <a:r>
              <a:rPr lang="en-US" dirty="0" err="1">
                <a:cs typeface="Traditional Arabic" pitchFamily="2" charset="-78"/>
              </a:rPr>
              <a:t>dari</a:t>
            </a:r>
            <a:r>
              <a:rPr lang="en-US" dirty="0">
                <a:cs typeface="Traditional Arabic" pitchFamily="2" charset="-78"/>
              </a:rPr>
              <a:t> </a:t>
            </a:r>
            <a:r>
              <a:rPr lang="en-US" dirty="0" err="1">
                <a:cs typeface="Traditional Arabic" pitchFamily="2" charset="-78"/>
              </a:rPr>
              <a:t>penentangnya</a:t>
            </a:r>
            <a:endParaRPr lang="en-US" dirty="0">
              <a:cs typeface="Traditional Arabic" pitchFamily="2" charset="-78"/>
            </a:endParaRPr>
          </a:p>
          <a:p>
            <a:pPr algn="l" rtl="0"/>
            <a:r>
              <a:rPr lang="en-US" dirty="0">
                <a:cs typeface="Traditional Arabic" pitchFamily="2" charset="-78"/>
              </a:rPr>
              <a:t>15:9 </a:t>
            </a:r>
            <a:r>
              <a:rPr lang="ar-SA" b="1" dirty="0">
                <a:solidFill>
                  <a:schemeClr val="tx1"/>
                </a:solidFill>
                <a:cs typeface="Traditional Arabic" pitchFamily="2" charset="-78"/>
              </a:rPr>
              <a:t>إِنَّا نَحْنُ نَزَّلْنَا الذِّكْرَ وَإِنَّا لَهُ لَحَافِظُونَ</a:t>
            </a:r>
            <a:endParaRPr lang="en-US" b="1" dirty="0">
              <a:solidFill>
                <a:schemeClr val="tx1"/>
              </a:solidFill>
              <a:cs typeface="Traditional Arabic" pitchFamily="2" charset="-78"/>
            </a:endParaRPr>
          </a:p>
          <a:p>
            <a:pPr lvl="1" algn="l" rtl="0"/>
            <a:r>
              <a:rPr lang="en-US" dirty="0">
                <a:ea typeface="+mn-ea"/>
                <a:cs typeface="Traditional Arabic" pitchFamily="2" charset="-78"/>
              </a:rPr>
              <a:t>Allah </a:t>
            </a:r>
            <a:r>
              <a:rPr lang="en-US" dirty="0" err="1">
                <a:ea typeface="+mn-ea"/>
                <a:cs typeface="Traditional Arabic" pitchFamily="2" charset="-78"/>
              </a:rPr>
              <a:t>telah</a:t>
            </a:r>
            <a:r>
              <a:rPr lang="en-US" dirty="0">
                <a:ea typeface="+mn-ea"/>
                <a:cs typeface="Traditional Arabic" pitchFamily="2" charset="-78"/>
              </a:rPr>
              <a:t> </a:t>
            </a:r>
            <a:r>
              <a:rPr lang="en-US" dirty="0" err="1">
                <a:ea typeface="+mn-ea"/>
                <a:cs typeface="Traditional Arabic" pitchFamily="2" charset="-78"/>
              </a:rPr>
              <a:t>menjaga</a:t>
            </a:r>
            <a:r>
              <a:rPr lang="en-US" dirty="0">
                <a:ea typeface="+mn-ea"/>
                <a:cs typeface="Traditional Arabic" pitchFamily="2" charset="-78"/>
              </a:rPr>
              <a:t> al-Qur’an </a:t>
            </a:r>
            <a:r>
              <a:rPr lang="en-US" dirty="0" err="1">
                <a:ea typeface="+mn-ea"/>
                <a:cs typeface="Traditional Arabic" pitchFamily="2" charset="-78"/>
              </a:rPr>
              <a:t>dengan</a:t>
            </a:r>
            <a:r>
              <a:rPr lang="en-US" dirty="0">
                <a:ea typeface="+mn-ea"/>
                <a:cs typeface="Traditional Arabic" pitchFamily="2" charset="-78"/>
              </a:rPr>
              <a:t> </a:t>
            </a:r>
            <a:r>
              <a:rPr lang="en-US" dirty="0" err="1">
                <a:ea typeface="+mn-ea"/>
                <a:cs typeface="Traditional Arabic" pitchFamily="2" charset="-78"/>
              </a:rPr>
              <a:t>penjagaan</a:t>
            </a:r>
            <a:r>
              <a:rPr lang="en-US" dirty="0">
                <a:ea typeface="+mn-ea"/>
                <a:cs typeface="Traditional Arabic" pitchFamily="2" charset="-78"/>
              </a:rPr>
              <a:t> yang </a:t>
            </a:r>
            <a:r>
              <a:rPr lang="en-US" dirty="0" err="1">
                <a:ea typeface="+mn-ea"/>
                <a:cs typeface="Traditional Arabic" pitchFamily="2" charset="-78"/>
              </a:rPr>
              <a:t>ketat</a:t>
            </a:r>
            <a:endParaRPr lang="en-US" dirty="0">
              <a:ea typeface="+mn-ea"/>
              <a:cs typeface="Traditional Arabic" pitchFamily="2" charset="-78"/>
            </a:endParaRPr>
          </a:p>
          <a:p>
            <a:pPr algn="l" rtl="0"/>
            <a:r>
              <a:rPr lang="en-US" dirty="0">
                <a:cs typeface="Traditional Arabic" pitchFamily="2" charset="-78"/>
              </a:rPr>
              <a:t>19:12</a:t>
            </a:r>
            <a:r>
              <a:rPr lang="en-US" b="1" dirty="0">
                <a:cs typeface="Traditional Arabic" pitchFamily="2" charset="-78"/>
              </a:rPr>
              <a:t> </a:t>
            </a:r>
            <a:r>
              <a:rPr lang="ar-SA" b="1" dirty="0">
                <a:solidFill>
                  <a:schemeClr val="tx1"/>
                </a:solidFill>
                <a:cs typeface="Traditional Arabic" pitchFamily="2" charset="-78"/>
              </a:rPr>
              <a:t>خُذِ الْكِتَابَ بِقُوَّةٍ</a:t>
            </a:r>
            <a:r>
              <a:rPr lang="en-US" b="1" dirty="0">
                <a:solidFill>
                  <a:schemeClr val="tx1"/>
                </a:solidFill>
                <a:cs typeface="Traditional Arabic" pitchFamily="2" charset="-78"/>
              </a:rPr>
              <a:t> (</a:t>
            </a:r>
            <a:r>
              <a:rPr lang="en-US" dirty="0" err="1">
                <a:cs typeface="Traditional Arabic" pitchFamily="2" charset="-78"/>
              </a:rPr>
              <a:t>ambillah</a:t>
            </a:r>
            <a:r>
              <a:rPr lang="en-US" dirty="0">
                <a:cs typeface="Traditional Arabic" pitchFamily="2" charset="-78"/>
              </a:rPr>
              <a:t> Al </a:t>
            </a:r>
            <a:r>
              <a:rPr lang="en-US" dirty="0" err="1">
                <a:cs typeface="Traditional Arabic" pitchFamily="2" charset="-78"/>
              </a:rPr>
              <a:t>Kitab</a:t>
            </a:r>
            <a:r>
              <a:rPr lang="en-US" dirty="0">
                <a:cs typeface="Traditional Arabic" pitchFamily="2" charset="-78"/>
              </a:rPr>
              <a:t> </a:t>
            </a:r>
            <a:r>
              <a:rPr lang="en-US" dirty="0" err="1">
                <a:cs typeface="Traditional Arabic" pitchFamily="2" charset="-78"/>
              </a:rPr>
              <a:t>itu</a:t>
            </a:r>
            <a:r>
              <a:rPr lang="en-US" dirty="0">
                <a:cs typeface="Traditional Arabic" pitchFamily="2" charset="-78"/>
              </a:rPr>
              <a:t> </a:t>
            </a:r>
            <a:r>
              <a:rPr lang="en-US" dirty="0" err="1">
                <a:cs typeface="Traditional Arabic" pitchFamily="2" charset="-78"/>
              </a:rPr>
              <a:t>dengan</a:t>
            </a:r>
            <a:r>
              <a:rPr lang="en-US" dirty="0">
                <a:cs typeface="Traditional Arabic" pitchFamily="2" charset="-78"/>
              </a:rPr>
              <a:t> </a:t>
            </a:r>
            <a:r>
              <a:rPr lang="en-US" dirty="0" err="1">
                <a:cs typeface="Traditional Arabic" pitchFamily="2" charset="-78"/>
              </a:rPr>
              <a:t>sungguh-sungguh</a:t>
            </a:r>
            <a:r>
              <a:rPr lang="en-US" dirty="0">
                <a:cs typeface="Traditional Arabic" pitchFamily="2" charset="-78"/>
              </a:rPr>
              <a:t>)</a:t>
            </a:r>
          </a:p>
        </p:txBody>
      </p:sp>
    </p:spTree>
    <p:extLst>
      <p:ext uri="{BB962C8B-B14F-4D97-AF65-F5344CB8AC3E}">
        <p14:creationId xmlns:p14="http://schemas.microsoft.com/office/powerpoint/2010/main" val="24337047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Tuntutan</a:t>
            </a:r>
            <a:r>
              <a:rPr lang="en-US" dirty="0"/>
              <a:t> 2: </a:t>
            </a:r>
            <a:r>
              <a:rPr lang="en-US" dirty="0" err="1"/>
              <a:t>Tarbiyah</a:t>
            </a:r>
            <a:r>
              <a:rPr lang="en-US" dirty="0"/>
              <a:t> </a:t>
            </a:r>
            <a:r>
              <a:rPr lang="en-US" dirty="0" err="1"/>
              <a:t>Jiwa</a:t>
            </a:r>
            <a:r>
              <a:rPr lang="en-US" dirty="0"/>
              <a:t> </a:t>
            </a:r>
            <a:r>
              <a:rPr lang="en-US" dirty="0" err="1"/>
              <a:t>dengan</a:t>
            </a:r>
            <a:r>
              <a:rPr lang="en-US" dirty="0"/>
              <a:t> Al-Qur’an</a:t>
            </a:r>
          </a:p>
        </p:txBody>
      </p:sp>
      <p:sp>
        <p:nvSpPr>
          <p:cNvPr id="3" name="Content Placeholder 2"/>
          <p:cNvSpPr>
            <a:spLocks noGrp="1"/>
          </p:cNvSpPr>
          <p:nvPr>
            <p:ph idx="1"/>
          </p:nvPr>
        </p:nvSpPr>
        <p:spPr>
          <a:xfrm>
            <a:off x="2209800" y="1905000"/>
            <a:ext cx="7772400" cy="4114800"/>
          </a:xfrm>
        </p:spPr>
        <p:txBody>
          <a:bodyPr>
            <a:normAutofit fontScale="92500" lnSpcReduction="20000"/>
          </a:bodyPr>
          <a:lstStyle/>
          <a:p>
            <a:pPr algn="l" rtl="0"/>
            <a:r>
              <a:rPr lang="en-US" sz="2400" dirty="0" err="1">
                <a:cs typeface="Traditional Arabic" pitchFamily="2" charset="-78"/>
              </a:rPr>
              <a:t>Secara</a:t>
            </a:r>
            <a:r>
              <a:rPr lang="en-US" sz="2400" dirty="0">
                <a:cs typeface="Traditional Arabic" pitchFamily="2" charset="-78"/>
              </a:rPr>
              <a:t> </a:t>
            </a:r>
            <a:r>
              <a:rPr lang="en-US" sz="2400" dirty="0" err="1">
                <a:cs typeface="Traditional Arabic" pitchFamily="2" charset="-78"/>
              </a:rPr>
              <a:t>bahasa</a:t>
            </a:r>
            <a:r>
              <a:rPr lang="en-US" sz="2400" dirty="0">
                <a:cs typeface="Traditional Arabic" pitchFamily="2" charset="-78"/>
              </a:rPr>
              <a:t> TARBIYAH </a:t>
            </a:r>
            <a:r>
              <a:rPr lang="en-US" sz="2400" dirty="0" err="1">
                <a:cs typeface="Traditional Arabic" pitchFamily="2" charset="-78"/>
              </a:rPr>
              <a:t>berasal</a:t>
            </a:r>
            <a:r>
              <a:rPr lang="en-US" sz="2400" dirty="0">
                <a:cs typeface="Traditional Arabic" pitchFamily="2" charset="-78"/>
              </a:rPr>
              <a:t> </a:t>
            </a:r>
            <a:r>
              <a:rPr lang="en-US" sz="2400" dirty="0" err="1">
                <a:cs typeface="Traditional Arabic" pitchFamily="2" charset="-78"/>
              </a:rPr>
              <a:t>dari</a:t>
            </a:r>
            <a:r>
              <a:rPr lang="en-US" sz="2400" dirty="0">
                <a:cs typeface="Traditional Arabic" pitchFamily="2" charset="-78"/>
              </a:rPr>
              <a:t> </a:t>
            </a:r>
            <a:r>
              <a:rPr lang="en-US" sz="2400" dirty="0" err="1">
                <a:cs typeface="Traditional Arabic" pitchFamily="2" charset="-78"/>
              </a:rPr>
              <a:t>kata</a:t>
            </a:r>
            <a:endParaRPr lang="en-US" sz="2400" dirty="0">
              <a:cs typeface="Traditional Arabic" pitchFamily="2" charset="-78"/>
            </a:endParaRPr>
          </a:p>
          <a:p>
            <a:pPr marL="514350" indent="-514350">
              <a:buFont typeface="+mj-lt"/>
              <a:buAutoNum type="arabicPeriod"/>
            </a:pPr>
            <a:r>
              <a:rPr lang="ar-SA" sz="2400" dirty="0">
                <a:cs typeface="Traditional Arabic" pitchFamily="2" charset="-78"/>
              </a:rPr>
              <a:t>رَبَا – يَرْبُوْ</a:t>
            </a:r>
            <a:r>
              <a:rPr lang="en-US" sz="2400" dirty="0">
                <a:cs typeface="Traditional Arabic" pitchFamily="2" charset="-78"/>
              </a:rPr>
              <a:t> (</a:t>
            </a:r>
            <a:r>
              <a:rPr lang="en-US" sz="2400" dirty="0" err="1">
                <a:cs typeface="Traditional Arabic" pitchFamily="2" charset="-78"/>
              </a:rPr>
              <a:t>berkembang</a:t>
            </a:r>
            <a:r>
              <a:rPr lang="en-US" sz="2400" dirty="0">
                <a:cs typeface="Traditional Arabic" pitchFamily="2" charset="-78"/>
              </a:rPr>
              <a:t>/</a:t>
            </a:r>
            <a:r>
              <a:rPr lang="en-US" sz="2400" dirty="0" err="1">
                <a:cs typeface="Traditional Arabic" pitchFamily="2" charset="-78"/>
              </a:rPr>
              <a:t>bertambah</a:t>
            </a:r>
            <a:r>
              <a:rPr lang="en-US" sz="2400" dirty="0">
                <a:cs typeface="Traditional Arabic" pitchFamily="2" charset="-78"/>
              </a:rPr>
              <a:t>)</a:t>
            </a:r>
            <a:endParaRPr lang="ar-SA" sz="2400" dirty="0">
              <a:cs typeface="Traditional Arabic" pitchFamily="2" charset="-78"/>
            </a:endParaRPr>
          </a:p>
          <a:p>
            <a:pPr marL="514350" indent="-514350">
              <a:buFont typeface="+mj-lt"/>
              <a:buAutoNum type="arabicPeriod"/>
            </a:pPr>
            <a:r>
              <a:rPr lang="ar-SA" sz="2400" dirty="0">
                <a:cs typeface="Traditional Arabic" pitchFamily="2" charset="-78"/>
              </a:rPr>
              <a:t>رَبِيَ – يَرْبَى</a:t>
            </a:r>
            <a:r>
              <a:rPr lang="en-US" sz="2400" dirty="0">
                <a:cs typeface="Traditional Arabic" pitchFamily="2" charset="-78"/>
              </a:rPr>
              <a:t> (</a:t>
            </a:r>
            <a:r>
              <a:rPr lang="en-US" sz="2400" dirty="0" err="1">
                <a:cs typeface="Traditional Arabic" pitchFamily="2" charset="-78"/>
              </a:rPr>
              <a:t>tumbuh</a:t>
            </a:r>
            <a:r>
              <a:rPr lang="en-US" sz="2400" dirty="0">
                <a:cs typeface="Traditional Arabic" pitchFamily="2" charset="-78"/>
              </a:rPr>
              <a:t> </a:t>
            </a:r>
            <a:r>
              <a:rPr lang="en-US" sz="2400" dirty="0" err="1">
                <a:cs typeface="Traditional Arabic" pitchFamily="2" charset="-78"/>
              </a:rPr>
              <a:t>dan</a:t>
            </a:r>
            <a:r>
              <a:rPr lang="en-US" sz="2400" dirty="0">
                <a:cs typeface="Traditional Arabic" pitchFamily="2" charset="-78"/>
              </a:rPr>
              <a:t> </a:t>
            </a:r>
            <a:r>
              <a:rPr lang="en-US" sz="2400" dirty="0" err="1">
                <a:cs typeface="Traditional Arabic" pitchFamily="2" charset="-78"/>
              </a:rPr>
              <a:t>semakin</a:t>
            </a:r>
            <a:r>
              <a:rPr lang="en-US" sz="2400" dirty="0">
                <a:cs typeface="Traditional Arabic" pitchFamily="2" charset="-78"/>
              </a:rPr>
              <a:t> </a:t>
            </a:r>
            <a:r>
              <a:rPr lang="en-US" sz="2400" dirty="0" err="1">
                <a:cs typeface="Traditional Arabic" pitchFamily="2" charset="-78"/>
              </a:rPr>
              <a:t>besar</a:t>
            </a:r>
            <a:r>
              <a:rPr lang="en-US" sz="2400" dirty="0">
                <a:cs typeface="Traditional Arabic" pitchFamily="2" charset="-78"/>
              </a:rPr>
              <a:t>)</a:t>
            </a:r>
            <a:endParaRPr lang="ar-SA" sz="2400" dirty="0">
              <a:cs typeface="Traditional Arabic" pitchFamily="2" charset="-78"/>
            </a:endParaRPr>
          </a:p>
          <a:p>
            <a:pPr marL="514350" indent="-514350">
              <a:buFont typeface="+mj-lt"/>
              <a:buAutoNum type="arabicPeriod"/>
            </a:pPr>
            <a:r>
              <a:rPr lang="ar-SA" sz="2400" dirty="0">
                <a:cs typeface="Traditional Arabic" pitchFamily="2" charset="-78"/>
              </a:rPr>
              <a:t>رَبَّ – يُرَبُّ</a:t>
            </a:r>
            <a:r>
              <a:rPr lang="en-US" sz="2400" dirty="0">
                <a:cs typeface="Traditional Arabic" pitchFamily="2" charset="-78"/>
              </a:rPr>
              <a:t> (</a:t>
            </a:r>
            <a:r>
              <a:rPr lang="en-US" sz="2400" dirty="0" err="1">
                <a:cs typeface="Traditional Arabic" pitchFamily="2" charset="-78"/>
              </a:rPr>
              <a:t>memperhatikan</a:t>
            </a:r>
            <a:r>
              <a:rPr lang="en-US" sz="2400" dirty="0">
                <a:cs typeface="Traditional Arabic" pitchFamily="2" charset="-78"/>
              </a:rPr>
              <a:t>/</a:t>
            </a:r>
            <a:r>
              <a:rPr lang="en-US" sz="2400" dirty="0" err="1">
                <a:cs typeface="Traditional Arabic" pitchFamily="2" charset="-78"/>
              </a:rPr>
              <a:t>memelihara</a:t>
            </a:r>
            <a:r>
              <a:rPr lang="en-US" sz="2400" dirty="0">
                <a:cs typeface="Traditional Arabic" pitchFamily="2" charset="-78"/>
              </a:rPr>
              <a:t>)</a:t>
            </a:r>
          </a:p>
          <a:p>
            <a:pPr algn="l" rtl="0"/>
            <a:r>
              <a:rPr lang="en-US" sz="2400" dirty="0" err="1">
                <a:cs typeface="Traditional Arabic" pitchFamily="2" charset="-78"/>
              </a:rPr>
              <a:t>Secara</a:t>
            </a:r>
            <a:r>
              <a:rPr lang="en-US" sz="2400" dirty="0">
                <a:cs typeface="Traditional Arabic" pitchFamily="2" charset="-78"/>
              </a:rPr>
              <a:t> </a:t>
            </a:r>
            <a:r>
              <a:rPr lang="en-US" sz="2400" dirty="0" err="1">
                <a:cs typeface="Traditional Arabic" pitchFamily="2" charset="-78"/>
              </a:rPr>
              <a:t>istilah</a:t>
            </a:r>
            <a:r>
              <a:rPr lang="en-US" sz="2400" dirty="0">
                <a:cs typeface="Traditional Arabic" pitchFamily="2" charset="-78"/>
              </a:rPr>
              <a:t> TARBIYAH </a:t>
            </a:r>
            <a:r>
              <a:rPr lang="en-US" sz="2400" dirty="0" err="1">
                <a:cs typeface="Traditional Arabic" pitchFamily="2" charset="-78"/>
              </a:rPr>
              <a:t>itu</a:t>
            </a:r>
            <a:endParaRPr lang="en-US" sz="2400" dirty="0">
              <a:cs typeface="Traditional Arabic" pitchFamily="2" charset="-78"/>
            </a:endParaRPr>
          </a:p>
          <a:p>
            <a:pPr marL="514350" indent="-514350">
              <a:buFont typeface="+mj-lt"/>
              <a:buAutoNum type="arabicPeriod"/>
            </a:pPr>
            <a:r>
              <a:rPr lang="en-US" sz="2400" dirty="0">
                <a:cs typeface="Traditional Arabic" pitchFamily="2" charset="-78"/>
              </a:rPr>
              <a:t>MENGENALI </a:t>
            </a:r>
            <a:r>
              <a:rPr lang="en-US" sz="2400" dirty="0" err="1">
                <a:cs typeface="Traditional Arabic" pitchFamily="2" charset="-78"/>
              </a:rPr>
              <a:t>potensi</a:t>
            </a:r>
            <a:r>
              <a:rPr lang="en-US" sz="2400" dirty="0">
                <a:cs typeface="Traditional Arabic" pitchFamily="2" charset="-78"/>
              </a:rPr>
              <a:t> </a:t>
            </a:r>
            <a:r>
              <a:rPr lang="en-US" sz="2400" dirty="0" err="1">
                <a:cs typeface="Traditional Arabic" pitchFamily="2" charset="-78"/>
              </a:rPr>
              <a:t>manusia</a:t>
            </a:r>
            <a:endParaRPr lang="en-US" sz="2400" dirty="0">
              <a:cs typeface="Traditional Arabic" pitchFamily="2" charset="-78"/>
            </a:endParaRPr>
          </a:p>
          <a:p>
            <a:pPr marL="514350" indent="-514350">
              <a:buFont typeface="+mj-lt"/>
              <a:buAutoNum type="arabicPeriod"/>
            </a:pPr>
            <a:r>
              <a:rPr lang="en-US" sz="2400" dirty="0">
                <a:cs typeface="Traditional Arabic" pitchFamily="2" charset="-78"/>
              </a:rPr>
              <a:t>MEMBINA DAN MENUMBUHKAN </a:t>
            </a:r>
            <a:r>
              <a:rPr lang="en-US" sz="2400" dirty="0" err="1">
                <a:cs typeface="Traditional Arabic" pitchFamily="2" charset="-78"/>
              </a:rPr>
              <a:t>potensi</a:t>
            </a:r>
            <a:r>
              <a:rPr lang="en-US" sz="2400" dirty="0">
                <a:cs typeface="Traditional Arabic" pitchFamily="2" charset="-78"/>
              </a:rPr>
              <a:t> yang </a:t>
            </a:r>
            <a:r>
              <a:rPr lang="en-US" sz="2400" dirty="0" err="1">
                <a:cs typeface="Traditional Arabic" pitchFamily="2" charset="-78"/>
              </a:rPr>
              <a:t>sudah</a:t>
            </a:r>
            <a:r>
              <a:rPr lang="en-US" sz="2400" dirty="0">
                <a:cs typeface="Traditional Arabic" pitchFamily="2" charset="-78"/>
              </a:rPr>
              <a:t> </a:t>
            </a:r>
            <a:r>
              <a:rPr lang="en-US" sz="2400" dirty="0" err="1">
                <a:cs typeface="Traditional Arabic" pitchFamily="2" charset="-78"/>
              </a:rPr>
              <a:t>dikenali</a:t>
            </a:r>
            <a:endParaRPr lang="en-US" sz="2400" dirty="0">
              <a:cs typeface="Traditional Arabic" pitchFamily="2" charset="-78"/>
            </a:endParaRPr>
          </a:p>
          <a:p>
            <a:pPr marL="514350" indent="-514350">
              <a:buFont typeface="+mj-lt"/>
              <a:buAutoNum type="arabicPeriod"/>
            </a:pPr>
            <a:r>
              <a:rPr lang="en-US" sz="2400" dirty="0">
                <a:cs typeface="Traditional Arabic" pitchFamily="2" charset="-78"/>
              </a:rPr>
              <a:t>MENYALURKAN DAN MENEMPATKAN </a:t>
            </a:r>
            <a:r>
              <a:rPr lang="en-US" sz="2400" dirty="0" err="1">
                <a:cs typeface="Traditional Arabic" pitchFamily="2" charset="-78"/>
              </a:rPr>
              <a:t>potensi</a:t>
            </a:r>
            <a:r>
              <a:rPr lang="en-US" sz="2400" dirty="0">
                <a:cs typeface="Traditional Arabic" pitchFamily="2" charset="-78"/>
              </a:rPr>
              <a:t> yang </a:t>
            </a:r>
            <a:r>
              <a:rPr lang="en-US" sz="2400" dirty="0" err="1">
                <a:cs typeface="Traditional Arabic" pitchFamily="2" charset="-78"/>
              </a:rPr>
              <a:t>sudah</a:t>
            </a:r>
            <a:r>
              <a:rPr lang="en-US" sz="2400" dirty="0">
                <a:cs typeface="Traditional Arabic" pitchFamily="2" charset="-78"/>
              </a:rPr>
              <a:t> </a:t>
            </a:r>
            <a:r>
              <a:rPr lang="en-US" sz="2400" dirty="0" err="1">
                <a:cs typeface="Traditional Arabic" pitchFamily="2" charset="-78"/>
              </a:rPr>
              <a:t>dibina</a:t>
            </a:r>
            <a:r>
              <a:rPr lang="en-US" sz="2400" dirty="0">
                <a:cs typeface="Traditional Arabic" pitchFamily="2" charset="-78"/>
              </a:rPr>
              <a:t> </a:t>
            </a:r>
            <a:r>
              <a:rPr lang="en-US" sz="2400" dirty="0" err="1">
                <a:cs typeface="Traditional Arabic" pitchFamily="2" charset="-78"/>
              </a:rPr>
              <a:t>dan</a:t>
            </a:r>
            <a:r>
              <a:rPr lang="en-US" sz="2400" dirty="0">
                <a:cs typeface="Traditional Arabic" pitchFamily="2" charset="-78"/>
              </a:rPr>
              <a:t> </a:t>
            </a:r>
            <a:r>
              <a:rPr lang="en-US" sz="2400" dirty="0" err="1">
                <a:cs typeface="Traditional Arabic" pitchFamily="2" charset="-78"/>
              </a:rPr>
              <a:t>ditumbuhkan</a:t>
            </a:r>
            <a:endParaRPr lang="en-US" sz="2400" dirty="0">
              <a:cs typeface="Traditional Arabic" pitchFamily="2" charset="-78"/>
            </a:endParaRPr>
          </a:p>
          <a:p>
            <a:pPr marL="514350" indent="-514350">
              <a:buFont typeface="+mj-lt"/>
              <a:buAutoNum type="arabicPeriod"/>
            </a:pPr>
            <a:r>
              <a:rPr lang="en-US" sz="2400" dirty="0" err="1">
                <a:cs typeface="Traditional Arabic" pitchFamily="2" charset="-78"/>
              </a:rPr>
              <a:t>Semuanya</a:t>
            </a:r>
            <a:r>
              <a:rPr lang="en-US" sz="2400" dirty="0">
                <a:cs typeface="Traditional Arabic" pitchFamily="2" charset="-78"/>
              </a:rPr>
              <a:t> </a:t>
            </a:r>
            <a:r>
              <a:rPr lang="en-US" sz="2400" dirty="0" err="1">
                <a:cs typeface="Traditional Arabic" pitchFamily="2" charset="-78"/>
              </a:rPr>
              <a:t>itu</a:t>
            </a:r>
            <a:r>
              <a:rPr lang="en-US" sz="2400" dirty="0">
                <a:cs typeface="Traditional Arabic" pitchFamily="2" charset="-78"/>
              </a:rPr>
              <a:t> </a:t>
            </a:r>
            <a:r>
              <a:rPr lang="en-US" sz="2400" dirty="0" err="1">
                <a:cs typeface="Traditional Arabic" pitchFamily="2" charset="-78"/>
              </a:rPr>
              <a:t>dilakukan</a:t>
            </a:r>
            <a:r>
              <a:rPr lang="en-US" sz="2400" dirty="0">
                <a:cs typeface="Traditional Arabic" pitchFamily="2" charset="-78"/>
              </a:rPr>
              <a:t> </a:t>
            </a:r>
            <a:r>
              <a:rPr lang="en-US" sz="2400" dirty="0" err="1">
                <a:cs typeface="Traditional Arabic" pitchFamily="2" charset="-78"/>
              </a:rPr>
              <a:t>secara</a:t>
            </a:r>
            <a:r>
              <a:rPr lang="en-US" sz="2400" dirty="0">
                <a:cs typeface="Traditional Arabic" pitchFamily="2" charset="-78"/>
              </a:rPr>
              <a:t> BERTAHAP</a:t>
            </a:r>
          </a:p>
        </p:txBody>
      </p:sp>
    </p:spTree>
    <p:extLst>
      <p:ext uri="{BB962C8B-B14F-4D97-AF65-F5344CB8AC3E}">
        <p14:creationId xmlns:p14="http://schemas.microsoft.com/office/powerpoint/2010/main" val="41112834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Tuntutan</a:t>
            </a:r>
            <a:r>
              <a:rPr lang="en-US" dirty="0"/>
              <a:t> 3: </a:t>
            </a:r>
            <a:r>
              <a:rPr lang="en-US" dirty="0" err="1"/>
              <a:t>Tunduk</a:t>
            </a:r>
            <a:r>
              <a:rPr lang="en-US" dirty="0"/>
              <a:t> </a:t>
            </a:r>
            <a:r>
              <a:rPr lang="en-US" dirty="0" err="1"/>
              <a:t>pada</a:t>
            </a:r>
            <a:r>
              <a:rPr lang="en-US" dirty="0"/>
              <a:t> </a:t>
            </a:r>
            <a:r>
              <a:rPr lang="en-US" dirty="0" err="1"/>
              <a:t>Hukum-hukumnya</a:t>
            </a:r>
            <a:endParaRPr lang="en-US" dirty="0"/>
          </a:p>
        </p:txBody>
      </p:sp>
      <p:sp>
        <p:nvSpPr>
          <p:cNvPr id="3" name="Content Placeholder 2"/>
          <p:cNvSpPr>
            <a:spLocks noGrp="1"/>
          </p:cNvSpPr>
          <p:nvPr>
            <p:ph idx="1"/>
          </p:nvPr>
        </p:nvSpPr>
        <p:spPr/>
        <p:txBody>
          <a:bodyPr/>
          <a:lstStyle/>
          <a:p>
            <a:pPr algn="l" rtl="0"/>
            <a:r>
              <a:rPr lang="en-US" dirty="0"/>
              <a:t>Al-Qur’an </a:t>
            </a:r>
            <a:r>
              <a:rPr lang="en-US" dirty="0" err="1"/>
              <a:t>adalah</a:t>
            </a:r>
            <a:r>
              <a:rPr lang="en-US" dirty="0"/>
              <a:t> </a:t>
            </a:r>
            <a:r>
              <a:rPr lang="en-US" dirty="0" err="1"/>
              <a:t>hukum</a:t>
            </a:r>
            <a:r>
              <a:rPr lang="en-US" dirty="0"/>
              <a:t> yang paling </a:t>
            </a:r>
            <a:r>
              <a:rPr lang="en-US" dirty="0" err="1"/>
              <a:t>adil</a:t>
            </a:r>
            <a:endParaRPr lang="en-US" dirty="0"/>
          </a:p>
          <a:p>
            <a:pPr lvl="1" algn="l" rtl="0"/>
            <a:r>
              <a:rPr lang="en-US" dirty="0" err="1"/>
              <a:t>Tidak</a:t>
            </a:r>
            <a:r>
              <a:rPr lang="en-US" dirty="0"/>
              <a:t> </a:t>
            </a:r>
            <a:r>
              <a:rPr lang="en-US" dirty="0" err="1"/>
              <a:t>dipengaruhi</a:t>
            </a:r>
            <a:r>
              <a:rPr lang="en-US" dirty="0"/>
              <a:t> </a:t>
            </a:r>
            <a:r>
              <a:rPr lang="en-US" dirty="0" err="1"/>
              <a:t>oleh</a:t>
            </a:r>
            <a:r>
              <a:rPr lang="en-US" dirty="0"/>
              <a:t> rasa </a:t>
            </a:r>
            <a:r>
              <a:rPr lang="en-US" dirty="0" err="1"/>
              <a:t>sayang</a:t>
            </a:r>
            <a:r>
              <a:rPr lang="en-US" dirty="0"/>
              <a:t> (6:152)</a:t>
            </a:r>
          </a:p>
          <a:p>
            <a:pPr lvl="1" algn="l" rtl="0"/>
            <a:r>
              <a:rPr lang="en-US" dirty="0" err="1"/>
              <a:t>Tidak</a:t>
            </a:r>
            <a:r>
              <a:rPr lang="en-US" dirty="0"/>
              <a:t> </a:t>
            </a:r>
            <a:r>
              <a:rPr lang="en-US" dirty="0" err="1"/>
              <a:t>dipengaruhi</a:t>
            </a:r>
            <a:r>
              <a:rPr lang="en-US" dirty="0"/>
              <a:t> </a:t>
            </a:r>
            <a:r>
              <a:rPr lang="en-US" dirty="0" err="1"/>
              <a:t>oleh</a:t>
            </a:r>
            <a:r>
              <a:rPr lang="en-US" dirty="0"/>
              <a:t> rasa </a:t>
            </a:r>
            <a:r>
              <a:rPr lang="en-US" dirty="0" err="1"/>
              <a:t>benci</a:t>
            </a:r>
            <a:r>
              <a:rPr lang="en-US" dirty="0"/>
              <a:t> (5:8)</a:t>
            </a:r>
          </a:p>
          <a:p>
            <a:pPr lvl="1" algn="l" rtl="0"/>
            <a:r>
              <a:rPr lang="en-US" dirty="0" err="1"/>
              <a:t>Meskipun</a:t>
            </a:r>
            <a:r>
              <a:rPr lang="en-US" dirty="0"/>
              <a:t> </a:t>
            </a:r>
            <a:r>
              <a:rPr lang="en-US" dirty="0" err="1"/>
              <a:t>kepada</a:t>
            </a:r>
            <a:r>
              <a:rPr lang="en-US" dirty="0"/>
              <a:t> </a:t>
            </a:r>
            <a:r>
              <a:rPr lang="en-US" dirty="0" err="1"/>
              <a:t>diri</a:t>
            </a:r>
            <a:r>
              <a:rPr lang="en-US" dirty="0"/>
              <a:t> </a:t>
            </a:r>
            <a:r>
              <a:rPr lang="en-US" dirty="0" err="1"/>
              <a:t>sendiri</a:t>
            </a:r>
            <a:r>
              <a:rPr lang="en-US" dirty="0"/>
              <a:t> (4:135)</a:t>
            </a:r>
          </a:p>
          <a:p>
            <a:pPr algn="l" rtl="0"/>
            <a:r>
              <a:rPr lang="en-US" dirty="0" err="1"/>
              <a:t>Hukumnya</a:t>
            </a:r>
            <a:r>
              <a:rPr lang="en-US" dirty="0"/>
              <a:t> </a:t>
            </a:r>
            <a:r>
              <a:rPr lang="en-US" dirty="0" err="1"/>
              <a:t>tidak</a:t>
            </a:r>
            <a:r>
              <a:rPr lang="en-US" dirty="0"/>
              <a:t> </a:t>
            </a:r>
            <a:r>
              <a:rPr lang="en-US" dirty="0" err="1"/>
              <a:t>kontradiktif</a:t>
            </a:r>
            <a:r>
              <a:rPr lang="en-US" dirty="0"/>
              <a:t> (4:82)</a:t>
            </a:r>
          </a:p>
          <a:p>
            <a:pPr algn="l" rtl="0"/>
            <a:r>
              <a:rPr lang="en-US" dirty="0" err="1"/>
              <a:t>Hukumnya</a:t>
            </a:r>
            <a:r>
              <a:rPr lang="en-US" dirty="0"/>
              <a:t> paling </a:t>
            </a:r>
            <a:r>
              <a:rPr lang="en-US" dirty="0" err="1"/>
              <a:t>lengkap</a:t>
            </a:r>
            <a:r>
              <a:rPr lang="en-US" dirty="0"/>
              <a:t> (6:38)</a:t>
            </a:r>
          </a:p>
          <a:p>
            <a:pPr algn="l" rtl="0"/>
            <a:r>
              <a:rPr lang="en-US" dirty="0" err="1"/>
              <a:t>Hukumnya</a:t>
            </a:r>
            <a:r>
              <a:rPr lang="en-US" dirty="0"/>
              <a:t> </a:t>
            </a:r>
            <a:r>
              <a:rPr lang="en-US" dirty="0" err="1"/>
              <a:t>sesuai</a:t>
            </a:r>
            <a:r>
              <a:rPr lang="en-US" dirty="0"/>
              <a:t> </a:t>
            </a:r>
            <a:r>
              <a:rPr lang="en-US" dirty="0" err="1"/>
              <a:t>dengan</a:t>
            </a:r>
            <a:r>
              <a:rPr lang="en-US" dirty="0"/>
              <a:t> </a:t>
            </a:r>
            <a:r>
              <a:rPr lang="en-US" dirty="0" err="1"/>
              <a:t>fitrah</a:t>
            </a:r>
            <a:r>
              <a:rPr lang="en-US" dirty="0"/>
              <a:t> </a:t>
            </a:r>
            <a:r>
              <a:rPr lang="en-US" dirty="0" err="1"/>
              <a:t>manusia</a:t>
            </a:r>
            <a:r>
              <a:rPr lang="en-US" dirty="0"/>
              <a:t> (73:20, 4:101-102)</a:t>
            </a:r>
          </a:p>
        </p:txBody>
      </p:sp>
    </p:spTree>
    <p:extLst>
      <p:ext uri="{BB962C8B-B14F-4D97-AF65-F5344CB8AC3E}">
        <p14:creationId xmlns:p14="http://schemas.microsoft.com/office/powerpoint/2010/main" val="20327695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Tuntutan</a:t>
            </a:r>
            <a:r>
              <a:rPr lang="en-US" dirty="0"/>
              <a:t> 4: </a:t>
            </a:r>
            <a:r>
              <a:rPr lang="en-US" dirty="0" err="1"/>
              <a:t>Berdakwah</a:t>
            </a:r>
            <a:r>
              <a:rPr lang="en-US" dirty="0"/>
              <a:t> </a:t>
            </a:r>
            <a:r>
              <a:rPr lang="en-US" dirty="0" err="1"/>
              <a:t>kepada</a:t>
            </a:r>
            <a:r>
              <a:rPr lang="en-US" dirty="0"/>
              <a:t> Al-Qur’an</a:t>
            </a:r>
          </a:p>
        </p:txBody>
      </p:sp>
      <p:sp>
        <p:nvSpPr>
          <p:cNvPr id="3" name="Content Placeholder 2"/>
          <p:cNvSpPr>
            <a:spLocks noGrp="1"/>
          </p:cNvSpPr>
          <p:nvPr>
            <p:ph idx="1"/>
          </p:nvPr>
        </p:nvSpPr>
        <p:spPr/>
        <p:txBody>
          <a:bodyPr>
            <a:normAutofit fontScale="92500" lnSpcReduction="20000"/>
          </a:bodyPr>
          <a:lstStyle/>
          <a:p>
            <a:pPr algn="l" rtl="0"/>
            <a:r>
              <a:rPr lang="en-US" sz="2800" dirty="0" err="1"/>
              <a:t>Berdakwah</a:t>
            </a:r>
            <a:r>
              <a:rPr lang="en-US" sz="2800" dirty="0"/>
              <a:t> (</a:t>
            </a:r>
            <a:r>
              <a:rPr lang="en-US" sz="2800" dirty="0" err="1"/>
              <a:t>mengajak</a:t>
            </a:r>
            <a:r>
              <a:rPr lang="en-US" sz="2800" dirty="0"/>
              <a:t> </a:t>
            </a:r>
            <a:r>
              <a:rPr lang="en-US" sz="2800" dirty="0" err="1"/>
              <a:t>manusia</a:t>
            </a:r>
            <a:r>
              <a:rPr lang="en-US" sz="2800" dirty="0"/>
              <a:t>) </a:t>
            </a:r>
            <a:r>
              <a:rPr lang="en-US" sz="2800" dirty="0" err="1"/>
              <a:t>adalah</a:t>
            </a:r>
            <a:r>
              <a:rPr lang="en-US" sz="2800" dirty="0"/>
              <a:t> KEWAJIBAN SETIAP MUSLIM</a:t>
            </a:r>
          </a:p>
          <a:p>
            <a:pPr algn="l" rtl="0"/>
            <a:r>
              <a:rPr lang="en-US" sz="2800" dirty="0"/>
              <a:t>3:104 MINKUM: </a:t>
            </a:r>
            <a:r>
              <a:rPr lang="en-US" sz="2800" dirty="0" err="1"/>
              <a:t>seluruh</a:t>
            </a:r>
            <a:r>
              <a:rPr lang="en-US" sz="2800" dirty="0"/>
              <a:t> </a:t>
            </a:r>
            <a:r>
              <a:rPr lang="en-US" sz="2800" dirty="0" err="1"/>
              <a:t>umat</a:t>
            </a:r>
            <a:r>
              <a:rPr lang="en-US" sz="2800" dirty="0"/>
              <a:t> Islam</a:t>
            </a:r>
          </a:p>
          <a:p>
            <a:pPr algn="l" rtl="0"/>
            <a:r>
              <a:rPr lang="en-US" sz="2800" dirty="0" err="1"/>
              <a:t>Rasul</a:t>
            </a:r>
            <a:r>
              <a:rPr lang="en-US" sz="2800" dirty="0"/>
              <a:t> SAW pun </a:t>
            </a:r>
            <a:r>
              <a:rPr lang="en-US" sz="2800" dirty="0" err="1"/>
              <a:t>menyatakan</a:t>
            </a:r>
            <a:r>
              <a:rPr lang="en-US" sz="2800" dirty="0"/>
              <a:t>, “</a:t>
            </a:r>
            <a:r>
              <a:rPr lang="en-US" sz="2800" dirty="0" err="1"/>
              <a:t>Sampaikan</a:t>
            </a:r>
            <a:r>
              <a:rPr lang="en-US" sz="2800" dirty="0"/>
              <a:t> </a:t>
            </a:r>
            <a:r>
              <a:rPr lang="en-US" sz="2800" dirty="0" err="1"/>
              <a:t>dariku</a:t>
            </a:r>
            <a:r>
              <a:rPr lang="en-US" sz="2800" dirty="0"/>
              <a:t> </a:t>
            </a:r>
            <a:r>
              <a:rPr lang="en-US" sz="2800" dirty="0" err="1"/>
              <a:t>walaupun</a:t>
            </a:r>
            <a:r>
              <a:rPr lang="en-US" sz="2800" dirty="0"/>
              <a:t> </a:t>
            </a:r>
            <a:r>
              <a:rPr lang="en-US" sz="2800" dirty="0" err="1"/>
              <a:t>satu</a:t>
            </a:r>
            <a:r>
              <a:rPr lang="en-US" sz="2800" dirty="0"/>
              <a:t> </a:t>
            </a:r>
            <a:r>
              <a:rPr lang="en-US" sz="2800" dirty="0" err="1"/>
              <a:t>ayat</a:t>
            </a:r>
            <a:r>
              <a:rPr lang="en-US" sz="2800" dirty="0"/>
              <a:t>.”</a:t>
            </a:r>
          </a:p>
          <a:p>
            <a:pPr algn="l" rtl="0"/>
            <a:r>
              <a:rPr lang="en-US" sz="2800" dirty="0" err="1"/>
              <a:t>Mengajak</a:t>
            </a:r>
            <a:r>
              <a:rPr lang="en-US" sz="2800" dirty="0"/>
              <a:t> </a:t>
            </a:r>
            <a:r>
              <a:rPr lang="en-US" sz="2800" dirty="0" err="1"/>
              <a:t>untuk</a:t>
            </a:r>
            <a:r>
              <a:rPr lang="en-US" sz="2800" dirty="0"/>
              <a:t> </a:t>
            </a:r>
            <a:r>
              <a:rPr lang="en-US" sz="2800" dirty="0" err="1"/>
              <a:t>membacanya</a:t>
            </a:r>
            <a:r>
              <a:rPr lang="en-US" sz="2800" dirty="0"/>
              <a:t>, </a:t>
            </a:r>
            <a:r>
              <a:rPr lang="en-US" sz="2800" dirty="0" err="1"/>
              <a:t>memahaminya</a:t>
            </a:r>
            <a:r>
              <a:rPr lang="en-US" sz="2800" dirty="0"/>
              <a:t>, </a:t>
            </a:r>
            <a:r>
              <a:rPr lang="en-US" sz="2800" dirty="0" err="1"/>
              <a:t>menerapkannya</a:t>
            </a:r>
            <a:r>
              <a:rPr lang="en-US" sz="2800" dirty="0"/>
              <a:t>, </a:t>
            </a:r>
            <a:r>
              <a:rPr lang="en-US" sz="2800" dirty="0" err="1"/>
              <a:t>dan</a:t>
            </a:r>
            <a:r>
              <a:rPr lang="en-US" sz="2800" dirty="0"/>
              <a:t> </a:t>
            </a:r>
            <a:r>
              <a:rPr lang="en-US" sz="2800" dirty="0" err="1"/>
              <a:t>menjaganya</a:t>
            </a:r>
            <a:endParaRPr lang="en-US" sz="2800" dirty="0"/>
          </a:p>
          <a:p>
            <a:pPr algn="l" rtl="0"/>
            <a:r>
              <a:rPr lang="en-US" sz="2800" dirty="0" err="1"/>
              <a:t>Mengajak</a:t>
            </a:r>
            <a:r>
              <a:rPr lang="en-US" sz="2800" dirty="0"/>
              <a:t> </a:t>
            </a:r>
            <a:r>
              <a:rPr lang="en-US" sz="2800" dirty="0" err="1"/>
              <a:t>untuk</a:t>
            </a:r>
            <a:r>
              <a:rPr lang="en-US" sz="2800" dirty="0"/>
              <a:t> </a:t>
            </a:r>
            <a:r>
              <a:rPr lang="en-US" sz="2800" dirty="0" err="1"/>
              <a:t>mentarbiyah</a:t>
            </a:r>
            <a:r>
              <a:rPr lang="en-US" sz="2800" dirty="0"/>
              <a:t> </a:t>
            </a:r>
            <a:r>
              <a:rPr lang="en-US" sz="2800" dirty="0" err="1"/>
              <a:t>jiwa</a:t>
            </a:r>
            <a:r>
              <a:rPr lang="en-US" sz="2800" dirty="0"/>
              <a:t> </a:t>
            </a:r>
            <a:r>
              <a:rPr lang="en-US" sz="2800" dirty="0" err="1"/>
              <a:t>dengannya</a:t>
            </a:r>
            <a:endParaRPr lang="en-US" sz="2800" dirty="0"/>
          </a:p>
          <a:p>
            <a:pPr algn="l" rtl="0"/>
            <a:r>
              <a:rPr lang="en-US" sz="2800" dirty="0" err="1"/>
              <a:t>Mengajak</a:t>
            </a:r>
            <a:r>
              <a:rPr lang="en-US" sz="2800" dirty="0"/>
              <a:t> </a:t>
            </a:r>
            <a:r>
              <a:rPr lang="en-US" sz="2800" dirty="0" err="1"/>
              <a:t>untuk</a:t>
            </a:r>
            <a:r>
              <a:rPr lang="en-US" sz="2800" dirty="0"/>
              <a:t> </a:t>
            </a:r>
            <a:r>
              <a:rPr lang="en-US" sz="2800" dirty="0" err="1"/>
              <a:t>berhukum</a:t>
            </a:r>
            <a:r>
              <a:rPr lang="en-US" sz="2800" dirty="0"/>
              <a:t> </a:t>
            </a:r>
            <a:r>
              <a:rPr lang="en-US" sz="2800" dirty="0" err="1"/>
              <a:t>dengannya</a:t>
            </a:r>
            <a:endParaRPr lang="en-US" sz="2800" dirty="0"/>
          </a:p>
        </p:txBody>
      </p:sp>
    </p:spTree>
    <p:extLst>
      <p:ext uri="{BB962C8B-B14F-4D97-AF65-F5344CB8AC3E}">
        <p14:creationId xmlns:p14="http://schemas.microsoft.com/office/powerpoint/2010/main" val="20016038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Tatacara</a:t>
            </a:r>
            <a:r>
              <a:rPr lang="en-US" dirty="0"/>
              <a:t> </a:t>
            </a:r>
            <a:r>
              <a:rPr lang="en-US" dirty="0" err="1"/>
              <a:t>Dakwah</a:t>
            </a:r>
            <a:endParaRPr lang="en-US" dirty="0"/>
          </a:p>
        </p:txBody>
      </p:sp>
      <p:sp>
        <p:nvSpPr>
          <p:cNvPr id="3" name="Content Placeholder 2"/>
          <p:cNvSpPr>
            <a:spLocks noGrp="1"/>
          </p:cNvSpPr>
          <p:nvPr>
            <p:ph idx="1"/>
          </p:nvPr>
        </p:nvSpPr>
        <p:spPr/>
        <p:txBody>
          <a:bodyPr>
            <a:normAutofit lnSpcReduction="10000"/>
          </a:bodyPr>
          <a:lstStyle/>
          <a:p>
            <a:pPr algn="l" rtl="0"/>
            <a:r>
              <a:rPr lang="en-US" sz="2800" dirty="0"/>
              <a:t>16:125 Allah </a:t>
            </a:r>
            <a:r>
              <a:rPr lang="en-US" sz="2800" dirty="0" err="1"/>
              <a:t>memberikan</a:t>
            </a:r>
            <a:r>
              <a:rPr lang="en-US" sz="2800" dirty="0"/>
              <a:t> </a:t>
            </a:r>
            <a:r>
              <a:rPr lang="en-US" sz="2800" dirty="0" err="1"/>
              <a:t>tatacara</a:t>
            </a:r>
            <a:r>
              <a:rPr lang="en-US" sz="2800" dirty="0"/>
              <a:t> </a:t>
            </a:r>
            <a:r>
              <a:rPr lang="en-US" sz="2800" dirty="0" err="1"/>
              <a:t>berdakwah</a:t>
            </a:r>
            <a:r>
              <a:rPr lang="en-US" sz="2800" dirty="0"/>
              <a:t> </a:t>
            </a:r>
            <a:r>
              <a:rPr lang="en-US" sz="2800" dirty="0" err="1"/>
              <a:t>sesuai</a:t>
            </a:r>
            <a:r>
              <a:rPr lang="en-US" sz="2800" dirty="0"/>
              <a:t> </a:t>
            </a:r>
            <a:r>
              <a:rPr lang="en-US" sz="2800" dirty="0" err="1"/>
              <a:t>dengan</a:t>
            </a:r>
            <a:r>
              <a:rPr lang="en-US" sz="2800" dirty="0"/>
              <a:t> </a:t>
            </a:r>
            <a:r>
              <a:rPr lang="en-US" sz="2800" dirty="0" err="1"/>
              <a:t>realitanya</a:t>
            </a:r>
            <a:endParaRPr lang="en-US" sz="2800" dirty="0"/>
          </a:p>
          <a:p>
            <a:pPr marL="514350" indent="-514350">
              <a:buFont typeface="+mj-lt"/>
              <a:buAutoNum type="arabicPeriod"/>
            </a:pPr>
            <a:r>
              <a:rPr lang="en-US" sz="2800" dirty="0"/>
              <a:t>HIKMAH (</a:t>
            </a:r>
            <a:r>
              <a:rPr lang="en-US" sz="2800" dirty="0" err="1"/>
              <a:t>bijaksana</a:t>
            </a:r>
            <a:r>
              <a:rPr lang="en-US" sz="2800" dirty="0"/>
              <a:t>)</a:t>
            </a:r>
          </a:p>
          <a:p>
            <a:pPr marL="914400" lvl="1" indent="-393700"/>
            <a:r>
              <a:rPr lang="en-US" sz="2400" dirty="0" err="1"/>
              <a:t>Dengan</a:t>
            </a:r>
            <a:r>
              <a:rPr lang="en-US" sz="2400" dirty="0"/>
              <a:t> </a:t>
            </a:r>
            <a:r>
              <a:rPr lang="en-US" sz="2400" dirty="0" err="1"/>
              <a:t>bahasa</a:t>
            </a:r>
            <a:r>
              <a:rPr lang="en-US" sz="2400" dirty="0"/>
              <a:t> </a:t>
            </a:r>
            <a:r>
              <a:rPr lang="en-US" sz="2400" dirty="0" err="1"/>
              <a:t>mereka</a:t>
            </a:r>
            <a:r>
              <a:rPr lang="en-US" sz="2400" dirty="0"/>
              <a:t> 14:4, 27:16</a:t>
            </a:r>
          </a:p>
          <a:p>
            <a:pPr marL="514350" indent="-514350">
              <a:buFont typeface="+mj-lt"/>
              <a:buAutoNum type="arabicPeriod"/>
            </a:pPr>
            <a:r>
              <a:rPr lang="en-US" sz="2800" dirty="0"/>
              <a:t>MAU’IZAH HASANAH (</a:t>
            </a:r>
            <a:r>
              <a:rPr lang="en-US" sz="2800" dirty="0" err="1"/>
              <a:t>nasihat</a:t>
            </a:r>
            <a:r>
              <a:rPr lang="en-US" sz="2800" dirty="0"/>
              <a:t> yang </a:t>
            </a:r>
            <a:r>
              <a:rPr lang="en-US" sz="2800" dirty="0" err="1"/>
              <a:t>baik</a:t>
            </a:r>
            <a:r>
              <a:rPr lang="en-US" sz="2800" dirty="0"/>
              <a:t>, </a:t>
            </a:r>
            <a:r>
              <a:rPr lang="en-US" sz="2800" dirty="0" err="1"/>
              <a:t>jika</a:t>
            </a:r>
            <a:r>
              <a:rPr lang="en-US" sz="2800" dirty="0"/>
              <a:t> </a:t>
            </a:r>
            <a:r>
              <a:rPr lang="en-US" sz="2800" dirty="0" err="1"/>
              <a:t>tidak</a:t>
            </a:r>
            <a:r>
              <a:rPr lang="en-US" sz="2800" dirty="0"/>
              <a:t> </a:t>
            </a:r>
            <a:r>
              <a:rPr lang="en-US" sz="2800" dirty="0" err="1"/>
              <a:t>menentangnya</a:t>
            </a:r>
            <a:r>
              <a:rPr lang="en-US" sz="2800" dirty="0"/>
              <a:t>)</a:t>
            </a:r>
          </a:p>
          <a:p>
            <a:pPr marL="514350" indent="-514350">
              <a:buFont typeface="+mj-lt"/>
              <a:buAutoNum type="arabicPeriod"/>
            </a:pPr>
            <a:r>
              <a:rPr lang="en-US" sz="2800" dirty="0"/>
              <a:t>AHSANUL JIDAL (</a:t>
            </a:r>
            <a:r>
              <a:rPr lang="en-US" sz="2800" dirty="0" err="1"/>
              <a:t>debat</a:t>
            </a:r>
            <a:r>
              <a:rPr lang="en-US" sz="2800" dirty="0"/>
              <a:t> yang </a:t>
            </a:r>
            <a:r>
              <a:rPr lang="en-US" sz="2800" dirty="0" err="1"/>
              <a:t>terbaik</a:t>
            </a:r>
            <a:r>
              <a:rPr lang="en-US" sz="2800" dirty="0"/>
              <a:t> </a:t>
            </a:r>
            <a:r>
              <a:rPr lang="en-US" sz="2800" dirty="0" err="1"/>
              <a:t>kepada</a:t>
            </a:r>
            <a:r>
              <a:rPr lang="en-US" sz="2800" dirty="0"/>
              <a:t> </a:t>
            </a:r>
            <a:r>
              <a:rPr lang="en-US" sz="2800" dirty="0" err="1"/>
              <a:t>para</a:t>
            </a:r>
            <a:r>
              <a:rPr lang="en-US" sz="2800" dirty="0"/>
              <a:t> </a:t>
            </a:r>
            <a:r>
              <a:rPr lang="en-US" sz="2800" dirty="0" err="1"/>
              <a:t>pendebatnya</a:t>
            </a:r>
            <a:r>
              <a:rPr lang="en-US" sz="2800" dirty="0"/>
              <a:t>)</a:t>
            </a:r>
          </a:p>
        </p:txBody>
      </p:sp>
    </p:spTree>
    <p:extLst>
      <p:ext uri="{BB962C8B-B14F-4D97-AF65-F5344CB8AC3E}">
        <p14:creationId xmlns:p14="http://schemas.microsoft.com/office/powerpoint/2010/main" val="14563315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Tuntutan</a:t>
            </a:r>
            <a:r>
              <a:rPr lang="en-US" dirty="0"/>
              <a:t> 5: </a:t>
            </a:r>
            <a:r>
              <a:rPr lang="en-US" dirty="0" err="1"/>
              <a:t>Menegakkan</a:t>
            </a:r>
            <a:r>
              <a:rPr lang="en-US" dirty="0"/>
              <a:t> Al-Qur’an </a:t>
            </a:r>
            <a:r>
              <a:rPr lang="en-US" dirty="0" err="1"/>
              <a:t>di</a:t>
            </a:r>
            <a:r>
              <a:rPr lang="en-US" dirty="0"/>
              <a:t> </a:t>
            </a:r>
            <a:r>
              <a:rPr lang="en-US" dirty="0" err="1"/>
              <a:t>Bumi</a:t>
            </a:r>
            <a:endParaRPr lang="en-US" dirty="0"/>
          </a:p>
        </p:txBody>
      </p:sp>
      <p:sp>
        <p:nvSpPr>
          <p:cNvPr id="3" name="Content Placeholder 2"/>
          <p:cNvSpPr>
            <a:spLocks noGrp="1"/>
          </p:cNvSpPr>
          <p:nvPr>
            <p:ph idx="1"/>
          </p:nvPr>
        </p:nvSpPr>
        <p:spPr/>
        <p:txBody>
          <a:bodyPr>
            <a:normAutofit fontScale="85000" lnSpcReduction="20000"/>
          </a:bodyPr>
          <a:lstStyle/>
          <a:p>
            <a:pPr algn="l" rtl="0"/>
            <a:r>
              <a:rPr lang="en-US" sz="2400" dirty="0"/>
              <a:t>42:13 </a:t>
            </a:r>
            <a:r>
              <a:rPr lang="en-US" sz="2400" dirty="0" err="1"/>
              <a:t>kewajiban</a:t>
            </a:r>
            <a:r>
              <a:rPr lang="en-US" sz="2400" dirty="0"/>
              <a:t> </a:t>
            </a:r>
            <a:r>
              <a:rPr lang="en-US" sz="2400" dirty="0" err="1"/>
              <a:t>menegakkan</a:t>
            </a:r>
            <a:r>
              <a:rPr lang="en-US" sz="2400" dirty="0"/>
              <a:t> agama </a:t>
            </a:r>
            <a:r>
              <a:rPr lang="en-US" sz="2400" dirty="0" err="1"/>
              <a:t>sudah</a:t>
            </a:r>
            <a:r>
              <a:rPr lang="en-US" sz="2400" dirty="0"/>
              <a:t> </a:t>
            </a:r>
            <a:r>
              <a:rPr lang="en-US" sz="2400" dirty="0" err="1"/>
              <a:t>diberikan</a:t>
            </a:r>
            <a:r>
              <a:rPr lang="en-US" sz="2400" dirty="0"/>
              <a:t> </a:t>
            </a:r>
            <a:r>
              <a:rPr lang="en-US" sz="2400" dirty="0" err="1"/>
              <a:t>kepada</a:t>
            </a:r>
            <a:r>
              <a:rPr lang="en-US" sz="2400" dirty="0"/>
              <a:t> </a:t>
            </a:r>
            <a:r>
              <a:rPr lang="en-US" sz="2400" dirty="0" err="1"/>
              <a:t>Ulul</a:t>
            </a:r>
            <a:r>
              <a:rPr lang="en-US" sz="2400" dirty="0"/>
              <a:t> </a:t>
            </a:r>
            <a:r>
              <a:rPr lang="en-US" sz="2400" dirty="0" err="1"/>
              <a:t>Azmi</a:t>
            </a:r>
            <a:endParaRPr lang="en-US" sz="2400" dirty="0"/>
          </a:p>
          <a:p>
            <a:pPr algn="l" rtl="0"/>
            <a:r>
              <a:rPr lang="en-US" sz="2400" dirty="0"/>
              <a:t>Imam </a:t>
            </a:r>
            <a:r>
              <a:rPr lang="en-US" sz="2400" dirty="0" err="1"/>
              <a:t>Hasan</a:t>
            </a:r>
            <a:r>
              <a:rPr lang="en-US" sz="2400" dirty="0"/>
              <a:t> Al-</a:t>
            </a:r>
            <a:r>
              <a:rPr lang="en-US" sz="2400" dirty="0" err="1"/>
              <a:t>Banna</a:t>
            </a:r>
            <a:r>
              <a:rPr lang="en-US" sz="2400" dirty="0"/>
              <a:t> </a:t>
            </a:r>
            <a:r>
              <a:rPr lang="en-US" sz="2400" dirty="0" err="1"/>
              <a:t>memberikan</a:t>
            </a:r>
            <a:r>
              <a:rPr lang="en-US" sz="2400" dirty="0"/>
              <a:t> </a:t>
            </a:r>
            <a:r>
              <a:rPr lang="en-US" sz="2400" dirty="0" err="1"/>
              <a:t>tahapan</a:t>
            </a:r>
            <a:r>
              <a:rPr lang="en-US" sz="2400" dirty="0"/>
              <a:t> </a:t>
            </a:r>
            <a:r>
              <a:rPr lang="en-US" sz="2400" dirty="0" err="1"/>
              <a:t>penegakkan</a:t>
            </a:r>
            <a:r>
              <a:rPr lang="en-US" sz="2400" dirty="0"/>
              <a:t> agama:</a:t>
            </a:r>
          </a:p>
          <a:p>
            <a:pPr marL="914400" lvl="1" indent="-514350">
              <a:buFont typeface="+mj-lt"/>
              <a:buAutoNum type="arabicPeriod"/>
            </a:pPr>
            <a:r>
              <a:rPr lang="en-US" sz="2000" dirty="0" err="1">
                <a:solidFill>
                  <a:schemeClr val="tx1"/>
                </a:solidFill>
              </a:rPr>
              <a:t>Perbaikan</a:t>
            </a:r>
            <a:r>
              <a:rPr lang="en-US" sz="2000" dirty="0">
                <a:solidFill>
                  <a:schemeClr val="tx1"/>
                </a:solidFill>
              </a:rPr>
              <a:t> </a:t>
            </a:r>
            <a:r>
              <a:rPr lang="en-US" sz="2000" dirty="0" err="1">
                <a:solidFill>
                  <a:schemeClr val="tx1"/>
                </a:solidFill>
              </a:rPr>
              <a:t>diri</a:t>
            </a:r>
            <a:r>
              <a:rPr lang="en-US" sz="2000" dirty="0">
                <a:solidFill>
                  <a:schemeClr val="tx1"/>
                </a:solidFill>
              </a:rPr>
              <a:t> </a:t>
            </a:r>
            <a:r>
              <a:rPr lang="en-US" sz="2000" dirty="0" err="1">
                <a:solidFill>
                  <a:schemeClr val="tx1"/>
                </a:solidFill>
              </a:rPr>
              <a:t>sendiri</a:t>
            </a:r>
            <a:endParaRPr lang="en-US" sz="2000" dirty="0">
              <a:solidFill>
                <a:schemeClr val="tx1"/>
              </a:solidFill>
            </a:endParaRPr>
          </a:p>
          <a:p>
            <a:pPr marL="914400" lvl="1" indent="-514350">
              <a:buFont typeface="+mj-lt"/>
              <a:buAutoNum type="arabicPeriod"/>
            </a:pPr>
            <a:r>
              <a:rPr lang="en-US" sz="2000" dirty="0" err="1">
                <a:solidFill>
                  <a:schemeClr val="tx1"/>
                </a:solidFill>
              </a:rPr>
              <a:t>Pembentukan</a:t>
            </a:r>
            <a:r>
              <a:rPr lang="en-US" sz="2000" dirty="0">
                <a:solidFill>
                  <a:schemeClr val="tx1"/>
                </a:solidFill>
              </a:rPr>
              <a:t> </a:t>
            </a:r>
            <a:r>
              <a:rPr lang="en-US" sz="2000" dirty="0" err="1">
                <a:solidFill>
                  <a:schemeClr val="tx1"/>
                </a:solidFill>
              </a:rPr>
              <a:t>keluarga</a:t>
            </a:r>
            <a:r>
              <a:rPr lang="en-US" sz="2000" dirty="0">
                <a:solidFill>
                  <a:schemeClr val="tx1"/>
                </a:solidFill>
              </a:rPr>
              <a:t> </a:t>
            </a:r>
            <a:r>
              <a:rPr lang="en-US" sz="2000" dirty="0" err="1">
                <a:solidFill>
                  <a:schemeClr val="tx1"/>
                </a:solidFill>
              </a:rPr>
              <a:t>muslim</a:t>
            </a:r>
            <a:endParaRPr lang="en-US" sz="2000" dirty="0">
              <a:solidFill>
                <a:schemeClr val="tx1"/>
              </a:solidFill>
            </a:endParaRPr>
          </a:p>
          <a:p>
            <a:pPr marL="914400" lvl="1" indent="-514350">
              <a:buFont typeface="+mj-lt"/>
              <a:buAutoNum type="arabicPeriod"/>
            </a:pPr>
            <a:r>
              <a:rPr lang="en-US" sz="2000" dirty="0" err="1">
                <a:solidFill>
                  <a:schemeClr val="tx1"/>
                </a:solidFill>
              </a:rPr>
              <a:t>Bimbingan</a:t>
            </a:r>
            <a:r>
              <a:rPr lang="en-US" sz="2000" dirty="0">
                <a:solidFill>
                  <a:schemeClr val="tx1"/>
                </a:solidFill>
              </a:rPr>
              <a:t> </a:t>
            </a:r>
            <a:r>
              <a:rPr lang="en-US" sz="2000" dirty="0" err="1">
                <a:solidFill>
                  <a:schemeClr val="tx1"/>
                </a:solidFill>
              </a:rPr>
              <a:t>masyarakat</a:t>
            </a:r>
            <a:endParaRPr lang="en-US" sz="2000" dirty="0">
              <a:solidFill>
                <a:schemeClr val="tx1"/>
              </a:solidFill>
            </a:endParaRPr>
          </a:p>
          <a:p>
            <a:pPr marL="914400" lvl="1" indent="-514350">
              <a:buFont typeface="+mj-lt"/>
              <a:buAutoNum type="arabicPeriod"/>
            </a:pPr>
            <a:r>
              <a:rPr lang="en-US" sz="2000" dirty="0" err="1">
                <a:solidFill>
                  <a:schemeClr val="tx1"/>
                </a:solidFill>
              </a:rPr>
              <a:t>Pembebasan</a:t>
            </a:r>
            <a:r>
              <a:rPr lang="en-US" sz="2000" dirty="0">
                <a:solidFill>
                  <a:schemeClr val="tx1"/>
                </a:solidFill>
              </a:rPr>
              <a:t> </a:t>
            </a:r>
            <a:r>
              <a:rPr lang="en-US" sz="2000" dirty="0" err="1">
                <a:solidFill>
                  <a:schemeClr val="tx1"/>
                </a:solidFill>
              </a:rPr>
              <a:t>tanah</a:t>
            </a:r>
            <a:r>
              <a:rPr lang="en-US" sz="2000" dirty="0">
                <a:solidFill>
                  <a:schemeClr val="tx1"/>
                </a:solidFill>
              </a:rPr>
              <a:t> air </a:t>
            </a:r>
            <a:r>
              <a:rPr lang="en-US" sz="2000" dirty="0" err="1">
                <a:solidFill>
                  <a:schemeClr val="tx1"/>
                </a:solidFill>
              </a:rPr>
              <a:t>dari</a:t>
            </a:r>
            <a:r>
              <a:rPr lang="en-US" sz="2000" dirty="0">
                <a:solidFill>
                  <a:schemeClr val="tx1"/>
                </a:solidFill>
              </a:rPr>
              <a:t> </a:t>
            </a:r>
            <a:r>
              <a:rPr lang="en-US" sz="2000" dirty="0" err="1">
                <a:solidFill>
                  <a:schemeClr val="tx1"/>
                </a:solidFill>
              </a:rPr>
              <a:t>setiap</a:t>
            </a:r>
            <a:r>
              <a:rPr lang="en-US" sz="2000" dirty="0">
                <a:solidFill>
                  <a:schemeClr val="tx1"/>
                </a:solidFill>
              </a:rPr>
              <a:t> </a:t>
            </a:r>
            <a:r>
              <a:rPr lang="en-US" sz="2000" dirty="0" err="1">
                <a:solidFill>
                  <a:schemeClr val="tx1"/>
                </a:solidFill>
              </a:rPr>
              <a:t>penguasa</a:t>
            </a:r>
            <a:r>
              <a:rPr lang="en-US" sz="2000" dirty="0">
                <a:solidFill>
                  <a:schemeClr val="tx1"/>
                </a:solidFill>
              </a:rPr>
              <a:t> </a:t>
            </a:r>
            <a:r>
              <a:rPr lang="en-US" sz="2000" dirty="0" err="1">
                <a:solidFill>
                  <a:schemeClr val="tx1"/>
                </a:solidFill>
              </a:rPr>
              <a:t>asing</a:t>
            </a:r>
            <a:endParaRPr lang="en-US" sz="2000" dirty="0">
              <a:solidFill>
                <a:schemeClr val="tx1"/>
              </a:solidFill>
            </a:endParaRPr>
          </a:p>
          <a:p>
            <a:pPr marL="914400" lvl="1" indent="-514350">
              <a:buFont typeface="+mj-lt"/>
              <a:buAutoNum type="arabicPeriod"/>
            </a:pPr>
            <a:r>
              <a:rPr lang="en-US" sz="2000" dirty="0" err="1">
                <a:solidFill>
                  <a:schemeClr val="tx1"/>
                </a:solidFill>
              </a:rPr>
              <a:t>Memperbaiki</a:t>
            </a:r>
            <a:r>
              <a:rPr lang="en-US" sz="2000" dirty="0">
                <a:solidFill>
                  <a:schemeClr val="tx1"/>
                </a:solidFill>
              </a:rPr>
              <a:t> </a:t>
            </a:r>
            <a:r>
              <a:rPr lang="en-US" sz="2000" dirty="0" err="1">
                <a:solidFill>
                  <a:schemeClr val="tx1"/>
                </a:solidFill>
              </a:rPr>
              <a:t>keadaan</a:t>
            </a:r>
            <a:r>
              <a:rPr lang="en-US" sz="2000" dirty="0">
                <a:solidFill>
                  <a:schemeClr val="tx1"/>
                </a:solidFill>
              </a:rPr>
              <a:t> </a:t>
            </a:r>
            <a:r>
              <a:rPr lang="en-US" sz="2000" dirty="0" err="1">
                <a:solidFill>
                  <a:schemeClr val="tx1"/>
                </a:solidFill>
              </a:rPr>
              <a:t>pemerintah</a:t>
            </a:r>
            <a:endParaRPr lang="en-US" sz="2000" dirty="0">
              <a:solidFill>
                <a:schemeClr val="tx1"/>
              </a:solidFill>
            </a:endParaRPr>
          </a:p>
          <a:p>
            <a:pPr marL="914400" lvl="1" indent="-514350">
              <a:buFont typeface="+mj-lt"/>
              <a:buAutoNum type="arabicPeriod"/>
            </a:pPr>
            <a:r>
              <a:rPr lang="en-US" sz="2000" dirty="0">
                <a:solidFill>
                  <a:schemeClr val="tx1"/>
                </a:solidFill>
              </a:rPr>
              <a:t>Usaha </a:t>
            </a:r>
            <a:r>
              <a:rPr lang="en-US" sz="2000" dirty="0" err="1">
                <a:solidFill>
                  <a:schemeClr val="tx1"/>
                </a:solidFill>
              </a:rPr>
              <a:t>mempersiapkan</a:t>
            </a:r>
            <a:r>
              <a:rPr lang="en-US" sz="2000" dirty="0">
                <a:solidFill>
                  <a:schemeClr val="tx1"/>
                </a:solidFill>
              </a:rPr>
              <a:t> </a:t>
            </a:r>
            <a:r>
              <a:rPr lang="en-US" sz="2000" dirty="0" err="1">
                <a:solidFill>
                  <a:schemeClr val="tx1"/>
                </a:solidFill>
              </a:rPr>
              <a:t>seluruh</a:t>
            </a:r>
            <a:r>
              <a:rPr lang="en-US" sz="2000" dirty="0">
                <a:solidFill>
                  <a:schemeClr val="tx1"/>
                </a:solidFill>
              </a:rPr>
              <a:t> </a:t>
            </a:r>
            <a:r>
              <a:rPr lang="en-US" sz="2000" dirty="0" err="1">
                <a:solidFill>
                  <a:schemeClr val="tx1"/>
                </a:solidFill>
              </a:rPr>
              <a:t>aset</a:t>
            </a:r>
            <a:r>
              <a:rPr lang="en-US" sz="2000" dirty="0">
                <a:solidFill>
                  <a:schemeClr val="tx1"/>
                </a:solidFill>
              </a:rPr>
              <a:t> </a:t>
            </a:r>
            <a:r>
              <a:rPr lang="en-US" sz="2000" dirty="0" err="1">
                <a:solidFill>
                  <a:schemeClr val="tx1"/>
                </a:solidFill>
              </a:rPr>
              <a:t>negeri</a:t>
            </a:r>
            <a:r>
              <a:rPr lang="en-US" sz="2000" dirty="0">
                <a:solidFill>
                  <a:schemeClr val="tx1"/>
                </a:solidFill>
              </a:rPr>
              <a:t> </a:t>
            </a:r>
            <a:r>
              <a:rPr lang="en-US" sz="2000" dirty="0" err="1">
                <a:solidFill>
                  <a:schemeClr val="tx1"/>
                </a:solidFill>
              </a:rPr>
              <a:t>di</a:t>
            </a:r>
            <a:r>
              <a:rPr lang="en-US" sz="2000" dirty="0">
                <a:solidFill>
                  <a:schemeClr val="tx1"/>
                </a:solidFill>
              </a:rPr>
              <a:t> </a:t>
            </a:r>
            <a:r>
              <a:rPr lang="en-US" sz="2000" dirty="0" err="1">
                <a:solidFill>
                  <a:schemeClr val="tx1"/>
                </a:solidFill>
              </a:rPr>
              <a:t>dunia</a:t>
            </a:r>
            <a:r>
              <a:rPr lang="en-US" sz="2000" dirty="0">
                <a:solidFill>
                  <a:schemeClr val="tx1"/>
                </a:solidFill>
              </a:rPr>
              <a:t> </a:t>
            </a:r>
            <a:r>
              <a:rPr lang="en-US" sz="2000" dirty="0" err="1">
                <a:solidFill>
                  <a:schemeClr val="tx1"/>
                </a:solidFill>
              </a:rPr>
              <a:t>ini</a:t>
            </a:r>
            <a:r>
              <a:rPr lang="en-US" sz="2000" dirty="0">
                <a:solidFill>
                  <a:schemeClr val="tx1"/>
                </a:solidFill>
              </a:rPr>
              <a:t> </a:t>
            </a:r>
            <a:r>
              <a:rPr lang="en-US" sz="2000" dirty="0" err="1">
                <a:solidFill>
                  <a:schemeClr val="tx1"/>
                </a:solidFill>
              </a:rPr>
              <a:t>untuk</a:t>
            </a:r>
            <a:r>
              <a:rPr lang="en-US" sz="2000" dirty="0">
                <a:solidFill>
                  <a:schemeClr val="tx1"/>
                </a:solidFill>
              </a:rPr>
              <a:t> </a:t>
            </a:r>
            <a:r>
              <a:rPr lang="en-US" sz="2000" dirty="0" err="1">
                <a:solidFill>
                  <a:schemeClr val="tx1"/>
                </a:solidFill>
              </a:rPr>
              <a:t>kemaslahatan</a:t>
            </a:r>
            <a:r>
              <a:rPr lang="en-US" sz="2000" dirty="0">
                <a:solidFill>
                  <a:schemeClr val="tx1"/>
                </a:solidFill>
              </a:rPr>
              <a:t> </a:t>
            </a:r>
            <a:r>
              <a:rPr lang="en-US" sz="2000" dirty="0" err="1">
                <a:solidFill>
                  <a:schemeClr val="tx1"/>
                </a:solidFill>
              </a:rPr>
              <a:t>umat</a:t>
            </a:r>
            <a:r>
              <a:rPr lang="en-US" sz="2000" dirty="0">
                <a:solidFill>
                  <a:schemeClr val="tx1"/>
                </a:solidFill>
              </a:rPr>
              <a:t> Islam</a:t>
            </a:r>
          </a:p>
          <a:p>
            <a:pPr marL="914400" lvl="1" indent="-514350">
              <a:buFont typeface="+mj-lt"/>
              <a:buAutoNum type="arabicPeriod"/>
            </a:pPr>
            <a:r>
              <a:rPr lang="en-US" sz="2000" dirty="0" err="1">
                <a:solidFill>
                  <a:schemeClr val="tx1"/>
                </a:solidFill>
              </a:rPr>
              <a:t>Penegakan</a:t>
            </a:r>
            <a:r>
              <a:rPr lang="en-US" sz="2000" dirty="0">
                <a:solidFill>
                  <a:schemeClr val="tx1"/>
                </a:solidFill>
              </a:rPr>
              <a:t> </a:t>
            </a:r>
            <a:r>
              <a:rPr lang="en-US" sz="2000" dirty="0" err="1">
                <a:solidFill>
                  <a:schemeClr val="tx1"/>
                </a:solidFill>
              </a:rPr>
              <a:t>kepemimpinan</a:t>
            </a:r>
            <a:r>
              <a:rPr lang="en-US" sz="2000" dirty="0">
                <a:solidFill>
                  <a:schemeClr val="tx1"/>
                </a:solidFill>
              </a:rPr>
              <a:t> </a:t>
            </a:r>
            <a:r>
              <a:rPr lang="en-US" sz="2000" dirty="0" err="1">
                <a:solidFill>
                  <a:schemeClr val="tx1"/>
                </a:solidFill>
              </a:rPr>
              <a:t>dunia</a:t>
            </a:r>
            <a:endParaRPr lang="en-US" sz="2000" dirty="0"/>
          </a:p>
        </p:txBody>
      </p:sp>
    </p:spTree>
    <p:extLst>
      <p:ext uri="{BB962C8B-B14F-4D97-AF65-F5344CB8AC3E}">
        <p14:creationId xmlns:p14="http://schemas.microsoft.com/office/powerpoint/2010/main" val="1838087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Al-Qur’an </a:t>
            </a:r>
            <a:r>
              <a:rPr lang="en-US" dirty="0" err="1"/>
              <a:t>secara</a:t>
            </a:r>
            <a:r>
              <a:rPr lang="en-US" dirty="0"/>
              <a:t> </a:t>
            </a:r>
            <a:r>
              <a:rPr lang="en-US" dirty="0" err="1"/>
              <a:t>Bahasa</a:t>
            </a:r>
            <a:endParaRPr lang="en-US" dirty="0"/>
          </a:p>
        </p:txBody>
      </p:sp>
      <p:sp>
        <p:nvSpPr>
          <p:cNvPr id="3" name="Content Placeholder 2"/>
          <p:cNvSpPr>
            <a:spLocks noGrp="1"/>
          </p:cNvSpPr>
          <p:nvPr>
            <p:ph idx="1"/>
          </p:nvPr>
        </p:nvSpPr>
        <p:spPr>
          <a:xfrm>
            <a:off x="2408908" y="1682839"/>
            <a:ext cx="8915400" cy="3777622"/>
          </a:xfrm>
        </p:spPr>
        <p:txBody>
          <a:bodyPr>
            <a:normAutofit/>
          </a:bodyPr>
          <a:lstStyle/>
          <a:p>
            <a:pPr algn="l" rtl="0"/>
            <a:r>
              <a:rPr lang="en-US" sz="2400" dirty="0" err="1"/>
              <a:t>Secara</a:t>
            </a:r>
            <a:r>
              <a:rPr lang="en-US" sz="2400" dirty="0"/>
              <a:t> </a:t>
            </a:r>
            <a:r>
              <a:rPr lang="en-US" sz="2400" dirty="0" err="1"/>
              <a:t>bahasa</a:t>
            </a:r>
            <a:r>
              <a:rPr lang="en-US" sz="2400" dirty="0"/>
              <a:t>, </a:t>
            </a:r>
            <a:r>
              <a:rPr lang="en-US" sz="2400" dirty="0" err="1"/>
              <a:t>kata</a:t>
            </a:r>
            <a:r>
              <a:rPr lang="en-US" sz="2400" dirty="0"/>
              <a:t> “</a:t>
            </a:r>
            <a:r>
              <a:rPr lang="ar-SA" sz="2400" dirty="0"/>
              <a:t>القرآن</a:t>
            </a:r>
            <a:r>
              <a:rPr lang="en-US" sz="2400" dirty="0"/>
              <a:t>” </a:t>
            </a:r>
            <a:r>
              <a:rPr lang="en-US" sz="2400" dirty="0" err="1"/>
              <a:t>ada</a:t>
            </a:r>
            <a:r>
              <a:rPr lang="en-US" sz="2400" dirty="0"/>
              <a:t> </a:t>
            </a:r>
            <a:r>
              <a:rPr lang="en-US" sz="2400" dirty="0" err="1"/>
              <a:t>dalam</a:t>
            </a:r>
            <a:r>
              <a:rPr lang="en-US" sz="2400" dirty="0"/>
              <a:t> </a:t>
            </a:r>
            <a:r>
              <a:rPr lang="en-US" sz="2400" dirty="0" err="1"/>
              <a:t>dua</a:t>
            </a:r>
            <a:r>
              <a:rPr lang="en-US" sz="2400" dirty="0"/>
              <a:t> </a:t>
            </a:r>
            <a:r>
              <a:rPr lang="en-US" sz="2400" dirty="0" err="1"/>
              <a:t>bentuk</a:t>
            </a:r>
            <a:endParaRPr lang="en-US" sz="2400" dirty="0"/>
          </a:p>
          <a:p>
            <a:pPr marL="514350" indent="-514350">
              <a:buFont typeface="+mj-lt"/>
              <a:buAutoNum type="arabicPeriod"/>
            </a:pPr>
            <a:r>
              <a:rPr lang="en-US" sz="2400" dirty="0" err="1"/>
              <a:t>Bentuk</a:t>
            </a:r>
            <a:r>
              <a:rPr lang="en-US" sz="2400" dirty="0"/>
              <a:t> MASDAR (</a:t>
            </a:r>
            <a:r>
              <a:rPr lang="en-US" sz="2400" dirty="0" err="1"/>
              <a:t>kata</a:t>
            </a:r>
            <a:r>
              <a:rPr lang="en-US" sz="2400" dirty="0"/>
              <a:t> </a:t>
            </a:r>
            <a:r>
              <a:rPr lang="en-US" sz="2400" dirty="0" err="1"/>
              <a:t>kerja</a:t>
            </a:r>
            <a:r>
              <a:rPr lang="en-US" sz="2400" dirty="0"/>
              <a:t> </a:t>
            </a:r>
            <a:r>
              <a:rPr lang="en-US" sz="2400" dirty="0" err="1"/>
              <a:t>dasar</a:t>
            </a:r>
            <a:r>
              <a:rPr lang="en-US" sz="2400" dirty="0"/>
              <a:t>, verb)</a:t>
            </a:r>
          </a:p>
          <a:p>
            <a:pPr marL="914400" lvl="1" indent="-514350"/>
            <a:r>
              <a:rPr lang="ar-SA" sz="2400" dirty="0"/>
              <a:t>إِنَّ عَلَيْنَا جَمْعَهُ وَ</a:t>
            </a:r>
            <a:r>
              <a:rPr lang="ar-SA" sz="2400" b="1" dirty="0">
                <a:solidFill>
                  <a:srgbClr val="FF0000"/>
                </a:solidFill>
              </a:rPr>
              <a:t>قُرْآنَهُ</a:t>
            </a:r>
            <a:r>
              <a:rPr lang="en-US" sz="2400" dirty="0"/>
              <a:t> (75:17): </a:t>
            </a:r>
            <a:r>
              <a:rPr lang="en-US" sz="2400" b="1" dirty="0"/>
              <a:t>“</a:t>
            </a:r>
            <a:r>
              <a:rPr lang="ar-SA" sz="2400" dirty="0"/>
              <a:t>قُرْآنَهُ</a:t>
            </a:r>
            <a:r>
              <a:rPr lang="en-US" sz="2400" b="1" dirty="0"/>
              <a:t>” </a:t>
            </a:r>
            <a:r>
              <a:rPr lang="en-US" sz="2400" dirty="0" err="1"/>
              <a:t>artinya</a:t>
            </a:r>
            <a:r>
              <a:rPr lang="en-US" sz="2400" dirty="0"/>
              <a:t> “</a:t>
            </a:r>
            <a:r>
              <a:rPr lang="en-US" sz="2400" dirty="0" err="1"/>
              <a:t>membacanya</a:t>
            </a:r>
            <a:r>
              <a:rPr lang="en-US" sz="2400" dirty="0"/>
              <a:t>” </a:t>
            </a:r>
            <a:r>
              <a:rPr lang="en-US" sz="2400" dirty="0" err="1"/>
              <a:t>bukan</a:t>
            </a:r>
            <a:r>
              <a:rPr lang="en-US" sz="2400" dirty="0"/>
              <a:t> “al-Qur’an-</a:t>
            </a:r>
            <a:r>
              <a:rPr lang="en-US" sz="2400" dirty="0" err="1"/>
              <a:t>nya</a:t>
            </a:r>
            <a:r>
              <a:rPr lang="en-US" sz="2400" dirty="0"/>
              <a:t>”</a:t>
            </a:r>
          </a:p>
          <a:p>
            <a:pPr marL="514350" indent="-514350">
              <a:buFont typeface="+mj-lt"/>
              <a:buAutoNum type="arabicPeriod"/>
            </a:pPr>
            <a:r>
              <a:rPr lang="en-US" sz="2400" dirty="0" err="1"/>
              <a:t>Bentuk</a:t>
            </a:r>
            <a:r>
              <a:rPr lang="en-US" sz="2400" dirty="0"/>
              <a:t> ISIM (</a:t>
            </a:r>
            <a:r>
              <a:rPr lang="en-US" sz="2400" dirty="0" err="1"/>
              <a:t>kata</a:t>
            </a:r>
            <a:r>
              <a:rPr lang="en-US" sz="2400" dirty="0"/>
              <a:t> </a:t>
            </a:r>
            <a:r>
              <a:rPr lang="en-US" sz="2400" dirty="0" err="1"/>
              <a:t>benda</a:t>
            </a:r>
            <a:r>
              <a:rPr lang="en-US" sz="2400" dirty="0"/>
              <a:t>, noun)</a:t>
            </a:r>
          </a:p>
          <a:p>
            <a:pPr marL="914400" lvl="1" indent="-514350"/>
            <a:r>
              <a:rPr lang="ar-SA" sz="2400" dirty="0"/>
              <a:t>فَإِذَا قَرَأْتَ </a:t>
            </a:r>
            <a:r>
              <a:rPr lang="ar-SA" sz="2400" b="1" dirty="0">
                <a:solidFill>
                  <a:srgbClr val="FF0000"/>
                </a:solidFill>
              </a:rPr>
              <a:t>الْقُرْآنَ </a:t>
            </a:r>
            <a:r>
              <a:rPr lang="ar-SA" sz="2400" dirty="0"/>
              <a:t>فَاسْتَعِذْ بِاللَّهِ مِنَ الشَّيْطَانِ الرَّجِيمِ</a:t>
            </a:r>
            <a:r>
              <a:rPr lang="en-US" sz="2400" dirty="0"/>
              <a:t> (16:98): “</a:t>
            </a:r>
            <a:r>
              <a:rPr lang="ar-SA" sz="2400" b="1" dirty="0">
                <a:solidFill>
                  <a:srgbClr val="FF0000"/>
                </a:solidFill>
              </a:rPr>
              <a:t>الْقُرْآنَ</a:t>
            </a:r>
            <a:r>
              <a:rPr lang="en-US" sz="2400" dirty="0"/>
              <a:t>” </a:t>
            </a:r>
            <a:r>
              <a:rPr lang="en-US" sz="2400" dirty="0" err="1"/>
              <a:t>kata</a:t>
            </a:r>
            <a:r>
              <a:rPr lang="en-US" sz="2400" dirty="0"/>
              <a:t> </a:t>
            </a:r>
            <a:r>
              <a:rPr lang="en-US" sz="2400" dirty="0" err="1"/>
              <a:t>benda</a:t>
            </a:r>
            <a:endParaRPr lang="en-US" sz="2400" dirty="0"/>
          </a:p>
        </p:txBody>
      </p:sp>
    </p:spTree>
    <p:extLst>
      <p:ext uri="{BB962C8B-B14F-4D97-AF65-F5344CB8AC3E}">
        <p14:creationId xmlns:p14="http://schemas.microsoft.com/office/powerpoint/2010/main" val="4294735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 </a:t>
            </a:r>
            <a:r>
              <a:rPr lang="en-US" dirty="0" err="1"/>
              <a:t>Nama</a:t>
            </a:r>
            <a:r>
              <a:rPr lang="en-US" dirty="0"/>
              <a:t> = </a:t>
            </a:r>
            <a:r>
              <a:rPr lang="en-US" dirty="0" err="1"/>
              <a:t>Fungsi</a:t>
            </a:r>
            <a:r>
              <a:rPr lang="en-US" dirty="0"/>
              <a:t> (1)</a:t>
            </a:r>
          </a:p>
        </p:txBody>
      </p:sp>
      <p:sp>
        <p:nvSpPr>
          <p:cNvPr id="3" name="Content Placeholder 2"/>
          <p:cNvSpPr>
            <a:spLocks noGrp="1"/>
          </p:cNvSpPr>
          <p:nvPr>
            <p:ph idx="1"/>
          </p:nvPr>
        </p:nvSpPr>
        <p:spPr/>
        <p:txBody>
          <a:bodyPr>
            <a:normAutofit fontScale="92500"/>
          </a:bodyPr>
          <a:lstStyle/>
          <a:p>
            <a:pPr algn="l" rtl="0"/>
            <a:r>
              <a:rPr lang="en-US" sz="2800" dirty="0" err="1"/>
              <a:t>Nama-nama</a:t>
            </a:r>
            <a:r>
              <a:rPr lang="en-US" sz="2800" dirty="0"/>
              <a:t> al-Qur’an yang </a:t>
            </a:r>
            <a:r>
              <a:rPr lang="en-US" sz="2800" dirty="0" err="1"/>
              <a:t>banyak</a:t>
            </a:r>
            <a:r>
              <a:rPr lang="en-US" sz="2800" dirty="0"/>
              <a:t> </a:t>
            </a:r>
            <a:r>
              <a:rPr lang="en-US" sz="2800" dirty="0" err="1"/>
              <a:t>itu</a:t>
            </a:r>
            <a:r>
              <a:rPr lang="en-US" sz="2800" dirty="0"/>
              <a:t> </a:t>
            </a:r>
            <a:r>
              <a:rPr lang="en-US" sz="2800" dirty="0" err="1"/>
              <a:t>menunjukkan</a:t>
            </a:r>
            <a:r>
              <a:rPr lang="en-US" sz="2800" dirty="0"/>
              <a:t> </a:t>
            </a:r>
            <a:r>
              <a:rPr lang="en-US" sz="2800" dirty="0" err="1"/>
              <a:t>fungsi</a:t>
            </a:r>
            <a:r>
              <a:rPr lang="en-US" sz="2800" dirty="0"/>
              <a:t> al-Qur’an yang </a:t>
            </a:r>
            <a:r>
              <a:rPr lang="en-US" sz="2800" dirty="0" err="1"/>
              <a:t>juga</a:t>
            </a:r>
            <a:r>
              <a:rPr lang="en-US" sz="2800" dirty="0"/>
              <a:t> </a:t>
            </a:r>
            <a:r>
              <a:rPr lang="en-US" sz="2800" dirty="0" err="1"/>
              <a:t>banyak</a:t>
            </a:r>
            <a:endParaRPr lang="en-US" sz="2800" dirty="0"/>
          </a:p>
          <a:p>
            <a:pPr algn="l" rtl="0"/>
            <a:r>
              <a:rPr lang="en-US" sz="2800" dirty="0" err="1"/>
              <a:t>Setiap</a:t>
            </a:r>
            <a:r>
              <a:rPr lang="en-US" sz="2800" dirty="0"/>
              <a:t> </a:t>
            </a:r>
            <a:r>
              <a:rPr lang="en-US" sz="2800" dirty="0" err="1"/>
              <a:t>nama</a:t>
            </a:r>
            <a:r>
              <a:rPr lang="en-US" sz="2800" dirty="0"/>
              <a:t> </a:t>
            </a:r>
            <a:r>
              <a:rPr lang="en-US" sz="2800" dirty="0" err="1"/>
              <a:t>menunjukkan</a:t>
            </a:r>
            <a:r>
              <a:rPr lang="en-US" sz="2800" dirty="0"/>
              <a:t> </a:t>
            </a:r>
            <a:r>
              <a:rPr lang="en-US" sz="2800" dirty="0" err="1"/>
              <a:t>suatu</a:t>
            </a:r>
            <a:r>
              <a:rPr lang="en-US" sz="2800" dirty="0"/>
              <a:t> </a:t>
            </a:r>
            <a:r>
              <a:rPr lang="en-US" sz="2800" dirty="0" err="1"/>
              <a:t>fungsi</a:t>
            </a:r>
            <a:r>
              <a:rPr lang="en-US" sz="2800" dirty="0"/>
              <a:t> al-Qur’an</a:t>
            </a:r>
          </a:p>
          <a:p>
            <a:pPr marL="514350" indent="-514350">
              <a:buFont typeface="+mj-lt"/>
              <a:buAutoNum type="arabicPeriod"/>
            </a:pPr>
            <a:r>
              <a:rPr lang="ar-SA" sz="2800" dirty="0">
                <a:solidFill>
                  <a:schemeClr val="tx2"/>
                </a:solidFill>
              </a:rPr>
              <a:t>اَلْكِتَابُ</a:t>
            </a:r>
            <a:r>
              <a:rPr lang="en-US" sz="2800" dirty="0">
                <a:solidFill>
                  <a:schemeClr val="tx2"/>
                </a:solidFill>
              </a:rPr>
              <a:t> (2:2): </a:t>
            </a:r>
            <a:r>
              <a:rPr lang="en-US" sz="2800" dirty="0" err="1">
                <a:solidFill>
                  <a:schemeClr val="tx2"/>
                </a:solidFill>
              </a:rPr>
              <a:t>kumpulan</a:t>
            </a:r>
            <a:r>
              <a:rPr lang="en-US" sz="2800" dirty="0">
                <a:solidFill>
                  <a:schemeClr val="tx2"/>
                </a:solidFill>
              </a:rPr>
              <a:t> </a:t>
            </a:r>
            <a:r>
              <a:rPr lang="en-US" sz="2800" dirty="0" err="1">
                <a:solidFill>
                  <a:schemeClr val="tx2"/>
                </a:solidFill>
              </a:rPr>
              <a:t>lembaran</a:t>
            </a:r>
            <a:r>
              <a:rPr lang="en-US" sz="2800" dirty="0">
                <a:solidFill>
                  <a:schemeClr val="tx2"/>
                </a:solidFill>
              </a:rPr>
              <a:t> yang </a:t>
            </a:r>
            <a:r>
              <a:rPr lang="en-US" sz="2800" dirty="0" err="1">
                <a:solidFill>
                  <a:schemeClr val="tx2"/>
                </a:solidFill>
              </a:rPr>
              <a:t>di</a:t>
            </a:r>
            <a:r>
              <a:rPr lang="en-US" sz="2800" dirty="0">
                <a:solidFill>
                  <a:schemeClr val="tx2"/>
                </a:solidFill>
              </a:rPr>
              <a:t>-binding (</a:t>
            </a:r>
            <a:r>
              <a:rPr lang="en-US" sz="2800" dirty="0" err="1">
                <a:solidFill>
                  <a:schemeClr val="tx2"/>
                </a:solidFill>
              </a:rPr>
              <a:t>dijilid</a:t>
            </a:r>
            <a:r>
              <a:rPr lang="en-US" sz="2800" dirty="0">
                <a:solidFill>
                  <a:schemeClr val="tx2"/>
                </a:solidFill>
              </a:rPr>
              <a:t>) </a:t>
            </a:r>
            <a:r>
              <a:rPr lang="en-US" sz="2800" dirty="0" err="1">
                <a:solidFill>
                  <a:schemeClr val="tx2"/>
                </a:solidFill>
              </a:rPr>
              <a:t>sehingga</a:t>
            </a:r>
            <a:r>
              <a:rPr lang="en-US" sz="2800" dirty="0">
                <a:solidFill>
                  <a:schemeClr val="tx2"/>
                </a:solidFill>
              </a:rPr>
              <a:t> </a:t>
            </a:r>
            <a:r>
              <a:rPr lang="en-US" sz="2800" dirty="0" err="1">
                <a:solidFill>
                  <a:schemeClr val="tx2"/>
                </a:solidFill>
              </a:rPr>
              <a:t>menjadi</a:t>
            </a:r>
            <a:r>
              <a:rPr lang="en-US" sz="2800" dirty="0">
                <a:solidFill>
                  <a:schemeClr val="tx2"/>
                </a:solidFill>
              </a:rPr>
              <a:t> </a:t>
            </a:r>
            <a:r>
              <a:rPr lang="en-US" sz="2800" dirty="0" err="1">
                <a:solidFill>
                  <a:schemeClr val="tx2"/>
                </a:solidFill>
              </a:rPr>
              <a:t>satu</a:t>
            </a:r>
            <a:r>
              <a:rPr lang="en-US" sz="2800" dirty="0">
                <a:solidFill>
                  <a:schemeClr val="tx2"/>
                </a:solidFill>
              </a:rPr>
              <a:t> </a:t>
            </a:r>
            <a:r>
              <a:rPr lang="en-US" sz="2800" dirty="0" err="1">
                <a:solidFill>
                  <a:schemeClr val="tx2"/>
                </a:solidFill>
              </a:rPr>
              <a:t>kesatuan</a:t>
            </a:r>
            <a:r>
              <a:rPr lang="en-US" sz="2800" dirty="0">
                <a:solidFill>
                  <a:schemeClr val="tx2"/>
                </a:solidFill>
              </a:rPr>
              <a:t> yang </a:t>
            </a:r>
            <a:r>
              <a:rPr lang="en-US" sz="2800" dirty="0" err="1">
                <a:solidFill>
                  <a:schemeClr val="tx2"/>
                </a:solidFill>
              </a:rPr>
              <a:t>tidak</a:t>
            </a:r>
            <a:r>
              <a:rPr lang="en-US" sz="2800" dirty="0">
                <a:solidFill>
                  <a:schemeClr val="tx2"/>
                </a:solidFill>
              </a:rPr>
              <a:t> </a:t>
            </a:r>
            <a:r>
              <a:rPr lang="en-US" sz="2800" dirty="0" err="1">
                <a:solidFill>
                  <a:schemeClr val="tx2"/>
                </a:solidFill>
              </a:rPr>
              <a:t>terpisahkan</a:t>
            </a:r>
            <a:r>
              <a:rPr lang="en-US" sz="2800" dirty="0">
                <a:solidFill>
                  <a:schemeClr val="tx2"/>
                </a:solidFill>
              </a:rPr>
              <a:t>, </a:t>
            </a:r>
            <a:r>
              <a:rPr lang="en-US" sz="2800" dirty="0" err="1">
                <a:solidFill>
                  <a:schemeClr val="tx2"/>
                </a:solidFill>
              </a:rPr>
              <a:t>meskipun</a:t>
            </a:r>
            <a:r>
              <a:rPr lang="en-US" sz="2800" dirty="0">
                <a:solidFill>
                  <a:schemeClr val="tx2"/>
                </a:solidFill>
              </a:rPr>
              <a:t> </a:t>
            </a:r>
            <a:r>
              <a:rPr lang="en-US" sz="2800" dirty="0" err="1">
                <a:solidFill>
                  <a:schemeClr val="tx2"/>
                </a:solidFill>
              </a:rPr>
              <a:t>turun</a:t>
            </a:r>
            <a:r>
              <a:rPr lang="en-US" sz="2800" dirty="0">
                <a:solidFill>
                  <a:schemeClr val="tx2"/>
                </a:solidFill>
              </a:rPr>
              <a:t> </a:t>
            </a:r>
            <a:r>
              <a:rPr lang="en-US" sz="2800" dirty="0" err="1">
                <a:solidFill>
                  <a:schemeClr val="tx2"/>
                </a:solidFill>
              </a:rPr>
              <a:t>secara</a:t>
            </a:r>
            <a:r>
              <a:rPr lang="en-US" sz="2800" dirty="0">
                <a:solidFill>
                  <a:schemeClr val="tx2"/>
                </a:solidFill>
              </a:rPr>
              <a:t> </a:t>
            </a:r>
            <a:r>
              <a:rPr lang="en-US" sz="2800" dirty="0" err="1">
                <a:solidFill>
                  <a:schemeClr val="tx2"/>
                </a:solidFill>
              </a:rPr>
              <a:t>bertahap</a:t>
            </a:r>
            <a:endParaRPr lang="en-US" sz="2800" dirty="0">
              <a:solidFill>
                <a:schemeClr val="tx2"/>
              </a:solidFill>
            </a:endParaRPr>
          </a:p>
          <a:p>
            <a:pPr marL="514350" indent="-514350">
              <a:buFont typeface="+mj-lt"/>
              <a:buAutoNum type="arabicPeriod"/>
            </a:pPr>
            <a:r>
              <a:rPr lang="ar-SA" sz="2800" dirty="0">
                <a:solidFill>
                  <a:schemeClr val="tx2"/>
                </a:solidFill>
              </a:rPr>
              <a:t>اَلْهُدَى</a:t>
            </a:r>
            <a:r>
              <a:rPr lang="en-US" sz="2800" dirty="0">
                <a:solidFill>
                  <a:schemeClr val="tx2"/>
                </a:solidFill>
              </a:rPr>
              <a:t> (2:2, 2:185): </a:t>
            </a:r>
            <a:r>
              <a:rPr lang="en-US" sz="2800" dirty="0" err="1">
                <a:solidFill>
                  <a:schemeClr val="tx2"/>
                </a:solidFill>
              </a:rPr>
              <a:t>sebagai</a:t>
            </a:r>
            <a:r>
              <a:rPr lang="en-US" sz="2800" dirty="0">
                <a:solidFill>
                  <a:schemeClr val="tx2"/>
                </a:solidFill>
              </a:rPr>
              <a:t> </a:t>
            </a:r>
            <a:r>
              <a:rPr lang="en-US" sz="2800" dirty="0" err="1">
                <a:solidFill>
                  <a:schemeClr val="tx2"/>
                </a:solidFill>
              </a:rPr>
              <a:t>petunjuk</a:t>
            </a:r>
            <a:r>
              <a:rPr lang="en-US" sz="2800" dirty="0">
                <a:solidFill>
                  <a:schemeClr val="tx2"/>
                </a:solidFill>
              </a:rPr>
              <a:t> </a:t>
            </a:r>
            <a:r>
              <a:rPr lang="en-US" sz="2800" dirty="0" err="1">
                <a:solidFill>
                  <a:schemeClr val="tx2"/>
                </a:solidFill>
              </a:rPr>
              <a:t>hidup</a:t>
            </a:r>
            <a:r>
              <a:rPr lang="en-US" sz="2800" dirty="0">
                <a:solidFill>
                  <a:schemeClr val="tx2"/>
                </a:solidFill>
              </a:rPr>
              <a:t> </a:t>
            </a:r>
            <a:r>
              <a:rPr lang="en-US" sz="2800" dirty="0" err="1">
                <a:solidFill>
                  <a:schemeClr val="tx2"/>
                </a:solidFill>
              </a:rPr>
              <a:t>manusia</a:t>
            </a:r>
            <a:r>
              <a:rPr lang="en-US" sz="2800" dirty="0">
                <a:solidFill>
                  <a:schemeClr val="tx2"/>
                </a:solidFill>
              </a:rPr>
              <a:t>, </a:t>
            </a:r>
            <a:r>
              <a:rPr lang="en-US" sz="2800" dirty="0" err="1">
                <a:solidFill>
                  <a:schemeClr val="tx2"/>
                </a:solidFill>
              </a:rPr>
              <a:t>khususnya</a:t>
            </a:r>
            <a:r>
              <a:rPr lang="en-US" sz="2800" dirty="0">
                <a:solidFill>
                  <a:schemeClr val="tx2"/>
                </a:solidFill>
              </a:rPr>
              <a:t> </a:t>
            </a:r>
            <a:r>
              <a:rPr lang="en-US" sz="2800" dirty="0" err="1">
                <a:solidFill>
                  <a:schemeClr val="tx2"/>
                </a:solidFill>
              </a:rPr>
              <a:t>mu’min</a:t>
            </a:r>
            <a:endParaRPr lang="en-US" sz="2800" dirty="0">
              <a:solidFill>
                <a:schemeClr val="tx2"/>
              </a:solidFill>
            </a:endParaRPr>
          </a:p>
        </p:txBody>
      </p:sp>
    </p:spTree>
    <p:extLst>
      <p:ext uri="{BB962C8B-B14F-4D97-AF65-F5344CB8AC3E}">
        <p14:creationId xmlns:p14="http://schemas.microsoft.com/office/powerpoint/2010/main" val="815770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t>Nama</a:t>
            </a:r>
            <a:r>
              <a:rPr lang="en-US" dirty="0"/>
              <a:t> = </a:t>
            </a:r>
            <a:r>
              <a:rPr lang="en-US" dirty="0" err="1"/>
              <a:t>Fungsi</a:t>
            </a:r>
            <a:r>
              <a:rPr lang="en-US" dirty="0"/>
              <a:t> (2)</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startAt="3"/>
            </a:pPr>
            <a:r>
              <a:rPr lang="ar-SA" sz="2800" dirty="0">
                <a:solidFill>
                  <a:schemeClr val="tx2"/>
                </a:solidFill>
              </a:rPr>
              <a:t>اَلْفُرْقَانُ</a:t>
            </a:r>
            <a:r>
              <a:rPr lang="en-US" sz="2800" dirty="0">
                <a:solidFill>
                  <a:schemeClr val="tx2"/>
                </a:solidFill>
              </a:rPr>
              <a:t> (25:1): </a:t>
            </a:r>
            <a:r>
              <a:rPr lang="en-US" sz="2800" dirty="0" err="1">
                <a:solidFill>
                  <a:schemeClr val="tx2"/>
                </a:solidFill>
              </a:rPr>
              <a:t>sebagai</a:t>
            </a:r>
            <a:r>
              <a:rPr lang="en-US" sz="2800" dirty="0">
                <a:solidFill>
                  <a:schemeClr val="tx2"/>
                </a:solidFill>
              </a:rPr>
              <a:t> </a:t>
            </a:r>
            <a:r>
              <a:rPr lang="en-US" sz="2800" dirty="0" err="1">
                <a:solidFill>
                  <a:schemeClr val="tx2"/>
                </a:solidFill>
              </a:rPr>
              <a:t>pembeda</a:t>
            </a:r>
            <a:r>
              <a:rPr lang="en-US" sz="2800" dirty="0">
                <a:solidFill>
                  <a:schemeClr val="tx2"/>
                </a:solidFill>
              </a:rPr>
              <a:t> </a:t>
            </a:r>
            <a:r>
              <a:rPr lang="en-US" sz="2800" dirty="0" err="1">
                <a:solidFill>
                  <a:schemeClr val="tx2"/>
                </a:solidFill>
              </a:rPr>
              <a:t>antara</a:t>
            </a:r>
            <a:r>
              <a:rPr lang="en-US" sz="2800" dirty="0">
                <a:solidFill>
                  <a:schemeClr val="tx2"/>
                </a:solidFill>
              </a:rPr>
              <a:t> yang </a:t>
            </a:r>
            <a:r>
              <a:rPr lang="en-US" sz="2800" dirty="0" err="1">
                <a:solidFill>
                  <a:schemeClr val="tx2"/>
                </a:solidFill>
              </a:rPr>
              <a:t>hak</a:t>
            </a:r>
            <a:r>
              <a:rPr lang="en-US" sz="2800" dirty="0">
                <a:solidFill>
                  <a:schemeClr val="tx2"/>
                </a:solidFill>
              </a:rPr>
              <a:t> </a:t>
            </a:r>
            <a:r>
              <a:rPr lang="en-US" sz="2800" dirty="0" err="1">
                <a:solidFill>
                  <a:schemeClr val="tx2"/>
                </a:solidFill>
              </a:rPr>
              <a:t>dan</a:t>
            </a:r>
            <a:r>
              <a:rPr lang="en-US" sz="2800" dirty="0">
                <a:solidFill>
                  <a:schemeClr val="tx2"/>
                </a:solidFill>
              </a:rPr>
              <a:t> yang </a:t>
            </a:r>
            <a:r>
              <a:rPr lang="en-US" sz="2800" dirty="0" err="1">
                <a:solidFill>
                  <a:schemeClr val="tx2"/>
                </a:solidFill>
              </a:rPr>
              <a:t>batil</a:t>
            </a:r>
            <a:endParaRPr lang="en-US" sz="2800" dirty="0">
              <a:solidFill>
                <a:schemeClr val="tx2"/>
              </a:solidFill>
            </a:endParaRPr>
          </a:p>
          <a:p>
            <a:pPr marL="514350" indent="-514350">
              <a:buFont typeface="+mj-lt"/>
              <a:buAutoNum type="arabicPeriod" startAt="3"/>
            </a:pPr>
            <a:r>
              <a:rPr lang="ar-SA" sz="2800" dirty="0">
                <a:solidFill>
                  <a:schemeClr val="tx2"/>
                </a:solidFill>
              </a:rPr>
              <a:t>اَلرَّحْمَةُ</a:t>
            </a:r>
            <a:r>
              <a:rPr lang="en-US" sz="2800" dirty="0">
                <a:solidFill>
                  <a:schemeClr val="tx2"/>
                </a:solidFill>
              </a:rPr>
              <a:t> (3:138): </a:t>
            </a:r>
            <a:r>
              <a:rPr lang="en-US" sz="2800" dirty="0" err="1">
                <a:solidFill>
                  <a:schemeClr val="tx2"/>
                </a:solidFill>
              </a:rPr>
              <a:t>sebagai</a:t>
            </a:r>
            <a:r>
              <a:rPr lang="en-US" sz="2800" dirty="0">
                <a:solidFill>
                  <a:schemeClr val="tx2"/>
                </a:solidFill>
              </a:rPr>
              <a:t> </a:t>
            </a:r>
            <a:r>
              <a:rPr lang="en-US" sz="2800" dirty="0" err="1">
                <a:solidFill>
                  <a:schemeClr val="tx2"/>
                </a:solidFill>
              </a:rPr>
              <a:t>kasih</a:t>
            </a:r>
            <a:r>
              <a:rPr lang="en-US" sz="2800" dirty="0">
                <a:solidFill>
                  <a:schemeClr val="tx2"/>
                </a:solidFill>
              </a:rPr>
              <a:t> </a:t>
            </a:r>
            <a:r>
              <a:rPr lang="en-US" sz="2800" dirty="0" err="1">
                <a:solidFill>
                  <a:schemeClr val="tx2"/>
                </a:solidFill>
              </a:rPr>
              <a:t>sayang</a:t>
            </a:r>
            <a:r>
              <a:rPr lang="en-US" sz="2800" dirty="0">
                <a:solidFill>
                  <a:schemeClr val="tx2"/>
                </a:solidFill>
              </a:rPr>
              <a:t> Allah </a:t>
            </a:r>
            <a:r>
              <a:rPr lang="en-US" sz="2800" dirty="0" err="1">
                <a:solidFill>
                  <a:schemeClr val="tx2"/>
                </a:solidFill>
              </a:rPr>
              <a:t>kepada</a:t>
            </a:r>
            <a:r>
              <a:rPr lang="en-US" sz="2800" dirty="0">
                <a:solidFill>
                  <a:schemeClr val="tx2"/>
                </a:solidFill>
              </a:rPr>
              <a:t> </a:t>
            </a:r>
            <a:r>
              <a:rPr lang="en-US" sz="2800" dirty="0" err="1">
                <a:solidFill>
                  <a:schemeClr val="tx2"/>
                </a:solidFill>
              </a:rPr>
              <a:t>manusia</a:t>
            </a:r>
            <a:r>
              <a:rPr lang="en-US" sz="2800" dirty="0">
                <a:solidFill>
                  <a:schemeClr val="tx2"/>
                </a:solidFill>
              </a:rPr>
              <a:t>, </a:t>
            </a:r>
            <a:r>
              <a:rPr lang="en-US" sz="2800" dirty="0" err="1">
                <a:solidFill>
                  <a:schemeClr val="tx2"/>
                </a:solidFill>
              </a:rPr>
              <a:t>khususnya</a:t>
            </a:r>
            <a:r>
              <a:rPr lang="en-US" sz="2800" dirty="0">
                <a:solidFill>
                  <a:schemeClr val="tx2"/>
                </a:solidFill>
              </a:rPr>
              <a:t> </a:t>
            </a:r>
            <a:r>
              <a:rPr lang="en-US" sz="2800" dirty="0" err="1">
                <a:solidFill>
                  <a:schemeClr val="tx2"/>
                </a:solidFill>
              </a:rPr>
              <a:t>mu’min</a:t>
            </a:r>
            <a:r>
              <a:rPr lang="en-US" sz="2800" dirty="0">
                <a:solidFill>
                  <a:schemeClr val="tx2"/>
                </a:solidFill>
              </a:rPr>
              <a:t>, </a:t>
            </a:r>
            <a:r>
              <a:rPr lang="en-US" sz="2800" dirty="0" err="1">
                <a:solidFill>
                  <a:schemeClr val="tx2"/>
                </a:solidFill>
              </a:rPr>
              <a:t>tidak</a:t>
            </a:r>
            <a:r>
              <a:rPr lang="en-US" sz="2800" dirty="0">
                <a:solidFill>
                  <a:schemeClr val="tx2"/>
                </a:solidFill>
              </a:rPr>
              <a:t> </a:t>
            </a:r>
            <a:r>
              <a:rPr lang="en-US" sz="2800" dirty="0" err="1">
                <a:solidFill>
                  <a:schemeClr val="tx2"/>
                </a:solidFill>
              </a:rPr>
              <a:t>membiarkan</a:t>
            </a:r>
            <a:r>
              <a:rPr lang="en-US" sz="2800" dirty="0">
                <a:solidFill>
                  <a:schemeClr val="tx2"/>
                </a:solidFill>
              </a:rPr>
              <a:t> </a:t>
            </a:r>
            <a:r>
              <a:rPr lang="en-US" sz="2800" dirty="0" err="1">
                <a:solidFill>
                  <a:schemeClr val="tx2"/>
                </a:solidFill>
              </a:rPr>
              <a:t>manusia</a:t>
            </a:r>
            <a:r>
              <a:rPr lang="en-US" sz="2800" dirty="0">
                <a:solidFill>
                  <a:schemeClr val="tx2"/>
                </a:solidFill>
              </a:rPr>
              <a:t> </a:t>
            </a:r>
            <a:r>
              <a:rPr lang="en-US" sz="2800" dirty="0" err="1">
                <a:solidFill>
                  <a:schemeClr val="tx2"/>
                </a:solidFill>
              </a:rPr>
              <a:t>tanpa</a:t>
            </a:r>
            <a:r>
              <a:rPr lang="en-US" sz="2800" dirty="0">
                <a:solidFill>
                  <a:schemeClr val="tx2"/>
                </a:solidFill>
              </a:rPr>
              <a:t> </a:t>
            </a:r>
            <a:r>
              <a:rPr lang="en-US" sz="2800" dirty="0" err="1">
                <a:solidFill>
                  <a:schemeClr val="tx2"/>
                </a:solidFill>
              </a:rPr>
              <a:t>petunjuk</a:t>
            </a:r>
            <a:endParaRPr lang="en-US" sz="2800" dirty="0">
              <a:solidFill>
                <a:schemeClr val="tx2"/>
              </a:solidFill>
            </a:endParaRPr>
          </a:p>
          <a:p>
            <a:pPr marL="514350" indent="-514350">
              <a:buFont typeface="+mj-lt"/>
              <a:buAutoNum type="arabicPeriod" startAt="3"/>
            </a:pPr>
            <a:r>
              <a:rPr lang="ar-SA" sz="2800" dirty="0">
                <a:solidFill>
                  <a:schemeClr val="tx2"/>
                </a:solidFill>
              </a:rPr>
              <a:t>اَلنُّوْرُ</a:t>
            </a:r>
            <a:r>
              <a:rPr lang="en-US" sz="2800" dirty="0">
                <a:solidFill>
                  <a:schemeClr val="tx2"/>
                </a:solidFill>
              </a:rPr>
              <a:t> (5:15-16): </a:t>
            </a:r>
            <a:r>
              <a:rPr lang="en-US" sz="2800" dirty="0" err="1">
                <a:solidFill>
                  <a:schemeClr val="tx2"/>
                </a:solidFill>
              </a:rPr>
              <a:t>sebagai</a:t>
            </a:r>
            <a:r>
              <a:rPr lang="en-US" sz="2800" dirty="0">
                <a:solidFill>
                  <a:schemeClr val="tx2"/>
                </a:solidFill>
              </a:rPr>
              <a:t> </a:t>
            </a:r>
            <a:r>
              <a:rPr lang="en-US" sz="2800" dirty="0" err="1">
                <a:solidFill>
                  <a:schemeClr val="tx2"/>
                </a:solidFill>
              </a:rPr>
              <a:t>cahaya</a:t>
            </a:r>
            <a:r>
              <a:rPr lang="en-US" sz="2800" dirty="0">
                <a:solidFill>
                  <a:schemeClr val="tx2"/>
                </a:solidFill>
              </a:rPr>
              <a:t> </a:t>
            </a:r>
            <a:r>
              <a:rPr lang="en-US" sz="2800" dirty="0" err="1">
                <a:solidFill>
                  <a:schemeClr val="tx2"/>
                </a:solidFill>
              </a:rPr>
              <a:t>hidup</a:t>
            </a:r>
            <a:r>
              <a:rPr lang="en-US" sz="2800" dirty="0">
                <a:solidFill>
                  <a:schemeClr val="tx2"/>
                </a:solidFill>
              </a:rPr>
              <a:t> </a:t>
            </a:r>
            <a:r>
              <a:rPr lang="en-US" sz="2800" dirty="0" err="1">
                <a:solidFill>
                  <a:schemeClr val="tx2"/>
                </a:solidFill>
              </a:rPr>
              <a:t>manusia</a:t>
            </a:r>
            <a:r>
              <a:rPr lang="en-US" sz="2800" dirty="0">
                <a:solidFill>
                  <a:schemeClr val="tx2"/>
                </a:solidFill>
              </a:rPr>
              <a:t>, </a:t>
            </a:r>
            <a:r>
              <a:rPr lang="en-US" sz="2800" dirty="0" err="1">
                <a:solidFill>
                  <a:schemeClr val="tx2"/>
                </a:solidFill>
              </a:rPr>
              <a:t>khususnya</a:t>
            </a:r>
            <a:r>
              <a:rPr lang="en-US" sz="2800" dirty="0">
                <a:solidFill>
                  <a:schemeClr val="tx2"/>
                </a:solidFill>
              </a:rPr>
              <a:t> </a:t>
            </a:r>
            <a:r>
              <a:rPr lang="en-US" sz="2800" dirty="0" err="1">
                <a:solidFill>
                  <a:schemeClr val="tx2"/>
                </a:solidFill>
              </a:rPr>
              <a:t>mu’min</a:t>
            </a:r>
            <a:r>
              <a:rPr lang="en-US" sz="2800" dirty="0">
                <a:solidFill>
                  <a:schemeClr val="tx2"/>
                </a:solidFill>
              </a:rPr>
              <a:t>, </a:t>
            </a:r>
            <a:r>
              <a:rPr lang="en-US" sz="2800" dirty="0" err="1">
                <a:solidFill>
                  <a:schemeClr val="tx2"/>
                </a:solidFill>
              </a:rPr>
              <a:t>sehingga</a:t>
            </a:r>
            <a:r>
              <a:rPr lang="en-US" sz="2800" dirty="0">
                <a:solidFill>
                  <a:schemeClr val="tx2"/>
                </a:solidFill>
              </a:rPr>
              <a:t> </a:t>
            </a:r>
            <a:r>
              <a:rPr lang="en-US" sz="2800" dirty="0" err="1">
                <a:solidFill>
                  <a:schemeClr val="tx2"/>
                </a:solidFill>
              </a:rPr>
              <a:t>mampu</a:t>
            </a:r>
            <a:r>
              <a:rPr lang="en-US" sz="2800" dirty="0">
                <a:solidFill>
                  <a:schemeClr val="tx2"/>
                </a:solidFill>
              </a:rPr>
              <a:t> </a:t>
            </a:r>
            <a:r>
              <a:rPr lang="en-US" sz="2800" dirty="0" err="1">
                <a:solidFill>
                  <a:schemeClr val="tx2"/>
                </a:solidFill>
              </a:rPr>
              <a:t>melihat</a:t>
            </a:r>
            <a:r>
              <a:rPr lang="en-US" sz="2800" dirty="0">
                <a:solidFill>
                  <a:schemeClr val="tx2"/>
                </a:solidFill>
              </a:rPr>
              <a:t> yang </a:t>
            </a:r>
            <a:r>
              <a:rPr lang="en-US" sz="2800" dirty="0" err="1">
                <a:solidFill>
                  <a:schemeClr val="tx2"/>
                </a:solidFill>
              </a:rPr>
              <a:t>benar</a:t>
            </a:r>
            <a:r>
              <a:rPr lang="en-US" sz="2800" dirty="0">
                <a:solidFill>
                  <a:schemeClr val="tx2"/>
                </a:solidFill>
              </a:rPr>
              <a:t>/</a:t>
            </a:r>
            <a:r>
              <a:rPr lang="en-US" sz="2800" dirty="0" err="1">
                <a:solidFill>
                  <a:schemeClr val="tx2"/>
                </a:solidFill>
              </a:rPr>
              <a:t>salah</a:t>
            </a:r>
            <a:endParaRPr lang="en-US" sz="2800" dirty="0">
              <a:solidFill>
                <a:schemeClr val="tx2"/>
              </a:solidFill>
            </a:endParaRPr>
          </a:p>
          <a:p>
            <a:pPr marL="514350" indent="-514350">
              <a:buFont typeface="+mj-lt"/>
              <a:buAutoNum type="arabicPeriod" startAt="3"/>
            </a:pPr>
            <a:r>
              <a:rPr lang="ar-SA" sz="2800" dirty="0">
                <a:solidFill>
                  <a:schemeClr val="tx2"/>
                </a:solidFill>
              </a:rPr>
              <a:t>اَلرُّوْحُ</a:t>
            </a:r>
            <a:r>
              <a:rPr lang="en-US" sz="2800" dirty="0">
                <a:solidFill>
                  <a:schemeClr val="tx2"/>
                </a:solidFill>
              </a:rPr>
              <a:t> (42:52): </a:t>
            </a:r>
            <a:r>
              <a:rPr lang="en-US" sz="2800" dirty="0" err="1">
                <a:solidFill>
                  <a:schemeClr val="tx2"/>
                </a:solidFill>
              </a:rPr>
              <a:t>sebagai</a:t>
            </a:r>
            <a:r>
              <a:rPr lang="en-US" sz="2800" dirty="0">
                <a:solidFill>
                  <a:schemeClr val="tx2"/>
                </a:solidFill>
              </a:rPr>
              <a:t> </a:t>
            </a:r>
            <a:r>
              <a:rPr lang="en-US" sz="2800" dirty="0" err="1">
                <a:solidFill>
                  <a:schemeClr val="tx2"/>
                </a:solidFill>
              </a:rPr>
              <a:t>ruh</a:t>
            </a:r>
            <a:r>
              <a:rPr lang="en-US" sz="2800" dirty="0">
                <a:solidFill>
                  <a:schemeClr val="tx2"/>
                </a:solidFill>
              </a:rPr>
              <a:t> </a:t>
            </a:r>
            <a:r>
              <a:rPr lang="en-US" sz="2800" dirty="0" err="1">
                <a:solidFill>
                  <a:schemeClr val="tx2"/>
                </a:solidFill>
              </a:rPr>
              <a:t>umat</a:t>
            </a:r>
            <a:r>
              <a:rPr lang="en-US" sz="2800" dirty="0">
                <a:solidFill>
                  <a:schemeClr val="tx2"/>
                </a:solidFill>
              </a:rPr>
              <a:t> </a:t>
            </a:r>
            <a:r>
              <a:rPr lang="en-US" sz="2800" dirty="0" err="1">
                <a:solidFill>
                  <a:schemeClr val="tx2"/>
                </a:solidFill>
              </a:rPr>
              <a:t>sehingga</a:t>
            </a:r>
            <a:r>
              <a:rPr lang="en-US" sz="2800" dirty="0">
                <a:solidFill>
                  <a:schemeClr val="tx2"/>
                </a:solidFill>
              </a:rPr>
              <a:t> </a:t>
            </a:r>
            <a:r>
              <a:rPr lang="en-US" sz="2800" dirty="0" err="1">
                <a:solidFill>
                  <a:schemeClr val="tx2"/>
                </a:solidFill>
              </a:rPr>
              <a:t>umat</a:t>
            </a:r>
            <a:r>
              <a:rPr lang="en-US" sz="2800" dirty="0">
                <a:solidFill>
                  <a:schemeClr val="tx2"/>
                </a:solidFill>
              </a:rPr>
              <a:t> </a:t>
            </a:r>
            <a:r>
              <a:rPr lang="en-US" sz="2800" dirty="0" err="1">
                <a:solidFill>
                  <a:schemeClr val="tx2"/>
                </a:solidFill>
              </a:rPr>
              <a:t>hidup</a:t>
            </a:r>
            <a:r>
              <a:rPr lang="en-US" sz="2800" dirty="0">
                <a:solidFill>
                  <a:schemeClr val="tx2"/>
                </a:solidFill>
              </a:rPr>
              <a:t>, </a:t>
            </a:r>
            <a:r>
              <a:rPr lang="en-US" sz="2800" dirty="0" err="1">
                <a:solidFill>
                  <a:schemeClr val="tx2"/>
                </a:solidFill>
              </a:rPr>
              <a:t>tanpanya</a:t>
            </a:r>
            <a:r>
              <a:rPr lang="en-US" sz="2800" dirty="0">
                <a:solidFill>
                  <a:schemeClr val="tx2"/>
                </a:solidFill>
              </a:rPr>
              <a:t> </a:t>
            </a:r>
            <a:r>
              <a:rPr lang="en-US" sz="2800" dirty="0" err="1">
                <a:solidFill>
                  <a:schemeClr val="tx2"/>
                </a:solidFill>
              </a:rPr>
              <a:t>umat</a:t>
            </a:r>
            <a:r>
              <a:rPr lang="en-US" sz="2800" dirty="0">
                <a:solidFill>
                  <a:schemeClr val="tx2"/>
                </a:solidFill>
              </a:rPr>
              <a:t> </a:t>
            </a:r>
            <a:r>
              <a:rPr lang="en-US" sz="2800" dirty="0" err="1">
                <a:solidFill>
                  <a:schemeClr val="tx2"/>
                </a:solidFill>
              </a:rPr>
              <a:t>mati</a:t>
            </a:r>
            <a:endParaRPr lang="en-US" sz="2800" dirty="0"/>
          </a:p>
        </p:txBody>
      </p:sp>
    </p:spTree>
    <p:extLst>
      <p:ext uri="{BB962C8B-B14F-4D97-AF65-F5344CB8AC3E}">
        <p14:creationId xmlns:p14="http://schemas.microsoft.com/office/powerpoint/2010/main" val="3374523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err="1"/>
              <a:t>Nama</a:t>
            </a:r>
            <a:r>
              <a:rPr lang="en-US" dirty="0"/>
              <a:t> = </a:t>
            </a:r>
            <a:r>
              <a:rPr lang="en-US" dirty="0" err="1"/>
              <a:t>Fungsi</a:t>
            </a:r>
            <a:r>
              <a:rPr lang="en-US" dirty="0"/>
              <a:t> (3)</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startAt="7"/>
            </a:pPr>
            <a:r>
              <a:rPr lang="ar-SA" sz="2800" dirty="0">
                <a:solidFill>
                  <a:schemeClr val="tx2"/>
                </a:solidFill>
              </a:rPr>
              <a:t>اَلشِّفَاءُ</a:t>
            </a:r>
            <a:r>
              <a:rPr lang="en-US" sz="2800" dirty="0">
                <a:solidFill>
                  <a:schemeClr val="tx2"/>
                </a:solidFill>
              </a:rPr>
              <a:t> (10:37): </a:t>
            </a:r>
            <a:r>
              <a:rPr lang="en-US" sz="2800" dirty="0" err="1">
                <a:solidFill>
                  <a:schemeClr val="tx2"/>
                </a:solidFill>
              </a:rPr>
              <a:t>sebagai</a:t>
            </a:r>
            <a:r>
              <a:rPr lang="en-US" sz="2800" dirty="0">
                <a:solidFill>
                  <a:schemeClr val="tx2"/>
                </a:solidFill>
              </a:rPr>
              <a:t> </a:t>
            </a:r>
            <a:r>
              <a:rPr lang="en-US" sz="2800" dirty="0" err="1">
                <a:solidFill>
                  <a:schemeClr val="tx2"/>
                </a:solidFill>
              </a:rPr>
              <a:t>obat</a:t>
            </a:r>
            <a:r>
              <a:rPr lang="en-US" sz="2800" dirty="0">
                <a:solidFill>
                  <a:schemeClr val="tx2"/>
                </a:solidFill>
              </a:rPr>
              <a:t> </a:t>
            </a:r>
            <a:r>
              <a:rPr lang="en-US" sz="2800" dirty="0" err="1">
                <a:solidFill>
                  <a:schemeClr val="tx2"/>
                </a:solidFill>
              </a:rPr>
              <a:t>bagi</a:t>
            </a:r>
            <a:r>
              <a:rPr lang="en-US" sz="2800" dirty="0">
                <a:solidFill>
                  <a:schemeClr val="tx2"/>
                </a:solidFill>
              </a:rPr>
              <a:t> </a:t>
            </a:r>
            <a:r>
              <a:rPr lang="en-US" sz="2800" dirty="0" err="1">
                <a:solidFill>
                  <a:schemeClr val="tx2"/>
                </a:solidFill>
              </a:rPr>
              <a:t>penyakit</a:t>
            </a:r>
            <a:r>
              <a:rPr lang="en-US" sz="2800" dirty="0">
                <a:solidFill>
                  <a:schemeClr val="tx2"/>
                </a:solidFill>
              </a:rPr>
              <a:t> </a:t>
            </a:r>
            <a:r>
              <a:rPr lang="en-US" sz="2800" dirty="0" err="1">
                <a:solidFill>
                  <a:schemeClr val="tx2"/>
                </a:solidFill>
              </a:rPr>
              <a:t>jiwa</a:t>
            </a:r>
            <a:r>
              <a:rPr lang="en-US" sz="2800" dirty="0">
                <a:solidFill>
                  <a:schemeClr val="tx2"/>
                </a:solidFill>
              </a:rPr>
              <a:t> </a:t>
            </a:r>
            <a:r>
              <a:rPr lang="en-US" sz="2800" dirty="0" err="1">
                <a:solidFill>
                  <a:schemeClr val="tx2"/>
                </a:solidFill>
              </a:rPr>
              <a:t>dan</a:t>
            </a:r>
            <a:r>
              <a:rPr lang="en-US" sz="2800" dirty="0">
                <a:solidFill>
                  <a:schemeClr val="tx2"/>
                </a:solidFill>
              </a:rPr>
              <a:t> </a:t>
            </a:r>
            <a:r>
              <a:rPr lang="en-US" sz="2800" dirty="0" err="1">
                <a:solidFill>
                  <a:schemeClr val="tx2"/>
                </a:solidFill>
              </a:rPr>
              <a:t>juga</a:t>
            </a:r>
            <a:r>
              <a:rPr lang="en-US" sz="2800" dirty="0">
                <a:solidFill>
                  <a:schemeClr val="tx2"/>
                </a:solidFill>
              </a:rPr>
              <a:t> </a:t>
            </a:r>
            <a:r>
              <a:rPr lang="en-US" sz="2800" dirty="0" err="1">
                <a:solidFill>
                  <a:schemeClr val="tx2"/>
                </a:solidFill>
              </a:rPr>
              <a:t>fisik</a:t>
            </a:r>
            <a:r>
              <a:rPr lang="en-US" sz="2800" dirty="0">
                <a:solidFill>
                  <a:schemeClr val="tx2"/>
                </a:solidFill>
              </a:rPr>
              <a:t> (</a:t>
            </a:r>
            <a:r>
              <a:rPr lang="en-US" sz="2800" dirty="0" err="1">
                <a:solidFill>
                  <a:schemeClr val="tx2"/>
                </a:solidFill>
              </a:rPr>
              <a:t>ruqyah</a:t>
            </a:r>
            <a:r>
              <a:rPr lang="en-US" sz="2800" dirty="0">
                <a:solidFill>
                  <a:schemeClr val="tx2"/>
                </a:solidFill>
              </a:rPr>
              <a:t>)</a:t>
            </a:r>
          </a:p>
          <a:p>
            <a:pPr marL="514350" indent="-514350">
              <a:buFont typeface="+mj-lt"/>
              <a:buAutoNum type="arabicPeriod" startAt="7"/>
            </a:pPr>
            <a:r>
              <a:rPr lang="ar-SA" sz="2800" dirty="0">
                <a:solidFill>
                  <a:schemeClr val="tx2"/>
                </a:solidFill>
              </a:rPr>
              <a:t>اَلْحَقُّ</a:t>
            </a:r>
            <a:r>
              <a:rPr lang="en-US" sz="2800" dirty="0">
                <a:solidFill>
                  <a:schemeClr val="tx2"/>
                </a:solidFill>
              </a:rPr>
              <a:t> (2:147): </a:t>
            </a:r>
            <a:r>
              <a:rPr lang="en-US" sz="2800" dirty="0" err="1">
                <a:solidFill>
                  <a:schemeClr val="tx2"/>
                </a:solidFill>
              </a:rPr>
              <a:t>sebagai</a:t>
            </a:r>
            <a:r>
              <a:rPr lang="en-US" sz="2800" dirty="0">
                <a:solidFill>
                  <a:schemeClr val="tx2"/>
                </a:solidFill>
              </a:rPr>
              <a:t> </a:t>
            </a:r>
            <a:r>
              <a:rPr lang="en-US" sz="2800" dirty="0" err="1">
                <a:solidFill>
                  <a:schemeClr val="tx2"/>
                </a:solidFill>
              </a:rPr>
              <a:t>kebenaran</a:t>
            </a:r>
            <a:r>
              <a:rPr lang="en-US" sz="2800" dirty="0">
                <a:solidFill>
                  <a:schemeClr val="tx2"/>
                </a:solidFill>
              </a:rPr>
              <a:t> yang </a:t>
            </a:r>
            <a:r>
              <a:rPr lang="en-US" sz="2800" dirty="0" err="1">
                <a:solidFill>
                  <a:schemeClr val="tx2"/>
                </a:solidFill>
              </a:rPr>
              <a:t>berasal</a:t>
            </a:r>
            <a:r>
              <a:rPr lang="en-US" sz="2800" dirty="0">
                <a:solidFill>
                  <a:schemeClr val="tx2"/>
                </a:solidFill>
              </a:rPr>
              <a:t> </a:t>
            </a:r>
            <a:r>
              <a:rPr lang="en-US" sz="2800" dirty="0" err="1">
                <a:solidFill>
                  <a:schemeClr val="tx2"/>
                </a:solidFill>
              </a:rPr>
              <a:t>dari</a:t>
            </a:r>
            <a:r>
              <a:rPr lang="en-US" sz="2800" dirty="0">
                <a:solidFill>
                  <a:schemeClr val="tx2"/>
                </a:solidFill>
              </a:rPr>
              <a:t> Allah, </a:t>
            </a:r>
            <a:r>
              <a:rPr lang="en-US" sz="2800" dirty="0" err="1">
                <a:solidFill>
                  <a:schemeClr val="tx2"/>
                </a:solidFill>
              </a:rPr>
              <a:t>tidak</a:t>
            </a:r>
            <a:r>
              <a:rPr lang="en-US" sz="2800" dirty="0">
                <a:solidFill>
                  <a:schemeClr val="tx2"/>
                </a:solidFill>
              </a:rPr>
              <a:t> </a:t>
            </a:r>
            <a:r>
              <a:rPr lang="en-US" sz="2800" dirty="0" err="1">
                <a:solidFill>
                  <a:schemeClr val="tx2"/>
                </a:solidFill>
              </a:rPr>
              <a:t>ada</a:t>
            </a:r>
            <a:r>
              <a:rPr lang="en-US" sz="2800" dirty="0">
                <a:solidFill>
                  <a:schemeClr val="tx2"/>
                </a:solidFill>
              </a:rPr>
              <a:t> </a:t>
            </a:r>
            <a:r>
              <a:rPr lang="en-US" sz="2800" dirty="0" err="1">
                <a:solidFill>
                  <a:schemeClr val="tx2"/>
                </a:solidFill>
              </a:rPr>
              <a:t>kesalahan</a:t>
            </a:r>
            <a:r>
              <a:rPr lang="en-US" sz="2800" dirty="0">
                <a:solidFill>
                  <a:schemeClr val="tx2"/>
                </a:solidFill>
              </a:rPr>
              <a:t> </a:t>
            </a:r>
            <a:r>
              <a:rPr lang="en-US" sz="2800" dirty="0" err="1">
                <a:solidFill>
                  <a:schemeClr val="tx2"/>
                </a:solidFill>
              </a:rPr>
              <a:t>di</a:t>
            </a:r>
            <a:r>
              <a:rPr lang="en-US" sz="2800" dirty="0">
                <a:solidFill>
                  <a:schemeClr val="tx2"/>
                </a:solidFill>
              </a:rPr>
              <a:t> </a:t>
            </a:r>
            <a:r>
              <a:rPr lang="en-US" sz="2800" dirty="0" err="1">
                <a:solidFill>
                  <a:schemeClr val="tx2"/>
                </a:solidFill>
              </a:rPr>
              <a:t>dalamnya</a:t>
            </a:r>
            <a:endParaRPr lang="en-US" sz="2800" dirty="0">
              <a:solidFill>
                <a:schemeClr val="tx2"/>
              </a:solidFill>
            </a:endParaRPr>
          </a:p>
          <a:p>
            <a:pPr marL="514350" indent="-514350">
              <a:buFont typeface="+mj-lt"/>
              <a:buAutoNum type="arabicPeriod" startAt="7"/>
            </a:pPr>
            <a:r>
              <a:rPr lang="ar-SA" sz="2800" dirty="0">
                <a:solidFill>
                  <a:schemeClr val="tx2"/>
                </a:solidFill>
              </a:rPr>
              <a:t>اَلْبَيَانُ</a:t>
            </a:r>
            <a:r>
              <a:rPr lang="en-US" sz="2800" dirty="0">
                <a:solidFill>
                  <a:schemeClr val="tx2"/>
                </a:solidFill>
              </a:rPr>
              <a:t> (3:138): </a:t>
            </a:r>
            <a:r>
              <a:rPr lang="en-US" sz="2800" dirty="0" err="1">
                <a:solidFill>
                  <a:schemeClr val="tx2"/>
                </a:solidFill>
              </a:rPr>
              <a:t>sebagai</a:t>
            </a:r>
            <a:r>
              <a:rPr lang="en-US" sz="2800" dirty="0">
                <a:solidFill>
                  <a:schemeClr val="tx2"/>
                </a:solidFill>
              </a:rPr>
              <a:t> </a:t>
            </a:r>
            <a:r>
              <a:rPr lang="en-US" sz="2800" dirty="0" err="1">
                <a:solidFill>
                  <a:schemeClr val="tx2"/>
                </a:solidFill>
              </a:rPr>
              <a:t>penjelasan</a:t>
            </a:r>
            <a:r>
              <a:rPr lang="en-US" sz="2800" dirty="0">
                <a:solidFill>
                  <a:schemeClr val="tx2"/>
                </a:solidFill>
              </a:rPr>
              <a:t> </a:t>
            </a:r>
            <a:r>
              <a:rPr lang="en-US" sz="2800" dirty="0" err="1">
                <a:solidFill>
                  <a:schemeClr val="tx2"/>
                </a:solidFill>
              </a:rPr>
              <a:t>bagi</a:t>
            </a:r>
            <a:r>
              <a:rPr lang="en-US" sz="2800" dirty="0">
                <a:solidFill>
                  <a:schemeClr val="tx2"/>
                </a:solidFill>
              </a:rPr>
              <a:t> </a:t>
            </a:r>
            <a:r>
              <a:rPr lang="en-US" sz="2800" dirty="0" err="1">
                <a:solidFill>
                  <a:schemeClr val="tx2"/>
                </a:solidFill>
              </a:rPr>
              <a:t>manusia</a:t>
            </a:r>
            <a:r>
              <a:rPr lang="en-US" sz="2800" dirty="0">
                <a:solidFill>
                  <a:schemeClr val="tx2"/>
                </a:solidFill>
              </a:rPr>
              <a:t> agar </a:t>
            </a:r>
            <a:r>
              <a:rPr lang="en-US" sz="2800" dirty="0" err="1">
                <a:solidFill>
                  <a:schemeClr val="tx2"/>
                </a:solidFill>
              </a:rPr>
              <a:t>memahami</a:t>
            </a:r>
            <a:r>
              <a:rPr lang="en-US" sz="2800" dirty="0">
                <a:solidFill>
                  <a:schemeClr val="tx2"/>
                </a:solidFill>
              </a:rPr>
              <a:t> </a:t>
            </a:r>
            <a:r>
              <a:rPr lang="en-US" sz="2800" dirty="0" err="1">
                <a:solidFill>
                  <a:schemeClr val="tx2"/>
                </a:solidFill>
              </a:rPr>
              <a:t>segala</a:t>
            </a:r>
            <a:r>
              <a:rPr lang="en-US" sz="2800" dirty="0">
                <a:solidFill>
                  <a:schemeClr val="tx2"/>
                </a:solidFill>
              </a:rPr>
              <a:t> </a:t>
            </a:r>
            <a:r>
              <a:rPr lang="en-US" sz="2800" dirty="0" err="1">
                <a:solidFill>
                  <a:schemeClr val="tx2"/>
                </a:solidFill>
              </a:rPr>
              <a:t>urusan</a:t>
            </a:r>
            <a:r>
              <a:rPr lang="en-US" sz="2800" dirty="0">
                <a:solidFill>
                  <a:schemeClr val="tx2"/>
                </a:solidFill>
              </a:rPr>
              <a:t> </a:t>
            </a:r>
            <a:r>
              <a:rPr lang="en-US" sz="2800" dirty="0" err="1">
                <a:solidFill>
                  <a:schemeClr val="tx2"/>
                </a:solidFill>
              </a:rPr>
              <a:t>hidupnya</a:t>
            </a:r>
            <a:endParaRPr lang="en-US" sz="2800" dirty="0">
              <a:solidFill>
                <a:schemeClr val="tx2"/>
              </a:solidFill>
            </a:endParaRPr>
          </a:p>
          <a:p>
            <a:pPr marL="514350" indent="-514350">
              <a:buFont typeface="+mj-lt"/>
              <a:buAutoNum type="arabicPeriod" startAt="7"/>
            </a:pPr>
            <a:r>
              <a:rPr lang="ar-SA" sz="2800" dirty="0">
                <a:solidFill>
                  <a:schemeClr val="tx2"/>
                </a:solidFill>
              </a:rPr>
              <a:t>اَلْمَوْعِظَةُ</a:t>
            </a:r>
            <a:r>
              <a:rPr lang="en-US" sz="2800" dirty="0">
                <a:solidFill>
                  <a:schemeClr val="tx2"/>
                </a:solidFill>
              </a:rPr>
              <a:t> (3:138, 54:17,22): </a:t>
            </a:r>
            <a:r>
              <a:rPr lang="en-US" sz="2800" dirty="0" err="1">
                <a:solidFill>
                  <a:schemeClr val="tx2"/>
                </a:solidFill>
              </a:rPr>
              <a:t>sebagai</a:t>
            </a:r>
            <a:r>
              <a:rPr lang="en-US" sz="2800" dirty="0">
                <a:solidFill>
                  <a:schemeClr val="tx2"/>
                </a:solidFill>
              </a:rPr>
              <a:t> </a:t>
            </a:r>
            <a:r>
              <a:rPr lang="en-US" sz="2800" dirty="0" err="1">
                <a:solidFill>
                  <a:schemeClr val="tx2"/>
                </a:solidFill>
              </a:rPr>
              <a:t>nasihat</a:t>
            </a:r>
            <a:r>
              <a:rPr lang="en-US" sz="2800" dirty="0">
                <a:solidFill>
                  <a:schemeClr val="tx2"/>
                </a:solidFill>
              </a:rPr>
              <a:t> </a:t>
            </a:r>
            <a:r>
              <a:rPr lang="en-US" sz="2800" dirty="0" err="1">
                <a:solidFill>
                  <a:schemeClr val="tx2"/>
                </a:solidFill>
              </a:rPr>
              <a:t>bagi</a:t>
            </a:r>
            <a:r>
              <a:rPr lang="en-US" sz="2800" dirty="0">
                <a:solidFill>
                  <a:schemeClr val="tx2"/>
                </a:solidFill>
              </a:rPr>
              <a:t> yang </a:t>
            </a:r>
            <a:r>
              <a:rPr lang="en-US" sz="2800" dirty="0" err="1">
                <a:solidFill>
                  <a:schemeClr val="tx2"/>
                </a:solidFill>
              </a:rPr>
              <a:t>bodoh</a:t>
            </a:r>
            <a:r>
              <a:rPr lang="en-US" sz="2800" dirty="0">
                <a:solidFill>
                  <a:schemeClr val="tx2"/>
                </a:solidFill>
              </a:rPr>
              <a:t> agar </a:t>
            </a:r>
            <a:r>
              <a:rPr lang="en-US" sz="2800" dirty="0" err="1">
                <a:solidFill>
                  <a:schemeClr val="tx2"/>
                </a:solidFill>
              </a:rPr>
              <a:t>mengetahui</a:t>
            </a:r>
            <a:r>
              <a:rPr lang="en-US" sz="2800" dirty="0">
                <a:solidFill>
                  <a:schemeClr val="tx2"/>
                </a:solidFill>
              </a:rPr>
              <a:t> yang </a:t>
            </a:r>
            <a:r>
              <a:rPr lang="en-US" sz="2800" dirty="0" err="1">
                <a:solidFill>
                  <a:schemeClr val="tx2"/>
                </a:solidFill>
              </a:rPr>
              <a:t>benar</a:t>
            </a:r>
            <a:endParaRPr lang="en-US" sz="2800" dirty="0">
              <a:solidFill>
                <a:schemeClr val="tx2"/>
              </a:solidFill>
            </a:endParaRPr>
          </a:p>
          <a:p>
            <a:pPr marL="514350" indent="-514350">
              <a:buFont typeface="+mj-lt"/>
              <a:buAutoNum type="arabicPeriod" startAt="7"/>
            </a:pPr>
            <a:r>
              <a:rPr lang="ar-SA" sz="2800" dirty="0">
                <a:solidFill>
                  <a:schemeClr val="tx2"/>
                </a:solidFill>
              </a:rPr>
              <a:t>اَلذِّكْرُ</a:t>
            </a:r>
            <a:r>
              <a:rPr lang="en-US" sz="2800" dirty="0">
                <a:solidFill>
                  <a:schemeClr val="tx2"/>
                </a:solidFill>
              </a:rPr>
              <a:t> (15:9): </a:t>
            </a:r>
            <a:r>
              <a:rPr lang="en-US" sz="2800" dirty="0" err="1">
                <a:solidFill>
                  <a:schemeClr val="tx2"/>
                </a:solidFill>
              </a:rPr>
              <a:t>sebagai</a:t>
            </a:r>
            <a:r>
              <a:rPr lang="en-US" sz="2800" dirty="0">
                <a:solidFill>
                  <a:schemeClr val="tx2"/>
                </a:solidFill>
              </a:rPr>
              <a:t> </a:t>
            </a:r>
            <a:r>
              <a:rPr lang="en-US" sz="2800" dirty="0" err="1">
                <a:solidFill>
                  <a:schemeClr val="tx2"/>
                </a:solidFill>
              </a:rPr>
              <a:t>pengingat</a:t>
            </a:r>
            <a:r>
              <a:rPr lang="en-US" sz="2800" dirty="0">
                <a:solidFill>
                  <a:schemeClr val="tx2"/>
                </a:solidFill>
              </a:rPr>
              <a:t> </a:t>
            </a:r>
            <a:r>
              <a:rPr lang="en-US" sz="2800" dirty="0" err="1">
                <a:solidFill>
                  <a:schemeClr val="tx2"/>
                </a:solidFill>
              </a:rPr>
              <a:t>bagi</a:t>
            </a:r>
            <a:r>
              <a:rPr lang="en-US" sz="2800" dirty="0">
                <a:solidFill>
                  <a:schemeClr val="tx2"/>
                </a:solidFill>
              </a:rPr>
              <a:t> yang </a:t>
            </a:r>
            <a:r>
              <a:rPr lang="en-US" sz="2800" dirty="0" err="1">
                <a:solidFill>
                  <a:schemeClr val="tx2"/>
                </a:solidFill>
              </a:rPr>
              <a:t>lupa</a:t>
            </a:r>
            <a:r>
              <a:rPr lang="en-US" sz="2800" dirty="0">
                <a:solidFill>
                  <a:schemeClr val="tx2"/>
                </a:solidFill>
              </a:rPr>
              <a:t> </a:t>
            </a:r>
            <a:r>
              <a:rPr lang="en-US" sz="2800" dirty="0" err="1">
                <a:solidFill>
                  <a:schemeClr val="tx2"/>
                </a:solidFill>
              </a:rPr>
              <a:t>dan</a:t>
            </a:r>
            <a:r>
              <a:rPr lang="en-US" sz="2800" dirty="0">
                <a:solidFill>
                  <a:schemeClr val="tx2"/>
                </a:solidFill>
              </a:rPr>
              <a:t> </a:t>
            </a:r>
            <a:r>
              <a:rPr lang="en-US" sz="2800" dirty="0" err="1">
                <a:solidFill>
                  <a:schemeClr val="tx2"/>
                </a:solidFill>
              </a:rPr>
              <a:t>silap</a:t>
            </a:r>
            <a:endParaRPr lang="en-US" sz="2800" dirty="0">
              <a:solidFill>
                <a:schemeClr val="tx2"/>
              </a:solidFill>
            </a:endParaRPr>
          </a:p>
        </p:txBody>
      </p:sp>
    </p:spTree>
    <p:extLst>
      <p:ext uri="{BB962C8B-B14F-4D97-AF65-F5344CB8AC3E}">
        <p14:creationId xmlns:p14="http://schemas.microsoft.com/office/powerpoint/2010/main" val="4088087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sz="4000" dirty="0" err="1"/>
              <a:t>Kedudukan</a:t>
            </a:r>
            <a:r>
              <a:rPr lang="en-US" sz="4000" dirty="0"/>
              <a:t> Al-Qur’an (</a:t>
            </a:r>
            <a:r>
              <a:rPr lang="ar-SA" sz="4000" dirty="0"/>
              <a:t>مَكَانَةُ الْقُرْآن</a:t>
            </a:r>
            <a:r>
              <a:rPr lang="en-US" sz="4000" dirty="0"/>
              <a:t>)</a:t>
            </a:r>
          </a:p>
        </p:txBody>
      </p:sp>
      <p:sp>
        <p:nvSpPr>
          <p:cNvPr id="3" name="Content Placeholder 2"/>
          <p:cNvSpPr>
            <a:spLocks noGrp="1"/>
          </p:cNvSpPr>
          <p:nvPr>
            <p:ph idx="1"/>
          </p:nvPr>
        </p:nvSpPr>
        <p:spPr/>
        <p:txBody>
          <a:bodyPr>
            <a:normAutofit lnSpcReduction="10000"/>
          </a:bodyPr>
          <a:lstStyle/>
          <a:p>
            <a:pPr algn="l" rtl="0"/>
            <a:r>
              <a:rPr lang="en-US" sz="2800" dirty="0"/>
              <a:t>Dari </a:t>
            </a:r>
            <a:r>
              <a:rPr lang="en-US" sz="2800" dirty="0" err="1"/>
              <a:t>berbagai</a:t>
            </a:r>
            <a:r>
              <a:rPr lang="en-US" sz="2800" dirty="0"/>
              <a:t> </a:t>
            </a:r>
            <a:r>
              <a:rPr lang="en-US" sz="2800" dirty="0" err="1"/>
              <a:t>nama</a:t>
            </a:r>
            <a:r>
              <a:rPr lang="en-US" sz="2800" dirty="0"/>
              <a:t> al-Qur’an </a:t>
            </a:r>
            <a:r>
              <a:rPr lang="en-US" sz="2800" dirty="0" err="1"/>
              <a:t>kita</a:t>
            </a:r>
            <a:r>
              <a:rPr lang="en-US" sz="2800" dirty="0"/>
              <a:t> </a:t>
            </a:r>
            <a:r>
              <a:rPr lang="en-US" sz="2800" dirty="0" err="1"/>
              <a:t>mengetahui</a:t>
            </a:r>
            <a:r>
              <a:rPr lang="en-US" sz="2800" dirty="0"/>
              <a:t> </a:t>
            </a:r>
            <a:r>
              <a:rPr lang="en-US" sz="2800" dirty="0" err="1"/>
              <a:t>bagaimana</a:t>
            </a:r>
            <a:r>
              <a:rPr lang="en-US" sz="2800" dirty="0"/>
              <a:t> </a:t>
            </a:r>
            <a:r>
              <a:rPr lang="en-US" sz="2800" dirty="0" err="1"/>
              <a:t>kedudukan</a:t>
            </a:r>
            <a:r>
              <a:rPr lang="en-US" sz="2800" dirty="0"/>
              <a:t> al-Qur’an </a:t>
            </a:r>
            <a:r>
              <a:rPr lang="en-US" sz="2800" dirty="0" err="1"/>
              <a:t>itu</a:t>
            </a:r>
            <a:endParaRPr lang="en-US" sz="2800" dirty="0"/>
          </a:p>
          <a:p>
            <a:pPr marL="971550" lvl="1" indent="-514350">
              <a:buFont typeface="+mj-lt"/>
              <a:buAutoNum type="arabicPeriod"/>
            </a:pPr>
            <a:r>
              <a:rPr lang="en-US" sz="2400" dirty="0" err="1"/>
              <a:t>Kitab</a:t>
            </a:r>
            <a:r>
              <a:rPr lang="en-US" sz="2400" dirty="0"/>
              <a:t> </a:t>
            </a:r>
            <a:r>
              <a:rPr lang="en-US" sz="2400" dirty="0" err="1"/>
              <a:t>berita</a:t>
            </a:r>
            <a:r>
              <a:rPr lang="en-US" sz="2400" dirty="0"/>
              <a:t> </a:t>
            </a:r>
            <a:r>
              <a:rPr lang="en-US" sz="2400" dirty="0" err="1"/>
              <a:t>dan</a:t>
            </a:r>
            <a:r>
              <a:rPr lang="en-US" sz="2400" dirty="0"/>
              <a:t> </a:t>
            </a:r>
            <a:r>
              <a:rPr lang="en-US" sz="2400" dirty="0" err="1"/>
              <a:t>kabar</a:t>
            </a:r>
            <a:r>
              <a:rPr lang="en-US" sz="2400" dirty="0"/>
              <a:t> (</a:t>
            </a:r>
            <a:r>
              <a:rPr lang="ar-SA" sz="2400" dirty="0">
                <a:solidFill>
                  <a:schemeClr val="tx2"/>
                </a:solidFill>
              </a:rPr>
              <a:t>كِتَابُ النَّبَأِ وَالأَخْبَارُ</a:t>
            </a:r>
            <a:r>
              <a:rPr lang="en-US" sz="2400" dirty="0"/>
              <a:t>)</a:t>
            </a:r>
          </a:p>
          <a:p>
            <a:pPr marL="971550" lvl="1" indent="-514350">
              <a:buFont typeface="+mj-lt"/>
              <a:buAutoNum type="arabicPeriod"/>
            </a:pPr>
            <a:r>
              <a:rPr lang="en-US" sz="2400" dirty="0" err="1"/>
              <a:t>Kitab</a:t>
            </a:r>
            <a:r>
              <a:rPr lang="en-US" sz="2400" dirty="0"/>
              <a:t> </a:t>
            </a:r>
            <a:r>
              <a:rPr lang="en-US" sz="2400" dirty="0" err="1"/>
              <a:t>hukum</a:t>
            </a:r>
            <a:r>
              <a:rPr lang="en-US" sz="2400" dirty="0"/>
              <a:t> </a:t>
            </a:r>
            <a:r>
              <a:rPr lang="en-US" sz="2400" dirty="0" err="1"/>
              <a:t>dan</a:t>
            </a:r>
            <a:r>
              <a:rPr lang="en-US" sz="2400" dirty="0"/>
              <a:t> </a:t>
            </a:r>
            <a:r>
              <a:rPr lang="en-US" sz="2400" dirty="0" err="1"/>
              <a:t>perundangan</a:t>
            </a:r>
            <a:r>
              <a:rPr lang="en-US" sz="2400" dirty="0"/>
              <a:t> (</a:t>
            </a:r>
            <a:r>
              <a:rPr lang="ar-SA" sz="2400" dirty="0">
                <a:solidFill>
                  <a:schemeClr val="tx2"/>
                </a:solidFill>
              </a:rPr>
              <a:t>كِتَابُ الْحُكْمِ وَالشَّرِيْعَةِ</a:t>
            </a:r>
            <a:r>
              <a:rPr lang="en-US" sz="2400" dirty="0"/>
              <a:t>)</a:t>
            </a:r>
          </a:p>
          <a:p>
            <a:pPr marL="971550" lvl="1" indent="-514350">
              <a:buFont typeface="+mj-lt"/>
              <a:buAutoNum type="arabicPeriod"/>
            </a:pPr>
            <a:r>
              <a:rPr lang="en-US" sz="2400" dirty="0" err="1"/>
              <a:t>Kitab</a:t>
            </a:r>
            <a:r>
              <a:rPr lang="en-US" sz="2400" dirty="0"/>
              <a:t> </a:t>
            </a:r>
            <a:r>
              <a:rPr lang="en-US" sz="2400" dirty="0" err="1"/>
              <a:t>perjuangan</a:t>
            </a:r>
            <a:r>
              <a:rPr lang="en-US" sz="2400" dirty="0"/>
              <a:t> (</a:t>
            </a:r>
            <a:r>
              <a:rPr lang="ar-SA" sz="2400" dirty="0">
                <a:solidFill>
                  <a:schemeClr val="tx2"/>
                </a:solidFill>
              </a:rPr>
              <a:t>كِتَابُ الْجِهَادِ</a:t>
            </a:r>
            <a:r>
              <a:rPr lang="en-US" sz="2400" dirty="0"/>
              <a:t>)</a:t>
            </a:r>
          </a:p>
          <a:p>
            <a:pPr marL="971550" lvl="1" indent="-514350">
              <a:buFont typeface="+mj-lt"/>
              <a:buAutoNum type="arabicPeriod"/>
            </a:pPr>
            <a:r>
              <a:rPr lang="en-US" sz="2400" dirty="0" err="1"/>
              <a:t>Kitab</a:t>
            </a:r>
            <a:r>
              <a:rPr lang="en-US" sz="2400" dirty="0"/>
              <a:t> </a:t>
            </a:r>
            <a:r>
              <a:rPr lang="en-US" sz="2400" dirty="0" err="1"/>
              <a:t>tarbiyah</a:t>
            </a:r>
            <a:r>
              <a:rPr lang="en-US" sz="2400" dirty="0"/>
              <a:t> (</a:t>
            </a:r>
            <a:r>
              <a:rPr lang="ar-SA" sz="2400" dirty="0">
                <a:solidFill>
                  <a:schemeClr val="tx2"/>
                </a:solidFill>
              </a:rPr>
              <a:t>كِتَابُ التَّرْبِيَّةِ</a:t>
            </a:r>
            <a:r>
              <a:rPr lang="en-US" sz="2400" dirty="0"/>
              <a:t>)</a:t>
            </a:r>
          </a:p>
          <a:p>
            <a:pPr marL="971550" lvl="1" indent="-514350">
              <a:buFont typeface="+mj-lt"/>
              <a:buAutoNum type="arabicPeriod"/>
            </a:pPr>
            <a:r>
              <a:rPr lang="en-US" sz="2400" dirty="0" err="1"/>
              <a:t>Pedoman</a:t>
            </a:r>
            <a:r>
              <a:rPr lang="en-US" sz="2400" dirty="0"/>
              <a:t> </a:t>
            </a:r>
            <a:r>
              <a:rPr lang="en-US" sz="2400" dirty="0" err="1"/>
              <a:t>hidup</a:t>
            </a:r>
            <a:r>
              <a:rPr lang="en-US" sz="2400" dirty="0"/>
              <a:t> (</a:t>
            </a:r>
            <a:r>
              <a:rPr lang="ar-SA" sz="2400" dirty="0">
                <a:solidFill>
                  <a:schemeClr val="tx2"/>
                </a:solidFill>
              </a:rPr>
              <a:t>مِنْهَاجُ الْحَيَاةِ</a:t>
            </a:r>
            <a:r>
              <a:rPr lang="en-US" sz="2400" dirty="0"/>
              <a:t>)</a:t>
            </a:r>
          </a:p>
          <a:p>
            <a:pPr marL="971550" lvl="1" indent="-514350">
              <a:buFont typeface="+mj-lt"/>
              <a:buAutoNum type="arabicPeriod"/>
            </a:pPr>
            <a:r>
              <a:rPr lang="en-US" sz="2400" dirty="0" err="1"/>
              <a:t>Kitab</a:t>
            </a:r>
            <a:r>
              <a:rPr lang="en-US" sz="2400" dirty="0"/>
              <a:t> </a:t>
            </a:r>
            <a:r>
              <a:rPr lang="en-US" sz="2400" dirty="0" err="1"/>
              <a:t>ilmu</a:t>
            </a:r>
            <a:r>
              <a:rPr lang="en-US" sz="2400" dirty="0"/>
              <a:t> </a:t>
            </a:r>
            <a:r>
              <a:rPr lang="en-US" sz="2400" dirty="0" err="1"/>
              <a:t>pengetahuan</a:t>
            </a:r>
            <a:r>
              <a:rPr lang="en-US" sz="2400" dirty="0"/>
              <a:t> (</a:t>
            </a:r>
            <a:r>
              <a:rPr lang="ar-SA" sz="2400" dirty="0">
                <a:solidFill>
                  <a:schemeClr val="tx2"/>
                </a:solidFill>
              </a:rPr>
              <a:t>كِتَابُ العِلْمِ</a:t>
            </a:r>
            <a:r>
              <a:rPr lang="en-US" sz="2400" dirty="0"/>
              <a:t>)</a:t>
            </a:r>
          </a:p>
        </p:txBody>
      </p:sp>
    </p:spTree>
    <p:extLst>
      <p:ext uri="{BB962C8B-B14F-4D97-AF65-F5344CB8AC3E}">
        <p14:creationId xmlns:p14="http://schemas.microsoft.com/office/powerpoint/2010/main" val="369489517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225</TotalTime>
  <Words>1733</Words>
  <Application>Microsoft Office PowerPoint</Application>
  <PresentationFormat>Widescreen</PresentationFormat>
  <Paragraphs>239</Paragraphs>
  <Slides>45</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45</vt:i4>
      </vt:variant>
    </vt:vector>
  </HeadingPairs>
  <TitlesOfParts>
    <vt:vector size="56" baseType="lpstr">
      <vt:lpstr>Arial</vt:lpstr>
      <vt:lpstr>Calibri</vt:lpstr>
      <vt:lpstr>Century Gothic</vt:lpstr>
      <vt:lpstr>DecoType Naskh</vt:lpstr>
      <vt:lpstr>Tahoma</vt:lpstr>
      <vt:lpstr>Times New Roman</vt:lpstr>
      <vt:lpstr>Traditional Arabic</vt:lpstr>
      <vt:lpstr>Viner Hand ITC</vt:lpstr>
      <vt:lpstr>Wingdings</vt:lpstr>
      <vt:lpstr>Wingdings 3</vt:lpstr>
      <vt:lpstr>Wisp</vt:lpstr>
      <vt:lpstr>KONSEP DASAR ALQURAN (Mengenal Al-quran)</vt:lpstr>
      <vt:lpstr> </vt:lpstr>
      <vt:lpstr>Nama-nama Al-Qur’an</vt:lpstr>
      <vt:lpstr>Tugas mandiri</vt:lpstr>
      <vt:lpstr>Al-Qur’an secara Bahasa</vt:lpstr>
      <vt:lpstr> Nama = Fungsi (1)</vt:lpstr>
      <vt:lpstr> Nama = Fungsi (2)</vt:lpstr>
      <vt:lpstr> Nama = Fungsi (3)</vt:lpstr>
      <vt:lpstr>Kedudukan Al-Qur’an (مَكَانَةُ الْقُرْآن)</vt:lpstr>
      <vt:lpstr>) Kitab Berita dan Kabar  (كِتَابُ النَّبَأِ وَالأَخْبَارُ</vt:lpstr>
      <vt:lpstr>Kitab Hukum dan Perundangan (كِتَابُ الْحُكْمِ وَالشَّرِيْعَةِ)</vt:lpstr>
      <vt:lpstr>Kitab Perjuangan (كِتَابُ الْجِهَادِ)</vt:lpstr>
      <vt:lpstr>Kitab Tarbiyah (كِتَابُ التَّرْبِيَّةِ)</vt:lpstr>
      <vt:lpstr>Pedoman Hidup (مِنْهَاجُ الْحَيَاةِ)</vt:lpstr>
      <vt:lpstr>Kitab Ilmu Pengetahuan (كِتَابُ العِلْمِ)</vt:lpstr>
      <vt:lpstr>PowerPoint Presentation</vt:lpstr>
      <vt:lpstr>PowerPoint Presentation</vt:lpstr>
      <vt:lpstr>PowerPoint Presentation</vt:lpstr>
      <vt:lpstr>Cukuplah menjadi bukti keindahan bahasa Al-Qur'an, manakala diriwayatkan oleh Ibnu Ishaq dari Imam Zuhri (Abu Syahbah, 1996 : I/312):  </vt:lpstr>
      <vt:lpstr>PowerPoint Presentation</vt:lpstr>
      <vt:lpstr>تَعْرِيْفُ الْقُرْآنِ</vt:lpstr>
      <vt:lpstr>PowerPoint Presentation</vt:lpstr>
      <vt:lpstr>Keterangan Definisi</vt:lpstr>
      <vt:lpstr>Keterangan Definisi</vt:lpstr>
      <vt:lpstr>Keterangan Definisi</vt:lpstr>
      <vt:lpstr>Keterangan Definisi</vt:lpstr>
      <vt:lpstr>Proses pengumpulan Al-Qur’an</vt:lpstr>
      <vt:lpstr>PowerPoint Presentation</vt:lpstr>
      <vt:lpstr>Keterangan Definisi</vt:lpstr>
      <vt:lpstr>Al Qur’an Konstitusi Umat Islam</vt:lpstr>
      <vt:lpstr>Al-Qur’an sumber kekuatan Umat Islam</vt:lpstr>
      <vt:lpstr>Al-Qur’an Sumber kemuliaan umat Islam</vt:lpstr>
      <vt:lpstr>Sumber kemuliaan Al-Qur’an</vt:lpstr>
      <vt:lpstr>() مُقْتَضَى اْلإِيْمَانِ بِالْقُرْآنِ</vt:lpstr>
      <vt:lpstr>Tuntutan 1: Berhubungan Erat dengan Al-Qur’an</vt:lpstr>
      <vt:lpstr>Indikator 1: Tilawah</vt:lpstr>
      <vt:lpstr>Perlu Strategi</vt:lpstr>
      <vt:lpstr>Indikator 2: Memahami</vt:lpstr>
      <vt:lpstr>Indikator 3: Menerapkan</vt:lpstr>
      <vt:lpstr>Indikator 4: Menjaga</vt:lpstr>
      <vt:lpstr>Tuntutan 2: Tarbiyah Jiwa dengan Al-Qur’an</vt:lpstr>
      <vt:lpstr>Tuntutan 3: Tunduk pada Hukum-hukumnya</vt:lpstr>
      <vt:lpstr>Tuntutan 4: Berdakwah kepada Al-Qur’an</vt:lpstr>
      <vt:lpstr>Tatacara Dakwah</vt:lpstr>
      <vt:lpstr>Tuntutan 5: Menegakkan Al-Qur’an di Bumi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Mengenal Al-quran</dc:title>
  <dc:creator>ASUS</dc:creator>
  <cp:lastModifiedBy>Lenovo</cp:lastModifiedBy>
  <cp:revision>18</cp:revision>
  <dcterms:created xsi:type="dcterms:W3CDTF">2018-11-05T00:36:50Z</dcterms:created>
  <dcterms:modified xsi:type="dcterms:W3CDTF">2021-10-04T00:32:48Z</dcterms:modified>
</cp:coreProperties>
</file>